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jpe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001205" y="91810"/>
            <a:ext cx="10608513"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579612" y="3314150"/>
            <a:ext cx="8927469" cy="2308324"/>
          </a:xfrm>
          <a:prstGeom prst="rect">
            <a:avLst/>
          </a:prstGeom>
          <a:noFill/>
        </p:spPr>
        <p:txBody>
          <a:bodyPr wrap="square" rtlCol="0">
            <a:spAutoFit/>
          </a:bodyPr>
          <a:lstStyle/>
          <a:p>
            <a:r>
              <a:rPr lang="en-US" sz="2400" dirty="0"/>
              <a:t>STUDENT NAME:</a:t>
            </a:r>
            <a:r>
              <a:rPr lang="en-US" sz="2400" dirty="0">
                <a:solidFill>
                  <a:schemeClr val="tx2"/>
                </a:solidFill>
              </a:rPr>
              <a:t>PRIYADHARSHINI R</a:t>
            </a:r>
            <a:endParaRPr lang="en-US" sz="2400" dirty="0"/>
          </a:p>
          <a:p>
            <a:r>
              <a:rPr lang="en-US" sz="2400" dirty="0"/>
              <a:t>REGISTER NO:</a:t>
            </a:r>
            <a:r>
              <a:rPr lang="en-US" sz="2400" dirty="0">
                <a:solidFill>
                  <a:schemeClr val="tx2"/>
                </a:solidFill>
              </a:rPr>
              <a:t>312215858</a:t>
            </a:r>
            <a:endParaRPr lang="en-US" sz="2400" dirty="0"/>
          </a:p>
          <a:p>
            <a:r>
              <a:rPr lang="en-US" sz="2400" dirty="0"/>
              <a:t>DEPARTMENT:</a:t>
            </a:r>
            <a:r>
              <a:rPr lang="en-US" sz="2400" dirty="0">
                <a:solidFill>
                  <a:schemeClr val="tx2"/>
                </a:solidFill>
              </a:rPr>
              <a:t>B.COM ACCOUNTING AND FINANCE </a:t>
            </a:r>
            <a:endParaRPr lang="en-US" sz="2400" dirty="0"/>
          </a:p>
          <a:p>
            <a:r>
              <a:rPr lang="en-US" sz="2400" dirty="0"/>
              <a:t>COLLEGE:</a:t>
            </a:r>
            <a:r>
              <a:rPr lang="en-US" sz="2400" dirty="0">
                <a:solidFill>
                  <a:schemeClr val="tx2"/>
                </a:solidFill>
              </a:rPr>
              <a:t>SHRI SHANKARLAL SUNDARBAI SHASUN JAIN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73CCD21-B24C-DBD6-B664-D81E7229A231}"/>
              </a:ext>
            </a:extLst>
          </p:cNvPr>
          <p:cNvSpPr txBox="1"/>
          <p:nvPr/>
        </p:nvSpPr>
        <p:spPr>
          <a:xfrm>
            <a:off x="739775" y="1172167"/>
            <a:ext cx="8794750" cy="4401205"/>
          </a:xfrm>
          <a:prstGeom prst="rect">
            <a:avLst/>
          </a:prstGeom>
          <a:noFill/>
        </p:spPr>
        <p:txBody>
          <a:bodyPr wrap="square">
            <a:spAutoFit/>
          </a:bodyPr>
          <a:lstStyle/>
          <a:p>
            <a:pPr marL="342900" indent="-342900">
              <a:buAutoNum type="arabicPeriod"/>
            </a:pPr>
            <a:r>
              <a:rPr lang="en-US" sz="2000" u="sng" dirty="0">
                <a:solidFill>
                  <a:schemeClr val="accent2"/>
                </a:solidFill>
              </a:rPr>
              <a:t>Descriptive Analytics:</a:t>
            </a:r>
            <a:br>
              <a:rPr lang="en-US" sz="2000" u="sng" dirty="0">
                <a:solidFill>
                  <a:schemeClr val="accent2"/>
                </a:solidFill>
              </a:rPr>
            </a:br>
            <a:r>
              <a:rPr lang="en-US" sz="2000" dirty="0"/>
              <a:t>    - Data cleaning and pre-processing</a:t>
            </a:r>
            <a:br>
              <a:rPr lang="en-US" sz="2000" dirty="0"/>
            </a:br>
            <a:r>
              <a:rPr lang="en-US" sz="2000" dirty="0"/>
              <a:t>    - Data visualization (charts, tables, etc.)</a:t>
            </a:r>
            <a:br>
              <a:rPr lang="en-US" sz="2000" dirty="0"/>
            </a:br>
            <a:r>
              <a:rPr lang="en-US" sz="2000" dirty="0"/>
              <a:t>    - Summary statistics (means, medians, etc.)</a:t>
            </a:r>
            <a:br>
              <a:rPr lang="en-US" sz="2000" dirty="0"/>
            </a:br>
            <a:r>
              <a:rPr lang="en-US" sz="2000" u="sng" dirty="0">
                <a:solidFill>
                  <a:schemeClr val="accent2"/>
                </a:solidFill>
              </a:rPr>
              <a:t>2. Inferential Analytics:</a:t>
            </a:r>
            <a:br>
              <a:rPr lang="en-US" sz="2000" dirty="0"/>
            </a:br>
            <a:r>
              <a:rPr lang="en-US" sz="2000" dirty="0"/>
              <a:t>    - Correlation analysis (relationships between variables)</a:t>
            </a:r>
            <a:br>
              <a:rPr lang="en-US" sz="2000" dirty="0"/>
            </a:br>
            <a:r>
              <a:rPr lang="en-US" sz="2000" dirty="0"/>
              <a:t>    - Regression analysis (predicting performance ratings)</a:t>
            </a:r>
            <a:br>
              <a:rPr lang="en-US" sz="2000" dirty="0"/>
            </a:br>
            <a:r>
              <a:rPr lang="en-US" sz="2000" dirty="0"/>
              <a:t>    - Hypothesis testing (identifying significant differences)</a:t>
            </a:r>
            <a:br>
              <a:rPr lang="en-US" sz="2000" dirty="0"/>
            </a:br>
            <a:r>
              <a:rPr lang="en-US" sz="2000" u="sng" dirty="0">
                <a:solidFill>
                  <a:schemeClr val="accent2"/>
                </a:solidFill>
              </a:rPr>
              <a:t>3. Predictive Analytics </a:t>
            </a:r>
            <a:r>
              <a:rPr lang="en-US" sz="2000" dirty="0"/>
              <a:t>  </a:t>
            </a:r>
          </a:p>
          <a:p>
            <a:r>
              <a:rPr lang="en-US" sz="2000" dirty="0"/>
              <a:t>           - Machine learning algorithms (e.g., decision trees, clustering)</a:t>
            </a:r>
            <a:br>
              <a:rPr lang="en-US" sz="2000" dirty="0"/>
            </a:br>
            <a:r>
              <a:rPr lang="en-US" sz="2000" dirty="0"/>
              <a:t>           - Predictive modeling (forecasting future performance)</a:t>
            </a:r>
            <a:br>
              <a:rPr lang="en-US" sz="2000" dirty="0"/>
            </a:br>
            <a:r>
              <a:rPr lang="en-US" sz="2000" dirty="0"/>
              <a:t>       </a:t>
            </a:r>
            <a:r>
              <a:rPr lang="en-US" sz="2000" u="sng" dirty="0">
                <a:solidFill>
                  <a:schemeClr val="accent2"/>
                </a:solidFill>
              </a:rPr>
              <a:t>4. Prescriptive Analytics</a:t>
            </a:r>
            <a:r>
              <a:rPr lang="en-US" sz="2000" dirty="0"/>
              <a:t>:</a:t>
            </a:r>
            <a:br>
              <a:rPr lang="en-US" sz="2000" dirty="0"/>
            </a:br>
            <a:r>
              <a:rPr lang="en-US" sz="2000" dirty="0"/>
              <a:t>           - Optimization techniques (identifying best courses of action)</a:t>
            </a:r>
            <a:br>
              <a:rPr lang="en-US" sz="2000" dirty="0"/>
            </a:br>
            <a:r>
              <a:rPr lang="en-US" sz="2000" dirty="0"/>
              <a:t>           - Simulation modeling (evaluating different scenarios)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a:off x="7010399" y="1143635"/>
            <a:ext cx="417325" cy="4448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19F9088E-DE51-B063-BAD4-4561622E2CB8}"/>
              </a:ext>
            </a:extLst>
          </p:cNvPr>
          <p:cNvSpPr txBox="1"/>
          <p:nvPr/>
        </p:nvSpPr>
        <p:spPr>
          <a:xfrm>
            <a:off x="652358" y="1740735"/>
            <a:ext cx="8505841" cy="646331"/>
          </a:xfrm>
          <a:prstGeom prst="rect">
            <a:avLst/>
          </a:prstGeom>
          <a:noFill/>
        </p:spPr>
        <p:txBody>
          <a:bodyPr wrap="square">
            <a:spAutoFit/>
          </a:bodyPr>
          <a:lstStyle/>
          <a:p>
            <a:r>
              <a:rPr lang="en-US" dirty="0">
                <a:solidFill>
                  <a:schemeClr val="accent2"/>
                </a:solidFill>
              </a:rPr>
              <a:t>FORMULA</a:t>
            </a:r>
            <a:r>
              <a:rPr lang="en-US" dirty="0"/>
              <a:t> =IF(AND(Z8&gt;=5),"VERY HIGH",IF(AND(Z8&gt;=4),"HIGH",IF(AND(Z8&gt;=3),"MED","LOW")))</a:t>
            </a:r>
          </a:p>
        </p:txBody>
      </p:sp>
      <p:pic>
        <p:nvPicPr>
          <p:cNvPr id="11" name="Picture 10">
            <a:extLst>
              <a:ext uri="{FF2B5EF4-FFF2-40B4-BE49-F238E27FC236}">
                <a16:creationId xmlns:a16="http://schemas.microsoft.com/office/drawing/2014/main" id="{6003952C-71E9-1E62-E75B-52D5A31767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0433" y="2680016"/>
            <a:ext cx="5133118" cy="3268874"/>
          </a:xfrm>
          <a:prstGeom prst="rect">
            <a:avLst/>
          </a:prstGeom>
        </p:spPr>
      </p:pic>
      <p:pic>
        <p:nvPicPr>
          <p:cNvPr id="12" name="Picture 11">
            <a:extLst>
              <a:ext uri="{FF2B5EF4-FFF2-40B4-BE49-F238E27FC236}">
                <a16:creationId xmlns:a16="http://schemas.microsoft.com/office/drawing/2014/main" id="{44268C60-0B87-96B0-E9B6-DA6250890F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357" y="2839753"/>
            <a:ext cx="3160963" cy="310913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002F730-976B-0F96-DC5F-BFB6F787050D}"/>
              </a:ext>
            </a:extLst>
          </p:cNvPr>
          <p:cNvSpPr txBox="1"/>
          <p:nvPr/>
        </p:nvSpPr>
        <p:spPr>
          <a:xfrm>
            <a:off x="1277888" y="1864664"/>
            <a:ext cx="8767733" cy="2800767"/>
          </a:xfrm>
          <a:prstGeom prst="rect">
            <a:avLst/>
          </a:prstGeom>
          <a:noFill/>
        </p:spPr>
        <p:txBody>
          <a:bodyPr wrap="square">
            <a:spAutoFit/>
          </a:bodyPr>
          <a:lstStyle/>
          <a:p>
            <a:br>
              <a:rPr lang="en-US" dirty="0"/>
            </a:br>
            <a:br>
              <a:rPr lang="en-US" dirty="0"/>
            </a:br>
            <a:r>
              <a:rPr lang="en-US" sz="2000" dirty="0"/>
              <a:t>The employee performance analysis using Excel has provided valuable insights into the organization's talent landscape. By leveraging data analytics and visualization, we have: </a:t>
            </a:r>
            <a:br>
              <a:rPr lang="en-US" sz="2000" dirty="0"/>
            </a:br>
            <a:br>
              <a:rPr lang="en-US" sz="2000" dirty="0"/>
            </a:br>
            <a:r>
              <a:rPr lang="en-US" sz="2000" dirty="0"/>
              <a:t>1. Identified top performers and underperforming employees</a:t>
            </a:r>
            <a:br>
              <a:rPr lang="en-US" sz="2000" dirty="0"/>
            </a:br>
            <a:r>
              <a:rPr lang="en-US" sz="2000" dirty="0"/>
              <a:t>2. Uncovered departmental and demographic trends influencing performance</a:t>
            </a:r>
            <a:br>
              <a:rPr lang="en-US" sz="2000" dirty="0"/>
            </a:br>
            <a:r>
              <a:rPr lang="en-US" sz="2000" dirty="0"/>
              <a:t>3. Developed targeted recommendations for talent development and improvement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0589FB1-6C51-D2BC-ACE6-24DEEA169347}"/>
              </a:ext>
            </a:extLst>
          </p:cNvPr>
          <p:cNvSpPr txBox="1"/>
          <p:nvPr/>
        </p:nvSpPr>
        <p:spPr>
          <a:xfrm>
            <a:off x="834072" y="2289550"/>
            <a:ext cx="8519478" cy="3539430"/>
          </a:xfrm>
          <a:prstGeom prst="rect">
            <a:avLst/>
          </a:prstGeom>
          <a:noFill/>
        </p:spPr>
        <p:txBody>
          <a:bodyPr wrap="square">
            <a:spAutoFit/>
          </a:bodyPr>
          <a:lstStyle/>
          <a:p>
            <a:r>
              <a:rPr lang="en-US" sz="3200" dirty="0"/>
              <a:t>"Analyze employee data using Excel to identify patterns, trends, and areas for improvement. The challenge is to effectively manage and interpret diverse data sets to provide actionable insights that enhance employee performance, optimize resource allocation, and support informed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01857" y="5819775"/>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4EC3F6C-A0FB-EF87-FE17-B24F35C21DF0}"/>
              </a:ext>
            </a:extLst>
          </p:cNvPr>
          <p:cNvSpPr txBox="1"/>
          <p:nvPr/>
        </p:nvSpPr>
        <p:spPr>
          <a:xfrm>
            <a:off x="1171397" y="2019300"/>
            <a:ext cx="8545995" cy="4031873"/>
          </a:xfrm>
          <a:prstGeom prst="rect">
            <a:avLst/>
          </a:prstGeom>
          <a:noFill/>
        </p:spPr>
        <p:txBody>
          <a:bodyPr wrap="square">
            <a:spAutoFit/>
          </a:bodyPr>
          <a:lstStyle/>
          <a:p>
            <a:r>
              <a:rPr lang="en-US" sz="3200" dirty="0"/>
              <a:t>"This project involves analyzing employee performance data using Excel to identify key trends and patterns. It includes data collection, cleaning, and organization, followed by statistical analysis and visualization. The insights gained will help in making informed decisions to enhance employee performance and organizational efficiency."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6618FEF-07E9-ACE8-2615-FC6FBA97F68B}"/>
              </a:ext>
            </a:extLst>
          </p:cNvPr>
          <p:cNvSpPr txBox="1"/>
          <p:nvPr/>
        </p:nvSpPr>
        <p:spPr>
          <a:xfrm>
            <a:off x="1378215" y="2019300"/>
            <a:ext cx="7219224" cy="4401205"/>
          </a:xfrm>
          <a:prstGeom prst="rect">
            <a:avLst/>
          </a:prstGeom>
          <a:noFill/>
        </p:spPr>
        <p:txBody>
          <a:bodyPr wrap="square">
            <a:spAutoFit/>
          </a:bodyPr>
          <a:lstStyle/>
          <a:p>
            <a:pPr marL="342900" indent="-342900">
              <a:buAutoNum type="arabicPeriod"/>
            </a:pPr>
            <a:r>
              <a:rPr lang="en-US" sz="2800" u="sng" dirty="0">
                <a:solidFill>
                  <a:schemeClr val="accent2"/>
                </a:solidFill>
              </a:rPr>
              <a:t>HR Managers:</a:t>
            </a:r>
            <a:r>
              <a:rPr lang="en-US" sz="2800" u="sng" dirty="0"/>
              <a:t> </a:t>
            </a:r>
            <a:r>
              <a:rPr lang="en-US" sz="2800" dirty="0"/>
              <a:t>To assess employee performance, identify training needs, and manage talent.</a:t>
            </a:r>
          </a:p>
          <a:p>
            <a:pPr marL="342900" indent="-342900">
              <a:buAutoNum type="arabicPeriod"/>
            </a:pPr>
            <a:r>
              <a:rPr lang="en-US" sz="2800" u="sng" dirty="0">
                <a:solidFill>
                  <a:schemeClr val="accent2"/>
                </a:solidFill>
              </a:rPr>
              <a:t>Team leaders/Supervisors:</a:t>
            </a:r>
            <a:r>
              <a:rPr lang="en-US" sz="2800" u="sng" dirty="0"/>
              <a:t> </a:t>
            </a:r>
            <a:r>
              <a:rPr lang="en-US" sz="2800" dirty="0"/>
              <a:t>To monitor team performance and provide targeted feedback.</a:t>
            </a:r>
          </a:p>
          <a:p>
            <a:pPr marL="342900" indent="-342900">
              <a:buAutoNum type="arabicPeriod"/>
            </a:pPr>
            <a:r>
              <a:rPr lang="en-US" sz="2800" u="sng" dirty="0">
                <a:solidFill>
                  <a:schemeClr val="accent2"/>
                </a:solidFill>
              </a:rPr>
              <a:t>Executives:</a:t>
            </a:r>
            <a:r>
              <a:rPr lang="en-US" sz="2800" dirty="0"/>
              <a:t> To make strategic decisions regarding staffing and organizational development.</a:t>
            </a:r>
          </a:p>
          <a:p>
            <a:pPr marL="342900" indent="-342900">
              <a:buAutoNum type="arabicPeriod"/>
            </a:pPr>
            <a:r>
              <a:rPr lang="en-US" sz="2800" u="sng" dirty="0">
                <a:solidFill>
                  <a:schemeClr val="accent2"/>
                </a:solidFill>
              </a:rPr>
              <a:t>Employees: </a:t>
            </a:r>
            <a:r>
              <a:rPr lang="en-US" sz="2800" dirty="0"/>
              <a:t>To receive feedback and track their own performance progress.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5196C02-4240-CB15-F32A-62A0694617BD}"/>
              </a:ext>
            </a:extLst>
          </p:cNvPr>
          <p:cNvSpPr txBox="1"/>
          <p:nvPr/>
        </p:nvSpPr>
        <p:spPr>
          <a:xfrm>
            <a:off x="2910297" y="1966724"/>
            <a:ext cx="6232673" cy="3785652"/>
          </a:xfrm>
          <a:prstGeom prst="rect">
            <a:avLst/>
          </a:prstGeom>
          <a:noFill/>
        </p:spPr>
        <p:txBody>
          <a:bodyPr wrap="square">
            <a:spAutoFit/>
          </a:bodyPr>
          <a:lstStyle/>
          <a:p>
            <a:r>
              <a:rPr lang="en-US" sz="2000" b="1" u="sng" dirty="0">
                <a:solidFill>
                  <a:schemeClr val="accent2"/>
                </a:solidFill>
              </a:rPr>
              <a:t>Solution: </a:t>
            </a:r>
          </a:p>
          <a:p>
            <a:r>
              <a:rPr lang="en-US" sz="2000" dirty="0">
                <a:solidFill>
                  <a:schemeClr val="accent2"/>
                </a:solidFill>
              </a:rPr>
              <a:t> </a:t>
            </a:r>
            <a:r>
              <a:rPr lang="en-US" sz="2000" dirty="0"/>
              <a:t>Employee Performance Analysis using Excel</a:t>
            </a:r>
          </a:p>
          <a:p>
            <a:endParaRPr lang="en-US" sz="2000" dirty="0"/>
          </a:p>
          <a:p>
            <a:r>
              <a:rPr lang="en-US" sz="2000" b="1" u="sng" dirty="0">
                <a:solidFill>
                  <a:schemeClr val="accent2"/>
                </a:solidFill>
              </a:rPr>
              <a:t>Value Proposition:</a:t>
            </a:r>
          </a:p>
          <a:p>
            <a:endParaRPr lang="en-US" sz="2000" dirty="0">
              <a:solidFill>
                <a:schemeClr val="accent2"/>
              </a:solidFill>
            </a:endParaRPr>
          </a:p>
          <a:p>
            <a:pPr marL="342900" indent="-342900">
              <a:buFont typeface="+mj-lt"/>
              <a:buAutoNum type="arabicPeriod"/>
            </a:pPr>
            <a:r>
              <a:rPr lang="en-US" sz="2000" dirty="0"/>
              <a:t> </a:t>
            </a:r>
            <a:r>
              <a:rPr lang="en-US" sz="2000" dirty="0">
                <a:solidFill>
                  <a:schemeClr val="accent2"/>
                </a:solidFill>
              </a:rPr>
              <a:t>Cost Effective: </a:t>
            </a:r>
            <a:r>
              <a:rPr lang="en-US" sz="2000" dirty="0"/>
              <a:t>No need for expensive software.</a:t>
            </a:r>
          </a:p>
          <a:p>
            <a:pPr marL="342900" indent="-342900">
              <a:buFont typeface="+mj-lt"/>
              <a:buAutoNum type="arabicPeriod"/>
            </a:pPr>
            <a:r>
              <a:rPr lang="en-US" sz="2000" dirty="0"/>
              <a:t> </a:t>
            </a:r>
            <a:r>
              <a:rPr lang="en-US" sz="2000" dirty="0">
                <a:solidFill>
                  <a:schemeClr val="accent2"/>
                </a:solidFill>
              </a:rPr>
              <a:t>Customizable: </a:t>
            </a:r>
            <a:r>
              <a:rPr lang="en-US" sz="2000" dirty="0"/>
              <a:t>Tailor metrics and reports to fit your needs.</a:t>
            </a:r>
          </a:p>
          <a:p>
            <a:pPr marL="342900" indent="-342900">
              <a:buFont typeface="+mj-lt"/>
              <a:buAutoNum type="arabicPeriod"/>
            </a:pPr>
            <a:r>
              <a:rPr lang="en-US" sz="2000" dirty="0"/>
              <a:t> </a:t>
            </a:r>
            <a:r>
              <a:rPr lang="en-US" sz="2000" dirty="0">
                <a:solidFill>
                  <a:schemeClr val="accent2"/>
                </a:solidFill>
              </a:rPr>
              <a:t>User-Friendly: </a:t>
            </a:r>
            <a:r>
              <a:rPr lang="en-US" sz="2000" dirty="0"/>
              <a:t>Easy to use and widely known.</a:t>
            </a:r>
          </a:p>
          <a:p>
            <a:pPr marL="342900" indent="-342900">
              <a:buFont typeface="+mj-lt"/>
              <a:buAutoNum type="arabicPeriod"/>
            </a:pPr>
            <a:r>
              <a:rPr lang="en-US" sz="2000" dirty="0"/>
              <a:t> </a:t>
            </a:r>
            <a:r>
              <a:rPr lang="en-US" sz="2000" dirty="0">
                <a:solidFill>
                  <a:schemeClr val="accent2"/>
                </a:solidFill>
              </a:rPr>
              <a:t>Real-time Insights:</a:t>
            </a:r>
            <a:r>
              <a:rPr lang="en-US" sz="2000" dirty="0"/>
              <a:t> Quick access to performance data.</a:t>
            </a:r>
          </a:p>
          <a:p>
            <a:pPr marL="342900" indent="-342900">
              <a:buFont typeface="+mj-lt"/>
              <a:buAutoNum type="arabicPeriod"/>
            </a:pPr>
            <a:r>
              <a:rPr lang="en-US" sz="2000" dirty="0"/>
              <a:t> </a:t>
            </a:r>
            <a:r>
              <a:rPr lang="en-US" sz="2000" dirty="0">
                <a:solidFill>
                  <a:schemeClr val="accent2"/>
                </a:solidFill>
              </a:rPr>
              <a:t>Visual Analysis: </a:t>
            </a:r>
            <a:r>
              <a:rPr lang="en-US" sz="2000" dirty="0"/>
              <a:t>Dynamic charts and graphs for clear insights.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9C493A5-4C91-D850-FEFA-16B7B47D3BD8}"/>
              </a:ext>
            </a:extLst>
          </p:cNvPr>
          <p:cNvSpPr txBox="1"/>
          <p:nvPr/>
        </p:nvSpPr>
        <p:spPr>
          <a:xfrm>
            <a:off x="755332" y="1739348"/>
            <a:ext cx="9238068" cy="4247317"/>
          </a:xfrm>
          <a:prstGeom prst="rect">
            <a:avLst/>
          </a:prstGeom>
          <a:noFill/>
        </p:spPr>
        <p:txBody>
          <a:bodyPr wrap="square">
            <a:spAutoFit/>
          </a:bodyPr>
          <a:lstStyle/>
          <a:p>
            <a:r>
              <a:rPr lang="en-US" dirty="0"/>
              <a:t>Description: This dataset contains employee performance data for a large organization, including: </a:t>
            </a:r>
            <a:br>
              <a:rPr lang="en-US" dirty="0"/>
            </a:br>
            <a:br>
              <a:rPr lang="en-US" dirty="0"/>
            </a:br>
            <a:r>
              <a:rPr lang="en-US" dirty="0"/>
              <a:t>1. Employee ID</a:t>
            </a:r>
            <a:br>
              <a:rPr lang="en-US" dirty="0"/>
            </a:br>
            <a:r>
              <a:rPr lang="en-US" dirty="0"/>
              <a:t>2. Name </a:t>
            </a:r>
            <a:br>
              <a:rPr lang="en-US" dirty="0"/>
            </a:br>
            <a:r>
              <a:rPr lang="en-US" dirty="0"/>
              <a:t>3. Business Type</a:t>
            </a:r>
            <a:br>
              <a:rPr lang="en-US" dirty="0"/>
            </a:br>
            <a:r>
              <a:rPr lang="en-US" dirty="0"/>
              <a:t>4. Business unit</a:t>
            </a:r>
            <a:br>
              <a:rPr lang="en-US" dirty="0"/>
            </a:br>
            <a:r>
              <a:rPr lang="en-US" dirty="0"/>
              <a:t>5. Employee Status</a:t>
            </a:r>
            <a:br>
              <a:rPr lang="en-US" dirty="0"/>
            </a:br>
            <a:r>
              <a:rPr lang="en-US" dirty="0"/>
              <a:t>6. Employee classification type</a:t>
            </a:r>
            <a:br>
              <a:rPr lang="en-US" dirty="0"/>
            </a:br>
            <a:r>
              <a:rPr lang="en-US" dirty="0"/>
              <a:t>7. Years of Service (Number of years with the organization)</a:t>
            </a:r>
            <a:br>
              <a:rPr lang="en-US" dirty="0"/>
            </a:br>
            <a:r>
              <a:rPr lang="en-US" dirty="0"/>
              <a:t>8. Age (Employee age)</a:t>
            </a:r>
            <a:br>
              <a:rPr lang="en-US" dirty="0"/>
            </a:br>
            <a:r>
              <a:rPr lang="en-US" dirty="0"/>
              <a:t>9. Gender (Employee gender)</a:t>
            </a:r>
            <a:br>
              <a:rPr lang="en-US" dirty="0"/>
            </a:br>
            <a:r>
              <a:rPr lang="en-US" dirty="0"/>
              <a:t>10. Education Level (Highest level of education completed)</a:t>
            </a:r>
            <a:br>
              <a:rPr lang="en-US" dirty="0"/>
            </a:br>
            <a:r>
              <a:rPr lang="en-US" dirty="0"/>
              <a:t>11. Training Hours (Number of training hours completed in the past year only. </a:t>
            </a:r>
          </a:p>
          <a:p>
            <a:r>
              <a:rPr lang="en-US" dirty="0"/>
              <a:t>12. Sales Performance (Sales revenue generated, for sales roles only)</a:t>
            </a:r>
            <a:br>
              <a:rPr lang="en-US" dirty="0"/>
            </a:br>
            <a:r>
              <a:rPr lang="en-US" dirty="0"/>
              <a:t>13. Customer Satisfaction (Average customer satisfaction rating, for customer-facing roles only)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924872" y="5697251"/>
            <a:ext cx="795189" cy="78878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42795" y="2236304"/>
            <a:ext cx="7844813" cy="3477875"/>
          </a:xfrm>
          <a:prstGeom prst="rect">
            <a:avLst/>
          </a:prstGeom>
          <a:noFill/>
        </p:spPr>
        <p:txBody>
          <a:bodyPr wrap="square" rtlCol="0">
            <a:spAutoFit/>
          </a:bodyPr>
          <a:lstStyle/>
          <a:p>
            <a:pPr algn="l"/>
            <a:br>
              <a:rPr lang="en-US" sz="2000" dirty="0">
                <a:latin typeface="Times New Roman" panose="02020603050405020304" pitchFamily="18" charset="0"/>
                <a:cs typeface="Times New Roman" panose="02020603050405020304" pitchFamily="18" charset="0"/>
              </a:rPr>
            </a:br>
            <a:r>
              <a:rPr lang="en-US" sz="2000" dirty="0">
                <a:solidFill>
                  <a:schemeClr val="accent2"/>
                </a:solidFill>
                <a:latin typeface="Times New Roman" panose="02020603050405020304" pitchFamily="18" charset="0"/>
                <a:cs typeface="Times New Roman" panose="02020603050405020304" pitchFamily="18" charset="0"/>
              </a:rPr>
              <a:t>1. Forecast future performance</a:t>
            </a:r>
            <a:r>
              <a:rPr lang="en-US" sz="2000" dirty="0">
                <a:latin typeface="Times New Roman" panose="02020603050405020304" pitchFamily="18" charset="0"/>
                <a:cs typeface="Times New Roman" panose="02020603050405020304" pitchFamily="18" charset="0"/>
              </a:rPr>
              <a:t>: Identify high-potential employees and predict future performance based on historical data and trends.</a:t>
            </a:r>
            <a:br>
              <a:rPr lang="en-US" sz="2000" dirty="0">
                <a:latin typeface="Times New Roman" panose="02020603050405020304" pitchFamily="18" charset="0"/>
                <a:cs typeface="Times New Roman" panose="02020603050405020304" pitchFamily="18" charset="0"/>
              </a:rPr>
            </a:br>
            <a:r>
              <a:rPr lang="en-US" sz="2000" dirty="0">
                <a:solidFill>
                  <a:schemeClr val="accent2"/>
                </a:solidFill>
                <a:latin typeface="Times New Roman" panose="02020603050405020304" pitchFamily="18" charset="0"/>
                <a:cs typeface="Times New Roman" panose="02020603050405020304" pitchFamily="18" charset="0"/>
              </a:rPr>
              <a:t>2. Detect early warning signs:</a:t>
            </a:r>
            <a:r>
              <a:rPr lang="en-US" sz="2000" dirty="0">
                <a:latin typeface="Times New Roman" panose="02020603050405020304" pitchFamily="18" charset="0"/>
                <a:cs typeface="Times New Roman" panose="02020603050405020304" pitchFamily="18" charset="0"/>
              </a:rPr>
              <a:t> Flag employees at risk of underperforming or leaving the organization, enabling proactive interventions.</a:t>
            </a:r>
            <a:br>
              <a:rPr lang="en-US" sz="2000" dirty="0">
                <a:latin typeface="Times New Roman" panose="02020603050405020304" pitchFamily="18" charset="0"/>
                <a:cs typeface="Times New Roman" panose="02020603050405020304" pitchFamily="18" charset="0"/>
              </a:rPr>
            </a:br>
            <a:r>
              <a:rPr lang="en-US" sz="2000" dirty="0">
                <a:solidFill>
                  <a:schemeClr val="accent2"/>
                </a:solidFill>
                <a:latin typeface="Times New Roman" panose="02020603050405020304" pitchFamily="18" charset="0"/>
                <a:cs typeface="Times New Roman" panose="02020603050405020304" pitchFamily="18" charset="0"/>
              </a:rPr>
              <a:t>3. Personalized development plans: </a:t>
            </a:r>
            <a:r>
              <a:rPr lang="en-US" sz="2000" dirty="0">
                <a:latin typeface="Times New Roman" panose="02020603050405020304" pitchFamily="18" charset="0"/>
                <a:cs typeface="Times New Roman" panose="02020603050405020304" pitchFamily="18" charset="0"/>
              </a:rPr>
              <a:t>Generate tailored development recommendations for each employee, aligning with their strengths, weaknesses, and career goals.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Priyadharshini R</cp:lastModifiedBy>
  <cp:revision>26</cp:revision>
  <dcterms:created xsi:type="dcterms:W3CDTF">2024-03-29T15:07:22Z</dcterms:created>
  <dcterms:modified xsi:type="dcterms:W3CDTF">2024-08-31T09:12:35Z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