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71" r:id="rId13"/>
    <p:sldId id="272" r:id="rId14"/>
    <p:sldId id="273" r:id="rId15"/>
    <p:sldId id="277" r:id="rId16"/>
    <p:sldId id="268" r:id="rId17"/>
    <p:sldId id="278" r:id="rId18"/>
    <p:sldId id="274" r:id="rId19"/>
    <p:sldId id="259" r:id="rId20"/>
  </p:sldIdLst>
  <p:sldSz cx="12192000" cy="6858000"/>
  <p:notesSz cx="6858000" cy="9144000"/>
  <p:embeddedFontLs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Libre Baskerville" panose="02000000000000000000" pitchFamily="2" charset="0"/>
      <p:regular r:id="rId26"/>
      <p:bold r:id="rId27"/>
      <p: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9" roundtripDataSignature="AMtx7mi4HmEECUlll0m8HTY06QsqsmZG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F4C3B9-052E-46B3-B324-DFF8CF477019}" v="74" dt="2025-09-09T15:36:39.97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-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0" name="Google Shape;20;p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25" name="Google Shape;25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39" name="Google Shape;39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46" name="Google Shape;46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54" name="Google Shape;54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8" name="Google Shape;58;p1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64" name="Google Shape;64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1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72" name="Google Shape;72;p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14232" y="6184984"/>
            <a:ext cx="3225397" cy="673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24" y="57666"/>
            <a:ext cx="12190815" cy="6694098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"/>
          <p:cNvSpPr txBox="1"/>
          <p:nvPr/>
        </p:nvSpPr>
        <p:spPr>
          <a:xfrm>
            <a:off x="1466336" y="3717986"/>
            <a:ext cx="911928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>
              <a:buSzPts val="1800"/>
            </a:pPr>
            <a:r>
              <a:rPr lang="en-IN" sz="3600" b="1" dirty="0">
                <a:latin typeface="Consolas" panose="020B0609020204030204" pitchFamily="49" charset="0"/>
              </a:rPr>
              <a:t>Employee Management System</a:t>
            </a:r>
            <a:endParaRPr sz="3600" b="1" i="0" u="none" strike="noStrike" cap="none" dirty="0">
              <a:solidFill>
                <a:srgbClr val="000000"/>
              </a:solidFill>
              <a:latin typeface="Consolas" panose="020B0609020204030204" pitchFamily="49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6B0273-7DC8-DA1D-CE1F-C9866D0B055E}"/>
              </a:ext>
            </a:extLst>
          </p:cNvPr>
          <p:cNvSpPr txBox="1"/>
          <p:nvPr/>
        </p:nvSpPr>
        <p:spPr>
          <a:xfrm>
            <a:off x="6812692" y="4744995"/>
            <a:ext cx="377293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Innomatics Research Labs Dilsukhnagar</a:t>
            </a:r>
          </a:p>
          <a:p>
            <a:r>
              <a:rPr lang="en-IN" dirty="0">
                <a:latin typeface="Consolas" panose="020B0609020204030204" pitchFamily="49" charset="0"/>
              </a:rPr>
              <a:t>Batch No : 403</a:t>
            </a:r>
          </a:p>
          <a:p>
            <a:r>
              <a:rPr lang="en-IN" dirty="0">
                <a:latin typeface="Consolas" panose="020B0609020204030204" pitchFamily="49" charset="0"/>
              </a:rPr>
              <a:t>Team:</a:t>
            </a:r>
          </a:p>
          <a:p>
            <a:r>
              <a:rPr lang="en-IN" dirty="0">
                <a:latin typeface="Consolas" panose="020B0609020204030204" pitchFamily="49" charset="0"/>
              </a:rPr>
              <a:t>Meduri V S Anand Bharadwaj</a:t>
            </a:r>
          </a:p>
          <a:p>
            <a:r>
              <a:rPr lang="en-IN" dirty="0">
                <a:latin typeface="Consolas" panose="020B0609020204030204" pitchFamily="49" charset="0"/>
              </a:rPr>
              <a:t>Melluri Vamshi Krishna Sharma</a:t>
            </a:r>
          </a:p>
          <a:p>
            <a:r>
              <a:rPr lang="en-IN" dirty="0">
                <a:latin typeface="Consolas" panose="020B0609020204030204" pitchFamily="49" charset="0"/>
              </a:rPr>
              <a:t>Ramesh Satta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FE7411-A3B9-CC9A-4FBB-04AAD401013D}"/>
              </a:ext>
            </a:extLst>
          </p:cNvPr>
          <p:cNvSpPr txBox="1"/>
          <p:nvPr/>
        </p:nvSpPr>
        <p:spPr>
          <a:xfrm>
            <a:off x="288324" y="230659"/>
            <a:ext cx="50827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1(d)Who are the top 5 highest-paid employees?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20CB85-365E-0E39-81D2-511D3FEC2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325" y="538436"/>
            <a:ext cx="5025080" cy="27978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6C20741-B09E-FF42-A5ED-6BEF944273D9}"/>
              </a:ext>
            </a:extLst>
          </p:cNvPr>
          <p:cNvSpPr txBox="1"/>
          <p:nvPr/>
        </p:nvSpPr>
        <p:spPr>
          <a:xfrm>
            <a:off x="5931242" y="387178"/>
            <a:ext cx="5733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1(e)What is the total salary expenditure across the company?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8BB49E-B066-7E5C-864B-EF93CF2F8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3621" y="910398"/>
            <a:ext cx="5651156" cy="235178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C62866C-CB26-893A-DB22-4DAFE0C7AF8F}"/>
              </a:ext>
            </a:extLst>
          </p:cNvPr>
          <p:cNvSpPr txBox="1"/>
          <p:nvPr/>
        </p:nvSpPr>
        <p:spPr>
          <a:xfrm>
            <a:off x="354227" y="3632886"/>
            <a:ext cx="51651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Consolas" panose="020B0609020204030204" pitchFamily="49" charset="0"/>
              </a:rPr>
              <a:t>2. JOB ROLE AND DEPARTMENT ANALYSIS</a:t>
            </a:r>
            <a:endParaRPr lang="en-IN" sz="2000" b="1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0D9F-77F8-7DD2-2190-8461220EADA1}"/>
              </a:ext>
            </a:extLst>
          </p:cNvPr>
          <p:cNvSpPr txBox="1"/>
          <p:nvPr/>
        </p:nvSpPr>
        <p:spPr>
          <a:xfrm>
            <a:off x="354227" y="4176584"/>
            <a:ext cx="657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2(a)How many different job roles exist in each department?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CEE086E-878E-802D-D99A-231004EDAE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4227" y="4484361"/>
            <a:ext cx="6422824" cy="2200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43034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E2F419-C902-FB49-CD38-78EAB2B2CA1E}"/>
              </a:ext>
            </a:extLst>
          </p:cNvPr>
          <p:cNvSpPr txBox="1"/>
          <p:nvPr/>
        </p:nvSpPr>
        <p:spPr>
          <a:xfrm>
            <a:off x="205945" y="230659"/>
            <a:ext cx="5016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2(b)What is the average salary range per department?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627E9E-F4C8-52D4-584C-83D82D816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046" y="753880"/>
            <a:ext cx="4698327" cy="2840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185AB90-700C-6D07-73DE-88B5E12DDBF7}"/>
              </a:ext>
            </a:extLst>
          </p:cNvPr>
          <p:cNvSpPr txBox="1"/>
          <p:nvPr/>
        </p:nvSpPr>
        <p:spPr>
          <a:xfrm>
            <a:off x="5700582" y="184492"/>
            <a:ext cx="47449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2(c)Which job roles offer the highest salary?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D81CC2-7B75-4D2A-2054-A09D45FB5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1963" y="610855"/>
            <a:ext cx="5894534" cy="235476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8E3409-A140-6D19-B560-24A3F22F4FB3}"/>
              </a:ext>
            </a:extLst>
          </p:cNvPr>
          <p:cNvSpPr txBox="1"/>
          <p:nvPr/>
        </p:nvSpPr>
        <p:spPr>
          <a:xfrm>
            <a:off x="129046" y="3814119"/>
            <a:ext cx="67742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2(d)Which departments have the highest total salary allocation?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542856-5169-3460-0D23-2445F9538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733" y="4121895"/>
            <a:ext cx="6774262" cy="264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8143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58EE3-3780-79A1-E930-E2EA4893E278}"/>
              </a:ext>
            </a:extLst>
          </p:cNvPr>
          <p:cNvSpPr txBox="1"/>
          <p:nvPr/>
        </p:nvSpPr>
        <p:spPr>
          <a:xfrm>
            <a:off x="197708" y="181232"/>
            <a:ext cx="44154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3. QUALIFICATION AND SKILLS ANALYSIS</a:t>
            </a:r>
            <a:endParaRPr lang="en-IN" sz="16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D5965-CE8E-A351-D6BF-12BC9F8F72F8}"/>
              </a:ext>
            </a:extLst>
          </p:cNvPr>
          <p:cNvSpPr txBox="1"/>
          <p:nvPr/>
        </p:nvSpPr>
        <p:spPr>
          <a:xfrm>
            <a:off x="197708" y="683741"/>
            <a:ext cx="5362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3(a)How many </a:t>
            </a:r>
            <a:r>
              <a:rPr lang="en-US" dirty="0">
                <a:latin typeface="Consolas" panose="020B0609020204030204" pitchFamily="49" charset="0"/>
              </a:rPr>
              <a:t>employees</a:t>
            </a:r>
            <a:r>
              <a:rPr lang="en-US" dirty="0"/>
              <a:t> have at least one qualification listed?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01A58-B63D-25B4-FACA-39C7F23A9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68" y="991518"/>
            <a:ext cx="5898291" cy="1916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9B3A3C-696C-0DE5-BDB1-ECE5F184F1E8}"/>
              </a:ext>
            </a:extLst>
          </p:cNvPr>
          <p:cNvSpPr txBox="1"/>
          <p:nvPr/>
        </p:nvSpPr>
        <p:spPr>
          <a:xfrm>
            <a:off x="6351373" y="375964"/>
            <a:ext cx="50580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3(b)Which positions require the most qualifications?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E661730-68EC-8F97-462A-30D665EBD4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5513" y="899184"/>
            <a:ext cx="5297866" cy="29860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E6CCBB-D99A-A5B2-8013-24CDB749A1D8}"/>
              </a:ext>
            </a:extLst>
          </p:cNvPr>
          <p:cNvSpPr txBox="1"/>
          <p:nvPr/>
        </p:nvSpPr>
        <p:spPr>
          <a:xfrm>
            <a:off x="123567" y="3270422"/>
            <a:ext cx="6145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3(c)Which employees have the highest number of qualifications?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9C0842-9135-9B42-ACE3-5387E9A0A7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708" y="3793642"/>
            <a:ext cx="6208969" cy="295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0910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58354F-A023-CB60-BDFE-F949438F58CA}"/>
              </a:ext>
            </a:extLst>
          </p:cNvPr>
          <p:cNvSpPr txBox="1"/>
          <p:nvPr/>
        </p:nvSpPr>
        <p:spPr>
          <a:xfrm>
            <a:off x="115330" y="156519"/>
            <a:ext cx="5700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4. LEAVE AND ABSENCE PATTERNS</a:t>
            </a:r>
            <a:endParaRPr lang="en-IN" sz="16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E7410B-A102-D2E4-13BB-66226F238A33}"/>
              </a:ext>
            </a:extLst>
          </p:cNvPr>
          <p:cNvSpPr txBox="1"/>
          <p:nvPr/>
        </p:nvSpPr>
        <p:spPr>
          <a:xfrm>
            <a:off x="280086" y="634314"/>
            <a:ext cx="52886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4(a)Which year had the most employees taking leaves?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875CED-63AC-7CC1-9DB8-5B3AE854776B}"/>
              </a:ext>
            </a:extLst>
          </p:cNvPr>
          <p:cNvSpPr txBox="1"/>
          <p:nvPr/>
        </p:nvSpPr>
        <p:spPr>
          <a:xfrm>
            <a:off x="5815914" y="255373"/>
            <a:ext cx="609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4(b)What is the average number of leave days taken by its employees per department?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0FE2E2-B648-C5F3-8659-31AA81D973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817" y="778593"/>
            <a:ext cx="5925377" cy="30849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CD5098-B11C-6239-B63A-489C4D413EF3}"/>
              </a:ext>
            </a:extLst>
          </p:cNvPr>
          <p:cNvSpPr txBox="1"/>
          <p:nvPr/>
        </p:nvSpPr>
        <p:spPr>
          <a:xfrm>
            <a:off x="238898" y="3350683"/>
            <a:ext cx="5453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4(c)Which employees have taken the most leaves?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1F697-7F5E-E1E9-146A-91BB51BC1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87" y="3763435"/>
            <a:ext cx="5412260" cy="2795591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587F87-05B1-5965-9B12-4B5429B1E5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124" y="1126917"/>
            <a:ext cx="4177614" cy="2254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5232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DD9ABF3-1463-63B5-70B4-0E7C1B2629E7}"/>
              </a:ext>
            </a:extLst>
          </p:cNvPr>
          <p:cNvSpPr txBox="1"/>
          <p:nvPr/>
        </p:nvSpPr>
        <p:spPr>
          <a:xfrm>
            <a:off x="115330" y="164757"/>
            <a:ext cx="57664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4(d)What is the total number of leave days taken company-wide?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531200-73A4-9673-ED8C-EB832F5C07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836" y="663263"/>
            <a:ext cx="3610479" cy="20195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43BFF2-0FDD-A652-977C-E64C7FC7BB6B}"/>
              </a:ext>
            </a:extLst>
          </p:cNvPr>
          <p:cNvSpPr txBox="1"/>
          <p:nvPr/>
        </p:nvSpPr>
        <p:spPr>
          <a:xfrm>
            <a:off x="5329880" y="164757"/>
            <a:ext cx="67467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4(e)How do leave days correlate with payroll amounts?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F2C48D-2568-1414-8B89-8831B6CE3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26367"/>
            <a:ext cx="5125165" cy="550621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66C95-8E64-573C-72CF-509CF18297B6}"/>
              </a:ext>
            </a:extLst>
          </p:cNvPr>
          <p:cNvSpPr txBox="1"/>
          <p:nvPr/>
        </p:nvSpPr>
        <p:spPr>
          <a:xfrm>
            <a:off x="222422" y="2965622"/>
            <a:ext cx="5766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5.PAYROLL AND COMPENSATION ANALYSIS</a:t>
            </a:r>
            <a:endParaRPr lang="en-IN" sz="1600" b="1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F456BFF-0F6F-9352-5BC9-93B045536F8D}"/>
              </a:ext>
            </a:extLst>
          </p:cNvPr>
          <p:cNvSpPr txBox="1"/>
          <p:nvPr/>
        </p:nvSpPr>
        <p:spPr>
          <a:xfrm>
            <a:off x="222422" y="3304176"/>
            <a:ext cx="5321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5(a)What is the total monthly payroll processed?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387A69-8A7A-319E-34DB-1BFAAB328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674" y="3785629"/>
            <a:ext cx="5353797" cy="284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68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D0631E-7028-A07C-C8A7-E0C422881A39}"/>
              </a:ext>
            </a:extLst>
          </p:cNvPr>
          <p:cNvSpPr txBox="1"/>
          <p:nvPr/>
        </p:nvSpPr>
        <p:spPr>
          <a:xfrm>
            <a:off x="214184" y="205946"/>
            <a:ext cx="5033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5(b) What is the average bonus given per department?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EFE05-2ABA-226A-AB09-4F582CDDFA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13" y="729166"/>
            <a:ext cx="5200465" cy="24918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B58E892-6DDD-01FC-EEDB-49863C0BBE58}"/>
              </a:ext>
            </a:extLst>
          </p:cNvPr>
          <p:cNvSpPr txBox="1"/>
          <p:nvPr/>
        </p:nvSpPr>
        <p:spPr>
          <a:xfrm>
            <a:off x="5955957" y="205946"/>
            <a:ext cx="57582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5(c) Which department receives the highest total bonuses?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94A612-ADC4-F5DE-9EEA-8573F82C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957" y="729167"/>
            <a:ext cx="4753638" cy="29284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E9B95-ED43-F83E-F4E1-01A3AE954D3F}"/>
              </a:ext>
            </a:extLst>
          </p:cNvPr>
          <p:cNvSpPr txBox="1"/>
          <p:nvPr/>
        </p:nvSpPr>
        <p:spPr>
          <a:xfrm>
            <a:off x="214184" y="3429000"/>
            <a:ext cx="5511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5(d) What is the average value of total_amount after considering leave deductions?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EA07315-33B7-BAC3-C854-5FB7B6804B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8313" y="3976935"/>
            <a:ext cx="5544324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746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58E2C20-F90C-F7C8-53AE-174C52FB248F}"/>
              </a:ext>
            </a:extLst>
          </p:cNvPr>
          <p:cNvSpPr txBox="1"/>
          <p:nvPr/>
        </p:nvSpPr>
        <p:spPr>
          <a:xfrm>
            <a:off x="189470" y="164757"/>
            <a:ext cx="4588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onsolas" panose="020B0609020204030204" pitchFamily="49" charset="0"/>
              </a:rPr>
              <a:t>6. EMPLOYEE PERFORMANCE AND GROWTH</a:t>
            </a:r>
            <a:endParaRPr lang="en-IN" sz="16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8837AD-8EFE-D7E5-0F6D-E21091498B26}"/>
              </a:ext>
            </a:extLst>
          </p:cNvPr>
          <p:cNvSpPr txBox="1"/>
          <p:nvPr/>
        </p:nvSpPr>
        <p:spPr>
          <a:xfrm>
            <a:off x="337751" y="757881"/>
            <a:ext cx="6919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6(a)Which year had the highest number of employee promotions?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C47FA-5A21-5680-152C-67C34347A4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8478" y="1320228"/>
            <a:ext cx="4544059" cy="32865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D817D9-89F3-04EB-8763-F8BD0962E74E}"/>
              </a:ext>
            </a:extLst>
          </p:cNvPr>
          <p:cNvSpPr txBox="1"/>
          <p:nvPr/>
        </p:nvSpPr>
        <p:spPr>
          <a:xfrm>
            <a:off x="7257535" y="864973"/>
            <a:ext cx="4687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latin typeface="Consolas" panose="020B0609020204030204" pitchFamily="49" charset="0"/>
              </a:rPr>
              <a:t>To check duplicates in the data</a:t>
            </a:r>
            <a:endParaRPr lang="en-IN" sz="18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F12399-DB4D-445F-E05C-BD36B8002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249" y="1453818"/>
            <a:ext cx="4201111" cy="2286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1579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4A1EF-462A-B571-7344-4B5037A00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65126"/>
            <a:ext cx="11049000" cy="722270"/>
          </a:xfrm>
        </p:spPr>
        <p:txBody>
          <a:bodyPr/>
          <a:lstStyle/>
          <a:p>
            <a:r>
              <a:rPr lang="en-US" sz="3200" b="1" dirty="0">
                <a:latin typeface="Consolas" panose="020B0609020204030204" pitchFamily="49" charset="0"/>
              </a:rPr>
              <a:t>INSIGHTS</a:t>
            </a:r>
            <a:r>
              <a:rPr lang="en-US" b="1" dirty="0">
                <a:latin typeface="Consolas" panose="020B0609020204030204" pitchFamily="49" charset="0"/>
              </a:rPr>
              <a:t>:</a:t>
            </a:r>
            <a:endParaRPr lang="en-IN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004763-E81D-E6F5-8BDF-68D4EC224FB5}"/>
              </a:ext>
            </a:extLst>
          </p:cNvPr>
          <p:cNvSpPr txBox="1"/>
          <p:nvPr/>
        </p:nvSpPr>
        <p:spPr>
          <a:xfrm>
            <a:off x="387178" y="1276865"/>
            <a:ext cx="1096662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nsolas" panose="020B0609020204030204" pitchFamily="49" charset="0"/>
              </a:rPr>
              <a:t>Identifies which departments have the highest number of employees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nsolas" panose="020B0609020204030204" pitchFamily="49" charset="0"/>
              </a:rPr>
              <a:t>Average salary per department and total salary expenditure reveal how budgets are allocated across roles.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nsolas" panose="020B0609020204030204" pitchFamily="49" charset="0"/>
              </a:rPr>
              <a:t>Analysis shows which year had the most employees taking leaves and how leave days correlate with payroll amounts.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latin typeface="Consolas" panose="020B0609020204030204" pitchFamily="49" charset="0"/>
              </a:rPr>
              <a:t>The system tracks promotions by year and shows which employees/positions have the highest number of qualifications</a:t>
            </a:r>
            <a:endParaRPr lang="en-IN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938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36BC3-B781-1DB2-40CE-1A87C8A2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086" y="365126"/>
            <a:ext cx="11073714" cy="722270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CHALLENGES:</a:t>
            </a:r>
            <a:endParaRPr lang="en-IN" sz="40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CD961-3375-E371-02CC-7DDC24882E0D}"/>
              </a:ext>
            </a:extLst>
          </p:cNvPr>
          <p:cNvSpPr txBox="1"/>
          <p:nvPr/>
        </p:nvSpPr>
        <p:spPr>
          <a:xfrm>
            <a:off x="436605" y="1178011"/>
            <a:ext cx="11073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Consolas" panose="020B0609020204030204" pitchFamily="49" charset="0"/>
              </a:rPr>
              <a:t>Maintain relationship between tables with proper use of foreign keys so that we can perform operations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Consolas" panose="020B0609020204030204" pitchFamily="49" charset="0"/>
              </a:rPr>
              <a:t>Write proper Sql joins for generating reports across employees, roles, leaves, and payroll.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8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800" dirty="0">
                <a:latin typeface="Consolas" panose="020B0609020204030204" pitchFamily="49" charset="0"/>
              </a:rPr>
              <a:t>Check any duplicates in the data</a:t>
            </a:r>
          </a:p>
          <a:p>
            <a:endParaRPr lang="en-US" sz="2800" dirty="0">
              <a:latin typeface="Consolas" panose="020B0609020204030204" pitchFamily="49" charset="0"/>
            </a:endParaRPr>
          </a:p>
          <a:p>
            <a:endParaRPr lang="en-IN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6994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3661836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400" b="0" i="0" u="none" strike="noStrike" cap="none">
                <a:solidFill>
                  <a:srgbClr val="C00000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THANK YOU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C85C3-4501-3386-B2D5-3327998D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946" y="365125"/>
            <a:ext cx="5807676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PROJECT INTODUCTION</a:t>
            </a:r>
            <a:endParaRPr lang="en-IN" sz="40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6AAAD7-1685-FC1C-39CC-19068B2BA8D0}"/>
              </a:ext>
            </a:extLst>
          </p:cNvPr>
          <p:cNvSpPr txBox="1"/>
          <p:nvPr/>
        </p:nvSpPr>
        <p:spPr>
          <a:xfrm>
            <a:off x="378941" y="1690688"/>
            <a:ext cx="115329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6A8491-5BC8-93DE-25F3-26F867970459}"/>
              </a:ext>
            </a:extLst>
          </p:cNvPr>
          <p:cNvSpPr txBox="1"/>
          <p:nvPr/>
        </p:nvSpPr>
        <p:spPr>
          <a:xfrm>
            <a:off x="378941" y="2270589"/>
            <a:ext cx="1153297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</a:rPr>
              <a:t>The </a:t>
            </a:r>
            <a:r>
              <a:rPr lang="en-US" sz="2000" b="1" dirty="0">
                <a:latin typeface="Consolas" panose="020B0609020204030204" pitchFamily="49" charset="0"/>
              </a:rPr>
              <a:t>Employee Management System</a:t>
            </a:r>
            <a:r>
              <a:rPr lang="en-US" sz="2000" dirty="0">
                <a:latin typeface="Consolas" panose="020B0609020204030204" pitchFamily="49" charset="0"/>
              </a:rPr>
              <a:t> (EMS) is designed to streamline the management of employee data, job roles, and departmental information within an organization. This system allows for efficient tracking of employee details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</a:rPr>
              <a:t>The system provides a centralized platform to store, retrieve, and update employee details such as employee information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</a:rPr>
              <a:t> , job roles, departmental assignments, payroll, qualifications, and leave records.</a:t>
            </a:r>
          </a:p>
        </p:txBody>
      </p:sp>
    </p:spTree>
    <p:extLst>
      <p:ext uri="{BB962C8B-B14F-4D97-AF65-F5344CB8AC3E}">
        <p14:creationId xmlns:p14="http://schemas.microsoft.com/office/powerpoint/2010/main" val="1858329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F50E1-6470-A2C2-C549-C65CDD6F3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854" y="365125"/>
            <a:ext cx="5839146" cy="1083531"/>
          </a:xfrm>
        </p:spPr>
        <p:txBody>
          <a:bodyPr>
            <a:normAutofit/>
          </a:bodyPr>
          <a:lstStyle/>
          <a:p>
            <a:r>
              <a:rPr lang="en-US" b="1" dirty="0">
                <a:latin typeface="Consolas" panose="020B0609020204030204" pitchFamily="49" charset="0"/>
              </a:rPr>
              <a:t>TABLE STRUCTURE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DD6BBC-E8BD-4412-C2F6-614F2B23E7A4}"/>
              </a:ext>
            </a:extLst>
          </p:cNvPr>
          <p:cNvSpPr txBox="1"/>
          <p:nvPr/>
        </p:nvSpPr>
        <p:spPr>
          <a:xfrm>
            <a:off x="791110" y="1664413"/>
            <a:ext cx="799329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</a:rPr>
              <a:t>There are six tables in the database as follows: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</a:rPr>
              <a:t> Job Department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</a:rPr>
              <a:t> Salary/Bonus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</a:rPr>
              <a:t> Employee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</a:rPr>
              <a:t> Qualification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</a:rPr>
              <a:t> Leaves</a:t>
            </a:r>
          </a:p>
          <a:p>
            <a:endParaRPr lang="en-US" sz="20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000" dirty="0">
                <a:latin typeface="Consolas" panose="020B0609020204030204" pitchFamily="49" charset="0"/>
              </a:rPr>
              <a:t> Payroll</a:t>
            </a:r>
          </a:p>
          <a:p>
            <a:endParaRPr lang="en-US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94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B91DACA-A2B6-6C73-AC98-12FD42C6C3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690" y="242226"/>
            <a:ext cx="3667892" cy="2963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E19688-0CCF-9FA2-38E2-CBD594B8B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708" y="326206"/>
            <a:ext cx="6051479" cy="310279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6A06C8A-A1F5-BCBF-D93A-E18ED7CBC5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9630" y="3429000"/>
            <a:ext cx="5687219" cy="33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535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EE13DE6-E007-8912-DAE4-F8976A8B2B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994" y="260093"/>
            <a:ext cx="6039822" cy="334613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E4B9858-6E55-F3A6-E65D-AAB4A17AA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994" y="3733392"/>
            <a:ext cx="8354591" cy="2781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41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53EDCE-ABFE-597C-1A77-21F120F83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177" y="780835"/>
            <a:ext cx="7977072" cy="4674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9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F2C04-578B-FAB2-3808-5C032D3A9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7128" y="71920"/>
            <a:ext cx="9647434" cy="791110"/>
          </a:xfrm>
        </p:spPr>
        <p:txBody>
          <a:bodyPr>
            <a:noAutofit/>
          </a:bodyPr>
          <a:lstStyle/>
          <a:p>
            <a:r>
              <a:rPr lang="en-US" sz="4000" b="1" dirty="0">
                <a:latin typeface="Consolas" panose="020B0609020204030204" pitchFamily="49" charset="0"/>
              </a:rPr>
              <a:t>ENTITY RELATIONSHIP (ER)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D89F93-DC82-1F46-7C8E-7895EE300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128" y="863031"/>
            <a:ext cx="11126912" cy="541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45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73D76-3BC2-C9AD-11A4-DE07CE57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602" y="-186810"/>
            <a:ext cx="7924800" cy="1325563"/>
          </a:xfrm>
        </p:spPr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PROBLEM STATMENT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B63459-562B-9CE0-8DFA-9D1884638982}"/>
              </a:ext>
            </a:extLst>
          </p:cNvPr>
          <p:cNvSpPr txBox="1"/>
          <p:nvPr/>
        </p:nvSpPr>
        <p:spPr>
          <a:xfrm>
            <a:off x="469900" y="1690688"/>
            <a:ext cx="10858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17D33D-F69C-3B03-4C85-05DF43248027}"/>
              </a:ext>
            </a:extLst>
          </p:cNvPr>
          <p:cNvSpPr txBox="1"/>
          <p:nvPr/>
        </p:nvSpPr>
        <p:spPr>
          <a:xfrm>
            <a:off x="551935" y="1054443"/>
            <a:ext cx="1117016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Manual/fragmented employee data management → errors &amp; inefficiency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Difficulty in retrieving/updating employee records quickly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Payroll processing errors due to manual calculations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Lack of transparency in leave and job role management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No centralized system for tracking qualifications, salaries, and departmental roles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Data inconsistency without relational integrity (PKs, FKs, cascading updates)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1800" dirty="0">
              <a:latin typeface="Consolas" panose="020B0609020204030204" pitchFamily="49" charset="0"/>
            </a:endParaRPr>
          </a:p>
          <a:p>
            <a:endParaRPr lang="en-US" sz="1800" dirty="0"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Need for a robust Employee Management System (EMS) to: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Store &amp; manage employee details securely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Automate payroll &amp; leave tracking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Ensure data accuracy and consistency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Provide insights through queries &amp; reports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latin typeface="Consolas" panose="020B0609020204030204" pitchFamily="49" charset="0"/>
              </a:rPr>
              <a:t>Streamline HR operations and decision-making</a:t>
            </a:r>
            <a:endParaRPr lang="en-IN" sz="1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6235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E4494B-022D-F0AC-DECF-E8BB61823013}"/>
              </a:ext>
            </a:extLst>
          </p:cNvPr>
          <p:cNvSpPr txBox="1"/>
          <p:nvPr/>
        </p:nvSpPr>
        <p:spPr>
          <a:xfrm>
            <a:off x="222422" y="214184"/>
            <a:ext cx="29820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</a:rPr>
              <a:t>QUERIES:</a:t>
            </a:r>
            <a:endParaRPr lang="en-IN" sz="3200" b="1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666CE-0C09-1094-7B31-73336F1AC433}"/>
              </a:ext>
            </a:extLst>
          </p:cNvPr>
          <p:cNvSpPr txBox="1"/>
          <p:nvPr/>
        </p:nvSpPr>
        <p:spPr>
          <a:xfrm>
            <a:off x="362465" y="889686"/>
            <a:ext cx="28420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>
                <a:latin typeface="Consolas" panose="020B0609020204030204" pitchFamily="49" charset="0"/>
              </a:rPr>
              <a:t>1. EMPLOYEE INSIGHTS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90CA4-9E05-55BC-F8A1-5AFA0922E4A2}"/>
              </a:ext>
            </a:extLst>
          </p:cNvPr>
          <p:cNvSpPr txBox="1"/>
          <p:nvPr/>
        </p:nvSpPr>
        <p:spPr>
          <a:xfrm>
            <a:off x="222422" y="1425146"/>
            <a:ext cx="60630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1(a)How many unique employees are currently in the system?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3D0E47-0353-BDA3-091C-6861AD3FC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465" y="1868159"/>
            <a:ext cx="5618206" cy="144800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A67921-34CA-7317-0D91-DA00A8036D36}"/>
              </a:ext>
            </a:extLst>
          </p:cNvPr>
          <p:cNvSpPr txBox="1"/>
          <p:nvPr/>
        </p:nvSpPr>
        <p:spPr>
          <a:xfrm>
            <a:off x="6433751" y="1226067"/>
            <a:ext cx="53957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 1(b) Which departments have the highest number of employees?</a:t>
            </a:r>
            <a:endParaRPr lang="en-IN" dirty="0">
              <a:latin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47D195-C450-2C91-6176-1A576BA64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794" y="1732923"/>
            <a:ext cx="4602177" cy="284205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474FD-57AE-762A-DB5C-A6A9207359C5}"/>
              </a:ext>
            </a:extLst>
          </p:cNvPr>
          <p:cNvSpPr txBox="1"/>
          <p:nvPr/>
        </p:nvSpPr>
        <p:spPr>
          <a:xfrm>
            <a:off x="362465" y="3657600"/>
            <a:ext cx="5923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1(c)What is the average salary per department?</a:t>
            </a:r>
            <a:endParaRPr lang="en-IN" sz="1600" dirty="0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D48A92-8DF3-45CE-C699-5AC529C30E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" y="3996154"/>
            <a:ext cx="5486400" cy="27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23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</TotalTime>
  <Words>679</Words>
  <Application>Microsoft Office PowerPoint</Application>
  <PresentationFormat>Widescreen</PresentationFormat>
  <Paragraphs>86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Consolas</vt:lpstr>
      <vt:lpstr>Calibri</vt:lpstr>
      <vt:lpstr>Wingdings</vt:lpstr>
      <vt:lpstr>Libre Baskerville</vt:lpstr>
      <vt:lpstr>Office Theme</vt:lpstr>
      <vt:lpstr>PowerPoint Presentation</vt:lpstr>
      <vt:lpstr>PROJECT INTODUCTION</vt:lpstr>
      <vt:lpstr>TABLE STRUCTURE</vt:lpstr>
      <vt:lpstr>PowerPoint Presentation</vt:lpstr>
      <vt:lpstr>PowerPoint Presentation</vt:lpstr>
      <vt:lpstr>PowerPoint Presentation</vt:lpstr>
      <vt:lpstr>ENTITY RELATIONSHIP (ER) DIAGRAM</vt:lpstr>
      <vt:lpstr>PROBLEM STATMENT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INSIGHTS:</vt:lpstr>
      <vt:lpstr>CHALLENGES: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Raghu Ram Aduri</dc:creator>
  <cp:lastModifiedBy>Ramesh Satta</cp:lastModifiedBy>
  <cp:revision>8</cp:revision>
  <dcterms:created xsi:type="dcterms:W3CDTF">2021-02-16T05:19:01Z</dcterms:created>
  <dcterms:modified xsi:type="dcterms:W3CDTF">2025-09-12T20:19:45Z</dcterms:modified>
</cp:coreProperties>
</file>