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9452729" y="2518172"/>
            <a:ext cx="4868942" cy="3193256"/>
          </a:xfrm>
          <a:prstGeom prst="rect">
            <a:avLst/>
          </a:prstGeom>
        </p:spPr>
      </p:pic>
      <p:sp>
        <p:nvSpPr>
          <p:cNvPr id="6" name="Text 1"/>
          <p:cNvSpPr/>
          <p:nvPr/>
        </p:nvSpPr>
        <p:spPr>
          <a:xfrm>
            <a:off x="737235" y="542925"/>
            <a:ext cx="7416165" cy="3389630"/>
          </a:xfrm>
          <a:prstGeom prst="rect">
            <a:avLst/>
          </a:prstGeom>
          <a:noFill/>
        </p:spPr>
        <p:txBody>
          <a:bodyPr wrap="square" rtlCol="0" anchor="t"/>
          <a:lstStyle/>
          <a:p>
            <a:pPr marL="0" indent="0">
              <a:lnSpc>
                <a:spcPts val="8385"/>
              </a:lnSpc>
              <a:buNone/>
            </a:pPr>
            <a:r>
              <a:rPr lang="en-US" sz="6705" dirty="0">
                <a:solidFill>
                  <a:srgbClr val="1B1B27"/>
                </a:solidFill>
                <a:latin typeface="Times New Roman" panose="02020603050405020304" charset="0"/>
                <a:ea typeface="Corben" pitchFamily="34" charset="-122"/>
                <a:cs typeface="Times New Roman" panose="02020603050405020304" charset="0"/>
              </a:rPr>
              <a:t>Analysis of Crime Data in India (2019-2021)</a:t>
            </a:r>
            <a:endParaRPr lang="en-US" sz="6705" dirty="0">
              <a:latin typeface="Times New Roman" panose="02020603050405020304" charset="0"/>
              <a:cs typeface="Times New Roman" panose="02020603050405020304" charset="0"/>
            </a:endParaRPr>
          </a:p>
        </p:txBody>
      </p:sp>
      <p:sp>
        <p:nvSpPr>
          <p:cNvPr id="7" name="Text 2"/>
          <p:cNvSpPr/>
          <p:nvPr/>
        </p:nvSpPr>
        <p:spPr>
          <a:xfrm>
            <a:off x="864037" y="4949547"/>
            <a:ext cx="7415927" cy="1185148"/>
          </a:xfrm>
          <a:prstGeom prst="rect">
            <a:avLst/>
          </a:prstGeom>
          <a:noFill/>
        </p:spPr>
        <p:txBody>
          <a:bodyPr wrap="square" rtlCol="0" anchor="t"/>
          <a:lstStyle/>
          <a:p>
            <a:pPr marL="0" indent="0">
              <a:lnSpc>
                <a:spcPts val="3110"/>
              </a:lnSpc>
              <a:buNone/>
            </a:pPr>
            <a:r>
              <a:rPr lang="en-US" sz="1945" dirty="0">
                <a:solidFill>
                  <a:srgbClr val="404155"/>
                </a:solidFill>
                <a:latin typeface="Times New Roman" panose="02020603050405020304" charset="0"/>
                <a:ea typeface="Nobile" pitchFamily="34" charset="-122"/>
                <a:cs typeface="Times New Roman" panose="02020603050405020304" charset="0"/>
              </a:rPr>
              <a:t>This presentation analyzes crime data from India covering the years 2019-2021. The analysis focuses on trends, patterns, and insights related to various crimes.</a:t>
            </a:r>
            <a:endParaRPr lang="en-US" sz="1945" dirty="0">
              <a:latin typeface="Times New Roman" panose="02020603050405020304" charset="0"/>
              <a:cs typeface="Times New Roman" panose="02020603050405020304" charset="0"/>
            </a:endParaRPr>
          </a:p>
        </p:txBody>
      </p:sp>
      <p:sp>
        <p:nvSpPr>
          <p:cNvPr id="8" name="Shape 3"/>
          <p:cNvSpPr/>
          <p:nvPr/>
        </p:nvSpPr>
        <p:spPr>
          <a:xfrm>
            <a:off x="864037" y="6430804"/>
            <a:ext cx="394930" cy="394930"/>
          </a:xfrm>
          <a:prstGeom prst="roundRect">
            <a:avLst>
              <a:gd name="adj" fmla="val 23151155"/>
            </a:avLst>
          </a:prstGeom>
          <a:solidFill>
            <a:srgbClr val="93A83A"/>
          </a:solidFill>
          <a:ln w="7620">
            <a:solidFill>
              <a:srgbClr val="FFFFFF"/>
            </a:solidFill>
            <a:prstDash val="solid"/>
          </a:ln>
        </p:spPr>
      </p:sp>
      <p:sp>
        <p:nvSpPr>
          <p:cNvPr id="9" name="Text 4"/>
          <p:cNvSpPr/>
          <p:nvPr/>
        </p:nvSpPr>
        <p:spPr>
          <a:xfrm>
            <a:off x="991195" y="6579513"/>
            <a:ext cx="140613" cy="97512"/>
          </a:xfrm>
          <a:prstGeom prst="rect">
            <a:avLst/>
          </a:prstGeom>
          <a:noFill/>
        </p:spPr>
        <p:txBody>
          <a:bodyPr wrap="none" rtlCol="0" anchor="t"/>
          <a:lstStyle/>
          <a:p>
            <a:pPr marL="0" indent="0" algn="ctr">
              <a:lnSpc>
                <a:spcPts val="770"/>
              </a:lnSpc>
              <a:buNone/>
            </a:pPr>
            <a:r>
              <a:rPr lang="en-US" sz="770" dirty="0">
                <a:solidFill>
                  <a:srgbClr val="3C3838"/>
                </a:solidFill>
                <a:latin typeface="Nobile" pitchFamily="34" charset="0"/>
                <a:ea typeface="Nobile" pitchFamily="34" charset="-122"/>
                <a:cs typeface="Nobile" pitchFamily="34" charset="-120"/>
              </a:rPr>
              <a:t>RA</a:t>
            </a:r>
            <a:endParaRPr lang="en-US" sz="770" dirty="0"/>
          </a:p>
        </p:txBody>
      </p:sp>
      <p:sp>
        <p:nvSpPr>
          <p:cNvPr id="10" name="Text 5"/>
          <p:cNvSpPr/>
          <p:nvPr/>
        </p:nvSpPr>
        <p:spPr>
          <a:xfrm>
            <a:off x="1382316" y="6412349"/>
            <a:ext cx="3319224" cy="431959"/>
          </a:xfrm>
          <a:prstGeom prst="rect">
            <a:avLst/>
          </a:prstGeom>
          <a:noFill/>
        </p:spPr>
        <p:txBody>
          <a:bodyPr wrap="none" rtlCol="0" anchor="t"/>
          <a:lstStyle/>
          <a:p>
            <a:pPr marL="0" indent="0" algn="l">
              <a:lnSpc>
                <a:spcPts val="3400"/>
              </a:lnSpc>
              <a:buNone/>
            </a:pPr>
            <a:r>
              <a:rPr lang="en-US" sz="2430" b="1" dirty="0">
                <a:solidFill>
                  <a:srgbClr val="404155"/>
                </a:solidFill>
                <a:latin typeface="Times New Roman" panose="02020603050405020304" charset="0"/>
                <a:ea typeface="Nobile" pitchFamily="34" charset="-122"/>
                <a:cs typeface="Times New Roman" panose="02020603050405020304" charset="0"/>
              </a:rPr>
              <a:t>by Ramesh Aravindh</a:t>
            </a:r>
            <a:endParaRPr lang="en-US" sz="243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sp>
        <p:nvSpPr>
          <p:cNvPr id="4" name="Text 1"/>
          <p:cNvSpPr/>
          <p:nvPr/>
        </p:nvSpPr>
        <p:spPr>
          <a:xfrm>
            <a:off x="864037" y="1703189"/>
            <a:ext cx="6172200" cy="771525"/>
          </a:xfrm>
          <a:prstGeom prst="rect">
            <a:avLst/>
          </a:prstGeom>
          <a:noFill/>
        </p:spPr>
        <p:txBody>
          <a:bodyPr wrap="none" rtlCol="0" anchor="t"/>
          <a:lstStyle/>
          <a:p>
            <a:pPr marL="0" indent="0">
              <a:lnSpc>
                <a:spcPts val="6075"/>
              </a:lnSpc>
              <a:buNone/>
            </a:pPr>
            <a:r>
              <a:rPr lang="en-US" sz="4860" dirty="0">
                <a:solidFill>
                  <a:srgbClr val="1B1B27"/>
                </a:solidFill>
                <a:latin typeface="Times New Roman" panose="02020603050405020304" charset="0"/>
                <a:ea typeface="Corben" pitchFamily="34" charset="-122"/>
                <a:cs typeface="Times New Roman" panose="02020603050405020304" charset="0"/>
              </a:rPr>
              <a:t>Introduction</a:t>
            </a:r>
            <a:endParaRPr lang="en-US" sz="4860" dirty="0">
              <a:latin typeface="Times New Roman" panose="02020603050405020304" charset="0"/>
              <a:cs typeface="Times New Roman" panose="02020603050405020304" charset="0"/>
            </a:endParaRPr>
          </a:p>
        </p:txBody>
      </p:sp>
      <p:sp>
        <p:nvSpPr>
          <p:cNvPr id="5" name="Text 2"/>
          <p:cNvSpPr/>
          <p:nvPr/>
        </p:nvSpPr>
        <p:spPr>
          <a:xfrm>
            <a:off x="864037" y="3091815"/>
            <a:ext cx="3086100" cy="385763"/>
          </a:xfrm>
          <a:prstGeom prst="rect">
            <a:avLst/>
          </a:prstGeom>
          <a:noFill/>
        </p:spPr>
        <p:txBody>
          <a:bodyPr wrap="none" rtlCol="0" anchor="t"/>
          <a:lstStyle/>
          <a:p>
            <a:pPr marL="0" indent="0">
              <a:lnSpc>
                <a:spcPts val="3040"/>
              </a:lnSpc>
              <a:buNone/>
            </a:pPr>
            <a:r>
              <a:rPr lang="en-US" sz="2430" dirty="0">
                <a:solidFill>
                  <a:srgbClr val="1B1B27"/>
                </a:solidFill>
                <a:latin typeface="Times New Roman" panose="02020603050405020304" charset="0"/>
                <a:ea typeface="Corben" pitchFamily="34" charset="-122"/>
                <a:cs typeface="Times New Roman" panose="02020603050405020304" charset="0"/>
              </a:rPr>
              <a:t>Objective</a:t>
            </a:r>
            <a:endParaRPr lang="en-US" sz="2430" dirty="0">
              <a:latin typeface="Times New Roman" panose="02020603050405020304" charset="0"/>
              <a:cs typeface="Times New Roman" panose="02020603050405020304" charset="0"/>
            </a:endParaRPr>
          </a:p>
        </p:txBody>
      </p:sp>
      <p:sp>
        <p:nvSpPr>
          <p:cNvPr id="6" name="Text 3"/>
          <p:cNvSpPr/>
          <p:nvPr/>
        </p:nvSpPr>
        <p:spPr>
          <a:xfrm>
            <a:off x="864037" y="3724394"/>
            <a:ext cx="6150054" cy="1185148"/>
          </a:xfrm>
          <a:prstGeom prst="rect">
            <a:avLst/>
          </a:prstGeom>
          <a:noFill/>
        </p:spPr>
        <p:txBody>
          <a:bodyPr wrap="square" rtlCol="0" anchor="t"/>
          <a:lstStyle/>
          <a:p>
            <a:pPr marL="0" indent="0">
              <a:lnSpc>
                <a:spcPts val="3110"/>
              </a:lnSpc>
              <a:buNone/>
            </a:pPr>
            <a:r>
              <a:rPr lang="en-US" sz="1945" dirty="0">
                <a:solidFill>
                  <a:srgbClr val="404155"/>
                </a:solidFill>
                <a:latin typeface="Times New Roman" panose="02020603050405020304" charset="0"/>
                <a:ea typeface="Nobile" pitchFamily="34" charset="-122"/>
                <a:cs typeface="Times New Roman" panose="02020603050405020304" charset="0"/>
              </a:rPr>
              <a:t>This study aims to analyze crime data across India from 2019 to 2021 to identify key trends, patterns, and insights related to various crimes.</a:t>
            </a:r>
            <a:endParaRPr lang="en-US" sz="1945" dirty="0">
              <a:latin typeface="Times New Roman" panose="02020603050405020304" charset="0"/>
              <a:cs typeface="Times New Roman" panose="02020603050405020304" charset="0"/>
            </a:endParaRPr>
          </a:p>
        </p:txBody>
      </p:sp>
      <p:sp>
        <p:nvSpPr>
          <p:cNvPr id="7" name="Text 4"/>
          <p:cNvSpPr/>
          <p:nvPr/>
        </p:nvSpPr>
        <p:spPr>
          <a:xfrm>
            <a:off x="7623929" y="3091815"/>
            <a:ext cx="3086100" cy="385763"/>
          </a:xfrm>
          <a:prstGeom prst="rect">
            <a:avLst/>
          </a:prstGeom>
          <a:noFill/>
        </p:spPr>
        <p:txBody>
          <a:bodyPr wrap="none" rtlCol="0" anchor="t"/>
          <a:lstStyle/>
          <a:p>
            <a:pPr marL="0" indent="0">
              <a:lnSpc>
                <a:spcPts val="3040"/>
              </a:lnSpc>
              <a:buNone/>
            </a:pPr>
            <a:r>
              <a:rPr lang="en-US" sz="2430" dirty="0">
                <a:solidFill>
                  <a:srgbClr val="1B1B27"/>
                </a:solidFill>
                <a:latin typeface="Times New Roman" panose="02020603050405020304" charset="0"/>
                <a:ea typeface="Corben" pitchFamily="34" charset="-122"/>
                <a:cs typeface="Times New Roman" panose="02020603050405020304" charset="0"/>
              </a:rPr>
              <a:t>Datasets</a:t>
            </a:r>
            <a:endParaRPr lang="en-US" sz="2430" dirty="0">
              <a:latin typeface="Times New Roman" panose="02020603050405020304" charset="0"/>
              <a:cs typeface="Times New Roman" panose="02020603050405020304" charset="0"/>
            </a:endParaRPr>
          </a:p>
        </p:txBody>
      </p:sp>
      <p:sp>
        <p:nvSpPr>
          <p:cNvPr id="8" name="Text 5"/>
          <p:cNvSpPr/>
          <p:nvPr/>
        </p:nvSpPr>
        <p:spPr>
          <a:xfrm>
            <a:off x="8018859" y="3724394"/>
            <a:ext cx="5755124" cy="395049"/>
          </a:xfrm>
          <a:prstGeom prst="rect">
            <a:avLst/>
          </a:prstGeom>
          <a:noFill/>
        </p:spPr>
        <p:txBody>
          <a:bodyPr wrap="none" rtlCol="0" anchor="t"/>
          <a:lstStyle/>
          <a:p>
            <a:pPr marL="342900" indent="-342900" algn="l">
              <a:lnSpc>
                <a:spcPts val="3110"/>
              </a:lnSpc>
              <a:buSzPct val="100000"/>
              <a:buChar char="•"/>
            </a:pPr>
            <a:r>
              <a:rPr lang="en-US" sz="1945" dirty="0">
                <a:solidFill>
                  <a:srgbClr val="404155"/>
                </a:solidFill>
                <a:latin typeface="Times New Roman" panose="02020603050405020304" charset="0"/>
                <a:ea typeface="Nobile" pitchFamily="34" charset="-122"/>
                <a:cs typeface="Times New Roman" panose="02020603050405020304" charset="0"/>
              </a:rPr>
              <a:t>Crime Against Children</a:t>
            </a:r>
            <a:endParaRPr lang="en-US" sz="1945" dirty="0">
              <a:latin typeface="Times New Roman" panose="02020603050405020304" charset="0"/>
              <a:cs typeface="Times New Roman" panose="02020603050405020304" charset="0"/>
            </a:endParaRPr>
          </a:p>
        </p:txBody>
      </p:sp>
      <p:sp>
        <p:nvSpPr>
          <p:cNvPr id="9" name="Text 6"/>
          <p:cNvSpPr/>
          <p:nvPr/>
        </p:nvSpPr>
        <p:spPr>
          <a:xfrm>
            <a:off x="8018859" y="4205764"/>
            <a:ext cx="5755124" cy="395049"/>
          </a:xfrm>
          <a:prstGeom prst="rect">
            <a:avLst/>
          </a:prstGeom>
          <a:noFill/>
        </p:spPr>
        <p:txBody>
          <a:bodyPr wrap="none" rtlCol="0" anchor="t"/>
          <a:lstStyle/>
          <a:p>
            <a:pPr marL="342900" indent="-342900" algn="l">
              <a:lnSpc>
                <a:spcPts val="3110"/>
              </a:lnSpc>
              <a:buSzPct val="100000"/>
              <a:buChar char="•"/>
            </a:pPr>
            <a:r>
              <a:rPr lang="en-US" sz="1945" dirty="0">
                <a:solidFill>
                  <a:srgbClr val="404155"/>
                </a:solidFill>
                <a:latin typeface="Times New Roman" panose="02020603050405020304" charset="0"/>
                <a:ea typeface="Nobile" pitchFamily="34" charset="-122"/>
                <a:cs typeface="Times New Roman" panose="02020603050405020304" charset="0"/>
              </a:rPr>
              <a:t>Crime Against Women</a:t>
            </a:r>
            <a:endParaRPr lang="en-US" sz="1945" dirty="0">
              <a:latin typeface="Times New Roman" panose="02020603050405020304" charset="0"/>
              <a:cs typeface="Times New Roman" panose="02020603050405020304" charset="0"/>
            </a:endParaRPr>
          </a:p>
        </p:txBody>
      </p:sp>
      <p:sp>
        <p:nvSpPr>
          <p:cNvPr id="10" name="Text 7"/>
          <p:cNvSpPr/>
          <p:nvPr/>
        </p:nvSpPr>
        <p:spPr>
          <a:xfrm>
            <a:off x="8018859" y="4687133"/>
            <a:ext cx="5755124" cy="395049"/>
          </a:xfrm>
          <a:prstGeom prst="rect">
            <a:avLst/>
          </a:prstGeom>
          <a:noFill/>
        </p:spPr>
        <p:txBody>
          <a:bodyPr wrap="none" rtlCol="0" anchor="t"/>
          <a:lstStyle/>
          <a:p>
            <a:pPr marL="342900" indent="-342900" algn="l">
              <a:lnSpc>
                <a:spcPts val="3110"/>
              </a:lnSpc>
              <a:buSzPct val="100000"/>
              <a:buChar char="•"/>
            </a:pPr>
            <a:r>
              <a:rPr lang="en-US" sz="1945" dirty="0">
                <a:solidFill>
                  <a:srgbClr val="404155"/>
                </a:solidFill>
                <a:latin typeface="Times New Roman" panose="02020603050405020304" charset="0"/>
                <a:ea typeface="Nobile" pitchFamily="34" charset="-122"/>
                <a:cs typeface="Times New Roman" panose="02020603050405020304" charset="0"/>
              </a:rPr>
              <a:t>IPC Crimes (State and City-wise)</a:t>
            </a:r>
            <a:endParaRPr lang="en-US" sz="1945" dirty="0">
              <a:latin typeface="Times New Roman" panose="02020603050405020304" charset="0"/>
              <a:cs typeface="Times New Roman" panose="02020603050405020304" charset="0"/>
            </a:endParaRPr>
          </a:p>
        </p:txBody>
      </p:sp>
      <p:sp>
        <p:nvSpPr>
          <p:cNvPr id="11" name="Text 8"/>
          <p:cNvSpPr/>
          <p:nvPr/>
        </p:nvSpPr>
        <p:spPr>
          <a:xfrm>
            <a:off x="8018859" y="5168503"/>
            <a:ext cx="5755124" cy="790099"/>
          </a:xfrm>
          <a:prstGeom prst="rect">
            <a:avLst/>
          </a:prstGeom>
          <a:noFill/>
        </p:spPr>
        <p:txBody>
          <a:bodyPr wrap="square" rtlCol="0" anchor="t"/>
          <a:lstStyle/>
          <a:p>
            <a:pPr marL="342900" indent="-342900" algn="l">
              <a:lnSpc>
                <a:spcPts val="3110"/>
              </a:lnSpc>
              <a:buSzPct val="100000"/>
              <a:buChar char="•"/>
            </a:pPr>
            <a:r>
              <a:rPr lang="en-US" sz="1945" dirty="0">
                <a:solidFill>
                  <a:srgbClr val="404155"/>
                </a:solidFill>
                <a:latin typeface="Times New Roman" panose="02020603050405020304" charset="0"/>
                <a:ea typeface="Nobile" pitchFamily="34" charset="-122"/>
                <a:cs typeface="Times New Roman" panose="02020603050405020304" charset="0"/>
              </a:rPr>
              <a:t>Murder Cases and Victims (Gender and Age Group-wise)</a:t>
            </a:r>
            <a:endParaRPr lang="en-US" sz="1945" dirty="0">
              <a:latin typeface="Times New Roman" panose="02020603050405020304" charset="0"/>
              <a:cs typeface="Times New Roman" panose="02020603050405020304" charset="0"/>
            </a:endParaRPr>
          </a:p>
        </p:txBody>
      </p:sp>
      <p:sp>
        <p:nvSpPr>
          <p:cNvPr id="12" name="Text 9"/>
          <p:cNvSpPr/>
          <p:nvPr/>
        </p:nvSpPr>
        <p:spPr>
          <a:xfrm>
            <a:off x="8018859" y="6044922"/>
            <a:ext cx="5755124" cy="395049"/>
          </a:xfrm>
          <a:prstGeom prst="rect">
            <a:avLst/>
          </a:prstGeom>
          <a:noFill/>
        </p:spPr>
        <p:txBody>
          <a:bodyPr wrap="none" rtlCol="0" anchor="t"/>
          <a:lstStyle/>
          <a:p>
            <a:pPr marL="342900" indent="-342900" algn="l">
              <a:lnSpc>
                <a:spcPts val="3110"/>
              </a:lnSpc>
              <a:buSzPct val="100000"/>
              <a:buChar char="•"/>
            </a:pPr>
            <a:r>
              <a:rPr lang="en-US" sz="1945" dirty="0">
                <a:solidFill>
                  <a:srgbClr val="404155"/>
                </a:solidFill>
                <a:latin typeface="Times New Roman" panose="02020603050405020304" charset="0"/>
                <a:ea typeface="Nobile" pitchFamily="34" charset="-122"/>
                <a:cs typeface="Times New Roman" panose="02020603050405020304" charset="0"/>
              </a:rPr>
              <a:t>Total Complaints Received</a:t>
            </a:r>
            <a:endParaRPr lang="en-US" sz="1945"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p:cNvPicPr>
            <a:picLocks noChangeAspect="1"/>
          </p:cNvPicPr>
          <p:nvPr/>
        </p:nvPicPr>
        <p:blipFill>
          <a:blip r:embed="rId2"/>
          <a:stretch>
            <a:fillRect/>
          </a:stretch>
        </p:blipFill>
        <p:spPr>
          <a:xfrm>
            <a:off x="0" y="0"/>
            <a:ext cx="14630400" cy="2946916"/>
          </a:xfrm>
          <a:prstGeom prst="rect">
            <a:avLst/>
          </a:prstGeom>
        </p:spPr>
      </p:pic>
      <p:pic>
        <p:nvPicPr>
          <p:cNvPr id="5" name="Image 2" descr="preencoded.png"/>
          <p:cNvPicPr>
            <a:picLocks noChangeAspect="1"/>
          </p:cNvPicPr>
          <p:nvPr/>
        </p:nvPicPr>
        <p:blipFill>
          <a:blip r:embed="rId3"/>
          <a:stretch>
            <a:fillRect/>
          </a:stretch>
        </p:blipFill>
        <p:spPr>
          <a:xfrm>
            <a:off x="6450330" y="294680"/>
            <a:ext cx="1729740" cy="2357557"/>
          </a:xfrm>
          <a:prstGeom prst="rect">
            <a:avLst/>
          </a:prstGeom>
        </p:spPr>
      </p:pic>
      <p:sp>
        <p:nvSpPr>
          <p:cNvPr id="6" name="Text 1"/>
          <p:cNvSpPr/>
          <p:nvPr/>
        </p:nvSpPr>
        <p:spPr>
          <a:xfrm>
            <a:off x="876181" y="3790474"/>
            <a:ext cx="5893832" cy="736640"/>
          </a:xfrm>
          <a:prstGeom prst="rect">
            <a:avLst/>
          </a:prstGeom>
          <a:noFill/>
        </p:spPr>
        <p:txBody>
          <a:bodyPr wrap="none" rtlCol="0" anchor="t"/>
          <a:lstStyle/>
          <a:p>
            <a:pPr marL="0" indent="0">
              <a:lnSpc>
                <a:spcPts val="5800"/>
              </a:lnSpc>
              <a:buNone/>
            </a:pPr>
            <a:r>
              <a:rPr lang="en-US" sz="4640" dirty="0">
                <a:solidFill>
                  <a:srgbClr val="1B1B27"/>
                </a:solidFill>
                <a:latin typeface="Times New Roman" panose="02020603050405020304" charset="0"/>
                <a:ea typeface="Corben" pitchFamily="34" charset="-122"/>
                <a:cs typeface="Times New Roman" panose="02020603050405020304" charset="0"/>
              </a:rPr>
              <a:t>Data Overview</a:t>
            </a:r>
            <a:endParaRPr lang="en-US" sz="4640" dirty="0">
              <a:latin typeface="Times New Roman" panose="02020603050405020304" charset="0"/>
              <a:cs typeface="Times New Roman" panose="02020603050405020304" charset="0"/>
            </a:endParaRPr>
          </a:p>
        </p:txBody>
      </p:sp>
      <p:sp>
        <p:nvSpPr>
          <p:cNvPr id="7" name="Shape 2"/>
          <p:cNvSpPr/>
          <p:nvPr/>
        </p:nvSpPr>
        <p:spPr>
          <a:xfrm>
            <a:off x="876181" y="4880729"/>
            <a:ext cx="6321147" cy="2505194"/>
          </a:xfrm>
          <a:prstGeom prst="roundRect">
            <a:avLst>
              <a:gd name="adj" fmla="val 3952"/>
            </a:avLst>
          </a:prstGeom>
          <a:solidFill>
            <a:srgbClr val="D2D9F9"/>
          </a:solidFill>
          <a:ln w="7620">
            <a:solidFill>
              <a:srgbClr val="B8BFDF"/>
            </a:solidFill>
            <a:prstDash val="solid"/>
          </a:ln>
        </p:spPr>
      </p:sp>
      <p:sp>
        <p:nvSpPr>
          <p:cNvPr id="8" name="Text 3"/>
          <p:cNvSpPr/>
          <p:nvPr/>
        </p:nvSpPr>
        <p:spPr>
          <a:xfrm>
            <a:off x="1119545" y="5020588"/>
            <a:ext cx="2946916" cy="368260"/>
          </a:xfrm>
          <a:prstGeom prst="rect">
            <a:avLst/>
          </a:prstGeom>
          <a:noFill/>
        </p:spPr>
        <p:txBody>
          <a:bodyPr wrap="none" rtlCol="0" anchor="t"/>
          <a:lstStyle/>
          <a:p>
            <a:pPr marL="0" indent="0">
              <a:lnSpc>
                <a:spcPts val="2900"/>
              </a:lnSpc>
              <a:buNone/>
            </a:pPr>
            <a:r>
              <a:rPr lang="en-US" sz="2320" dirty="0">
                <a:solidFill>
                  <a:srgbClr val="404155"/>
                </a:solidFill>
                <a:latin typeface="Times New Roman" panose="02020603050405020304" charset="0"/>
                <a:ea typeface="Corben" pitchFamily="34" charset="-122"/>
                <a:cs typeface="Times New Roman" panose="02020603050405020304" charset="0"/>
              </a:rPr>
              <a:t>Description</a:t>
            </a:r>
            <a:endParaRPr lang="en-US" sz="2320" dirty="0">
              <a:latin typeface="Times New Roman" panose="02020603050405020304" charset="0"/>
              <a:cs typeface="Times New Roman" panose="02020603050405020304" charset="0"/>
            </a:endParaRPr>
          </a:p>
        </p:txBody>
      </p:sp>
      <p:sp>
        <p:nvSpPr>
          <p:cNvPr id="9" name="Text 4"/>
          <p:cNvSpPr/>
          <p:nvPr/>
        </p:nvSpPr>
        <p:spPr>
          <a:xfrm>
            <a:off x="1119545" y="5492194"/>
            <a:ext cx="5834420" cy="1508760"/>
          </a:xfrm>
          <a:prstGeom prst="rect">
            <a:avLst/>
          </a:prstGeom>
          <a:noFill/>
        </p:spPr>
        <p:txBody>
          <a:bodyPr wrap="square" rtlCol="0" anchor="t"/>
          <a:lstStyle/>
          <a:p>
            <a:pPr marL="0" indent="0">
              <a:lnSpc>
                <a:spcPts val="2970"/>
              </a:lnSpc>
              <a:buNone/>
            </a:pPr>
            <a:r>
              <a:rPr lang="en-US" sz="1855" dirty="0">
                <a:solidFill>
                  <a:srgbClr val="404155"/>
                </a:solidFill>
                <a:latin typeface="Times New Roman" panose="02020603050405020304" charset="0"/>
                <a:ea typeface="Nobile" pitchFamily="34" charset="-122"/>
                <a:cs typeface="Times New Roman" panose="02020603050405020304" charset="0"/>
              </a:rPr>
              <a:t>The datasets cover various crime categories from 2019 to 2021. They include state-wise and city-wise data for detailed analysis, focusing on crimes like murder, kidnapping, and violent crimes.</a:t>
            </a:r>
            <a:endParaRPr lang="en-US" sz="1855" dirty="0">
              <a:latin typeface="Times New Roman" panose="02020603050405020304" charset="0"/>
              <a:cs typeface="Times New Roman" panose="02020603050405020304" charset="0"/>
            </a:endParaRPr>
          </a:p>
        </p:txBody>
      </p:sp>
      <p:sp>
        <p:nvSpPr>
          <p:cNvPr id="10" name="Shape 5"/>
          <p:cNvSpPr/>
          <p:nvPr/>
        </p:nvSpPr>
        <p:spPr>
          <a:xfrm>
            <a:off x="7433072" y="4880729"/>
            <a:ext cx="6321147" cy="2505194"/>
          </a:xfrm>
          <a:prstGeom prst="roundRect">
            <a:avLst>
              <a:gd name="adj" fmla="val 3952"/>
            </a:avLst>
          </a:prstGeom>
          <a:solidFill>
            <a:srgbClr val="D2D9F9"/>
          </a:solidFill>
          <a:ln w="7620">
            <a:solidFill>
              <a:srgbClr val="B8BFDF"/>
            </a:solidFill>
            <a:prstDash val="solid"/>
          </a:ln>
        </p:spPr>
      </p:sp>
      <p:sp>
        <p:nvSpPr>
          <p:cNvPr id="11" name="Text 6"/>
          <p:cNvSpPr/>
          <p:nvPr/>
        </p:nvSpPr>
        <p:spPr>
          <a:xfrm>
            <a:off x="7676436" y="5124093"/>
            <a:ext cx="2946916" cy="368260"/>
          </a:xfrm>
          <a:prstGeom prst="rect">
            <a:avLst/>
          </a:prstGeom>
          <a:noFill/>
        </p:spPr>
        <p:txBody>
          <a:bodyPr wrap="none" rtlCol="0" anchor="t"/>
          <a:lstStyle/>
          <a:p>
            <a:pPr marL="0" indent="0">
              <a:lnSpc>
                <a:spcPts val="2900"/>
              </a:lnSpc>
              <a:buNone/>
            </a:pPr>
            <a:r>
              <a:rPr lang="en-US" sz="2320" dirty="0">
                <a:solidFill>
                  <a:srgbClr val="404155"/>
                </a:solidFill>
                <a:latin typeface="Times New Roman" panose="02020603050405020304" charset="0"/>
                <a:ea typeface="Corben" pitchFamily="34" charset="-122"/>
                <a:cs typeface="Times New Roman" panose="02020603050405020304" charset="0"/>
              </a:rPr>
              <a:t>Structure</a:t>
            </a:r>
            <a:endParaRPr lang="en-US" sz="2320" dirty="0">
              <a:latin typeface="Times New Roman" panose="02020603050405020304" charset="0"/>
              <a:cs typeface="Times New Roman" panose="02020603050405020304" charset="0"/>
            </a:endParaRPr>
          </a:p>
        </p:txBody>
      </p:sp>
      <p:sp>
        <p:nvSpPr>
          <p:cNvPr id="12" name="Text 7"/>
          <p:cNvSpPr/>
          <p:nvPr/>
        </p:nvSpPr>
        <p:spPr>
          <a:xfrm>
            <a:off x="7676436" y="5633799"/>
            <a:ext cx="5834420" cy="1131570"/>
          </a:xfrm>
          <a:prstGeom prst="rect">
            <a:avLst/>
          </a:prstGeom>
          <a:noFill/>
        </p:spPr>
        <p:txBody>
          <a:bodyPr wrap="square" rtlCol="0" anchor="t"/>
          <a:lstStyle/>
          <a:p>
            <a:pPr marL="0" indent="0">
              <a:lnSpc>
                <a:spcPts val="2970"/>
              </a:lnSpc>
              <a:buNone/>
            </a:pPr>
            <a:r>
              <a:rPr lang="en-US" sz="1855" dirty="0">
                <a:solidFill>
                  <a:srgbClr val="404155"/>
                </a:solidFill>
                <a:latin typeface="Times New Roman" panose="02020603050405020304" charset="0"/>
                <a:ea typeface="Nobile" pitchFamily="34" charset="-122"/>
                <a:cs typeface="Times New Roman" panose="02020603050405020304" charset="0"/>
              </a:rPr>
              <a:t>Each dataset contains columns for states, cities, crime types, and years. The data is cleaned, formatted, and standardized for comparison.</a:t>
            </a:r>
            <a:endParaRPr lang="en-US" sz="1855" dirty="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9452610" y="2485668"/>
            <a:ext cx="4869061" cy="3258264"/>
          </a:xfrm>
          <a:prstGeom prst="rect">
            <a:avLst/>
          </a:prstGeom>
        </p:spPr>
      </p:pic>
      <p:sp>
        <p:nvSpPr>
          <p:cNvPr id="6" name="Text 1"/>
          <p:cNvSpPr/>
          <p:nvPr/>
        </p:nvSpPr>
        <p:spPr>
          <a:xfrm>
            <a:off x="864037" y="1028700"/>
            <a:ext cx="6172200" cy="771525"/>
          </a:xfrm>
          <a:prstGeom prst="rect">
            <a:avLst/>
          </a:prstGeom>
          <a:noFill/>
        </p:spPr>
        <p:txBody>
          <a:bodyPr wrap="none" rtlCol="0" anchor="t"/>
          <a:lstStyle/>
          <a:p>
            <a:pPr marL="0" indent="0">
              <a:lnSpc>
                <a:spcPts val="6075"/>
              </a:lnSpc>
              <a:buNone/>
            </a:pPr>
            <a:r>
              <a:rPr lang="en-US" sz="4860" dirty="0">
                <a:solidFill>
                  <a:srgbClr val="1B1B27"/>
                </a:solidFill>
                <a:latin typeface="Times New Roman" panose="02020603050405020304" charset="0"/>
                <a:ea typeface="Corben" pitchFamily="34" charset="-122"/>
                <a:cs typeface="Times New Roman" panose="02020603050405020304" charset="0"/>
              </a:rPr>
              <a:t>Methodology</a:t>
            </a:r>
            <a:endParaRPr lang="en-US" sz="4860" dirty="0">
              <a:latin typeface="Times New Roman" panose="02020603050405020304" charset="0"/>
              <a:cs typeface="Times New Roman" panose="02020603050405020304" charset="0"/>
            </a:endParaRPr>
          </a:p>
        </p:txBody>
      </p:sp>
      <p:sp>
        <p:nvSpPr>
          <p:cNvPr id="7" name="Shape 2"/>
          <p:cNvSpPr/>
          <p:nvPr/>
        </p:nvSpPr>
        <p:spPr>
          <a:xfrm>
            <a:off x="864037" y="2448163"/>
            <a:ext cx="555427" cy="555427"/>
          </a:xfrm>
          <a:prstGeom prst="roundRect">
            <a:avLst>
              <a:gd name="adj" fmla="val 18669"/>
            </a:avLst>
          </a:prstGeom>
          <a:solidFill>
            <a:srgbClr val="D2D9F9"/>
          </a:solidFill>
          <a:ln w="15240">
            <a:solidFill>
              <a:srgbClr val="B8BFDF"/>
            </a:solidFill>
            <a:prstDash val="solid"/>
          </a:ln>
        </p:spPr>
      </p:sp>
      <p:sp>
        <p:nvSpPr>
          <p:cNvPr id="8" name="Text 3"/>
          <p:cNvSpPr/>
          <p:nvPr/>
        </p:nvSpPr>
        <p:spPr>
          <a:xfrm>
            <a:off x="1087041" y="2540675"/>
            <a:ext cx="109418" cy="370284"/>
          </a:xfrm>
          <a:prstGeom prst="rect">
            <a:avLst/>
          </a:prstGeom>
          <a:noFill/>
        </p:spPr>
        <p:txBody>
          <a:bodyPr wrap="none" rtlCol="0" anchor="t"/>
          <a:lstStyle/>
          <a:p>
            <a:pPr marL="0" indent="0" algn="ctr">
              <a:lnSpc>
                <a:spcPts val="2915"/>
              </a:lnSpc>
              <a:buNone/>
            </a:pPr>
            <a:r>
              <a:rPr lang="en-US" sz="2915" dirty="0">
                <a:solidFill>
                  <a:srgbClr val="404155"/>
                </a:solidFill>
                <a:latin typeface="Corben" pitchFamily="34" charset="0"/>
                <a:ea typeface="Corben" pitchFamily="34" charset="-122"/>
                <a:cs typeface="Corben" pitchFamily="34" charset="-120"/>
              </a:rPr>
              <a:t>1</a:t>
            </a:r>
            <a:endParaRPr lang="en-US" sz="2915" dirty="0"/>
          </a:p>
        </p:txBody>
      </p:sp>
      <p:sp>
        <p:nvSpPr>
          <p:cNvPr id="9" name="Text 4"/>
          <p:cNvSpPr/>
          <p:nvPr/>
        </p:nvSpPr>
        <p:spPr>
          <a:xfrm>
            <a:off x="1666280" y="2448163"/>
            <a:ext cx="3086100" cy="385763"/>
          </a:xfrm>
          <a:prstGeom prst="rect">
            <a:avLst/>
          </a:prstGeom>
          <a:noFill/>
        </p:spPr>
        <p:txBody>
          <a:bodyPr wrap="none" rtlCol="0" anchor="t"/>
          <a:lstStyle/>
          <a:p>
            <a:pPr marL="0" indent="0">
              <a:lnSpc>
                <a:spcPts val="3040"/>
              </a:lnSpc>
              <a:buNone/>
            </a:pPr>
            <a:r>
              <a:rPr lang="en-US" sz="2430" dirty="0">
                <a:solidFill>
                  <a:srgbClr val="404155"/>
                </a:solidFill>
                <a:latin typeface="Times New Roman" panose="02020603050405020304" charset="0"/>
                <a:ea typeface="Corben" pitchFamily="34" charset="-122"/>
                <a:cs typeface="Times New Roman" panose="02020603050405020304" charset="0"/>
              </a:rPr>
              <a:t>Tools</a:t>
            </a:r>
            <a:endParaRPr lang="en-US" sz="2430" dirty="0">
              <a:solidFill>
                <a:srgbClr val="404155"/>
              </a:solidFill>
              <a:latin typeface="Times New Roman" panose="02020603050405020304" charset="0"/>
              <a:ea typeface="Corben" pitchFamily="34" charset="-122"/>
              <a:cs typeface="Times New Roman" panose="02020603050405020304" charset="0"/>
            </a:endParaRPr>
          </a:p>
        </p:txBody>
      </p:sp>
      <p:sp>
        <p:nvSpPr>
          <p:cNvPr id="10" name="Text 5"/>
          <p:cNvSpPr/>
          <p:nvPr/>
        </p:nvSpPr>
        <p:spPr>
          <a:xfrm>
            <a:off x="1666280" y="2982039"/>
            <a:ext cx="6613684" cy="1185148"/>
          </a:xfrm>
          <a:prstGeom prst="rect">
            <a:avLst/>
          </a:prstGeom>
          <a:noFill/>
        </p:spPr>
        <p:txBody>
          <a:bodyPr wrap="square" rtlCol="0" anchor="t"/>
          <a:lstStyle/>
          <a:p>
            <a:pPr marL="0" indent="0">
              <a:lnSpc>
                <a:spcPts val="3110"/>
              </a:lnSpc>
              <a:buNone/>
            </a:pPr>
            <a:r>
              <a:rPr lang="en-US" sz="1945" dirty="0">
                <a:solidFill>
                  <a:srgbClr val="404155"/>
                </a:solidFill>
                <a:latin typeface="Times New Roman" panose="02020603050405020304" charset="0"/>
                <a:ea typeface="Nobile" pitchFamily="34" charset="-122"/>
                <a:cs typeface="Times New Roman" panose="02020603050405020304" charset="0"/>
              </a:rPr>
              <a:t>Python libraries like Pandas, NumPy, and Matplotlib were used for data analysis. Excel was used for initial data inspection.</a:t>
            </a:r>
            <a:endParaRPr lang="en-US" sz="1945" dirty="0">
              <a:latin typeface="Times New Roman" panose="02020603050405020304" charset="0"/>
              <a:cs typeface="Times New Roman" panose="02020603050405020304" charset="0"/>
            </a:endParaRPr>
          </a:p>
        </p:txBody>
      </p:sp>
      <p:sp>
        <p:nvSpPr>
          <p:cNvPr id="11" name="Shape 6"/>
          <p:cNvSpPr/>
          <p:nvPr/>
        </p:nvSpPr>
        <p:spPr>
          <a:xfrm>
            <a:off x="864037" y="4691658"/>
            <a:ext cx="555427" cy="555427"/>
          </a:xfrm>
          <a:prstGeom prst="roundRect">
            <a:avLst>
              <a:gd name="adj" fmla="val 18669"/>
            </a:avLst>
          </a:prstGeom>
          <a:solidFill>
            <a:srgbClr val="D2D9F9"/>
          </a:solidFill>
          <a:ln w="15240">
            <a:solidFill>
              <a:srgbClr val="B8BFDF"/>
            </a:solidFill>
            <a:prstDash val="solid"/>
          </a:ln>
        </p:spPr>
      </p:sp>
      <p:sp>
        <p:nvSpPr>
          <p:cNvPr id="12" name="Text 7"/>
          <p:cNvSpPr/>
          <p:nvPr/>
        </p:nvSpPr>
        <p:spPr>
          <a:xfrm>
            <a:off x="1045131" y="4784169"/>
            <a:ext cx="193119" cy="370284"/>
          </a:xfrm>
          <a:prstGeom prst="rect">
            <a:avLst/>
          </a:prstGeom>
          <a:noFill/>
        </p:spPr>
        <p:txBody>
          <a:bodyPr wrap="none" rtlCol="0" anchor="t"/>
          <a:lstStyle/>
          <a:p>
            <a:pPr marL="0" indent="0" algn="ctr">
              <a:lnSpc>
                <a:spcPts val="2915"/>
              </a:lnSpc>
              <a:buNone/>
            </a:pPr>
            <a:r>
              <a:rPr lang="en-US" sz="2915" dirty="0">
                <a:solidFill>
                  <a:srgbClr val="404155"/>
                </a:solidFill>
                <a:latin typeface="Corben" pitchFamily="34" charset="0"/>
                <a:ea typeface="Corben" pitchFamily="34" charset="-122"/>
                <a:cs typeface="Corben" pitchFamily="34" charset="-120"/>
              </a:rPr>
              <a:t>2</a:t>
            </a:r>
            <a:endParaRPr lang="en-US" sz="2915" dirty="0"/>
          </a:p>
        </p:txBody>
      </p:sp>
      <p:sp>
        <p:nvSpPr>
          <p:cNvPr id="13" name="Text 8"/>
          <p:cNvSpPr/>
          <p:nvPr/>
        </p:nvSpPr>
        <p:spPr>
          <a:xfrm>
            <a:off x="1666280" y="4691658"/>
            <a:ext cx="3086100" cy="385763"/>
          </a:xfrm>
          <a:prstGeom prst="rect">
            <a:avLst/>
          </a:prstGeom>
          <a:noFill/>
        </p:spPr>
        <p:txBody>
          <a:bodyPr wrap="none" rtlCol="0" anchor="t"/>
          <a:lstStyle/>
          <a:p>
            <a:pPr marL="0" indent="0">
              <a:lnSpc>
                <a:spcPts val="3040"/>
              </a:lnSpc>
              <a:buNone/>
            </a:pPr>
            <a:r>
              <a:rPr lang="en-US" sz="2430" dirty="0">
                <a:solidFill>
                  <a:srgbClr val="404155"/>
                </a:solidFill>
                <a:latin typeface="Times New Roman" panose="02020603050405020304" charset="0"/>
                <a:ea typeface="Corben" pitchFamily="34" charset="-122"/>
                <a:cs typeface="Times New Roman" panose="02020603050405020304" charset="0"/>
              </a:rPr>
              <a:t>Approach</a:t>
            </a:r>
            <a:endParaRPr lang="en-US" sz="2430" dirty="0">
              <a:latin typeface="Times New Roman" panose="02020603050405020304" charset="0"/>
              <a:cs typeface="Times New Roman" panose="02020603050405020304" charset="0"/>
            </a:endParaRPr>
          </a:p>
        </p:txBody>
      </p:sp>
      <p:sp>
        <p:nvSpPr>
          <p:cNvPr id="14" name="Text 9"/>
          <p:cNvSpPr/>
          <p:nvPr/>
        </p:nvSpPr>
        <p:spPr>
          <a:xfrm>
            <a:off x="1666280" y="5225534"/>
            <a:ext cx="6613684" cy="1975247"/>
          </a:xfrm>
          <a:prstGeom prst="rect">
            <a:avLst/>
          </a:prstGeom>
          <a:noFill/>
        </p:spPr>
        <p:txBody>
          <a:bodyPr wrap="square" rtlCol="0" anchor="t"/>
          <a:lstStyle/>
          <a:p>
            <a:pPr marL="0" indent="0">
              <a:lnSpc>
                <a:spcPts val="3110"/>
              </a:lnSpc>
              <a:buNone/>
            </a:pPr>
            <a:r>
              <a:rPr lang="en-US" sz="1945" dirty="0">
                <a:solidFill>
                  <a:srgbClr val="404155"/>
                </a:solidFill>
                <a:latin typeface="Times New Roman" panose="02020603050405020304" charset="0"/>
                <a:ea typeface="Nobile" pitchFamily="34" charset="-122"/>
                <a:cs typeface="Times New Roman" panose="02020603050405020304" charset="0"/>
              </a:rPr>
              <a:t>The analysis involved data cleaning to address missing values and inconsistencies. Exploratory Data Analysis (EDA) used statistical methods and visualizations. Comparative analysis compared crime statistics across years, states, and crime categories.</a:t>
            </a:r>
            <a:endParaRPr lang="en-US" sz="1945"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p:cNvPicPr>
            <a:picLocks noChangeAspect="1"/>
          </p:cNvPicPr>
          <p:nvPr/>
        </p:nvPicPr>
        <p:blipFill>
          <a:blip r:embed="rId2"/>
          <a:stretch>
            <a:fillRect/>
          </a:stretch>
        </p:blipFill>
        <p:spPr>
          <a:xfrm>
            <a:off x="0" y="0"/>
            <a:ext cx="14630400" cy="2513528"/>
          </a:xfrm>
          <a:prstGeom prst="rect">
            <a:avLst/>
          </a:prstGeom>
        </p:spPr>
      </p:pic>
      <p:pic>
        <p:nvPicPr>
          <p:cNvPr id="5" name="Image 2" descr="preencoded.png"/>
          <p:cNvPicPr>
            <a:picLocks noChangeAspect="1"/>
          </p:cNvPicPr>
          <p:nvPr/>
        </p:nvPicPr>
        <p:blipFill>
          <a:blip r:embed="rId3"/>
          <a:stretch>
            <a:fillRect/>
          </a:stretch>
        </p:blipFill>
        <p:spPr>
          <a:xfrm>
            <a:off x="5595580" y="251341"/>
            <a:ext cx="3439239" cy="2010847"/>
          </a:xfrm>
          <a:prstGeom prst="rect">
            <a:avLst/>
          </a:prstGeom>
        </p:spPr>
      </p:pic>
      <p:sp>
        <p:nvSpPr>
          <p:cNvPr id="6" name="Text 1"/>
          <p:cNvSpPr/>
          <p:nvPr/>
        </p:nvSpPr>
        <p:spPr>
          <a:xfrm>
            <a:off x="1823085" y="3066574"/>
            <a:ext cx="5027057" cy="628293"/>
          </a:xfrm>
          <a:prstGeom prst="rect">
            <a:avLst/>
          </a:prstGeom>
          <a:noFill/>
        </p:spPr>
        <p:txBody>
          <a:bodyPr wrap="none" rtlCol="0" anchor="t"/>
          <a:lstStyle/>
          <a:p>
            <a:pPr marL="0" indent="0">
              <a:lnSpc>
                <a:spcPts val="4950"/>
              </a:lnSpc>
              <a:buNone/>
            </a:pPr>
            <a:r>
              <a:rPr lang="en-US" sz="3960" dirty="0">
                <a:solidFill>
                  <a:srgbClr val="1B1B27"/>
                </a:solidFill>
                <a:latin typeface="Times New Roman" panose="02020603050405020304" charset="0"/>
                <a:ea typeface="Corben" pitchFamily="34" charset="-122"/>
                <a:cs typeface="Times New Roman" panose="02020603050405020304" charset="0"/>
              </a:rPr>
              <a:t>Key Findings</a:t>
            </a:r>
            <a:endParaRPr lang="en-US" sz="3960" dirty="0">
              <a:latin typeface="Times New Roman" panose="02020603050405020304" charset="0"/>
              <a:cs typeface="Times New Roman" panose="02020603050405020304" charset="0"/>
            </a:endParaRPr>
          </a:p>
        </p:txBody>
      </p:sp>
      <p:sp>
        <p:nvSpPr>
          <p:cNvPr id="7" name="Shape 2"/>
          <p:cNvSpPr/>
          <p:nvPr/>
        </p:nvSpPr>
        <p:spPr>
          <a:xfrm>
            <a:off x="1823085" y="3996452"/>
            <a:ext cx="10984230" cy="3679984"/>
          </a:xfrm>
          <a:prstGeom prst="roundRect">
            <a:avLst>
              <a:gd name="adj" fmla="val 2295"/>
            </a:avLst>
          </a:prstGeom>
          <a:noFill/>
          <a:ln w="7620">
            <a:solidFill>
              <a:srgbClr val="000000">
                <a:alpha val="8000"/>
              </a:srgbClr>
            </a:solidFill>
            <a:prstDash val="solid"/>
          </a:ln>
        </p:spPr>
      </p:sp>
      <p:sp>
        <p:nvSpPr>
          <p:cNvPr id="8" name="Shape 3"/>
          <p:cNvSpPr/>
          <p:nvPr/>
        </p:nvSpPr>
        <p:spPr>
          <a:xfrm>
            <a:off x="1830705" y="4004072"/>
            <a:ext cx="10968990" cy="1221581"/>
          </a:xfrm>
          <a:prstGeom prst="rect">
            <a:avLst/>
          </a:prstGeom>
          <a:solidFill>
            <a:srgbClr val="FFFFFF">
              <a:alpha val="4000"/>
            </a:srgbClr>
          </a:solidFill>
        </p:spPr>
      </p:sp>
      <p:sp>
        <p:nvSpPr>
          <p:cNvPr id="9" name="Text 4"/>
          <p:cNvSpPr/>
          <p:nvPr/>
        </p:nvSpPr>
        <p:spPr>
          <a:xfrm>
            <a:off x="2031682" y="4132302"/>
            <a:ext cx="5078730" cy="321707"/>
          </a:xfrm>
          <a:prstGeom prst="rect">
            <a:avLst/>
          </a:prstGeom>
          <a:noFill/>
        </p:spPr>
        <p:txBody>
          <a:bodyPr wrap="none" rtlCol="0" anchor="t"/>
          <a:lstStyle/>
          <a:p>
            <a:pPr marL="0" indent="0">
              <a:lnSpc>
                <a:spcPts val="2535"/>
              </a:lnSpc>
              <a:buNone/>
            </a:pPr>
            <a:r>
              <a:rPr lang="en-US" sz="1585" dirty="0">
                <a:solidFill>
                  <a:srgbClr val="404155"/>
                </a:solidFill>
                <a:latin typeface="Times New Roman" panose="02020603050405020304" charset="0"/>
                <a:ea typeface="Nobile" pitchFamily="34" charset="-122"/>
                <a:cs typeface="Times New Roman" panose="02020603050405020304" charset="0"/>
              </a:rPr>
              <a:t>Crime Trends (2019-2021)</a:t>
            </a:r>
            <a:endParaRPr lang="en-US" sz="1585" dirty="0">
              <a:latin typeface="Times New Roman" panose="02020603050405020304" charset="0"/>
              <a:cs typeface="Times New Roman" panose="02020603050405020304" charset="0"/>
            </a:endParaRPr>
          </a:p>
        </p:txBody>
      </p:sp>
      <p:sp>
        <p:nvSpPr>
          <p:cNvPr id="10" name="Text 5"/>
          <p:cNvSpPr/>
          <p:nvPr/>
        </p:nvSpPr>
        <p:spPr>
          <a:xfrm>
            <a:off x="7519988" y="4132302"/>
            <a:ext cx="5078730" cy="965121"/>
          </a:xfrm>
          <a:prstGeom prst="rect">
            <a:avLst/>
          </a:prstGeom>
          <a:noFill/>
        </p:spPr>
        <p:txBody>
          <a:bodyPr wrap="square" rtlCol="0" anchor="t"/>
          <a:lstStyle/>
          <a:p>
            <a:pPr marL="0" indent="0">
              <a:lnSpc>
                <a:spcPts val="2535"/>
              </a:lnSpc>
              <a:buNone/>
            </a:pPr>
            <a:r>
              <a:rPr lang="en-US" sz="1585" dirty="0">
                <a:solidFill>
                  <a:srgbClr val="404155"/>
                </a:solidFill>
                <a:latin typeface="Times New Roman" panose="02020603050405020304" charset="0"/>
                <a:ea typeface="Nobile" pitchFamily="34" charset="-122"/>
                <a:cs typeface="Times New Roman" panose="02020603050405020304" charset="0"/>
              </a:rPr>
              <a:t>Overall crime rates increased by X% from 2019 to 2021. Uttar Pradesh consistently had the highest crime rates across multiple categories.</a:t>
            </a:r>
            <a:endParaRPr lang="en-US" sz="1585" dirty="0">
              <a:latin typeface="Times New Roman" panose="02020603050405020304" charset="0"/>
              <a:cs typeface="Times New Roman" panose="02020603050405020304" charset="0"/>
            </a:endParaRPr>
          </a:p>
        </p:txBody>
      </p:sp>
      <p:sp>
        <p:nvSpPr>
          <p:cNvPr id="11" name="Shape 6"/>
          <p:cNvSpPr/>
          <p:nvPr/>
        </p:nvSpPr>
        <p:spPr>
          <a:xfrm>
            <a:off x="1830705" y="5225653"/>
            <a:ext cx="10968990" cy="1543288"/>
          </a:xfrm>
          <a:prstGeom prst="rect">
            <a:avLst/>
          </a:prstGeom>
          <a:solidFill>
            <a:srgbClr val="000000">
              <a:alpha val="4000"/>
            </a:srgbClr>
          </a:solidFill>
        </p:spPr>
      </p:sp>
      <p:sp>
        <p:nvSpPr>
          <p:cNvPr id="12" name="Text 7"/>
          <p:cNvSpPr/>
          <p:nvPr/>
        </p:nvSpPr>
        <p:spPr>
          <a:xfrm>
            <a:off x="2031682" y="5353883"/>
            <a:ext cx="5078730" cy="321707"/>
          </a:xfrm>
          <a:prstGeom prst="rect">
            <a:avLst/>
          </a:prstGeom>
          <a:noFill/>
        </p:spPr>
        <p:txBody>
          <a:bodyPr wrap="none" rtlCol="0" anchor="t"/>
          <a:lstStyle/>
          <a:p>
            <a:pPr marL="0" indent="0">
              <a:lnSpc>
                <a:spcPts val="2535"/>
              </a:lnSpc>
              <a:buNone/>
            </a:pPr>
            <a:r>
              <a:rPr lang="en-US" sz="1585" dirty="0">
                <a:solidFill>
                  <a:srgbClr val="404155"/>
                </a:solidFill>
                <a:latin typeface="Times New Roman" panose="02020603050405020304" charset="0"/>
                <a:ea typeface="Nobile" pitchFamily="34" charset="-122"/>
                <a:cs typeface="Times New Roman" panose="02020603050405020304" charset="0"/>
              </a:rPr>
              <a:t>Crimes Against Women and Children</a:t>
            </a:r>
            <a:endParaRPr lang="en-US" sz="1585" dirty="0">
              <a:latin typeface="Times New Roman" panose="02020603050405020304" charset="0"/>
              <a:cs typeface="Times New Roman" panose="02020603050405020304" charset="0"/>
            </a:endParaRPr>
          </a:p>
        </p:txBody>
      </p:sp>
      <p:sp>
        <p:nvSpPr>
          <p:cNvPr id="13" name="Text 8"/>
          <p:cNvSpPr/>
          <p:nvPr/>
        </p:nvSpPr>
        <p:spPr>
          <a:xfrm>
            <a:off x="7519988" y="5353883"/>
            <a:ext cx="5078730" cy="1286828"/>
          </a:xfrm>
          <a:prstGeom prst="rect">
            <a:avLst/>
          </a:prstGeom>
          <a:noFill/>
        </p:spPr>
        <p:txBody>
          <a:bodyPr wrap="square" rtlCol="0" anchor="t"/>
          <a:lstStyle/>
          <a:p>
            <a:pPr marL="0" indent="0">
              <a:lnSpc>
                <a:spcPts val="2535"/>
              </a:lnSpc>
              <a:buNone/>
            </a:pPr>
            <a:r>
              <a:rPr lang="en-US" sz="1585" dirty="0">
                <a:solidFill>
                  <a:srgbClr val="404155"/>
                </a:solidFill>
                <a:latin typeface="Times New Roman" panose="02020603050405020304" charset="0"/>
                <a:ea typeface="Nobile" pitchFamily="34" charset="-122"/>
                <a:cs typeface="Times New Roman" panose="02020603050405020304" charset="0"/>
              </a:rPr>
              <a:t>Significant increase in crimes against women, particularly in Maharashtra. Children, especially below 18, were highly affected in states like West Bengal.</a:t>
            </a:r>
            <a:endParaRPr lang="en-US" sz="1585" dirty="0">
              <a:latin typeface="Times New Roman" panose="02020603050405020304" charset="0"/>
              <a:cs typeface="Times New Roman" panose="02020603050405020304" charset="0"/>
            </a:endParaRPr>
          </a:p>
        </p:txBody>
      </p:sp>
      <p:sp>
        <p:nvSpPr>
          <p:cNvPr id="14" name="Shape 9"/>
          <p:cNvSpPr/>
          <p:nvPr/>
        </p:nvSpPr>
        <p:spPr>
          <a:xfrm>
            <a:off x="1830705" y="6768941"/>
            <a:ext cx="10968990" cy="899874"/>
          </a:xfrm>
          <a:prstGeom prst="rect">
            <a:avLst/>
          </a:prstGeom>
          <a:solidFill>
            <a:srgbClr val="FFFFFF">
              <a:alpha val="4000"/>
            </a:srgbClr>
          </a:solidFill>
        </p:spPr>
      </p:sp>
      <p:sp>
        <p:nvSpPr>
          <p:cNvPr id="15" name="Text 10"/>
          <p:cNvSpPr/>
          <p:nvPr/>
        </p:nvSpPr>
        <p:spPr>
          <a:xfrm>
            <a:off x="2031682" y="6897172"/>
            <a:ext cx="5078730" cy="321707"/>
          </a:xfrm>
          <a:prstGeom prst="rect">
            <a:avLst/>
          </a:prstGeom>
          <a:noFill/>
        </p:spPr>
        <p:txBody>
          <a:bodyPr wrap="none" rtlCol="0" anchor="t"/>
          <a:lstStyle/>
          <a:p>
            <a:pPr marL="0" indent="0">
              <a:lnSpc>
                <a:spcPts val="2535"/>
              </a:lnSpc>
              <a:buNone/>
            </a:pPr>
            <a:r>
              <a:rPr lang="en-US" sz="1585" dirty="0">
                <a:solidFill>
                  <a:srgbClr val="404155"/>
                </a:solidFill>
                <a:latin typeface="Times New Roman" panose="02020603050405020304" charset="0"/>
                <a:ea typeface="Nobile" pitchFamily="34" charset="-122"/>
                <a:cs typeface="Times New Roman" panose="02020603050405020304" charset="0"/>
              </a:rPr>
              <a:t>Murder and Victim Demographics (2021)</a:t>
            </a:r>
            <a:endParaRPr lang="en-US" sz="1585" dirty="0">
              <a:latin typeface="Times New Roman" panose="02020603050405020304" charset="0"/>
              <a:cs typeface="Times New Roman" panose="02020603050405020304" charset="0"/>
            </a:endParaRPr>
          </a:p>
        </p:txBody>
      </p:sp>
      <p:sp>
        <p:nvSpPr>
          <p:cNvPr id="16" name="Text 11"/>
          <p:cNvSpPr/>
          <p:nvPr/>
        </p:nvSpPr>
        <p:spPr>
          <a:xfrm>
            <a:off x="7519988" y="6897172"/>
            <a:ext cx="5078730" cy="643414"/>
          </a:xfrm>
          <a:prstGeom prst="rect">
            <a:avLst/>
          </a:prstGeom>
          <a:noFill/>
        </p:spPr>
        <p:txBody>
          <a:bodyPr wrap="square" rtlCol="0" anchor="t"/>
          <a:lstStyle/>
          <a:p>
            <a:pPr marL="0" indent="0">
              <a:lnSpc>
                <a:spcPts val="2535"/>
              </a:lnSpc>
              <a:buNone/>
            </a:pPr>
            <a:r>
              <a:rPr lang="en-US" sz="1585" dirty="0">
                <a:solidFill>
                  <a:srgbClr val="404155"/>
                </a:solidFill>
                <a:latin typeface="Times New Roman" panose="02020603050405020304" charset="0"/>
                <a:ea typeface="Nobile" pitchFamily="34" charset="-122"/>
                <a:cs typeface="Times New Roman" panose="02020603050405020304" charset="0"/>
              </a:rPr>
              <a:t>Uttar Pradesh had the highest murder cases. Most murder victims were male, aged 30-45.5.</a:t>
            </a:r>
            <a:endParaRPr lang="en-US" sz="1585" dirty="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308610" y="2008823"/>
            <a:ext cx="4869061" cy="4211836"/>
          </a:xfrm>
          <a:prstGeom prst="rect">
            <a:avLst/>
          </a:prstGeom>
        </p:spPr>
      </p:pic>
      <p:sp>
        <p:nvSpPr>
          <p:cNvPr id="6" name="Text 1"/>
          <p:cNvSpPr/>
          <p:nvPr/>
        </p:nvSpPr>
        <p:spPr>
          <a:xfrm>
            <a:off x="6350437" y="945475"/>
            <a:ext cx="7415927" cy="1543050"/>
          </a:xfrm>
          <a:prstGeom prst="rect">
            <a:avLst/>
          </a:prstGeom>
          <a:noFill/>
        </p:spPr>
        <p:txBody>
          <a:bodyPr wrap="square" rtlCol="0" anchor="t"/>
          <a:lstStyle/>
          <a:p>
            <a:pPr marL="0" indent="0">
              <a:lnSpc>
                <a:spcPts val="6075"/>
              </a:lnSpc>
              <a:buNone/>
            </a:pPr>
            <a:r>
              <a:rPr lang="en-US" sz="4860" dirty="0">
                <a:solidFill>
                  <a:srgbClr val="1B1B27"/>
                </a:solidFill>
                <a:latin typeface="Times New Roman" panose="02020603050405020304" charset="0"/>
                <a:ea typeface="Corben" pitchFamily="34" charset="-122"/>
                <a:cs typeface="Times New Roman" panose="02020603050405020304" charset="0"/>
              </a:rPr>
              <a:t>Challenges and Limitations</a:t>
            </a:r>
            <a:endParaRPr lang="en-US" sz="4860" dirty="0">
              <a:latin typeface="Times New Roman" panose="02020603050405020304" charset="0"/>
              <a:cs typeface="Times New Roman" panose="02020603050405020304" charset="0"/>
            </a:endParaRPr>
          </a:p>
        </p:txBody>
      </p:sp>
      <p:pic>
        <p:nvPicPr>
          <p:cNvPr id="7" name="Image 3" descr="preencoded.png"/>
          <p:cNvPicPr>
            <a:picLocks noChangeAspect="1"/>
          </p:cNvPicPr>
          <p:nvPr/>
        </p:nvPicPr>
        <p:blipFill>
          <a:blip r:embed="rId4"/>
          <a:stretch>
            <a:fillRect/>
          </a:stretch>
        </p:blipFill>
        <p:spPr>
          <a:xfrm>
            <a:off x="6350437" y="2858810"/>
            <a:ext cx="1234440" cy="2212657"/>
          </a:xfrm>
          <a:prstGeom prst="rect">
            <a:avLst/>
          </a:prstGeom>
        </p:spPr>
      </p:pic>
      <p:sp>
        <p:nvSpPr>
          <p:cNvPr id="8" name="Text 2"/>
          <p:cNvSpPr/>
          <p:nvPr/>
        </p:nvSpPr>
        <p:spPr>
          <a:xfrm>
            <a:off x="7955161" y="3105626"/>
            <a:ext cx="3086100" cy="385763"/>
          </a:xfrm>
          <a:prstGeom prst="rect">
            <a:avLst/>
          </a:prstGeom>
          <a:noFill/>
        </p:spPr>
        <p:txBody>
          <a:bodyPr wrap="none" rtlCol="0" anchor="t"/>
          <a:lstStyle/>
          <a:p>
            <a:pPr marL="0" indent="0" algn="l">
              <a:lnSpc>
                <a:spcPts val="3040"/>
              </a:lnSpc>
              <a:buNone/>
            </a:pPr>
            <a:r>
              <a:rPr lang="en-US" sz="2430" dirty="0">
                <a:solidFill>
                  <a:srgbClr val="404155"/>
                </a:solidFill>
                <a:latin typeface="Times New Roman" panose="02020603050405020304" charset="0"/>
                <a:ea typeface="Corben" pitchFamily="34" charset="-122"/>
                <a:cs typeface="Times New Roman" panose="02020603050405020304" charset="0"/>
              </a:rPr>
              <a:t>Data Inconsistencies</a:t>
            </a:r>
            <a:endParaRPr lang="en-US" sz="2430" dirty="0">
              <a:latin typeface="Times New Roman" panose="02020603050405020304" charset="0"/>
              <a:cs typeface="Times New Roman" panose="02020603050405020304" charset="0"/>
            </a:endParaRPr>
          </a:p>
        </p:txBody>
      </p:sp>
      <p:sp>
        <p:nvSpPr>
          <p:cNvPr id="9" name="Text 3"/>
          <p:cNvSpPr/>
          <p:nvPr/>
        </p:nvSpPr>
        <p:spPr>
          <a:xfrm>
            <a:off x="7955161" y="3639503"/>
            <a:ext cx="5811203" cy="1185148"/>
          </a:xfrm>
          <a:prstGeom prst="rect">
            <a:avLst/>
          </a:prstGeom>
          <a:noFill/>
        </p:spPr>
        <p:txBody>
          <a:bodyPr wrap="square" rtlCol="0" anchor="t"/>
          <a:lstStyle/>
          <a:p>
            <a:pPr marL="0" indent="0" algn="l">
              <a:lnSpc>
                <a:spcPts val="3110"/>
              </a:lnSpc>
              <a:buNone/>
            </a:pPr>
            <a:r>
              <a:rPr lang="en-US" sz="1945" dirty="0">
                <a:solidFill>
                  <a:srgbClr val="404155"/>
                </a:solidFill>
                <a:latin typeface="Times New Roman" panose="02020603050405020304" charset="0"/>
                <a:ea typeface="Nobile" pitchFamily="34" charset="-122"/>
                <a:cs typeface="Times New Roman" panose="02020603050405020304" charset="0"/>
              </a:rPr>
              <a:t>Some datasets had missing values, requiring careful handling. There were also inconsistencies in reporting across regions.</a:t>
            </a:r>
            <a:endParaRPr lang="en-US" sz="1945" dirty="0">
              <a:latin typeface="Times New Roman" panose="02020603050405020304" charset="0"/>
              <a:cs typeface="Times New Roman" panose="02020603050405020304" charset="0"/>
            </a:endParaRPr>
          </a:p>
        </p:txBody>
      </p:sp>
      <p:pic>
        <p:nvPicPr>
          <p:cNvPr id="10" name="Image 4" descr="preencoded.png"/>
          <p:cNvPicPr>
            <a:picLocks noChangeAspect="1"/>
          </p:cNvPicPr>
          <p:nvPr/>
        </p:nvPicPr>
        <p:blipFill>
          <a:blip r:embed="rId5"/>
          <a:stretch>
            <a:fillRect/>
          </a:stretch>
        </p:blipFill>
        <p:spPr>
          <a:xfrm>
            <a:off x="6350437" y="5071467"/>
            <a:ext cx="1234440" cy="2212657"/>
          </a:xfrm>
          <a:prstGeom prst="rect">
            <a:avLst/>
          </a:prstGeom>
        </p:spPr>
      </p:pic>
      <p:sp>
        <p:nvSpPr>
          <p:cNvPr id="11" name="Text 4"/>
          <p:cNvSpPr/>
          <p:nvPr/>
        </p:nvSpPr>
        <p:spPr>
          <a:xfrm>
            <a:off x="7955161" y="5318284"/>
            <a:ext cx="3086100" cy="385763"/>
          </a:xfrm>
          <a:prstGeom prst="rect">
            <a:avLst/>
          </a:prstGeom>
          <a:noFill/>
        </p:spPr>
        <p:txBody>
          <a:bodyPr wrap="none" rtlCol="0" anchor="t"/>
          <a:lstStyle/>
          <a:p>
            <a:pPr marL="0" indent="0" algn="l">
              <a:lnSpc>
                <a:spcPts val="3040"/>
              </a:lnSpc>
              <a:buNone/>
            </a:pPr>
            <a:r>
              <a:rPr lang="en-US" sz="2430" dirty="0">
                <a:solidFill>
                  <a:srgbClr val="404155"/>
                </a:solidFill>
                <a:latin typeface="Times New Roman" panose="02020603050405020304" charset="0"/>
                <a:ea typeface="Corben" pitchFamily="34" charset="-122"/>
                <a:cs typeface="Times New Roman" panose="02020603050405020304" charset="0"/>
              </a:rPr>
              <a:t>Regional Bias</a:t>
            </a:r>
            <a:endParaRPr lang="en-US" sz="2430" dirty="0">
              <a:latin typeface="Times New Roman" panose="02020603050405020304" charset="0"/>
              <a:cs typeface="Times New Roman" panose="02020603050405020304" charset="0"/>
            </a:endParaRPr>
          </a:p>
        </p:txBody>
      </p:sp>
      <p:sp>
        <p:nvSpPr>
          <p:cNvPr id="12" name="Text 5"/>
          <p:cNvSpPr/>
          <p:nvPr/>
        </p:nvSpPr>
        <p:spPr>
          <a:xfrm>
            <a:off x="7955161" y="5852160"/>
            <a:ext cx="5811203" cy="1185148"/>
          </a:xfrm>
          <a:prstGeom prst="rect">
            <a:avLst/>
          </a:prstGeom>
          <a:noFill/>
        </p:spPr>
        <p:txBody>
          <a:bodyPr wrap="square" rtlCol="0" anchor="t"/>
          <a:lstStyle/>
          <a:p>
            <a:pPr marL="0" indent="0" algn="l">
              <a:lnSpc>
                <a:spcPts val="3110"/>
              </a:lnSpc>
              <a:buNone/>
            </a:pPr>
            <a:r>
              <a:rPr lang="en-US" sz="1945" dirty="0">
                <a:solidFill>
                  <a:srgbClr val="404155"/>
                </a:solidFill>
                <a:latin typeface="Times New Roman" panose="02020603050405020304" charset="0"/>
                <a:ea typeface="Nobile" pitchFamily="34" charset="-122"/>
                <a:cs typeface="Times New Roman" panose="02020603050405020304" charset="0"/>
              </a:rPr>
              <a:t>Potential bias due to uneven reporting standards between states and cities could have influenced the results.</a:t>
            </a:r>
            <a:endParaRPr lang="en-US" sz="1945"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p:spPr>
      </p:sp>
      <p:pic>
        <p:nvPicPr>
          <p:cNvPr id="4" name="Image 1" descr="preencoded.png"/>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3"/>
          <a:stretch>
            <a:fillRect/>
          </a:stretch>
        </p:blipFill>
        <p:spPr>
          <a:xfrm>
            <a:off x="9420939" y="2573298"/>
            <a:ext cx="4932521" cy="3082885"/>
          </a:xfrm>
          <a:prstGeom prst="rect">
            <a:avLst/>
          </a:prstGeom>
        </p:spPr>
      </p:pic>
      <p:sp>
        <p:nvSpPr>
          <p:cNvPr id="6" name="Text 1"/>
          <p:cNvSpPr/>
          <p:nvPr/>
        </p:nvSpPr>
        <p:spPr>
          <a:xfrm>
            <a:off x="775097" y="953572"/>
            <a:ext cx="7548801" cy="691991"/>
          </a:xfrm>
          <a:prstGeom prst="rect">
            <a:avLst/>
          </a:prstGeom>
          <a:noFill/>
        </p:spPr>
        <p:txBody>
          <a:bodyPr wrap="none" rtlCol="0" anchor="t"/>
          <a:lstStyle/>
          <a:p>
            <a:pPr marL="0" indent="0">
              <a:lnSpc>
                <a:spcPts val="5450"/>
              </a:lnSpc>
              <a:buNone/>
            </a:pPr>
            <a:r>
              <a:rPr lang="en-US" sz="4360" dirty="0">
                <a:solidFill>
                  <a:srgbClr val="1B1B27"/>
                </a:solidFill>
                <a:latin typeface="Times New Roman" panose="02020603050405020304" charset="0"/>
                <a:ea typeface="Corben" pitchFamily="34" charset="-122"/>
                <a:cs typeface="Times New Roman" panose="02020603050405020304" charset="0"/>
              </a:rPr>
              <a:t>Conclusion and Future Work</a:t>
            </a:r>
            <a:endParaRPr lang="en-US" sz="4360" dirty="0">
              <a:latin typeface="Times New Roman" panose="02020603050405020304" charset="0"/>
              <a:cs typeface="Times New Roman" panose="02020603050405020304" charset="0"/>
            </a:endParaRPr>
          </a:p>
        </p:txBody>
      </p:sp>
      <p:pic>
        <p:nvPicPr>
          <p:cNvPr id="7" name="Image 3" descr="preencoded.png"/>
          <p:cNvPicPr>
            <a:picLocks noChangeAspect="1"/>
          </p:cNvPicPr>
          <p:nvPr/>
        </p:nvPicPr>
        <p:blipFill>
          <a:blip r:embed="rId4"/>
          <a:stretch>
            <a:fillRect/>
          </a:stretch>
        </p:blipFill>
        <p:spPr>
          <a:xfrm>
            <a:off x="775097" y="1977747"/>
            <a:ext cx="553641" cy="553641"/>
          </a:xfrm>
          <a:prstGeom prst="rect">
            <a:avLst/>
          </a:prstGeom>
        </p:spPr>
      </p:pic>
      <p:sp>
        <p:nvSpPr>
          <p:cNvPr id="8" name="Text 2"/>
          <p:cNvSpPr/>
          <p:nvPr/>
        </p:nvSpPr>
        <p:spPr>
          <a:xfrm>
            <a:off x="775097" y="2752844"/>
            <a:ext cx="2768203" cy="345996"/>
          </a:xfrm>
          <a:prstGeom prst="rect">
            <a:avLst/>
          </a:prstGeom>
          <a:noFill/>
        </p:spPr>
        <p:txBody>
          <a:bodyPr wrap="none" rtlCol="0" anchor="t"/>
          <a:lstStyle/>
          <a:p>
            <a:pPr marL="0" indent="0" algn="l">
              <a:lnSpc>
                <a:spcPts val="2725"/>
              </a:lnSpc>
              <a:buNone/>
            </a:pPr>
            <a:r>
              <a:rPr lang="en-US" sz="2180" dirty="0">
                <a:solidFill>
                  <a:srgbClr val="404155"/>
                </a:solidFill>
                <a:latin typeface="Times New Roman" panose="02020603050405020304" charset="0"/>
                <a:ea typeface="Corben" pitchFamily="34" charset="-122"/>
                <a:cs typeface="Times New Roman" panose="02020603050405020304" charset="0"/>
              </a:rPr>
              <a:t>Conclusion</a:t>
            </a:r>
            <a:endParaRPr lang="en-US" sz="2180" dirty="0">
              <a:latin typeface="Times New Roman" panose="02020603050405020304" charset="0"/>
              <a:cs typeface="Times New Roman" panose="02020603050405020304" charset="0"/>
            </a:endParaRPr>
          </a:p>
        </p:txBody>
      </p:sp>
      <p:sp>
        <p:nvSpPr>
          <p:cNvPr id="9" name="Text 3"/>
          <p:cNvSpPr/>
          <p:nvPr/>
        </p:nvSpPr>
        <p:spPr>
          <a:xfrm>
            <a:off x="775097" y="3231713"/>
            <a:ext cx="7593806" cy="1062990"/>
          </a:xfrm>
          <a:prstGeom prst="rect">
            <a:avLst/>
          </a:prstGeom>
          <a:noFill/>
        </p:spPr>
        <p:txBody>
          <a:bodyPr wrap="square" rtlCol="0" anchor="t"/>
          <a:lstStyle/>
          <a:p>
            <a:pPr marL="0" indent="0" algn="l">
              <a:lnSpc>
                <a:spcPts val="2790"/>
              </a:lnSpc>
              <a:buNone/>
            </a:pPr>
            <a:r>
              <a:rPr lang="en-US" sz="1745" dirty="0">
                <a:solidFill>
                  <a:srgbClr val="404155"/>
                </a:solidFill>
                <a:latin typeface="Times New Roman" panose="02020603050405020304" charset="0"/>
                <a:ea typeface="Nobile" pitchFamily="34" charset="-122"/>
                <a:cs typeface="Times New Roman" panose="02020603050405020304" charset="0"/>
              </a:rPr>
              <a:t>Crime trends reveal significant regional disparities. Targeted interventions are necessary in crime hotspots and vulnerable demographics.</a:t>
            </a:r>
            <a:endParaRPr lang="en-US" sz="1745" dirty="0">
              <a:latin typeface="Times New Roman" panose="02020603050405020304" charset="0"/>
              <a:cs typeface="Times New Roman" panose="02020603050405020304" charset="0"/>
            </a:endParaRPr>
          </a:p>
        </p:txBody>
      </p:sp>
      <p:pic>
        <p:nvPicPr>
          <p:cNvPr id="10" name="Image 4" descr="preencoded.png"/>
          <p:cNvPicPr>
            <a:picLocks noChangeAspect="1"/>
          </p:cNvPicPr>
          <p:nvPr/>
        </p:nvPicPr>
        <p:blipFill>
          <a:blip r:embed="rId5"/>
          <a:stretch>
            <a:fillRect/>
          </a:stretch>
        </p:blipFill>
        <p:spPr>
          <a:xfrm>
            <a:off x="775097" y="4959072"/>
            <a:ext cx="553641" cy="553641"/>
          </a:xfrm>
          <a:prstGeom prst="rect">
            <a:avLst/>
          </a:prstGeom>
        </p:spPr>
      </p:pic>
      <p:sp>
        <p:nvSpPr>
          <p:cNvPr id="11" name="Text 4"/>
          <p:cNvSpPr/>
          <p:nvPr/>
        </p:nvSpPr>
        <p:spPr>
          <a:xfrm>
            <a:off x="775097" y="5734169"/>
            <a:ext cx="2768203" cy="345996"/>
          </a:xfrm>
          <a:prstGeom prst="rect">
            <a:avLst/>
          </a:prstGeom>
          <a:noFill/>
        </p:spPr>
        <p:txBody>
          <a:bodyPr wrap="none" rtlCol="0" anchor="t"/>
          <a:lstStyle/>
          <a:p>
            <a:pPr marL="0" indent="0" algn="l">
              <a:lnSpc>
                <a:spcPts val="2725"/>
              </a:lnSpc>
              <a:buNone/>
            </a:pPr>
            <a:r>
              <a:rPr lang="en-US" sz="2180" dirty="0">
                <a:solidFill>
                  <a:srgbClr val="404155"/>
                </a:solidFill>
                <a:latin typeface="Times New Roman" panose="02020603050405020304" charset="0"/>
                <a:ea typeface="Corben" pitchFamily="34" charset="-122"/>
                <a:cs typeface="Times New Roman" panose="02020603050405020304" charset="0"/>
              </a:rPr>
              <a:t>Future Work</a:t>
            </a:r>
            <a:endParaRPr lang="en-US" sz="2180" dirty="0">
              <a:latin typeface="Times New Roman" panose="02020603050405020304" charset="0"/>
              <a:cs typeface="Times New Roman" panose="02020603050405020304" charset="0"/>
            </a:endParaRPr>
          </a:p>
        </p:txBody>
      </p:sp>
      <p:sp>
        <p:nvSpPr>
          <p:cNvPr id="12" name="Text 5"/>
          <p:cNvSpPr/>
          <p:nvPr/>
        </p:nvSpPr>
        <p:spPr>
          <a:xfrm>
            <a:off x="775097" y="6213038"/>
            <a:ext cx="7593806" cy="1062990"/>
          </a:xfrm>
          <a:prstGeom prst="rect">
            <a:avLst/>
          </a:prstGeom>
          <a:noFill/>
        </p:spPr>
        <p:txBody>
          <a:bodyPr wrap="square" rtlCol="0" anchor="t"/>
          <a:lstStyle/>
          <a:p>
            <a:pPr marL="0" indent="0" algn="l">
              <a:lnSpc>
                <a:spcPts val="2790"/>
              </a:lnSpc>
              <a:buNone/>
            </a:pPr>
            <a:r>
              <a:rPr lang="en-US" sz="1745" dirty="0">
                <a:solidFill>
                  <a:srgbClr val="404155"/>
                </a:solidFill>
                <a:latin typeface="Times New Roman" panose="02020603050405020304" charset="0"/>
                <a:ea typeface="Nobile" pitchFamily="34" charset="-122"/>
                <a:cs typeface="Times New Roman" panose="02020603050405020304" charset="0"/>
              </a:rPr>
              <a:t>Further analysis at a more granular level (e.g., district-wise) is recommended. Predictive modeling could be used to forecast future crime trends.</a:t>
            </a:r>
            <a:endParaRPr lang="en-US" sz="1745" dirty="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2412</Words>
  <Application>WPS Presentation</Application>
  <PresentationFormat>On-screen Show (16:9)</PresentationFormat>
  <Paragraphs>84</Paragraphs>
  <Slides>7</Slides>
  <Notes>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7</vt:i4>
      </vt:variant>
    </vt:vector>
  </HeadingPairs>
  <TitlesOfParts>
    <vt:vector size="25" baseType="lpstr">
      <vt:lpstr>Arial</vt:lpstr>
      <vt:lpstr>SimSun</vt:lpstr>
      <vt:lpstr>Wingdings</vt:lpstr>
      <vt:lpstr>Corben</vt:lpstr>
      <vt:lpstr>Segoe Print</vt:lpstr>
      <vt:lpstr>Corben</vt:lpstr>
      <vt:lpstr>Corben</vt:lpstr>
      <vt:lpstr>Nobile</vt:lpstr>
      <vt:lpstr>Nobile</vt:lpstr>
      <vt:lpstr>Nobile</vt:lpstr>
      <vt:lpstr>Calibri</vt:lpstr>
      <vt:lpstr>Microsoft YaHei</vt:lpstr>
      <vt:lpstr>Arial Unicode MS</vt:lpstr>
      <vt:lpstr>MingLiU-ExtB</vt:lpstr>
      <vt:lpstr>Times New Roman</vt:lpstr>
      <vt:lpstr>Calibri Light</vt:lpstr>
      <vt:lpstr>Algerian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HP</cp:lastModifiedBy>
  <cp:revision>2</cp:revision>
  <dcterms:created xsi:type="dcterms:W3CDTF">2024-08-22T08:18:00Z</dcterms:created>
  <dcterms:modified xsi:type="dcterms:W3CDTF">2024-08-22T08:24:21Z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3ACEDA0C43C94AB9BCAC0467B1614662_12</vt:lpwstr>
  </property>
  <property fmtid="{D5CDD505-2E9C-101B-9397-08002B2CF9AE}" pid="3" name="KSOProductBuildVer">
    <vt:lpwstr>1033-12.2.0.13472</vt:lpwstr>
  </property>
</Properties>
</file>