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2"/>
          <a:stretch>
            <a:fillRect/>
          </a:stretch>
        </p:blipFill>
        <p:spPr>
          <a:xfrm>
            <a:off x="-7620" y="0"/>
            <a:ext cx="5486400" cy="8229600"/>
          </a:xfrm>
          <a:prstGeom prst="rect">
            <a:avLst/>
          </a:prstGeom>
        </p:spPr>
      </p:pic>
      <p:sp>
        <p:nvSpPr>
          <p:cNvPr id="5" name="Text 1"/>
          <p:cNvSpPr/>
          <p:nvPr/>
        </p:nvSpPr>
        <p:spPr>
          <a:xfrm>
            <a:off x="6412944" y="924520"/>
            <a:ext cx="7477601" cy="1803797"/>
          </a:xfrm>
          <a:prstGeom prst="rect">
            <a:avLst/>
          </a:prstGeom>
          <a:noFill/>
        </p:spPr>
        <p:txBody>
          <a:bodyPr wrap="square" rtlCol="0" anchor="t"/>
          <a:lstStyle/>
          <a:p>
            <a:pPr marL="0" indent="0">
              <a:lnSpc>
                <a:spcPts val="7100"/>
              </a:lnSpc>
              <a:buNone/>
            </a:pPr>
            <a:r>
              <a:rPr lang="en-US" sz="5680" b="1" dirty="0">
                <a:solidFill>
                  <a:srgbClr val="FFFFFF"/>
                </a:solidFill>
                <a:latin typeface="Nunito" pitchFamily="34" charset="0"/>
                <a:ea typeface="Nunito" pitchFamily="34" charset="-122"/>
                <a:cs typeface="Nunito" pitchFamily="34" charset="-120"/>
              </a:rPr>
              <a:t>Uber's Supply and Demand Gap Analysis</a:t>
            </a:r>
            <a:endParaRPr lang="en-US" sz="5680" dirty="0"/>
          </a:p>
        </p:txBody>
      </p:sp>
      <p:sp>
        <p:nvSpPr>
          <p:cNvPr id="6" name="Text 2"/>
          <p:cNvSpPr/>
          <p:nvPr/>
        </p:nvSpPr>
        <p:spPr>
          <a:xfrm>
            <a:off x="6319599" y="4153138"/>
            <a:ext cx="7477601" cy="1421606"/>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This documentary will delve into Uber's supply and demand gap analysis, examining key data points such as requested IDs, driver IDs, drop timestamps, request timestamps, pickup points, and status to uncover insights and recommend solutions.</a:t>
            </a:r>
            <a:endParaRPr lang="en-US" sz="1750" dirty="0"/>
          </a:p>
        </p:txBody>
      </p:sp>
      <p:sp>
        <p:nvSpPr>
          <p:cNvPr id="8" name="Text 4"/>
          <p:cNvSpPr/>
          <p:nvPr/>
        </p:nvSpPr>
        <p:spPr>
          <a:xfrm>
            <a:off x="6786205" y="6463387"/>
            <a:ext cx="168831" cy="146328"/>
          </a:xfrm>
          <a:prstGeom prst="rect">
            <a:avLst/>
          </a:prstGeom>
          <a:noFill/>
        </p:spPr>
        <p:txBody>
          <a:bodyPr wrap="none" rtlCol="0" anchor="t"/>
          <a:lstStyle/>
          <a:p>
            <a:pPr marL="0" indent="0" algn="ctr">
              <a:lnSpc>
                <a:spcPts val="1150"/>
              </a:lnSpc>
              <a:buNone/>
            </a:pPr>
            <a:endParaRPr lang="en-US" sz="1150" dirty="0"/>
          </a:p>
        </p:txBody>
      </p:sp>
      <p:sp>
        <p:nvSpPr>
          <p:cNvPr id="9" name="Text 5"/>
          <p:cNvSpPr/>
          <p:nvPr/>
        </p:nvSpPr>
        <p:spPr>
          <a:xfrm>
            <a:off x="6786086" y="5824657"/>
            <a:ext cx="2398157" cy="388858"/>
          </a:xfrm>
          <a:prstGeom prst="rect">
            <a:avLst/>
          </a:prstGeom>
          <a:noFill/>
        </p:spPr>
        <p:txBody>
          <a:bodyPr wrap="none" rtlCol="0" anchor="t"/>
          <a:lstStyle/>
          <a:p>
            <a:pPr marL="0" indent="0" algn="l">
              <a:lnSpc>
                <a:spcPts val="3060"/>
              </a:lnSpc>
              <a:buNone/>
            </a:pPr>
            <a:endParaRPr lang="en-US" sz="218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sp>
        <p:nvSpPr>
          <p:cNvPr id="4" name="Text 1"/>
          <p:cNvSpPr/>
          <p:nvPr/>
        </p:nvSpPr>
        <p:spPr>
          <a:xfrm>
            <a:off x="2348389" y="1728549"/>
            <a:ext cx="5228153" cy="653415"/>
          </a:xfrm>
          <a:prstGeom prst="rect">
            <a:avLst/>
          </a:prstGeom>
          <a:noFill/>
        </p:spPr>
        <p:txBody>
          <a:bodyPr wrap="none" rtlCol="0" anchor="t"/>
          <a:lstStyle/>
          <a:p>
            <a:pPr marL="0" indent="0">
              <a:lnSpc>
                <a:spcPts val="5145"/>
              </a:lnSpc>
              <a:buNone/>
            </a:pPr>
            <a:r>
              <a:rPr lang="en-US" sz="4115" b="1" dirty="0">
                <a:solidFill>
                  <a:srgbClr val="FFFFFF"/>
                </a:solidFill>
                <a:latin typeface="Nunito" pitchFamily="34" charset="0"/>
                <a:ea typeface="Nunito" pitchFamily="34" charset="-122"/>
                <a:cs typeface="Nunito" pitchFamily="34" charset="-120"/>
              </a:rPr>
              <a:t>Introduction</a:t>
            </a:r>
            <a:endParaRPr lang="en-US" sz="4115" dirty="0"/>
          </a:p>
        </p:txBody>
      </p:sp>
      <p:sp>
        <p:nvSpPr>
          <p:cNvPr id="5" name="Text 2"/>
          <p:cNvSpPr/>
          <p:nvPr/>
        </p:nvSpPr>
        <p:spPr>
          <a:xfrm>
            <a:off x="2348389" y="2937391"/>
            <a:ext cx="2614017" cy="326827"/>
          </a:xfrm>
          <a:prstGeom prst="rect">
            <a:avLst/>
          </a:prstGeom>
          <a:noFill/>
        </p:spPr>
        <p:txBody>
          <a:bodyPr wrap="none" rtlCol="0" anchor="t"/>
          <a:lstStyle/>
          <a:p>
            <a:pPr marL="0" indent="0">
              <a:lnSpc>
                <a:spcPts val="2575"/>
              </a:lnSpc>
              <a:buNone/>
            </a:pPr>
            <a:r>
              <a:rPr lang="en-US" sz="2060" b="1" dirty="0">
                <a:solidFill>
                  <a:srgbClr val="FFFFFF"/>
                </a:solidFill>
                <a:latin typeface="Nunito" pitchFamily="34" charset="0"/>
                <a:ea typeface="Nunito" pitchFamily="34" charset="-122"/>
                <a:cs typeface="Nunito" pitchFamily="34" charset="-120"/>
              </a:rPr>
              <a:t>Understanding Uber</a:t>
            </a:r>
            <a:endParaRPr lang="en-US" sz="2060" dirty="0"/>
          </a:p>
        </p:txBody>
      </p:sp>
      <p:sp>
        <p:nvSpPr>
          <p:cNvPr id="6" name="Text 3"/>
          <p:cNvSpPr/>
          <p:nvPr/>
        </p:nvSpPr>
        <p:spPr>
          <a:xfrm>
            <a:off x="2348389" y="3486388"/>
            <a:ext cx="2949416" cy="1421606"/>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Uber is a prominent ride-sharing platform that connects passengers with available drivers in their local area.</a:t>
            </a:r>
            <a:endParaRPr lang="en-US" sz="1750" dirty="0"/>
          </a:p>
        </p:txBody>
      </p:sp>
      <p:sp>
        <p:nvSpPr>
          <p:cNvPr id="7" name="Text 4"/>
          <p:cNvSpPr/>
          <p:nvPr/>
        </p:nvSpPr>
        <p:spPr>
          <a:xfrm>
            <a:off x="5847398" y="2937391"/>
            <a:ext cx="2949416" cy="653653"/>
          </a:xfrm>
          <a:prstGeom prst="rect">
            <a:avLst/>
          </a:prstGeom>
          <a:noFill/>
        </p:spPr>
        <p:txBody>
          <a:bodyPr wrap="square" rtlCol="0" anchor="t"/>
          <a:lstStyle/>
          <a:p>
            <a:pPr marL="0" indent="0">
              <a:lnSpc>
                <a:spcPts val="2575"/>
              </a:lnSpc>
              <a:buNone/>
            </a:pPr>
            <a:r>
              <a:rPr lang="en-US" sz="2060" b="1" dirty="0">
                <a:solidFill>
                  <a:srgbClr val="FFFFFF"/>
                </a:solidFill>
                <a:latin typeface="Nunito" pitchFamily="34" charset="0"/>
                <a:ea typeface="Nunito" pitchFamily="34" charset="-122"/>
                <a:cs typeface="Nunito" pitchFamily="34" charset="-120"/>
              </a:rPr>
              <a:t>Importance of Supply-Demand Analysis</a:t>
            </a:r>
            <a:endParaRPr lang="en-US" sz="2060" dirty="0"/>
          </a:p>
        </p:txBody>
      </p:sp>
      <p:sp>
        <p:nvSpPr>
          <p:cNvPr id="8" name="Text 5"/>
          <p:cNvSpPr/>
          <p:nvPr/>
        </p:nvSpPr>
        <p:spPr>
          <a:xfrm>
            <a:off x="5847398" y="3813215"/>
            <a:ext cx="2949416" cy="1777008"/>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Analyzing the balance between rider demand and driver supply is crucial for Uber to optimize its operations and provide a reliable service.</a:t>
            </a:r>
            <a:endParaRPr lang="en-US" sz="1750" dirty="0"/>
          </a:p>
        </p:txBody>
      </p:sp>
      <p:sp>
        <p:nvSpPr>
          <p:cNvPr id="9" name="Text 6"/>
          <p:cNvSpPr/>
          <p:nvPr/>
        </p:nvSpPr>
        <p:spPr>
          <a:xfrm>
            <a:off x="9346406" y="2937391"/>
            <a:ext cx="2949416" cy="653653"/>
          </a:xfrm>
          <a:prstGeom prst="rect">
            <a:avLst/>
          </a:prstGeom>
          <a:noFill/>
        </p:spPr>
        <p:txBody>
          <a:bodyPr wrap="square" rtlCol="0" anchor="t"/>
          <a:lstStyle/>
          <a:p>
            <a:pPr marL="0" indent="0">
              <a:lnSpc>
                <a:spcPts val="2575"/>
              </a:lnSpc>
              <a:buNone/>
            </a:pPr>
            <a:r>
              <a:rPr lang="en-US" sz="2060" b="1" dirty="0">
                <a:solidFill>
                  <a:srgbClr val="FFFFFF"/>
                </a:solidFill>
                <a:latin typeface="Nunito" pitchFamily="34" charset="0"/>
                <a:ea typeface="Nunito" pitchFamily="34" charset="-122"/>
                <a:cs typeface="Nunito" pitchFamily="34" charset="-120"/>
              </a:rPr>
              <a:t>Objective of the Documentary</a:t>
            </a:r>
            <a:endParaRPr lang="en-US" sz="2060" dirty="0"/>
          </a:p>
        </p:txBody>
      </p:sp>
      <p:sp>
        <p:nvSpPr>
          <p:cNvPr id="10" name="Text 7"/>
          <p:cNvSpPr/>
          <p:nvPr/>
        </p:nvSpPr>
        <p:spPr>
          <a:xfrm>
            <a:off x="9346406" y="3813215"/>
            <a:ext cx="2949416" cy="2487811"/>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This documentary aims to provide a comprehensive analysis of Uber's supply and demand gap, using relevant data points to identify key insights and recommendations.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sp>
        <p:nvSpPr>
          <p:cNvPr id="4" name="Text 1"/>
          <p:cNvSpPr/>
          <p:nvPr/>
        </p:nvSpPr>
        <p:spPr>
          <a:xfrm>
            <a:off x="2348389" y="2158960"/>
            <a:ext cx="5228153" cy="653415"/>
          </a:xfrm>
          <a:prstGeom prst="rect">
            <a:avLst/>
          </a:prstGeom>
          <a:noFill/>
        </p:spPr>
        <p:txBody>
          <a:bodyPr wrap="none" rtlCol="0" anchor="t"/>
          <a:lstStyle/>
          <a:p>
            <a:pPr marL="0" indent="0">
              <a:lnSpc>
                <a:spcPts val="5145"/>
              </a:lnSpc>
              <a:buNone/>
            </a:pPr>
            <a:r>
              <a:rPr lang="en-US" sz="4115" b="1" dirty="0">
                <a:solidFill>
                  <a:srgbClr val="FFFFFF"/>
                </a:solidFill>
                <a:latin typeface="Nunito" pitchFamily="34" charset="0"/>
                <a:ea typeface="Nunito" pitchFamily="34" charset="-122"/>
                <a:cs typeface="Nunito" pitchFamily="34" charset="-120"/>
              </a:rPr>
              <a:t>Problem Statement</a:t>
            </a:r>
            <a:endParaRPr lang="en-US" sz="4115" dirty="0"/>
          </a:p>
        </p:txBody>
      </p:sp>
      <p:sp>
        <p:nvSpPr>
          <p:cNvPr id="5" name="Shape 2"/>
          <p:cNvSpPr/>
          <p:nvPr/>
        </p:nvSpPr>
        <p:spPr>
          <a:xfrm>
            <a:off x="2348389" y="3506629"/>
            <a:ext cx="499943" cy="499943"/>
          </a:xfrm>
          <a:prstGeom prst="roundRect">
            <a:avLst>
              <a:gd name="adj" fmla="val 80001"/>
            </a:avLst>
          </a:prstGeom>
          <a:solidFill>
            <a:srgbClr val="00002E"/>
          </a:solidFill>
          <a:ln w="22860">
            <a:solidFill>
              <a:srgbClr val="FFFFFF"/>
            </a:solidFill>
            <a:prstDash val="solid"/>
          </a:ln>
        </p:spPr>
      </p:sp>
      <p:sp>
        <p:nvSpPr>
          <p:cNvPr id="6" name="Text 3"/>
          <p:cNvSpPr/>
          <p:nvPr/>
        </p:nvSpPr>
        <p:spPr>
          <a:xfrm>
            <a:off x="2504242" y="3560564"/>
            <a:ext cx="188238" cy="392073"/>
          </a:xfrm>
          <a:prstGeom prst="rect">
            <a:avLst/>
          </a:prstGeom>
          <a:noFill/>
        </p:spPr>
        <p:txBody>
          <a:bodyPr wrap="none" rtlCol="0" anchor="t"/>
          <a:lstStyle/>
          <a:p>
            <a:pPr marL="0" indent="0" algn="ctr">
              <a:lnSpc>
                <a:spcPts val="3090"/>
              </a:lnSpc>
              <a:buNone/>
            </a:pPr>
            <a:r>
              <a:rPr lang="en-US" sz="2470" b="1" dirty="0">
                <a:solidFill>
                  <a:srgbClr val="F2B42D"/>
                </a:solidFill>
                <a:latin typeface="Nunito" pitchFamily="34" charset="0"/>
                <a:ea typeface="Nunito" pitchFamily="34" charset="-122"/>
                <a:cs typeface="Nunito" pitchFamily="34" charset="-120"/>
              </a:rPr>
              <a:t>1</a:t>
            </a:r>
            <a:endParaRPr lang="en-US" sz="2470" dirty="0"/>
          </a:p>
        </p:txBody>
      </p:sp>
      <p:sp>
        <p:nvSpPr>
          <p:cNvPr id="7" name="Text 4"/>
          <p:cNvSpPr/>
          <p:nvPr/>
        </p:nvSpPr>
        <p:spPr>
          <a:xfrm>
            <a:off x="3070503" y="3506629"/>
            <a:ext cx="2440900" cy="653653"/>
          </a:xfrm>
          <a:prstGeom prst="rect">
            <a:avLst/>
          </a:prstGeom>
          <a:noFill/>
        </p:spPr>
        <p:txBody>
          <a:bodyPr wrap="square" rtlCol="0" anchor="t"/>
          <a:lstStyle/>
          <a:p>
            <a:pPr marL="0" indent="0">
              <a:lnSpc>
                <a:spcPts val="2575"/>
              </a:lnSpc>
              <a:buNone/>
            </a:pPr>
            <a:r>
              <a:rPr lang="en-US" sz="2060" b="1" dirty="0">
                <a:solidFill>
                  <a:srgbClr val="F2B42D"/>
                </a:solidFill>
                <a:latin typeface="Nunito" pitchFamily="34" charset="0"/>
                <a:ea typeface="Nunito" pitchFamily="34" charset="-122"/>
                <a:cs typeface="Nunito" pitchFamily="34" charset="-120"/>
              </a:rPr>
              <a:t>Unmet Rider Demand</a:t>
            </a:r>
            <a:endParaRPr lang="en-US" sz="2060" dirty="0"/>
          </a:p>
        </p:txBody>
      </p:sp>
      <p:sp>
        <p:nvSpPr>
          <p:cNvPr id="8" name="Text 5"/>
          <p:cNvSpPr/>
          <p:nvPr/>
        </p:nvSpPr>
        <p:spPr>
          <a:xfrm>
            <a:off x="3070503" y="4293513"/>
            <a:ext cx="2440900" cy="1421606"/>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Instances where riders are unable to secure a ride due to insufficient driver availability.</a:t>
            </a:r>
            <a:endParaRPr lang="en-US" sz="1750" dirty="0"/>
          </a:p>
        </p:txBody>
      </p:sp>
      <p:sp>
        <p:nvSpPr>
          <p:cNvPr id="9" name="Shape 6"/>
          <p:cNvSpPr/>
          <p:nvPr/>
        </p:nvSpPr>
        <p:spPr>
          <a:xfrm>
            <a:off x="5733574" y="3506629"/>
            <a:ext cx="499943" cy="499943"/>
          </a:xfrm>
          <a:prstGeom prst="roundRect">
            <a:avLst>
              <a:gd name="adj" fmla="val 80001"/>
            </a:avLst>
          </a:prstGeom>
          <a:solidFill>
            <a:srgbClr val="00002E"/>
          </a:solidFill>
          <a:ln w="22860">
            <a:solidFill>
              <a:srgbClr val="FFFFFF"/>
            </a:solidFill>
            <a:prstDash val="solid"/>
          </a:ln>
        </p:spPr>
      </p:sp>
      <p:sp>
        <p:nvSpPr>
          <p:cNvPr id="10" name="Text 7"/>
          <p:cNvSpPr/>
          <p:nvPr/>
        </p:nvSpPr>
        <p:spPr>
          <a:xfrm>
            <a:off x="5889427" y="3560564"/>
            <a:ext cx="188238" cy="392073"/>
          </a:xfrm>
          <a:prstGeom prst="rect">
            <a:avLst/>
          </a:prstGeom>
          <a:noFill/>
        </p:spPr>
        <p:txBody>
          <a:bodyPr wrap="none" rtlCol="0" anchor="t"/>
          <a:lstStyle/>
          <a:p>
            <a:pPr marL="0" indent="0" algn="ctr">
              <a:lnSpc>
                <a:spcPts val="3090"/>
              </a:lnSpc>
              <a:buNone/>
            </a:pPr>
            <a:r>
              <a:rPr lang="en-US" sz="2470" b="1" dirty="0">
                <a:solidFill>
                  <a:srgbClr val="D7425E"/>
                </a:solidFill>
                <a:latin typeface="Nunito" pitchFamily="34" charset="0"/>
                <a:ea typeface="Nunito" pitchFamily="34" charset="-122"/>
                <a:cs typeface="Nunito" pitchFamily="34" charset="-120"/>
              </a:rPr>
              <a:t>2</a:t>
            </a:r>
            <a:endParaRPr lang="en-US" sz="2470" dirty="0"/>
          </a:p>
        </p:txBody>
      </p:sp>
      <p:sp>
        <p:nvSpPr>
          <p:cNvPr id="11" name="Text 8"/>
          <p:cNvSpPr/>
          <p:nvPr/>
        </p:nvSpPr>
        <p:spPr>
          <a:xfrm>
            <a:off x="6455688" y="3506629"/>
            <a:ext cx="2440900" cy="653653"/>
          </a:xfrm>
          <a:prstGeom prst="rect">
            <a:avLst/>
          </a:prstGeom>
          <a:noFill/>
        </p:spPr>
        <p:txBody>
          <a:bodyPr wrap="square" rtlCol="0" anchor="t"/>
          <a:lstStyle/>
          <a:p>
            <a:pPr marL="0" indent="0">
              <a:lnSpc>
                <a:spcPts val="2575"/>
              </a:lnSpc>
              <a:buNone/>
            </a:pPr>
            <a:r>
              <a:rPr lang="en-US" sz="2060" b="1" dirty="0">
                <a:solidFill>
                  <a:srgbClr val="D7425E"/>
                </a:solidFill>
                <a:latin typeface="Nunito" pitchFamily="34" charset="0"/>
                <a:ea typeface="Nunito" pitchFamily="34" charset="-122"/>
                <a:cs typeface="Nunito" pitchFamily="34" charset="-120"/>
              </a:rPr>
              <a:t>Underutilized Driver Supply</a:t>
            </a:r>
            <a:endParaRPr lang="en-US" sz="2060" dirty="0"/>
          </a:p>
        </p:txBody>
      </p:sp>
      <p:sp>
        <p:nvSpPr>
          <p:cNvPr id="12" name="Text 9"/>
          <p:cNvSpPr/>
          <p:nvPr/>
        </p:nvSpPr>
        <p:spPr>
          <a:xfrm>
            <a:off x="6455688" y="4293513"/>
            <a:ext cx="2440900" cy="1421606"/>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Periods where drivers are available but do not have enough rider requests to maintain their earnings.</a:t>
            </a:r>
            <a:endParaRPr lang="en-US" sz="1750" dirty="0"/>
          </a:p>
        </p:txBody>
      </p:sp>
      <p:sp>
        <p:nvSpPr>
          <p:cNvPr id="13" name="Shape 10"/>
          <p:cNvSpPr/>
          <p:nvPr/>
        </p:nvSpPr>
        <p:spPr>
          <a:xfrm>
            <a:off x="9118759" y="3506629"/>
            <a:ext cx="499943" cy="499943"/>
          </a:xfrm>
          <a:prstGeom prst="roundRect">
            <a:avLst>
              <a:gd name="adj" fmla="val 80001"/>
            </a:avLst>
          </a:prstGeom>
          <a:solidFill>
            <a:srgbClr val="00002E"/>
          </a:solidFill>
          <a:ln w="22860">
            <a:solidFill>
              <a:srgbClr val="FFFFFF"/>
            </a:solidFill>
            <a:prstDash val="solid"/>
          </a:ln>
        </p:spPr>
      </p:sp>
      <p:sp>
        <p:nvSpPr>
          <p:cNvPr id="14" name="Text 11"/>
          <p:cNvSpPr/>
          <p:nvPr/>
        </p:nvSpPr>
        <p:spPr>
          <a:xfrm>
            <a:off x="9274612" y="3560564"/>
            <a:ext cx="188238" cy="392073"/>
          </a:xfrm>
          <a:prstGeom prst="rect">
            <a:avLst/>
          </a:prstGeom>
          <a:noFill/>
        </p:spPr>
        <p:txBody>
          <a:bodyPr wrap="none" rtlCol="0" anchor="t"/>
          <a:lstStyle/>
          <a:p>
            <a:pPr marL="0" indent="0" algn="ctr">
              <a:lnSpc>
                <a:spcPts val="3090"/>
              </a:lnSpc>
              <a:buNone/>
            </a:pPr>
            <a:r>
              <a:rPr lang="en-US" sz="2470" b="1" dirty="0">
                <a:solidFill>
                  <a:srgbClr val="DD785E"/>
                </a:solidFill>
                <a:latin typeface="Nunito" pitchFamily="34" charset="0"/>
                <a:ea typeface="Nunito" pitchFamily="34" charset="-122"/>
                <a:cs typeface="Nunito" pitchFamily="34" charset="-120"/>
              </a:rPr>
              <a:t>3</a:t>
            </a:r>
            <a:endParaRPr lang="en-US" sz="2470" dirty="0"/>
          </a:p>
        </p:txBody>
      </p:sp>
      <p:sp>
        <p:nvSpPr>
          <p:cNvPr id="15" name="Text 12"/>
          <p:cNvSpPr/>
          <p:nvPr/>
        </p:nvSpPr>
        <p:spPr>
          <a:xfrm>
            <a:off x="9840873" y="3506629"/>
            <a:ext cx="2440900" cy="653653"/>
          </a:xfrm>
          <a:prstGeom prst="rect">
            <a:avLst/>
          </a:prstGeom>
          <a:noFill/>
        </p:spPr>
        <p:txBody>
          <a:bodyPr wrap="square" rtlCol="0" anchor="t"/>
          <a:lstStyle/>
          <a:p>
            <a:pPr marL="0" indent="0">
              <a:lnSpc>
                <a:spcPts val="2575"/>
              </a:lnSpc>
              <a:buNone/>
            </a:pPr>
            <a:r>
              <a:rPr lang="en-US" sz="2060" b="1" dirty="0">
                <a:solidFill>
                  <a:srgbClr val="DD785E"/>
                </a:solidFill>
                <a:latin typeface="Nunito" pitchFamily="34" charset="0"/>
                <a:ea typeface="Nunito" pitchFamily="34" charset="-122"/>
                <a:cs typeface="Nunito" pitchFamily="34" charset="-120"/>
              </a:rPr>
              <a:t>Operational Inefficiencies</a:t>
            </a:r>
            <a:endParaRPr lang="en-US" sz="2060" dirty="0"/>
          </a:p>
        </p:txBody>
      </p:sp>
      <p:sp>
        <p:nvSpPr>
          <p:cNvPr id="16" name="Text 13"/>
          <p:cNvSpPr/>
          <p:nvPr/>
        </p:nvSpPr>
        <p:spPr>
          <a:xfrm>
            <a:off x="9840873" y="4293513"/>
            <a:ext cx="2440900" cy="1777008"/>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Challenges in balancing supply and demand, leading to suboptimal resource utilization and customer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0" y="0"/>
            <a:ext cx="14630400" cy="2360057"/>
          </a:xfrm>
          <a:prstGeom prst="rect">
            <a:avLst/>
          </a:prstGeom>
        </p:spPr>
      </p:pic>
      <p:sp>
        <p:nvSpPr>
          <p:cNvPr id="5" name="Text 1"/>
          <p:cNvSpPr/>
          <p:nvPr/>
        </p:nvSpPr>
        <p:spPr>
          <a:xfrm>
            <a:off x="3094792" y="2880003"/>
            <a:ext cx="4442460" cy="555188"/>
          </a:xfrm>
          <a:prstGeom prst="rect">
            <a:avLst/>
          </a:prstGeom>
          <a:noFill/>
        </p:spPr>
        <p:txBody>
          <a:bodyPr wrap="none" rtlCol="0" anchor="t"/>
          <a:lstStyle/>
          <a:p>
            <a:pPr marL="0" indent="0">
              <a:lnSpc>
                <a:spcPts val="4375"/>
              </a:lnSpc>
              <a:buNone/>
            </a:pPr>
            <a:r>
              <a:rPr lang="en-US" sz="3500" b="1" dirty="0">
                <a:solidFill>
                  <a:srgbClr val="FFFFFF"/>
                </a:solidFill>
                <a:latin typeface="Nunito" pitchFamily="34" charset="0"/>
                <a:ea typeface="Nunito" pitchFamily="34" charset="-122"/>
                <a:cs typeface="Nunito" pitchFamily="34" charset="-120"/>
              </a:rPr>
              <a:t>Methodology</a:t>
            </a:r>
            <a:endParaRPr lang="en-US" sz="3500" dirty="0"/>
          </a:p>
        </p:txBody>
      </p:sp>
      <p:sp>
        <p:nvSpPr>
          <p:cNvPr id="6" name="Shape 2"/>
          <p:cNvSpPr/>
          <p:nvPr/>
        </p:nvSpPr>
        <p:spPr>
          <a:xfrm>
            <a:off x="3094792" y="5865019"/>
            <a:ext cx="8440817" cy="23574"/>
          </a:xfrm>
          <a:prstGeom prst="rect">
            <a:avLst/>
          </a:prstGeom>
          <a:solidFill>
            <a:srgbClr val="262654"/>
          </a:solidFill>
        </p:spPr>
      </p:sp>
      <p:sp>
        <p:nvSpPr>
          <p:cNvPr id="7" name="Shape 3"/>
          <p:cNvSpPr/>
          <p:nvPr/>
        </p:nvSpPr>
        <p:spPr>
          <a:xfrm>
            <a:off x="5146000" y="5204222"/>
            <a:ext cx="23574" cy="660797"/>
          </a:xfrm>
          <a:prstGeom prst="rect">
            <a:avLst/>
          </a:prstGeom>
          <a:solidFill>
            <a:srgbClr val="F2B42D"/>
          </a:solidFill>
        </p:spPr>
      </p:sp>
      <p:sp>
        <p:nvSpPr>
          <p:cNvPr id="8" name="Shape 4"/>
          <p:cNvSpPr/>
          <p:nvPr/>
        </p:nvSpPr>
        <p:spPr>
          <a:xfrm>
            <a:off x="4945380" y="5652611"/>
            <a:ext cx="424815" cy="424815"/>
          </a:xfrm>
          <a:prstGeom prst="roundRect">
            <a:avLst>
              <a:gd name="adj" fmla="val 80001"/>
            </a:avLst>
          </a:prstGeom>
          <a:solidFill>
            <a:srgbClr val="00002E"/>
          </a:solidFill>
          <a:ln w="22860">
            <a:solidFill>
              <a:srgbClr val="FFFFFF"/>
            </a:solidFill>
            <a:prstDash val="solid"/>
          </a:ln>
        </p:spPr>
      </p:sp>
      <p:sp>
        <p:nvSpPr>
          <p:cNvPr id="9" name="Text 5"/>
          <p:cNvSpPr/>
          <p:nvPr/>
        </p:nvSpPr>
        <p:spPr>
          <a:xfrm>
            <a:off x="5077778" y="5698450"/>
            <a:ext cx="159901" cy="333137"/>
          </a:xfrm>
          <a:prstGeom prst="rect">
            <a:avLst/>
          </a:prstGeom>
          <a:noFill/>
        </p:spPr>
        <p:txBody>
          <a:bodyPr wrap="none" rtlCol="0" anchor="t"/>
          <a:lstStyle/>
          <a:p>
            <a:pPr marL="0" indent="0" algn="ctr">
              <a:lnSpc>
                <a:spcPts val="2625"/>
              </a:lnSpc>
              <a:buNone/>
            </a:pPr>
            <a:r>
              <a:rPr lang="en-US" sz="2100" b="1" dirty="0">
                <a:solidFill>
                  <a:srgbClr val="F2B42D"/>
                </a:solidFill>
                <a:latin typeface="Nunito" pitchFamily="34" charset="0"/>
                <a:ea typeface="Nunito" pitchFamily="34" charset="-122"/>
                <a:cs typeface="Nunito" pitchFamily="34" charset="-120"/>
              </a:rPr>
              <a:t>1</a:t>
            </a:r>
            <a:endParaRPr lang="en-US" sz="2100" dirty="0"/>
          </a:p>
        </p:txBody>
      </p:sp>
      <p:sp>
        <p:nvSpPr>
          <p:cNvPr id="10" name="Text 6"/>
          <p:cNvSpPr/>
          <p:nvPr/>
        </p:nvSpPr>
        <p:spPr>
          <a:xfrm>
            <a:off x="4047173" y="3718322"/>
            <a:ext cx="2221230" cy="277654"/>
          </a:xfrm>
          <a:prstGeom prst="rect">
            <a:avLst/>
          </a:prstGeom>
          <a:noFill/>
        </p:spPr>
        <p:txBody>
          <a:bodyPr wrap="none" rtlCol="0" anchor="t"/>
          <a:lstStyle/>
          <a:p>
            <a:pPr marL="0" indent="0" algn="ctr">
              <a:lnSpc>
                <a:spcPts val="2185"/>
              </a:lnSpc>
              <a:buNone/>
            </a:pPr>
            <a:r>
              <a:rPr lang="en-US" sz="1750" b="1" dirty="0">
                <a:solidFill>
                  <a:srgbClr val="F2B42D"/>
                </a:solidFill>
                <a:latin typeface="Nunito" pitchFamily="34" charset="0"/>
                <a:ea typeface="Nunito" pitchFamily="34" charset="-122"/>
                <a:cs typeface="Nunito" pitchFamily="34" charset="-120"/>
              </a:rPr>
              <a:t>Data Collection</a:t>
            </a:r>
            <a:endParaRPr lang="en-US" sz="1750" dirty="0"/>
          </a:p>
        </p:txBody>
      </p:sp>
      <p:sp>
        <p:nvSpPr>
          <p:cNvPr id="11" name="Text 7"/>
          <p:cNvSpPr/>
          <p:nvPr/>
        </p:nvSpPr>
        <p:spPr>
          <a:xfrm>
            <a:off x="3283506" y="4109204"/>
            <a:ext cx="3748564" cy="906185"/>
          </a:xfrm>
          <a:prstGeom prst="rect">
            <a:avLst/>
          </a:prstGeom>
          <a:noFill/>
        </p:spPr>
        <p:txBody>
          <a:bodyPr wrap="square" rtlCol="0" anchor="t"/>
          <a:lstStyle/>
          <a:p>
            <a:pPr marL="0" indent="0" algn="ctr">
              <a:lnSpc>
                <a:spcPts val="2380"/>
              </a:lnSpc>
              <a:buNone/>
            </a:pPr>
            <a:r>
              <a:rPr lang="en-US" sz="1485" dirty="0">
                <a:solidFill>
                  <a:srgbClr val="FFFFFF"/>
                </a:solidFill>
                <a:latin typeface="PT Sans" pitchFamily="34" charset="0"/>
                <a:ea typeface="PT Sans" pitchFamily="34" charset="-122"/>
                <a:cs typeface="PT Sans" pitchFamily="34" charset="-120"/>
              </a:rPr>
              <a:t>Gather relevant data points, including requested IDs, driver IDs, drop timestamps, request timestamps, pickup points, and status.</a:t>
            </a:r>
            <a:endParaRPr lang="en-US" sz="1485" dirty="0"/>
          </a:p>
        </p:txBody>
      </p:sp>
      <p:sp>
        <p:nvSpPr>
          <p:cNvPr id="12" name="Shape 8"/>
          <p:cNvSpPr/>
          <p:nvPr/>
        </p:nvSpPr>
        <p:spPr>
          <a:xfrm>
            <a:off x="7303294" y="5865019"/>
            <a:ext cx="23574" cy="660797"/>
          </a:xfrm>
          <a:prstGeom prst="rect">
            <a:avLst/>
          </a:prstGeom>
          <a:solidFill>
            <a:srgbClr val="D7425E"/>
          </a:solidFill>
        </p:spPr>
      </p:sp>
      <p:sp>
        <p:nvSpPr>
          <p:cNvPr id="13" name="Shape 9"/>
          <p:cNvSpPr/>
          <p:nvPr/>
        </p:nvSpPr>
        <p:spPr>
          <a:xfrm>
            <a:off x="7102673" y="5652611"/>
            <a:ext cx="424815" cy="424815"/>
          </a:xfrm>
          <a:prstGeom prst="roundRect">
            <a:avLst>
              <a:gd name="adj" fmla="val 80001"/>
            </a:avLst>
          </a:prstGeom>
          <a:solidFill>
            <a:srgbClr val="00002E"/>
          </a:solidFill>
          <a:ln w="22860">
            <a:solidFill>
              <a:srgbClr val="FFFFFF"/>
            </a:solidFill>
            <a:prstDash val="solid"/>
          </a:ln>
        </p:spPr>
      </p:sp>
      <p:sp>
        <p:nvSpPr>
          <p:cNvPr id="14" name="Text 10"/>
          <p:cNvSpPr/>
          <p:nvPr/>
        </p:nvSpPr>
        <p:spPr>
          <a:xfrm>
            <a:off x="7235071" y="5698450"/>
            <a:ext cx="159901" cy="333137"/>
          </a:xfrm>
          <a:prstGeom prst="rect">
            <a:avLst/>
          </a:prstGeom>
          <a:noFill/>
        </p:spPr>
        <p:txBody>
          <a:bodyPr wrap="none" rtlCol="0" anchor="t"/>
          <a:lstStyle/>
          <a:p>
            <a:pPr marL="0" indent="0" algn="ctr">
              <a:lnSpc>
                <a:spcPts val="2625"/>
              </a:lnSpc>
              <a:buNone/>
            </a:pPr>
            <a:r>
              <a:rPr lang="en-US" sz="2100" b="1" dirty="0">
                <a:solidFill>
                  <a:srgbClr val="D7425E"/>
                </a:solidFill>
                <a:latin typeface="Nunito" pitchFamily="34" charset="0"/>
                <a:ea typeface="Nunito" pitchFamily="34" charset="-122"/>
                <a:cs typeface="Nunito" pitchFamily="34" charset="-120"/>
              </a:rPr>
              <a:t>2</a:t>
            </a:r>
            <a:endParaRPr lang="en-US" sz="2100" dirty="0"/>
          </a:p>
        </p:txBody>
      </p:sp>
      <p:sp>
        <p:nvSpPr>
          <p:cNvPr id="15" name="Text 11"/>
          <p:cNvSpPr/>
          <p:nvPr/>
        </p:nvSpPr>
        <p:spPr>
          <a:xfrm>
            <a:off x="6204466" y="6714649"/>
            <a:ext cx="2221230" cy="277654"/>
          </a:xfrm>
          <a:prstGeom prst="rect">
            <a:avLst/>
          </a:prstGeom>
          <a:noFill/>
        </p:spPr>
        <p:txBody>
          <a:bodyPr wrap="none" rtlCol="0" anchor="t"/>
          <a:lstStyle/>
          <a:p>
            <a:pPr marL="0" indent="0" algn="ctr">
              <a:lnSpc>
                <a:spcPts val="2185"/>
              </a:lnSpc>
              <a:buNone/>
            </a:pPr>
            <a:r>
              <a:rPr lang="en-US" sz="1750" b="1" dirty="0">
                <a:solidFill>
                  <a:srgbClr val="D7425E"/>
                </a:solidFill>
                <a:latin typeface="Nunito" pitchFamily="34" charset="0"/>
                <a:ea typeface="Nunito" pitchFamily="34" charset="-122"/>
                <a:cs typeface="Nunito" pitchFamily="34" charset="-120"/>
              </a:rPr>
              <a:t>Data Preprocessing</a:t>
            </a:r>
            <a:endParaRPr lang="en-US" sz="1750" dirty="0"/>
          </a:p>
        </p:txBody>
      </p:sp>
      <p:sp>
        <p:nvSpPr>
          <p:cNvPr id="16" name="Text 12"/>
          <p:cNvSpPr/>
          <p:nvPr/>
        </p:nvSpPr>
        <p:spPr>
          <a:xfrm>
            <a:off x="5440799" y="7105531"/>
            <a:ext cx="3748683" cy="604123"/>
          </a:xfrm>
          <a:prstGeom prst="rect">
            <a:avLst/>
          </a:prstGeom>
          <a:noFill/>
        </p:spPr>
        <p:txBody>
          <a:bodyPr wrap="square" rtlCol="0" anchor="t"/>
          <a:lstStyle/>
          <a:p>
            <a:pPr marL="0" indent="0" algn="ctr">
              <a:lnSpc>
                <a:spcPts val="2380"/>
              </a:lnSpc>
              <a:buNone/>
            </a:pPr>
            <a:r>
              <a:rPr lang="en-US" sz="1485" dirty="0">
                <a:solidFill>
                  <a:srgbClr val="FFFFFF"/>
                </a:solidFill>
                <a:latin typeface="PT Sans" pitchFamily="34" charset="0"/>
                <a:ea typeface="PT Sans" pitchFamily="34" charset="-122"/>
                <a:cs typeface="PT Sans" pitchFamily="34" charset="-120"/>
              </a:rPr>
              <a:t>Clean and organize the data to ensure accuracy and consistency for the analysis.</a:t>
            </a:r>
            <a:endParaRPr lang="en-US" sz="1485" dirty="0"/>
          </a:p>
        </p:txBody>
      </p:sp>
      <p:sp>
        <p:nvSpPr>
          <p:cNvPr id="17" name="Shape 13"/>
          <p:cNvSpPr/>
          <p:nvPr/>
        </p:nvSpPr>
        <p:spPr>
          <a:xfrm>
            <a:off x="9460706" y="5204222"/>
            <a:ext cx="23574" cy="660797"/>
          </a:xfrm>
          <a:prstGeom prst="rect">
            <a:avLst/>
          </a:prstGeom>
          <a:solidFill>
            <a:srgbClr val="DD785E"/>
          </a:solidFill>
        </p:spPr>
      </p:sp>
      <p:sp>
        <p:nvSpPr>
          <p:cNvPr id="18" name="Shape 14"/>
          <p:cNvSpPr/>
          <p:nvPr/>
        </p:nvSpPr>
        <p:spPr>
          <a:xfrm>
            <a:off x="9260086" y="5652611"/>
            <a:ext cx="424815" cy="424815"/>
          </a:xfrm>
          <a:prstGeom prst="roundRect">
            <a:avLst>
              <a:gd name="adj" fmla="val 80001"/>
            </a:avLst>
          </a:prstGeom>
          <a:solidFill>
            <a:srgbClr val="00002E"/>
          </a:solidFill>
          <a:ln w="22860">
            <a:solidFill>
              <a:srgbClr val="FFFFFF"/>
            </a:solidFill>
            <a:prstDash val="solid"/>
          </a:ln>
        </p:spPr>
      </p:sp>
      <p:sp>
        <p:nvSpPr>
          <p:cNvPr id="19" name="Text 15"/>
          <p:cNvSpPr/>
          <p:nvPr/>
        </p:nvSpPr>
        <p:spPr>
          <a:xfrm>
            <a:off x="9392483" y="5698450"/>
            <a:ext cx="159901" cy="333137"/>
          </a:xfrm>
          <a:prstGeom prst="rect">
            <a:avLst/>
          </a:prstGeom>
          <a:noFill/>
        </p:spPr>
        <p:txBody>
          <a:bodyPr wrap="none" rtlCol="0" anchor="t"/>
          <a:lstStyle/>
          <a:p>
            <a:pPr marL="0" indent="0" algn="ctr">
              <a:lnSpc>
                <a:spcPts val="2625"/>
              </a:lnSpc>
              <a:buNone/>
            </a:pPr>
            <a:r>
              <a:rPr lang="en-US" sz="2100" b="1" dirty="0">
                <a:solidFill>
                  <a:srgbClr val="DD785E"/>
                </a:solidFill>
                <a:latin typeface="Nunito" pitchFamily="34" charset="0"/>
                <a:ea typeface="Nunito" pitchFamily="34" charset="-122"/>
                <a:cs typeface="Nunito" pitchFamily="34" charset="-120"/>
              </a:rPr>
              <a:t>3</a:t>
            </a:r>
            <a:endParaRPr lang="en-US" sz="2100" dirty="0"/>
          </a:p>
        </p:txBody>
      </p:sp>
      <p:sp>
        <p:nvSpPr>
          <p:cNvPr id="20" name="Text 16"/>
          <p:cNvSpPr/>
          <p:nvPr/>
        </p:nvSpPr>
        <p:spPr>
          <a:xfrm>
            <a:off x="8361878" y="3718322"/>
            <a:ext cx="2221230" cy="277654"/>
          </a:xfrm>
          <a:prstGeom prst="rect">
            <a:avLst/>
          </a:prstGeom>
          <a:noFill/>
        </p:spPr>
        <p:txBody>
          <a:bodyPr wrap="none" rtlCol="0" anchor="t"/>
          <a:lstStyle/>
          <a:p>
            <a:pPr marL="0" indent="0" algn="ctr">
              <a:lnSpc>
                <a:spcPts val="2185"/>
              </a:lnSpc>
              <a:buNone/>
            </a:pPr>
            <a:r>
              <a:rPr lang="en-US" sz="1750" b="1" dirty="0">
                <a:solidFill>
                  <a:srgbClr val="DD785E"/>
                </a:solidFill>
                <a:latin typeface="Nunito" pitchFamily="34" charset="0"/>
                <a:ea typeface="Nunito" pitchFamily="34" charset="-122"/>
                <a:cs typeface="Nunito" pitchFamily="34" charset="-120"/>
              </a:rPr>
              <a:t>Gap Analysis</a:t>
            </a:r>
            <a:endParaRPr lang="en-US" sz="1750" dirty="0"/>
          </a:p>
        </p:txBody>
      </p:sp>
      <p:sp>
        <p:nvSpPr>
          <p:cNvPr id="21" name="Text 17"/>
          <p:cNvSpPr/>
          <p:nvPr/>
        </p:nvSpPr>
        <p:spPr>
          <a:xfrm>
            <a:off x="7598212" y="4109204"/>
            <a:ext cx="3748683" cy="906185"/>
          </a:xfrm>
          <a:prstGeom prst="rect">
            <a:avLst/>
          </a:prstGeom>
          <a:noFill/>
        </p:spPr>
        <p:txBody>
          <a:bodyPr wrap="square" rtlCol="0" anchor="t"/>
          <a:lstStyle/>
          <a:p>
            <a:pPr marL="0" indent="0" algn="ctr">
              <a:lnSpc>
                <a:spcPts val="2380"/>
              </a:lnSpc>
              <a:buNone/>
            </a:pPr>
            <a:r>
              <a:rPr lang="en-US" sz="1485" dirty="0">
                <a:solidFill>
                  <a:srgbClr val="FFFFFF"/>
                </a:solidFill>
                <a:latin typeface="PT Sans" pitchFamily="34" charset="0"/>
                <a:ea typeface="PT Sans" pitchFamily="34" charset="-122"/>
                <a:cs typeface="PT Sans" pitchFamily="34" charset="-120"/>
              </a:rPr>
              <a:t>Identify and quantify the misalignment between rider demand and driver supply using statistical and analytical techniques.</a:t>
            </a:r>
            <a:endParaRPr lang="en-US" sz="14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sp>
        <p:nvSpPr>
          <p:cNvPr id="4" name="Text 1"/>
          <p:cNvSpPr/>
          <p:nvPr/>
        </p:nvSpPr>
        <p:spPr>
          <a:xfrm>
            <a:off x="2348389" y="2069663"/>
            <a:ext cx="5228153" cy="653415"/>
          </a:xfrm>
          <a:prstGeom prst="rect">
            <a:avLst/>
          </a:prstGeom>
          <a:noFill/>
        </p:spPr>
        <p:txBody>
          <a:bodyPr wrap="none" rtlCol="0" anchor="t"/>
          <a:lstStyle/>
          <a:p>
            <a:pPr marL="0" indent="0">
              <a:lnSpc>
                <a:spcPts val="5145"/>
              </a:lnSpc>
              <a:buNone/>
            </a:pPr>
            <a:r>
              <a:rPr lang="en-US" sz="4115" b="1" dirty="0">
                <a:solidFill>
                  <a:srgbClr val="FFFFFF"/>
                </a:solidFill>
                <a:latin typeface="Nunito" pitchFamily="34" charset="0"/>
                <a:ea typeface="Nunito" pitchFamily="34" charset="-122"/>
                <a:cs typeface="Nunito" pitchFamily="34" charset="-120"/>
              </a:rPr>
              <a:t>Analysis</a:t>
            </a:r>
            <a:endParaRPr lang="en-US" sz="4115" dirty="0"/>
          </a:p>
        </p:txBody>
      </p:sp>
      <p:sp>
        <p:nvSpPr>
          <p:cNvPr id="5" name="Text 2"/>
          <p:cNvSpPr/>
          <p:nvPr/>
        </p:nvSpPr>
        <p:spPr>
          <a:xfrm>
            <a:off x="2348389" y="3278505"/>
            <a:ext cx="2779990" cy="326827"/>
          </a:xfrm>
          <a:prstGeom prst="rect">
            <a:avLst/>
          </a:prstGeom>
          <a:noFill/>
        </p:spPr>
        <p:txBody>
          <a:bodyPr wrap="none" rtlCol="0" anchor="t"/>
          <a:lstStyle/>
          <a:p>
            <a:pPr marL="0" indent="0">
              <a:lnSpc>
                <a:spcPts val="2575"/>
              </a:lnSpc>
              <a:buNone/>
            </a:pPr>
            <a:r>
              <a:rPr lang="en-US" sz="2060" b="1" dirty="0">
                <a:solidFill>
                  <a:srgbClr val="FFFFFF"/>
                </a:solidFill>
                <a:latin typeface="Nunito" pitchFamily="34" charset="0"/>
                <a:ea typeface="Nunito" pitchFamily="34" charset="-122"/>
                <a:cs typeface="Nunito" pitchFamily="34" charset="-120"/>
              </a:rPr>
              <a:t>Rider Demand Patterns</a:t>
            </a:r>
            <a:endParaRPr lang="en-US" sz="2060" dirty="0"/>
          </a:p>
        </p:txBody>
      </p:sp>
      <p:sp>
        <p:nvSpPr>
          <p:cNvPr id="6" name="Text 3"/>
          <p:cNvSpPr/>
          <p:nvPr/>
        </p:nvSpPr>
        <p:spPr>
          <a:xfrm>
            <a:off x="2348389" y="3827502"/>
            <a:ext cx="2949416" cy="1777008"/>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Analyze the trends and fluctuations in rider requests, including peak hours, high-demand locations, and user demographics.</a:t>
            </a:r>
            <a:endParaRPr lang="en-US" sz="1750" dirty="0"/>
          </a:p>
        </p:txBody>
      </p:sp>
      <p:sp>
        <p:nvSpPr>
          <p:cNvPr id="7" name="Text 4"/>
          <p:cNvSpPr/>
          <p:nvPr/>
        </p:nvSpPr>
        <p:spPr>
          <a:xfrm>
            <a:off x="5847398" y="3278505"/>
            <a:ext cx="2860953" cy="326827"/>
          </a:xfrm>
          <a:prstGeom prst="rect">
            <a:avLst/>
          </a:prstGeom>
          <a:noFill/>
        </p:spPr>
        <p:txBody>
          <a:bodyPr wrap="none" rtlCol="0" anchor="t"/>
          <a:lstStyle/>
          <a:p>
            <a:pPr marL="0" indent="0">
              <a:lnSpc>
                <a:spcPts val="2575"/>
              </a:lnSpc>
              <a:buNone/>
            </a:pPr>
            <a:r>
              <a:rPr lang="en-US" sz="2060" b="1" dirty="0">
                <a:solidFill>
                  <a:srgbClr val="FFFFFF"/>
                </a:solidFill>
                <a:latin typeface="Nunito" pitchFamily="34" charset="0"/>
                <a:ea typeface="Nunito" pitchFamily="34" charset="-122"/>
                <a:cs typeface="Nunito" pitchFamily="34" charset="-120"/>
              </a:rPr>
              <a:t>Driver Supply Dynamics</a:t>
            </a:r>
            <a:endParaRPr lang="en-US" sz="2060" dirty="0"/>
          </a:p>
        </p:txBody>
      </p:sp>
      <p:sp>
        <p:nvSpPr>
          <p:cNvPr id="8" name="Text 5"/>
          <p:cNvSpPr/>
          <p:nvPr/>
        </p:nvSpPr>
        <p:spPr>
          <a:xfrm>
            <a:off x="5847398" y="3827502"/>
            <a:ext cx="2949416" cy="1777008"/>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Examine driver availability, response times, and factors influencing their participation, such as earnings, incentives, and scheduling preferences.</a:t>
            </a:r>
            <a:endParaRPr lang="en-US" sz="1750" dirty="0"/>
          </a:p>
        </p:txBody>
      </p:sp>
      <p:sp>
        <p:nvSpPr>
          <p:cNvPr id="9" name="Text 6"/>
          <p:cNvSpPr/>
          <p:nvPr/>
        </p:nvSpPr>
        <p:spPr>
          <a:xfrm>
            <a:off x="9346406" y="3278505"/>
            <a:ext cx="2624495" cy="326827"/>
          </a:xfrm>
          <a:prstGeom prst="rect">
            <a:avLst/>
          </a:prstGeom>
          <a:noFill/>
        </p:spPr>
        <p:txBody>
          <a:bodyPr wrap="none" rtlCol="0" anchor="t"/>
          <a:lstStyle/>
          <a:p>
            <a:pPr marL="0" indent="0">
              <a:lnSpc>
                <a:spcPts val="2575"/>
              </a:lnSpc>
              <a:buNone/>
            </a:pPr>
            <a:r>
              <a:rPr lang="en-US" sz="2060" b="1" dirty="0">
                <a:solidFill>
                  <a:srgbClr val="FFFFFF"/>
                </a:solidFill>
                <a:latin typeface="Nunito" pitchFamily="34" charset="0"/>
                <a:ea typeface="Nunito" pitchFamily="34" charset="-122"/>
                <a:cs typeface="Nunito" pitchFamily="34" charset="-120"/>
              </a:rPr>
              <a:t>Misalignment Insights</a:t>
            </a:r>
            <a:endParaRPr lang="en-US" sz="2060" dirty="0"/>
          </a:p>
        </p:txBody>
      </p:sp>
      <p:sp>
        <p:nvSpPr>
          <p:cNvPr id="10" name="Text 7"/>
          <p:cNvSpPr/>
          <p:nvPr/>
        </p:nvSpPr>
        <p:spPr>
          <a:xfrm>
            <a:off x="9346406" y="3827502"/>
            <a:ext cx="2949416" cy="2132409"/>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Identify the specific areas and time periods where rider demand and driver supply are not adequately balanced, leading to unmet requests or underutilized capacity.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sp>
        <p:nvSpPr>
          <p:cNvPr id="4" name="Text 1"/>
          <p:cNvSpPr/>
          <p:nvPr/>
        </p:nvSpPr>
        <p:spPr>
          <a:xfrm>
            <a:off x="2348389" y="1438513"/>
            <a:ext cx="5228153" cy="653415"/>
          </a:xfrm>
          <a:prstGeom prst="rect">
            <a:avLst/>
          </a:prstGeom>
          <a:noFill/>
        </p:spPr>
        <p:txBody>
          <a:bodyPr wrap="none" rtlCol="0" anchor="t"/>
          <a:lstStyle/>
          <a:p>
            <a:pPr marL="0" indent="0">
              <a:lnSpc>
                <a:spcPts val="5145"/>
              </a:lnSpc>
              <a:buNone/>
            </a:pPr>
            <a:r>
              <a:rPr lang="en-US" sz="4115" b="1" dirty="0">
                <a:solidFill>
                  <a:srgbClr val="FFFFFF"/>
                </a:solidFill>
                <a:latin typeface="Nunito" pitchFamily="34" charset="0"/>
                <a:ea typeface="Nunito" pitchFamily="34" charset="-122"/>
                <a:cs typeface="Nunito" pitchFamily="34" charset="-120"/>
              </a:rPr>
              <a:t>Insights</a:t>
            </a:r>
            <a:endParaRPr lang="en-US" sz="4115" dirty="0"/>
          </a:p>
        </p:txBody>
      </p:sp>
      <p:sp>
        <p:nvSpPr>
          <p:cNvPr id="5" name="Shape 2"/>
          <p:cNvSpPr/>
          <p:nvPr/>
        </p:nvSpPr>
        <p:spPr>
          <a:xfrm>
            <a:off x="2348389" y="2536269"/>
            <a:ext cx="4855726" cy="2016323"/>
          </a:xfrm>
          <a:prstGeom prst="roundRect">
            <a:avLst>
              <a:gd name="adj" fmla="val 19836"/>
            </a:avLst>
          </a:prstGeom>
          <a:solidFill>
            <a:srgbClr val="00002E"/>
          </a:solidFill>
          <a:ln w="22860">
            <a:solidFill>
              <a:srgbClr val="FFFFFF"/>
            </a:solidFill>
            <a:prstDash val="solid"/>
          </a:ln>
        </p:spPr>
      </p:sp>
      <p:sp>
        <p:nvSpPr>
          <p:cNvPr id="6" name="Text 3"/>
          <p:cNvSpPr/>
          <p:nvPr/>
        </p:nvSpPr>
        <p:spPr>
          <a:xfrm>
            <a:off x="2593419" y="2702560"/>
            <a:ext cx="2614851" cy="326827"/>
          </a:xfrm>
          <a:prstGeom prst="rect">
            <a:avLst/>
          </a:prstGeom>
          <a:noFill/>
        </p:spPr>
        <p:txBody>
          <a:bodyPr wrap="none" rtlCol="0" anchor="t"/>
          <a:lstStyle/>
          <a:p>
            <a:pPr marL="0" indent="0">
              <a:lnSpc>
                <a:spcPts val="2575"/>
              </a:lnSpc>
              <a:buNone/>
            </a:pPr>
            <a:r>
              <a:rPr lang="en-US" sz="2060" b="1" dirty="0">
                <a:solidFill>
                  <a:srgbClr val="F2B42D"/>
                </a:solidFill>
                <a:latin typeface="Nunito" pitchFamily="34" charset="0"/>
                <a:ea typeface="Nunito" pitchFamily="34" charset="-122"/>
                <a:cs typeface="Nunito" pitchFamily="34" charset="-120"/>
              </a:rPr>
              <a:t>Peak Demand Periods</a:t>
            </a:r>
            <a:endParaRPr lang="en-US" sz="2060" dirty="0"/>
          </a:p>
        </p:txBody>
      </p:sp>
      <p:sp>
        <p:nvSpPr>
          <p:cNvPr id="7" name="Text 4"/>
          <p:cNvSpPr/>
          <p:nvPr/>
        </p:nvSpPr>
        <p:spPr>
          <a:xfrm>
            <a:off x="2593419" y="3022283"/>
            <a:ext cx="4365665" cy="1066205"/>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Certain times of the day and days of the week experience significantly higher rider demand, leading to supply shortages.</a:t>
            </a:r>
            <a:endParaRPr lang="en-US" sz="1750" dirty="0"/>
          </a:p>
        </p:txBody>
      </p:sp>
      <p:sp>
        <p:nvSpPr>
          <p:cNvPr id="8" name="Shape 5"/>
          <p:cNvSpPr/>
          <p:nvPr/>
        </p:nvSpPr>
        <p:spPr>
          <a:xfrm>
            <a:off x="7426285" y="2536269"/>
            <a:ext cx="4855726" cy="2016323"/>
          </a:xfrm>
          <a:prstGeom prst="roundRect">
            <a:avLst>
              <a:gd name="adj" fmla="val 19836"/>
            </a:avLst>
          </a:prstGeom>
          <a:solidFill>
            <a:srgbClr val="00002E"/>
          </a:solidFill>
          <a:ln w="22860">
            <a:solidFill>
              <a:srgbClr val="FFFFFF"/>
            </a:solidFill>
            <a:prstDash val="solid"/>
          </a:ln>
        </p:spPr>
      </p:sp>
      <p:sp>
        <p:nvSpPr>
          <p:cNvPr id="9" name="Text 6"/>
          <p:cNvSpPr/>
          <p:nvPr/>
        </p:nvSpPr>
        <p:spPr>
          <a:xfrm>
            <a:off x="7671316" y="2695575"/>
            <a:ext cx="2997875" cy="326827"/>
          </a:xfrm>
          <a:prstGeom prst="rect">
            <a:avLst/>
          </a:prstGeom>
          <a:noFill/>
        </p:spPr>
        <p:txBody>
          <a:bodyPr wrap="none" rtlCol="0" anchor="t"/>
          <a:lstStyle/>
          <a:p>
            <a:pPr marL="0" indent="0">
              <a:lnSpc>
                <a:spcPts val="2575"/>
              </a:lnSpc>
              <a:buNone/>
            </a:pPr>
            <a:r>
              <a:rPr lang="en-US" sz="2060" b="1" dirty="0">
                <a:solidFill>
                  <a:srgbClr val="D7425E"/>
                </a:solidFill>
                <a:latin typeface="Nunito" pitchFamily="34" charset="0"/>
                <a:ea typeface="Nunito" pitchFamily="34" charset="-122"/>
                <a:cs typeface="Nunito" pitchFamily="34" charset="-120"/>
              </a:rPr>
              <a:t>Geographical Imbalances</a:t>
            </a:r>
            <a:endParaRPr lang="en-US" sz="2060" dirty="0"/>
          </a:p>
        </p:txBody>
      </p:sp>
      <p:sp>
        <p:nvSpPr>
          <p:cNvPr id="10" name="Text 7"/>
          <p:cNvSpPr/>
          <p:nvPr/>
        </p:nvSpPr>
        <p:spPr>
          <a:xfrm>
            <a:off x="7671316" y="3022283"/>
            <a:ext cx="4365665" cy="1066205"/>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Some areas within a city have a consistent mismatch between rider demand and driver availability, requiring targeted solutions.</a:t>
            </a:r>
            <a:endParaRPr lang="en-US" sz="1750" dirty="0"/>
          </a:p>
        </p:txBody>
      </p:sp>
      <p:sp>
        <p:nvSpPr>
          <p:cNvPr id="11" name="Shape 8"/>
          <p:cNvSpPr/>
          <p:nvPr/>
        </p:nvSpPr>
        <p:spPr>
          <a:xfrm>
            <a:off x="2348389" y="4774763"/>
            <a:ext cx="4855726" cy="2016323"/>
          </a:xfrm>
          <a:prstGeom prst="roundRect">
            <a:avLst>
              <a:gd name="adj" fmla="val 19836"/>
            </a:avLst>
          </a:prstGeom>
          <a:solidFill>
            <a:srgbClr val="00002E"/>
          </a:solidFill>
          <a:ln w="22860">
            <a:solidFill>
              <a:srgbClr val="FFFFFF"/>
            </a:solidFill>
            <a:prstDash val="solid"/>
          </a:ln>
        </p:spPr>
      </p:sp>
      <p:sp>
        <p:nvSpPr>
          <p:cNvPr id="12" name="Text 9"/>
          <p:cNvSpPr/>
          <p:nvPr/>
        </p:nvSpPr>
        <p:spPr>
          <a:xfrm>
            <a:off x="2593419" y="4901684"/>
            <a:ext cx="2812375" cy="326827"/>
          </a:xfrm>
          <a:prstGeom prst="rect">
            <a:avLst/>
          </a:prstGeom>
          <a:noFill/>
        </p:spPr>
        <p:txBody>
          <a:bodyPr wrap="none" rtlCol="0" anchor="t"/>
          <a:lstStyle/>
          <a:p>
            <a:pPr marL="0" indent="0">
              <a:lnSpc>
                <a:spcPts val="2575"/>
              </a:lnSpc>
              <a:buNone/>
            </a:pPr>
            <a:r>
              <a:rPr lang="en-US" sz="2060" b="1" dirty="0">
                <a:solidFill>
                  <a:srgbClr val="DD785E"/>
                </a:solidFill>
                <a:latin typeface="Nunito" pitchFamily="34" charset="0"/>
                <a:ea typeface="Nunito" pitchFamily="34" charset="-122"/>
                <a:cs typeface="Nunito" pitchFamily="34" charset="-120"/>
              </a:rPr>
              <a:t>Earnings and Incentives</a:t>
            </a:r>
            <a:endParaRPr lang="en-US" sz="2060" dirty="0"/>
          </a:p>
        </p:txBody>
      </p:sp>
      <p:sp>
        <p:nvSpPr>
          <p:cNvPr id="13" name="Text 10"/>
          <p:cNvSpPr/>
          <p:nvPr/>
        </p:nvSpPr>
        <p:spPr>
          <a:xfrm>
            <a:off x="2593419" y="5228392"/>
            <a:ext cx="4365665" cy="1066205"/>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Driver participation and retention are influenced by the compensation structure and incentive programs offered by Uber.</a:t>
            </a:r>
            <a:endParaRPr lang="en-US" sz="1750" dirty="0"/>
          </a:p>
        </p:txBody>
      </p:sp>
      <p:sp>
        <p:nvSpPr>
          <p:cNvPr id="14" name="Shape 11"/>
          <p:cNvSpPr/>
          <p:nvPr/>
        </p:nvSpPr>
        <p:spPr>
          <a:xfrm>
            <a:off x="7426285" y="4774763"/>
            <a:ext cx="4855726" cy="2016323"/>
          </a:xfrm>
          <a:prstGeom prst="roundRect">
            <a:avLst>
              <a:gd name="adj" fmla="val 19836"/>
            </a:avLst>
          </a:prstGeom>
          <a:solidFill>
            <a:srgbClr val="00002E"/>
          </a:solidFill>
          <a:ln w="22860">
            <a:solidFill>
              <a:srgbClr val="FFFFFF"/>
            </a:solidFill>
            <a:prstDash val="solid"/>
          </a:ln>
        </p:spPr>
      </p:sp>
      <p:sp>
        <p:nvSpPr>
          <p:cNvPr id="15" name="Text 12"/>
          <p:cNvSpPr/>
          <p:nvPr/>
        </p:nvSpPr>
        <p:spPr>
          <a:xfrm>
            <a:off x="7671316" y="4901684"/>
            <a:ext cx="2886075" cy="326827"/>
          </a:xfrm>
          <a:prstGeom prst="rect">
            <a:avLst/>
          </a:prstGeom>
          <a:noFill/>
        </p:spPr>
        <p:txBody>
          <a:bodyPr wrap="none" rtlCol="0" anchor="t"/>
          <a:lstStyle/>
          <a:p>
            <a:pPr marL="0" indent="0">
              <a:lnSpc>
                <a:spcPts val="2575"/>
              </a:lnSpc>
              <a:buNone/>
            </a:pPr>
            <a:r>
              <a:rPr lang="en-US" sz="2060" b="1" dirty="0">
                <a:solidFill>
                  <a:srgbClr val="48A8E2"/>
                </a:solidFill>
                <a:latin typeface="Nunito" pitchFamily="34" charset="0"/>
                <a:ea typeface="Nunito" pitchFamily="34" charset="-122"/>
                <a:cs typeface="Nunito" pitchFamily="34" charset="-120"/>
              </a:rPr>
              <a:t>Operational Bottlenecks</a:t>
            </a:r>
            <a:endParaRPr lang="en-US" sz="2060" dirty="0"/>
          </a:p>
        </p:txBody>
      </p:sp>
      <p:sp>
        <p:nvSpPr>
          <p:cNvPr id="16" name="Text 13"/>
          <p:cNvSpPr/>
          <p:nvPr/>
        </p:nvSpPr>
        <p:spPr>
          <a:xfrm>
            <a:off x="7671316" y="5346502"/>
            <a:ext cx="4365665" cy="1066205"/>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Inefficiencies in the dispatch and allocation systems can contribute to the supply-demand gap, leading to suboptimal performance.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sp>
        <p:nvSpPr>
          <p:cNvPr id="4" name="Text 1"/>
          <p:cNvSpPr/>
          <p:nvPr/>
        </p:nvSpPr>
        <p:spPr>
          <a:xfrm>
            <a:off x="2348389" y="1206460"/>
            <a:ext cx="5228153" cy="653415"/>
          </a:xfrm>
          <a:prstGeom prst="rect">
            <a:avLst/>
          </a:prstGeom>
          <a:noFill/>
        </p:spPr>
        <p:txBody>
          <a:bodyPr wrap="none" rtlCol="0" anchor="t"/>
          <a:lstStyle/>
          <a:p>
            <a:pPr marL="0" indent="0">
              <a:lnSpc>
                <a:spcPts val="5145"/>
              </a:lnSpc>
              <a:buNone/>
            </a:pPr>
            <a:r>
              <a:rPr lang="en-US" sz="4115" b="1" dirty="0">
                <a:solidFill>
                  <a:srgbClr val="FFFFFF"/>
                </a:solidFill>
                <a:latin typeface="Nunito" pitchFamily="34" charset="0"/>
                <a:ea typeface="Nunito" pitchFamily="34" charset="-122"/>
                <a:cs typeface="Nunito" pitchFamily="34" charset="-120"/>
              </a:rPr>
              <a:t>Recommendations</a:t>
            </a:r>
            <a:endParaRPr lang="en-US" sz="4115" dirty="0"/>
          </a:p>
        </p:txBody>
      </p:sp>
      <p:pic>
        <p:nvPicPr>
          <p:cNvPr id="5" name="Image 1" descr="preencoded.png"/>
          <p:cNvPicPr>
            <a:picLocks noChangeAspect="1"/>
          </p:cNvPicPr>
          <p:nvPr/>
        </p:nvPicPr>
        <p:blipFill>
          <a:blip r:embed="rId2"/>
          <a:stretch>
            <a:fillRect/>
          </a:stretch>
        </p:blipFill>
        <p:spPr>
          <a:xfrm>
            <a:off x="2348389" y="2304217"/>
            <a:ext cx="2483287" cy="888682"/>
          </a:xfrm>
          <a:prstGeom prst="rect">
            <a:avLst/>
          </a:prstGeom>
        </p:spPr>
      </p:pic>
      <p:sp>
        <p:nvSpPr>
          <p:cNvPr id="6" name="Text 2"/>
          <p:cNvSpPr/>
          <p:nvPr/>
        </p:nvSpPr>
        <p:spPr>
          <a:xfrm>
            <a:off x="2570559" y="3526155"/>
            <a:ext cx="2038945" cy="326827"/>
          </a:xfrm>
          <a:prstGeom prst="rect">
            <a:avLst/>
          </a:prstGeom>
          <a:noFill/>
        </p:spPr>
        <p:txBody>
          <a:bodyPr wrap="none" rtlCol="0" anchor="t"/>
          <a:lstStyle/>
          <a:p>
            <a:pPr marL="0" indent="0" algn="l">
              <a:lnSpc>
                <a:spcPts val="2575"/>
              </a:lnSpc>
              <a:buNone/>
            </a:pPr>
            <a:r>
              <a:rPr lang="en-US" sz="2060" b="1" dirty="0">
                <a:solidFill>
                  <a:srgbClr val="F2B42D"/>
                </a:solidFill>
                <a:latin typeface="Nunito" pitchFamily="34" charset="0"/>
                <a:ea typeface="Nunito" pitchFamily="34" charset="-122"/>
                <a:cs typeface="Nunito" pitchFamily="34" charset="-120"/>
              </a:rPr>
              <a:t>Dynamic Pricing</a:t>
            </a:r>
            <a:endParaRPr lang="en-US" sz="2060" dirty="0"/>
          </a:p>
        </p:txBody>
      </p:sp>
      <p:sp>
        <p:nvSpPr>
          <p:cNvPr id="7" name="Text 3"/>
          <p:cNvSpPr/>
          <p:nvPr/>
        </p:nvSpPr>
        <p:spPr>
          <a:xfrm>
            <a:off x="2570559" y="3986213"/>
            <a:ext cx="2038945" cy="2487811"/>
          </a:xfrm>
          <a:prstGeom prst="rect">
            <a:avLst/>
          </a:prstGeom>
          <a:noFill/>
        </p:spPr>
        <p:txBody>
          <a:bodyPr wrap="square"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Implement flexible and responsive pricing models to incentivize driver participation during peak demand periods.</a:t>
            </a:r>
            <a:endParaRPr lang="en-US" sz="1750" dirty="0"/>
          </a:p>
        </p:txBody>
      </p:sp>
      <p:pic>
        <p:nvPicPr>
          <p:cNvPr id="8" name="Image 2" descr="preencoded.png"/>
          <p:cNvPicPr>
            <a:picLocks noChangeAspect="1"/>
          </p:cNvPicPr>
          <p:nvPr/>
        </p:nvPicPr>
        <p:blipFill>
          <a:blip r:embed="rId3"/>
          <a:stretch>
            <a:fillRect/>
          </a:stretch>
        </p:blipFill>
        <p:spPr>
          <a:xfrm>
            <a:off x="4831675" y="2304217"/>
            <a:ext cx="2483406" cy="888682"/>
          </a:xfrm>
          <a:prstGeom prst="rect">
            <a:avLst/>
          </a:prstGeom>
        </p:spPr>
      </p:pic>
      <p:sp>
        <p:nvSpPr>
          <p:cNvPr id="9" name="Text 4"/>
          <p:cNvSpPr/>
          <p:nvPr/>
        </p:nvSpPr>
        <p:spPr>
          <a:xfrm>
            <a:off x="5053846" y="3526155"/>
            <a:ext cx="2039064" cy="653653"/>
          </a:xfrm>
          <a:prstGeom prst="rect">
            <a:avLst/>
          </a:prstGeom>
          <a:noFill/>
        </p:spPr>
        <p:txBody>
          <a:bodyPr wrap="square" rtlCol="0" anchor="t"/>
          <a:lstStyle/>
          <a:p>
            <a:pPr marL="0" indent="0" algn="l">
              <a:lnSpc>
                <a:spcPts val="2575"/>
              </a:lnSpc>
              <a:buNone/>
            </a:pPr>
            <a:r>
              <a:rPr lang="en-US" sz="2060" b="1" dirty="0">
                <a:solidFill>
                  <a:srgbClr val="D7425E"/>
                </a:solidFill>
                <a:latin typeface="Nunito" pitchFamily="34" charset="0"/>
                <a:ea typeface="Nunito" pitchFamily="34" charset="-122"/>
                <a:cs typeface="Nunito" pitchFamily="34" charset="-120"/>
              </a:rPr>
              <a:t>Targeted Driver Recruitment</a:t>
            </a:r>
            <a:endParaRPr lang="en-US" sz="2060" dirty="0"/>
          </a:p>
        </p:txBody>
      </p:sp>
      <p:sp>
        <p:nvSpPr>
          <p:cNvPr id="10" name="Text 5"/>
          <p:cNvSpPr/>
          <p:nvPr/>
        </p:nvSpPr>
        <p:spPr>
          <a:xfrm>
            <a:off x="5053846" y="4313039"/>
            <a:ext cx="2039064" cy="2132409"/>
          </a:xfrm>
          <a:prstGeom prst="rect">
            <a:avLst/>
          </a:prstGeom>
          <a:noFill/>
        </p:spPr>
        <p:txBody>
          <a:bodyPr wrap="square"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Enhance driver onboarding and retention strategies in areas with persistent supply shortages.</a:t>
            </a:r>
            <a:endParaRPr lang="en-US" sz="1750" dirty="0"/>
          </a:p>
        </p:txBody>
      </p:sp>
      <p:pic>
        <p:nvPicPr>
          <p:cNvPr id="11" name="Image 3" descr="preencoded.png"/>
          <p:cNvPicPr>
            <a:picLocks noChangeAspect="1"/>
          </p:cNvPicPr>
          <p:nvPr/>
        </p:nvPicPr>
        <p:blipFill>
          <a:blip r:embed="rId4"/>
          <a:stretch>
            <a:fillRect/>
          </a:stretch>
        </p:blipFill>
        <p:spPr>
          <a:xfrm>
            <a:off x="7315081" y="2304217"/>
            <a:ext cx="2483406" cy="888682"/>
          </a:xfrm>
          <a:prstGeom prst="rect">
            <a:avLst/>
          </a:prstGeom>
        </p:spPr>
      </p:pic>
      <p:sp>
        <p:nvSpPr>
          <p:cNvPr id="12" name="Text 6"/>
          <p:cNvSpPr/>
          <p:nvPr/>
        </p:nvSpPr>
        <p:spPr>
          <a:xfrm>
            <a:off x="7537252" y="3526155"/>
            <a:ext cx="2039064" cy="653653"/>
          </a:xfrm>
          <a:prstGeom prst="rect">
            <a:avLst/>
          </a:prstGeom>
          <a:noFill/>
        </p:spPr>
        <p:txBody>
          <a:bodyPr wrap="square" rtlCol="0" anchor="t"/>
          <a:lstStyle/>
          <a:p>
            <a:pPr marL="0" indent="0" algn="l">
              <a:lnSpc>
                <a:spcPts val="2575"/>
              </a:lnSpc>
              <a:buNone/>
            </a:pPr>
            <a:r>
              <a:rPr lang="en-US" sz="2060" b="1" dirty="0">
                <a:solidFill>
                  <a:srgbClr val="DD785E"/>
                </a:solidFill>
                <a:latin typeface="Nunito" pitchFamily="34" charset="0"/>
                <a:ea typeface="Nunito" pitchFamily="34" charset="-122"/>
                <a:cs typeface="Nunito" pitchFamily="34" charset="-120"/>
              </a:rPr>
              <a:t>Operational Optimization</a:t>
            </a:r>
            <a:endParaRPr lang="en-US" sz="2060" dirty="0"/>
          </a:p>
        </p:txBody>
      </p:sp>
      <p:sp>
        <p:nvSpPr>
          <p:cNvPr id="13" name="Text 7"/>
          <p:cNvSpPr/>
          <p:nvPr/>
        </p:nvSpPr>
        <p:spPr>
          <a:xfrm>
            <a:off x="7537252" y="4313039"/>
            <a:ext cx="2039064" cy="2132409"/>
          </a:xfrm>
          <a:prstGeom prst="rect">
            <a:avLst/>
          </a:prstGeom>
          <a:noFill/>
        </p:spPr>
        <p:txBody>
          <a:bodyPr wrap="square"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Optimize dispatch algorithms and resource allocation to better match rider requests with available drivers.</a:t>
            </a:r>
            <a:endParaRPr lang="en-US" sz="1750" dirty="0"/>
          </a:p>
        </p:txBody>
      </p:sp>
      <p:pic>
        <p:nvPicPr>
          <p:cNvPr id="14" name="Image 4" descr="preencoded.png"/>
          <p:cNvPicPr>
            <a:picLocks noChangeAspect="1"/>
          </p:cNvPicPr>
          <p:nvPr/>
        </p:nvPicPr>
        <p:blipFill>
          <a:blip r:embed="rId5"/>
          <a:stretch>
            <a:fillRect/>
          </a:stretch>
        </p:blipFill>
        <p:spPr>
          <a:xfrm>
            <a:off x="9798487" y="2304217"/>
            <a:ext cx="2483406" cy="888682"/>
          </a:xfrm>
          <a:prstGeom prst="rect">
            <a:avLst/>
          </a:prstGeom>
        </p:spPr>
      </p:pic>
      <p:sp>
        <p:nvSpPr>
          <p:cNvPr id="15" name="Text 8"/>
          <p:cNvSpPr/>
          <p:nvPr/>
        </p:nvSpPr>
        <p:spPr>
          <a:xfrm>
            <a:off x="10020657" y="3526155"/>
            <a:ext cx="2039064" cy="653653"/>
          </a:xfrm>
          <a:prstGeom prst="rect">
            <a:avLst/>
          </a:prstGeom>
          <a:noFill/>
        </p:spPr>
        <p:txBody>
          <a:bodyPr wrap="square" rtlCol="0" anchor="t"/>
          <a:lstStyle/>
          <a:p>
            <a:pPr marL="0" indent="0" algn="l">
              <a:lnSpc>
                <a:spcPts val="2575"/>
              </a:lnSpc>
              <a:buNone/>
            </a:pPr>
            <a:r>
              <a:rPr lang="en-US" sz="2060" b="1" dirty="0">
                <a:solidFill>
                  <a:srgbClr val="48A8E2"/>
                </a:solidFill>
                <a:latin typeface="Nunito" pitchFamily="34" charset="0"/>
                <a:ea typeface="Nunito" pitchFamily="34" charset="-122"/>
                <a:cs typeface="Nunito" pitchFamily="34" charset="-120"/>
              </a:rPr>
              <a:t>Data-Driven Insights</a:t>
            </a:r>
            <a:endParaRPr lang="en-US" sz="2060" dirty="0"/>
          </a:p>
        </p:txBody>
      </p:sp>
      <p:sp>
        <p:nvSpPr>
          <p:cNvPr id="16" name="Text 9"/>
          <p:cNvSpPr/>
          <p:nvPr/>
        </p:nvSpPr>
        <p:spPr>
          <a:xfrm>
            <a:off x="10020657" y="4313039"/>
            <a:ext cx="2039064" cy="2487811"/>
          </a:xfrm>
          <a:prstGeom prst="rect">
            <a:avLst/>
          </a:prstGeom>
          <a:noFill/>
        </p:spPr>
        <p:txBody>
          <a:bodyPr wrap="square"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Continuously analyze and leverage data-driven insights to refine supply and demand management strategies.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9151620" y="0"/>
            <a:ext cx="5486400" cy="8229600"/>
          </a:xfrm>
          <a:prstGeom prst="rect">
            <a:avLst/>
          </a:prstGeom>
        </p:spPr>
      </p:pic>
      <p:sp>
        <p:nvSpPr>
          <p:cNvPr id="5" name="Text 1"/>
          <p:cNvSpPr/>
          <p:nvPr/>
        </p:nvSpPr>
        <p:spPr>
          <a:xfrm>
            <a:off x="833199" y="2732961"/>
            <a:ext cx="5228153" cy="653415"/>
          </a:xfrm>
          <a:prstGeom prst="rect">
            <a:avLst/>
          </a:prstGeom>
          <a:noFill/>
        </p:spPr>
        <p:txBody>
          <a:bodyPr wrap="none" rtlCol="0" anchor="t"/>
          <a:lstStyle/>
          <a:p>
            <a:pPr marL="0" indent="0">
              <a:lnSpc>
                <a:spcPts val="5145"/>
              </a:lnSpc>
              <a:buNone/>
            </a:pPr>
            <a:r>
              <a:rPr lang="en-US" sz="4115" b="1" dirty="0">
                <a:solidFill>
                  <a:srgbClr val="FFFFFF"/>
                </a:solidFill>
                <a:latin typeface="Nunito" pitchFamily="34" charset="0"/>
                <a:ea typeface="Nunito" pitchFamily="34" charset="-122"/>
                <a:cs typeface="Nunito" pitchFamily="34" charset="-120"/>
              </a:rPr>
              <a:t>Conclusion</a:t>
            </a:r>
            <a:endParaRPr lang="en-US" sz="4115" dirty="0"/>
          </a:p>
        </p:txBody>
      </p:sp>
      <p:sp>
        <p:nvSpPr>
          <p:cNvPr id="6" name="Text 2"/>
          <p:cNvSpPr/>
          <p:nvPr/>
        </p:nvSpPr>
        <p:spPr>
          <a:xfrm>
            <a:off x="833199" y="3719632"/>
            <a:ext cx="7477601" cy="1777008"/>
          </a:xfrm>
          <a:prstGeom prst="rect">
            <a:avLst/>
          </a:prstGeom>
          <a:noFill/>
        </p:spPr>
        <p:txBody>
          <a:bodyPr wrap="square" rtlCol="0" anchor="t"/>
          <a:lstStyle/>
          <a:p>
            <a:pPr marL="0" indent="0">
              <a:lnSpc>
                <a:spcPts val="2800"/>
              </a:lnSpc>
              <a:buNone/>
            </a:pPr>
            <a:r>
              <a:rPr lang="en-US" sz="1750" dirty="0">
                <a:solidFill>
                  <a:srgbClr val="FFFFFF"/>
                </a:solidFill>
                <a:latin typeface="PT Sans" pitchFamily="34" charset="0"/>
                <a:ea typeface="PT Sans" pitchFamily="34" charset="-122"/>
                <a:cs typeface="PT Sans" pitchFamily="34" charset="-120"/>
              </a:rPr>
              <a:t>This documentary has provided a comprehensive analysis of the supply and demand gap within Uber's operations. By leveraging key data points, the study has uncovered valuable insights and recommended strategies to help Uber better align rider demand and driver supply, leading to improved operational efficiency and customer satisfaction.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3526</Words>
  <Application>WPS Presentation</Application>
  <PresentationFormat>On-screen Show (16:9)</PresentationFormat>
  <Paragraphs>112</Paragraphs>
  <Slides>8</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Nunito</vt:lpstr>
      <vt:lpstr>Segoe Print</vt:lpstr>
      <vt:lpstr>Nunito</vt:lpstr>
      <vt:lpstr>Nunito</vt:lpstr>
      <vt:lpstr>PT Sans</vt:lpstr>
      <vt:lpstr>PT Sans</vt:lpstr>
      <vt:lpstr>PT Sans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HP</cp:lastModifiedBy>
  <cp:revision>4</cp:revision>
  <dcterms:created xsi:type="dcterms:W3CDTF">2024-05-31T15:02:00Z</dcterms:created>
  <dcterms:modified xsi:type="dcterms:W3CDTF">2024-05-31T15:13:52Z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02C9B0F80DA6433F972C61CB65953C89_12</vt:lpwstr>
  </property>
  <property fmtid="{D5CDD505-2E9C-101B-9397-08002B2CF9AE}" pid="3" name="KSOProductBuildVer">
    <vt:lpwstr>1033-12.2.0.13472</vt:lpwstr>
  </property>
</Properties>
</file>