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8" r:id="rId2"/>
    <p:sldId id="343" r:id="rId3"/>
    <p:sldId id="345" r:id="rId4"/>
    <p:sldId id="346" r:id="rId5"/>
    <p:sldId id="347" r:id="rId6"/>
    <p:sldId id="348" r:id="rId7"/>
    <p:sldId id="351" r:id="rId8"/>
    <p:sldId id="352" r:id="rId9"/>
    <p:sldId id="353" r:id="rId10"/>
    <p:sldId id="354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49" r:id="rId20"/>
    <p:sldId id="350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2B6C5D-C7D0-4ED9-A877-0A9398708A71}">
          <p14:sldIdLst>
            <p14:sldId id="318"/>
            <p14:sldId id="343"/>
            <p14:sldId id="345"/>
            <p14:sldId id="346"/>
            <p14:sldId id="347"/>
          </p14:sldIdLst>
        </p14:section>
        <p14:section name="EDA" id="{25B1B46D-5790-4554-9D52-EE7591082354}">
          <p14:sldIdLst>
            <p14:sldId id="348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Conclusion / Recommendation" id="{2BB7997B-91D7-4F46-AB10-8F746A4DB70D}">
          <p14:sldIdLst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8F0"/>
    <a:srgbClr val="828282"/>
    <a:srgbClr val="6E90FE"/>
    <a:srgbClr val="8086FC"/>
    <a:srgbClr val="6D6DFB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3" d="100"/>
          <a:sy n="113" d="100"/>
        </p:scale>
        <p:origin x="456" y="10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7A02-24D5-43C3-BCFC-2CCD133A63C6}" type="datetime1">
              <a:rPr lang="en-US" smtClean="0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8B75-D0FE-410F-9D3C-1FBB4DBD19F8}" type="datetime1">
              <a:rPr lang="en-US" smtClean="0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36518"/>
            <a:ext cx="9829799" cy="78444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052740"/>
            <a:ext cx="9829799" cy="511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ADDC-D9FE-4653-BB32-8BF980D9D27E}" type="datetime1">
              <a:rPr lang="en-US" smtClean="0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908720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DA1B-F647-43B6-8190-ACA8A6BC3644}" type="datetime1">
              <a:rPr lang="en-US" smtClean="0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168" y="44624"/>
            <a:ext cx="9829798" cy="100811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196755"/>
            <a:ext cx="4800600" cy="49754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196755"/>
            <a:ext cx="4800601" cy="49754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0371-43A4-480F-AC11-608DB6AB636D}" type="datetime1">
              <a:rPr lang="en-US" smtClean="0"/>
              <a:t>3/6/2024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124744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5" y="79375"/>
            <a:ext cx="9829798" cy="121920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417713"/>
            <a:ext cx="4800600" cy="1249287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417713"/>
            <a:ext cx="4800600" cy="1249287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600767"/>
            <a:ext cx="5954834" cy="276228"/>
          </a:xfrm>
        </p:spPr>
        <p:txBody>
          <a:bodyPr/>
          <a:lstStyle>
            <a:lvl1pPr>
              <a:defRPr b="1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1D6E-B6A0-4434-A686-41B7082EEF57}" type="datetime1">
              <a:rPr lang="en-US" smtClean="0"/>
              <a:t>3/6/2024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85411" y="6600767"/>
            <a:ext cx="1066802" cy="276228"/>
          </a:xfrm>
        </p:spPr>
        <p:txBody>
          <a:bodyPr/>
          <a:lstStyle>
            <a:lvl1pPr>
              <a:defRPr b="1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34076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73" y="89322"/>
            <a:ext cx="9829799" cy="939553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393C-128D-4005-83B8-5A5CFE5AF574}" type="datetime1">
              <a:rPr lang="en-US" smtClean="0"/>
              <a:t>3/6/2024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701924" y="1052736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9E23-BA87-4E8C-BB06-6ED2338609FD}" type="datetime1">
              <a:rPr lang="en-US" smtClean="0"/>
              <a:t>3/6/2024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8005-CD04-450F-B291-CEDE5AAE7ABD}" type="datetime1">
              <a:rPr lang="en-US" smtClean="0"/>
              <a:t>3/6/2024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53534"/>
            <a:ext cx="9829799" cy="94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196752"/>
            <a:ext cx="9829799" cy="497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05706A2-89B5-49D5-B333-7DD1AACF2CB5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Lending Club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by Ramesh Velivela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ML61 EPGP in AI &amp; ML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5B9FD-54A2-5A9A-07E7-09F9097CD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9534-F566-6244-B59D-EBD31B6C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- 4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5DBC4-E6C9-30A8-E603-E61E1C49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5B08F-FB6F-5A93-F12F-573D671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10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17C4C-9702-E80A-99E5-80481C1A720C}"/>
              </a:ext>
            </a:extLst>
          </p:cNvPr>
          <p:cNvSpPr txBox="1"/>
          <p:nvPr/>
        </p:nvSpPr>
        <p:spPr>
          <a:xfrm>
            <a:off x="1485900" y="1548792"/>
            <a:ext cx="345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amount range distribution and find any risk indicators</a:t>
            </a:r>
            <a:endParaRPr lang="en-IN" sz="1600" b="1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474204-40DA-E7CC-BB81-FB1FFBD1609D}"/>
              </a:ext>
            </a:extLst>
          </p:cNvPr>
          <p:cNvSpPr txBox="1"/>
          <p:nvPr/>
        </p:nvSpPr>
        <p:spPr>
          <a:xfrm>
            <a:off x="1522413" y="4047476"/>
            <a:ext cx="42119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</a:p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 of the loans given in the range of 5k to 10k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But,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observe defaulters are spread across every range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though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25k+ is dominated followed by 15k-20k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20k to 25k range. </a:t>
            </a:r>
          </a:p>
          <a:p>
            <a:endParaRPr lang="en-US" sz="1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Loan Amount Range doesn't give any specific clear risk indicator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FE13BC-D9DC-A478-A516-4E42FF7E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733" y="1400792"/>
            <a:ext cx="5201816" cy="2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D57C5A0-CD78-68FB-99DF-A7EC6DC1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15" y="4061165"/>
            <a:ext cx="4997434" cy="276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DE607-C051-DB8C-8658-35C38CADE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B4F2-CFCA-DDE5-A2D9-293DA719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- 5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1CFA8-8613-6605-8E60-ADB4E19B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E3B3D-78B9-CDD8-A949-057D2461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11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D8335-86DD-C4A0-7543-D6ADB72E209B}"/>
              </a:ext>
            </a:extLst>
          </p:cNvPr>
          <p:cNvSpPr txBox="1"/>
          <p:nvPr/>
        </p:nvSpPr>
        <p:spPr>
          <a:xfrm>
            <a:off x="1485900" y="1548792"/>
            <a:ext cx="345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Amount Range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979C71-F312-94B5-AD84-59D1F27CF104}"/>
              </a:ext>
            </a:extLst>
          </p:cNvPr>
          <p:cNvSpPr txBox="1"/>
          <p:nvPr/>
        </p:nvSpPr>
        <p:spPr>
          <a:xfrm>
            <a:off x="1468661" y="2656657"/>
            <a:ext cx="41924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amount 5k-10k range is dominated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followed by 0-5k and 10k-15k</a:t>
            </a:r>
            <a:endParaRPr lang="en-IN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896CB2-FB9F-FF4F-42E7-97A5AE6FDF54}"/>
              </a:ext>
            </a:extLst>
          </p:cNvPr>
          <p:cNvCxnSpPr>
            <a:cxnSpLocks/>
          </p:cNvCxnSpPr>
          <p:nvPr/>
        </p:nvCxnSpPr>
        <p:spPr>
          <a:xfrm>
            <a:off x="1629916" y="3933056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B85BDC-4295-5E6D-0CD8-5CAD27E5FC85}"/>
              </a:ext>
            </a:extLst>
          </p:cNvPr>
          <p:cNvSpPr txBox="1"/>
          <p:nvPr/>
        </p:nvSpPr>
        <p:spPr>
          <a:xfrm>
            <a:off x="1494020" y="4148249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 across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Interest 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FEA212-59E3-9D91-B2E7-D28BD80E7F0E}"/>
              </a:ext>
            </a:extLst>
          </p:cNvPr>
          <p:cNvSpPr txBox="1"/>
          <p:nvPr/>
        </p:nvSpPr>
        <p:spPr>
          <a:xfrm>
            <a:off x="1468661" y="4699010"/>
            <a:ext cx="4625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algn="l"/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Rate of Interest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seems 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directly proportional to get the loan defaulted as we observe highest rate of interest is having more number of defaulters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Lowest defaulters' loan interest rate is between 0 to 7.5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highest is at 15+ rate of interest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Largest chunk of defaulters interest rate is above 12.5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2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220292-853C-5149-DE87-CB032716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310219"/>
            <a:ext cx="3240360" cy="269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AA0C9BE-9311-CFE7-0FAE-455042CD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18" y="4086218"/>
            <a:ext cx="3977680" cy="269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8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ABB2B-56DE-07BB-D178-5AEA814E3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0E3-C716-2098-E772-61C8EBB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- 6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7C44F-58C6-58E3-5EA8-9E4E43DA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04528-9E5D-208D-B805-2059ADD7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12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191A1-30B6-9701-2525-D06C8DDD914C}"/>
              </a:ext>
            </a:extLst>
          </p:cNvPr>
          <p:cNvSpPr txBox="1"/>
          <p:nvPr/>
        </p:nvSpPr>
        <p:spPr>
          <a:xfrm>
            <a:off x="1485900" y="1548792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 across various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Income Range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BC5C9-F2C7-35F5-B4EF-324E1A552244}"/>
              </a:ext>
            </a:extLst>
          </p:cNvPr>
          <p:cNvSpPr txBox="1"/>
          <p:nvPr/>
        </p:nvSpPr>
        <p:spPr>
          <a:xfrm>
            <a:off x="1468661" y="2656657"/>
            <a:ext cx="41924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We have Defaulters spread across every range of applicant's annual income. So, </a:t>
            </a:r>
            <a:r>
              <a:rPr lang="en-US" sz="1400" b="1" i="0" u="sng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annual income range dimension is not a dominating factor to realize defaulted loans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 potential risk indicator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C87593-09F0-9C92-A49A-862702315AFA}"/>
              </a:ext>
            </a:extLst>
          </p:cNvPr>
          <p:cNvCxnSpPr>
            <a:cxnSpLocks/>
          </p:cNvCxnSpPr>
          <p:nvPr/>
        </p:nvCxnSpPr>
        <p:spPr>
          <a:xfrm>
            <a:off x="1629916" y="3933056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7A626C-98B4-4DC0-E774-13E5E447F8BA}"/>
              </a:ext>
            </a:extLst>
          </p:cNvPr>
          <p:cNvSpPr txBox="1"/>
          <p:nvPr/>
        </p:nvSpPr>
        <p:spPr>
          <a:xfrm>
            <a:off x="1494020" y="4148249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spread across various DTI 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AEEB0-5505-D225-8706-8C90944D0602}"/>
              </a:ext>
            </a:extLst>
          </p:cNvPr>
          <p:cNvSpPr txBox="1"/>
          <p:nvPr/>
        </p:nvSpPr>
        <p:spPr>
          <a:xfrm>
            <a:off x="1503644" y="5340007"/>
            <a:ext cx="4625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We have Defaulters spread across every range of applicant's DTI. So, </a:t>
            </a:r>
            <a:r>
              <a:rPr lang="en-US" sz="1200" b="1" i="0" u="sng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DTI range dimension is not a dominating factor to realize defaulted loans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 potential risk indicator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4E6816-B3DC-68AC-F07A-F536C1BA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1431999"/>
            <a:ext cx="3816424" cy="25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4E99EE8-0768-3D1E-DE96-96F699917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4051842"/>
            <a:ext cx="3713995" cy="251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E99C-BD4A-5307-9159-E61B3D41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B92-A832-A659-0972-F14342E0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- 7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3851B-B908-CE2C-1FAE-3E566F20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3B6A7-B0DD-B868-561A-7ED9793E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13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799F4-DCB7-17FC-E4D6-2FBAFE0AED7F}"/>
              </a:ext>
            </a:extLst>
          </p:cNvPr>
          <p:cNvSpPr txBox="1"/>
          <p:nvPr/>
        </p:nvSpPr>
        <p:spPr>
          <a:xfrm>
            <a:off x="1485900" y="1548792"/>
            <a:ext cx="3456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various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"loan purposes"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being called out while applying the loan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521FB-D886-23B4-4430-535F34203823}"/>
              </a:ext>
            </a:extLst>
          </p:cNvPr>
          <p:cNvSpPr txBox="1"/>
          <p:nvPr/>
        </p:nvSpPr>
        <p:spPr>
          <a:xfrm>
            <a:off x="1485900" y="2497960"/>
            <a:ext cx="491378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clear indication that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1400" b="1" i="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DEBT CONSOLIDATION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purpose is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dominated need for applying loans and the same is acting as major cause to have defaulted loans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this is an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risk indicator to secure from defaulted loans</a:t>
            </a:r>
            <a:endParaRPr lang="en-US" sz="1400" b="0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D2DD9A-40BA-D023-CC15-27EB72979B3D}"/>
              </a:ext>
            </a:extLst>
          </p:cNvPr>
          <p:cNvCxnSpPr>
            <a:cxnSpLocks/>
          </p:cNvCxnSpPr>
          <p:nvPr/>
        </p:nvCxnSpPr>
        <p:spPr>
          <a:xfrm>
            <a:off x="1629916" y="4149080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7286B5-53E3-89BC-C2AA-01E92A7D9387}"/>
              </a:ext>
            </a:extLst>
          </p:cNvPr>
          <p:cNvSpPr txBox="1"/>
          <p:nvPr/>
        </p:nvSpPr>
        <p:spPr>
          <a:xfrm>
            <a:off x="1503644" y="4285491"/>
            <a:ext cx="3654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per applicant's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employment tenure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96DAE0-EB7D-9804-45E6-B67AE461318B}"/>
              </a:ext>
            </a:extLst>
          </p:cNvPr>
          <p:cNvSpPr txBox="1"/>
          <p:nvPr/>
        </p:nvSpPr>
        <p:spPr>
          <a:xfrm>
            <a:off x="1503644" y="5137961"/>
            <a:ext cx="46257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Clearly evident that 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and above experienced applicant's are becoming defaulters on their loans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</a:t>
            </a: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institutions need to observe closely before they approve the loan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01D12AF-AEEB-DED6-0517-3D8353ED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27" y="1358420"/>
            <a:ext cx="4751311" cy="26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6BFCCC6-414A-8E55-49EE-5CAF0644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4199763"/>
            <a:ext cx="3888432" cy="25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16F5B-4D98-04EB-3B1F-A665E146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485-36B1-9524-638D-4CC14308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- 8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EA7D6-CDA8-18F6-EB9C-DD5AC5CE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8BCBB-92E8-8E4C-4653-CAF2405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14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AF183-B1E7-E726-69BC-332D7B7EF8A4}"/>
              </a:ext>
            </a:extLst>
          </p:cNvPr>
          <p:cNvSpPr txBox="1"/>
          <p:nvPr/>
        </p:nvSpPr>
        <p:spPr>
          <a:xfrm>
            <a:off x="1485900" y="1548792"/>
            <a:ext cx="3960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rosstab on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Grade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Purpose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9AE4B-624F-5CC5-2171-8B5258AF6252}"/>
              </a:ext>
            </a:extLst>
          </p:cNvPr>
          <p:cNvSpPr txBox="1"/>
          <p:nvPr/>
        </p:nvSpPr>
        <p:spPr>
          <a:xfrm>
            <a:off x="1483816" y="2110482"/>
            <a:ext cx="56166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</a:p>
          <a:p>
            <a:pPr algn="l"/>
            <a:b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stacked bar chart depicts loan purpose and grade it belongs 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Debt consolidation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need is the most dominant purpose to apply loans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any loan purpose, 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 is contributed from Grades A, B, and C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Loans for credit card payments is highest in the E and F loan grades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while the proportion of loans for home improvement and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business are highest in the G loan grade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en-US" sz="1400" b="1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 very important risk factors to consider while underwriters are analyzing the loan application and taking the final decision. 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may have to increase the interest rate to mitigate risks based on the purpose they apply for loan. But, this also might not be helpful to avoid Credi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Losses.</a:t>
            </a:r>
            <a:endParaRPr lang="en-US" sz="140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3AA9FD5-6B4B-C26B-FB8F-1E0C0378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71" y="2040403"/>
            <a:ext cx="36766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0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30119-9231-0628-F502-F2AC8338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A1AB-A13E-01DE-17F4-DB0D8522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 - 1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83B-BD14-224F-468F-7B867EA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44F53-FA8D-8156-9931-4F8C3019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15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A0822-9716-9DB4-F7A3-F13B05D5E43A}"/>
              </a:ext>
            </a:extLst>
          </p:cNvPr>
          <p:cNvSpPr txBox="1"/>
          <p:nvPr/>
        </p:nvSpPr>
        <p:spPr>
          <a:xfrm>
            <a:off x="1485899" y="1548792"/>
            <a:ext cx="9896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 plot between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 and Interest Rate for each Loan Purpose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4CFFC-CC7B-6E53-241E-9CFC503D6E1D}"/>
              </a:ext>
            </a:extLst>
          </p:cNvPr>
          <p:cNvSpPr txBox="1"/>
          <p:nvPr/>
        </p:nvSpPr>
        <p:spPr>
          <a:xfrm>
            <a:off x="1485899" y="5361773"/>
            <a:ext cx="10158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importantly, 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loan Interest rate increases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then 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corresponding loan may potentially get defaulted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This scenario seems valid for any kind of loan purpose.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it is </a:t>
            </a: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for companies not just simply increase the Rate of Interest (</a:t>
            </a:r>
            <a:r>
              <a:rPr lang="en-US" sz="1200" b="0" i="0" dirty="0" err="1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RoI</a:t>
            </a: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to mitigate the risk, which may deviate their hypothesis and lead towards facing high number of defaulted loans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A4EAA92-B411-9BC4-EB39-EA17C8FD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23" y="1916832"/>
            <a:ext cx="8543901" cy="35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BA340-A15A-0377-9B05-F8A892D23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D896-0447-AC5E-09E5-A14D04E7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 - 2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6AFB7-28B6-550A-9224-823000D4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C8BD4-7190-35B6-540F-B61FD96E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16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0B7AF-2857-F335-A48C-3030EE1C76FF}"/>
              </a:ext>
            </a:extLst>
          </p:cNvPr>
          <p:cNvSpPr txBox="1"/>
          <p:nvPr/>
        </p:nvSpPr>
        <p:spPr>
          <a:xfrm>
            <a:off x="1485899" y="1548792"/>
            <a:ext cx="9896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 plot between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 and Grade for each 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3766C-7706-2EF0-0DEE-83717A415B58}"/>
              </a:ext>
            </a:extLst>
          </p:cNvPr>
          <p:cNvSpPr txBox="1"/>
          <p:nvPr/>
        </p:nvSpPr>
        <p:spPr>
          <a:xfrm>
            <a:off x="1485899" y="5361773"/>
            <a:ext cx="10158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Grade and Interest rate are proportional which leads to face high number of defaulters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 rate is increasing for every grade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also the 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defaulters for every grade are having their median near the non-defaulter 75% quantile of </a:t>
            </a:r>
            <a:r>
              <a:rPr lang="en-US" sz="1200" b="1" i="0" dirty="0" err="1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int_rate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200" b="0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00FC0A6-FAF6-4DD5-88C2-FEB1DB36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994978"/>
            <a:ext cx="8074208" cy="331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215CE-08AC-57C2-696B-D265CB4C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4652-E2D1-2ED6-6BFA-FE493D72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 - 3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88A0-FF6C-360D-E490-3E4D7E1D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3EE0E-1211-1FD2-74D7-7A83EA1C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17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CFF50-DFFC-CA88-AAE5-1A3931473071}"/>
              </a:ext>
            </a:extLst>
          </p:cNvPr>
          <p:cNvSpPr txBox="1"/>
          <p:nvPr/>
        </p:nvSpPr>
        <p:spPr>
          <a:xfrm>
            <a:off x="1485899" y="1548792"/>
            <a:ext cx="9896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 plot between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Ownership and Loan Amount for Loan Status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4DB81-5F46-A571-78C1-01AE1A8956AF}"/>
              </a:ext>
            </a:extLst>
          </p:cNvPr>
          <p:cNvSpPr txBox="1"/>
          <p:nvPr/>
        </p:nvSpPr>
        <p:spPr>
          <a:xfrm>
            <a:off x="1485899" y="5361773"/>
            <a:ext cx="10158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all types of Home Ownership, </a:t>
            </a:r>
            <a:r>
              <a:rPr lang="en-US" sz="12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applicants who has Mortgage are taking high amount as loan and also, they are potential defaulters too</a:t>
            </a:r>
            <a:r>
              <a:rPr lang="en-US" sz="12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6FD448E-20D2-DEAC-6B77-BBDD01FE8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1872866"/>
            <a:ext cx="8928992" cy="348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26EE-4A2F-E423-BEF1-AD37B5FB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66CD-367F-37F5-8320-9F7E3E7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Analysis (Multivariate)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A0041-392F-EB2F-1711-1A1724AF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34B76-2676-817F-2CA4-3FE7AE08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18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F459E-EA4C-D584-EDC3-F3430D46DF2C}"/>
              </a:ext>
            </a:extLst>
          </p:cNvPr>
          <p:cNvSpPr txBox="1"/>
          <p:nvPr/>
        </p:nvSpPr>
        <p:spPr>
          <a:xfrm>
            <a:off x="1522413" y="1494318"/>
            <a:ext cx="8377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map </a:t>
            </a:r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columns: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'loan_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amnt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','funded_amnt_inv','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annual_inc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dti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'installment','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pub_rec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'emp_length','open_acc','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int_rate_range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loan_status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endParaRPr lang="en-US" sz="1400" b="1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AFBE813-D652-7240-E1CC-85376E67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548" y="2132856"/>
            <a:ext cx="6264272" cy="411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8C4823F-8351-6562-3C1E-F547C01CB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736502"/>
            <a:ext cx="29271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</a:p>
          <a:p>
            <a:endParaRPr lang="en-US" altLang="en-US" sz="12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 positive correlation between </a:t>
            </a:r>
            <a:r>
              <a:rPr lang="en-US" altLang="en-US" sz="1200" b="1" dirty="0" err="1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loan_amnt</a:t>
            </a: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200" b="1" dirty="0" err="1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funded_amnt_inv</a:t>
            </a: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installment</a:t>
            </a:r>
            <a:br>
              <a:rPr lang="en-US" altLang="en-US" sz="12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en-US" sz="12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Negative correlation is between </a:t>
            </a:r>
            <a:r>
              <a:rPr lang="en-US" altLang="en-US" sz="1200" b="1" dirty="0" err="1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annual_inc</a:t>
            </a: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en-US" sz="1200" b="1" dirty="0" err="1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dti</a:t>
            </a:r>
            <a:r>
              <a:rPr lang="en-US" alt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00D93-3409-1245-B0E9-F08888EB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5A3B-88AB-398C-2D13-50C29990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with Recommendation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5E5049-6793-E2D5-4BFE-32001922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3142" y="1628800"/>
            <a:ext cx="9649071" cy="4032448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per the given source loan data,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are few factors /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indicators which conveys potential loan default scenarios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11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en-US" sz="11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 Rate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(especially beyond ~13%)</a:t>
            </a:r>
          </a:p>
          <a:p>
            <a:pPr lvl="1"/>
            <a:r>
              <a:rPr lang="en-US" sz="11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</a:t>
            </a:r>
            <a:r>
              <a:rPr lang="en-US" sz="11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Income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(35+ k Annual income range)</a:t>
            </a:r>
          </a:p>
          <a:p>
            <a:pPr lvl="1"/>
            <a:r>
              <a:rPr lang="en-US" sz="11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</a:t>
            </a:r>
            <a:r>
              <a:rPr lang="en-US" sz="11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 Loans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(60 months)</a:t>
            </a:r>
          </a:p>
          <a:p>
            <a:pPr lvl="1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purpose to </a:t>
            </a:r>
            <a:r>
              <a:rPr lang="en-US" sz="11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consolidate debts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for </a:t>
            </a:r>
            <a:r>
              <a:rPr lang="en-US" sz="11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card bill payments</a:t>
            </a:r>
          </a:p>
          <a:p>
            <a:pPr lvl="1"/>
            <a:r>
              <a:rPr lang="en-US" sz="11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applications from </a:t>
            </a:r>
            <a:r>
              <a:rPr lang="en-US" sz="11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</a:t>
            </a:r>
            <a:r>
              <a:rPr lang="en-US" sz="11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experienced employees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are taking high amounts (better to avoid to mitigate risk) and </a:t>
            </a:r>
            <a:r>
              <a:rPr lang="en-US" sz="11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Annual Income</a:t>
            </a:r>
            <a:endParaRPr lang="en-US" sz="1100" dirty="0">
              <a:solidFill>
                <a:srgbClr val="4E78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summary,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Income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Ownership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 of Loan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Amount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 Rate</a:t>
            </a:r>
            <a:r>
              <a:rPr lang="en-US" sz="1200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12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Term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z="1200" b="1" u="sng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factors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considered by Company’s Underwriters who perform Risk analysis and decide whether to “accept” or “reject” the loan application.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recommendation as per this EDA is to consider the above set of attributes as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driving factors (or driver variables) behind loan default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i.e. the variables which are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indicators of default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Hence, this Lending company can refer this above during upcoming loan application’s risk assessment.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EC357-59C1-88EE-6A20-0F934EF6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E21C-2342-1ACB-B75F-CB5703BF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6029-3517-6B1B-6B72-24810ADCC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5673-92FB-FFE6-FEFA-E502C06C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FFFC37-2445-BF68-7411-025A6A3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916832"/>
            <a:ext cx="9649071" cy="425219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3838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 &amp; Business Objective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3838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Goals &amp; Approach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Handling/Prep for EDA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38383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with 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C4368-320D-FBAA-EA9C-F64C43B9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75FF2-A407-4E2A-D51B-54EFD599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5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D3FB0-E75A-7D51-1A7F-1FF23DD77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03AB1-C851-BC6B-7548-1077318D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591BF-83E3-8F1F-DDC7-9BE69ADE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20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8625B-4234-F97B-7076-EC946CB6DF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63962" y="2819400"/>
            <a:ext cx="3456384" cy="12192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511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42299-D8E1-4662-38F0-82764027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BA11-9E7B-36AE-85B2-5EC56CF5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9E343-B558-CA88-4F08-52B0B70C8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916832"/>
            <a:ext cx="9649071" cy="4252193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Ramesh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Velivela</a:t>
            </a:r>
          </a:p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</a:p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 area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Lending Club Case Study</a:t>
            </a:r>
          </a:p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work for a consumer finance company which specializes in lending various types of loans to urban customers.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has to make a decision for loan approval based on the applicant’s profile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is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looking for detailed insights on various dimensions / driving factors causing the loan default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(strong indicators of default), which they can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during portfolio planning and risk assessment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their underwriters.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A5EF-0C3F-D872-9633-57DE44A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CEBF-CB77-B238-C49C-66F3F4D3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11F52-9422-BA46-7BB4-B322118B8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900-0ADE-94C5-31D9-6CA5C347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 &amp; Business 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C07A8B-4C6A-DA80-E3E9-F4987344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916832"/>
            <a:ext cx="9649071" cy="425219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Statement:</a:t>
            </a:r>
          </a:p>
          <a:p>
            <a:pPr lvl="1"/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company is the 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largest online loan marketplace, facilitating personal loans, business loans, and financing of medical procedures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Borrowers can easily access lower interest rate loans through a fast online interface. </a:t>
            </a:r>
          </a:p>
          <a:p>
            <a:pPr lvl="1"/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Lending loans to ‘risky’ applicants is the largest source of financial loss 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(called credit loss). </a:t>
            </a:r>
            <a:r>
              <a:rPr lang="en-US" sz="1400" b="1" i="0" u="sng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 loss is the amount of money lost by the lender when the borrower refuses to pay or runs away with the money owed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1"/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Borrowers who 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cause the largest amount of loss to the lenders. In this case, the 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 labelled 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'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charged-off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are the </a:t>
            </a:r>
            <a:r>
              <a:rPr lang="en-US" sz="1400" b="1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'defaulters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 </a:t>
            </a:r>
          </a:p>
          <a:p>
            <a:pPr lvl="1"/>
            <a:r>
              <a:rPr lang="en-US" sz="1400" dirty="0">
                <a:solidFill>
                  <a:srgbClr val="091E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is to </a:t>
            </a:r>
            <a:r>
              <a:rPr lang="en-US" sz="1400" b="1" dirty="0">
                <a:solidFill>
                  <a:srgbClr val="091E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 or mitigate risk </a:t>
            </a:r>
            <a:r>
              <a:rPr lang="en-US" sz="1400" dirty="0">
                <a:solidFill>
                  <a:srgbClr val="091E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lending company while accepting loan applications; </a:t>
            </a:r>
            <a:r>
              <a:rPr lang="en-US" sz="1400" b="1" dirty="0">
                <a:solidFill>
                  <a:srgbClr val="091E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 “Credit Loss”.</a:t>
            </a: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Objective:</a:t>
            </a:r>
          </a:p>
          <a:p>
            <a:pPr lvl="1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valuable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the complex dynamics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loan default risk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enable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 Institution to make informed decisions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 potential losses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A1567-F028-CCA6-5FC6-8485663B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E9FF-4D60-4DE9-39EF-78EEC3CF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6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7E71-774B-8F0C-99FF-E89D910F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CCE8-909F-D9AA-CA15-B1F4DBDE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Goals &amp;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BCDA12-BFB3-BFD0-C580-3731FC1D9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916832"/>
            <a:ext cx="9649071" cy="425219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Goals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wish to understand the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driving factors (or driver variables) behind loan default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i.e. the variables which are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indicators of default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company wish to utilize this knowledge for its portfolio and risk assessment. </a:t>
            </a: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Source Data as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loan.csv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contains the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loan data for all loans issued through the time period 2007 to 2011.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 your Data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by going through the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Dictionary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spreadsheet to get awareness on the attributes and their values.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various other libraries like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load, cleanse, standardize the inbound data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make it ready for EDA – Uni / Bi / Multi variate analysis. Generate various graphs on multiple variable of data set to present observations.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BC97A-76D5-679E-4ED8-D64D7EA3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28452-DB6D-FC86-9778-90807DF5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4B87-AF3A-DD27-7F8E-35E3BA3B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EFC9-04F1-DB93-B415-FB5C6C59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Handling/Prep for EDA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Loading followed by Data Preparation for Analysis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C907F3-7E64-8484-EFA5-64E1A858F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9916" y="1772816"/>
            <a:ext cx="10081120" cy="462798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Overview:</a:t>
            </a:r>
          </a:p>
          <a:p>
            <a:pPr lvl="1"/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source dataset is containing loan data for all loans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issued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 the 2007–2011</a:t>
            </a:r>
          </a:p>
          <a:p>
            <a:pPr lvl="1"/>
            <a:r>
              <a:rPr lang="en-US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 the current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Charged-off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Paid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latest payment information. </a:t>
            </a:r>
          </a:p>
          <a:p>
            <a:pPr lvl="1"/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attributes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credit scores, number of finance inquiries, and collections among others. </a:t>
            </a:r>
          </a:p>
          <a:p>
            <a:pPr lvl="1"/>
            <a:r>
              <a:rPr lang="en-US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shape of the dataset is 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</a:t>
            </a:r>
            <a:r>
              <a:rPr lang="en-US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 thousand rows and 111 columns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1400" i="0" dirty="0">
              <a:solidFill>
                <a:srgbClr val="2424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first step</a:t>
            </a:r>
            <a:r>
              <a:rPr lang="en-IN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400" b="1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Dataset </a:t>
            </a:r>
            <a:r>
              <a:rPr lang="en-IN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&amp; Data Handling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complete NULL columns, irrelevant columns to identify Risk Indicators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rows pertaining to fully paid loans as no risk with such paid loans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 Missing Values (remove null rows), 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Standardize Data (remove % from Rate of Interest and other column values, move “months” word from term variable), Find Outliers &amp; Treat</a:t>
            </a:r>
            <a:r>
              <a:rPr lang="en-IN" sz="14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 Loan Status as Charged Off as 1 and Fully Paid as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</a:t>
            </a:r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derived columns </a:t>
            </a:r>
            <a:r>
              <a:rPr lang="en-IN" sz="1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“month” and “year” values for DATE type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Bins on required columns </a:t>
            </a:r>
            <a:r>
              <a:rPr lang="en-IN" sz="1400" b="1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 ranges – i.e.,  Annual Income Range, Loan Amount Range, DTI Range, and Interest Rate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part of EDA, perform Univariate Analysis</a:t>
            </a:r>
            <a:r>
              <a:rPr lang="en-IN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(Categorical/Continuous Features),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Bivariate Analysis</a:t>
            </a:r>
            <a:r>
              <a:rPr lang="en-IN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(Box Plots), </a:t>
            </a:r>
            <a:r>
              <a:rPr lang="en-IN" sz="1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 Analysis</a:t>
            </a:r>
            <a:r>
              <a:rPr lang="en-IN" sz="1400" b="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(Correlation Heatmaps)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672AF-1E16-B3A7-8F28-47865E9F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38EA7-C1F3-CE7B-8A07-7B1C2440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21FF7-EDA0-863C-6774-2E92FD1CE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BC5-CD00-11FD-97E8-64390719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- 1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F78C9-CDB6-F381-D324-4AAEB58D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9E7E0-E82B-444C-386F-F6AFBEBE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7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34762-E7F9-AF6B-1761-9F94D18DACC5}"/>
              </a:ext>
            </a:extLst>
          </p:cNvPr>
          <p:cNvSpPr txBox="1"/>
          <p:nvPr/>
        </p:nvSpPr>
        <p:spPr>
          <a:xfrm>
            <a:off x="1465668" y="1754387"/>
            <a:ext cx="345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Loans by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5DE328-6268-E784-1CAE-783A0D16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556792"/>
            <a:ext cx="6647756" cy="2042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80C7DB-3FDF-0893-FA16-6876D2FAF934}"/>
              </a:ext>
            </a:extLst>
          </p:cNvPr>
          <p:cNvSpPr txBox="1"/>
          <p:nvPr/>
        </p:nvSpPr>
        <p:spPr>
          <a:xfrm>
            <a:off x="1468661" y="2531312"/>
            <a:ext cx="35638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a.k.a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Charged Off loans are less when compared to Fully paid loans</a:t>
            </a:r>
            <a:endParaRPr lang="en-IN" sz="1400" dirty="0">
              <a:solidFill>
                <a:srgbClr val="4E78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C763C1-32D9-4148-09FE-2D32A92DD066}"/>
              </a:ext>
            </a:extLst>
          </p:cNvPr>
          <p:cNvCxnSpPr>
            <a:cxnSpLocks/>
          </p:cNvCxnSpPr>
          <p:nvPr/>
        </p:nvCxnSpPr>
        <p:spPr>
          <a:xfrm>
            <a:off x="1629916" y="4005064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AF4958-0D29-BD1C-8CE4-F2CA8012A803}"/>
              </a:ext>
            </a:extLst>
          </p:cNvPr>
          <p:cNvSpPr txBox="1"/>
          <p:nvPr/>
        </p:nvSpPr>
        <p:spPr>
          <a:xfrm>
            <a:off x="1485900" y="4216702"/>
            <a:ext cx="345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Defaulters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group by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term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ABB01-115E-164D-328E-C598CACF246D}"/>
              </a:ext>
            </a:extLst>
          </p:cNvPr>
          <p:cNvSpPr txBox="1"/>
          <p:nvPr/>
        </p:nvSpPr>
        <p:spPr>
          <a:xfrm>
            <a:off x="1485900" y="5180999"/>
            <a:ext cx="35638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compared to 36 months tenure,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months term loans are more defaulted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dirty="0">
              <a:solidFill>
                <a:srgbClr val="4E78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B42F4-F925-E160-963C-75A0754C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12" y="4005064"/>
            <a:ext cx="4357413" cy="275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99427-0EE7-BB56-EFF0-30277EFD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1AD-86D7-1BEE-F68C-8EC0AD3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- 2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50042-74E3-0DA9-30BB-639E418F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F933-3583-CDFF-3853-EAC8C75A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8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D2F08-029A-CE8D-35E0-9857D1A6B944}"/>
              </a:ext>
            </a:extLst>
          </p:cNvPr>
          <p:cNvSpPr txBox="1"/>
          <p:nvPr/>
        </p:nvSpPr>
        <p:spPr>
          <a:xfrm>
            <a:off x="1465668" y="1543021"/>
            <a:ext cx="345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Status </a:t>
            </a:r>
            <a:r>
              <a:rPr lang="en-IN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IN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Grade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F9984-D3AD-9902-BE54-71CBBA6F9948}"/>
              </a:ext>
            </a:extLst>
          </p:cNvPr>
          <p:cNvSpPr txBox="1"/>
          <p:nvPr/>
        </p:nvSpPr>
        <p:spPr>
          <a:xfrm>
            <a:off x="1468661" y="1994814"/>
            <a:ext cx="35638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Loans with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grades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(towards grade A)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resulting into highly probable fully paid loans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Loans with HIGH grades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(towards grade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highly potential as "Defaulted“ loans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DC3704-3866-43BF-B284-E725313E04B7}"/>
              </a:ext>
            </a:extLst>
          </p:cNvPr>
          <p:cNvCxnSpPr>
            <a:cxnSpLocks/>
          </p:cNvCxnSpPr>
          <p:nvPr/>
        </p:nvCxnSpPr>
        <p:spPr>
          <a:xfrm>
            <a:off x="1629916" y="4221088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26DD0F-5490-6535-B7DA-E147E3CF0D87}"/>
              </a:ext>
            </a:extLst>
          </p:cNvPr>
          <p:cNvSpPr txBox="1"/>
          <p:nvPr/>
        </p:nvSpPr>
        <p:spPr>
          <a:xfrm>
            <a:off x="1465668" y="4603464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(%)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"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Grades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endParaRPr lang="en-US" sz="1400" b="1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BECD8-076F-8B27-08C0-125242A35589}"/>
              </a:ext>
            </a:extLst>
          </p:cNvPr>
          <p:cNvSpPr txBox="1"/>
          <p:nvPr/>
        </p:nvSpPr>
        <p:spPr>
          <a:xfrm>
            <a:off x="1485900" y="5180999"/>
            <a:ext cx="35638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 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Loan Sub Grades dimension is a great indicative and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are gradually increasing from A1 towards G5 sub grade</a:t>
            </a:r>
            <a:r>
              <a:rPr lang="en-US" sz="140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dirty="0">
              <a:solidFill>
                <a:srgbClr val="4E78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2F017F-DCD7-6E6B-E798-BED626F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50" y="1412776"/>
            <a:ext cx="36766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9F27712-A5C7-F8CE-A1AB-039212C7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61" y="4395742"/>
            <a:ext cx="4484729" cy="248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C84F-699F-80D8-C5B1-3AA4C4E2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25F8-F94C-4353-7A0F-0D2AC425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 (EDA)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solidFill>
                  <a:srgbClr val="3838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 Analysis - 3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502DC-94B2-62C2-CA22-08A906C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Lending Club Case Study Report by Ramesh Velivela - ML61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986F1-F51B-D54E-79FB-B50D7225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9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2E239-0666-D401-B472-5FC00F798F8F}"/>
              </a:ext>
            </a:extLst>
          </p:cNvPr>
          <p:cNvSpPr txBox="1"/>
          <p:nvPr/>
        </p:nvSpPr>
        <p:spPr>
          <a:xfrm>
            <a:off x="1485900" y="1548792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Defaulted loans (%)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per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applicant's home ownership status</a:t>
            </a:r>
            <a:endParaRPr lang="en-IN" sz="1400" b="1" i="0" dirty="0">
              <a:solidFill>
                <a:srgbClr val="4E78F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82647-3B3D-07F1-3693-457892231CB3}"/>
              </a:ext>
            </a:extLst>
          </p:cNvPr>
          <p:cNvSpPr txBox="1"/>
          <p:nvPr/>
        </p:nvSpPr>
        <p:spPr>
          <a:xfrm>
            <a:off x="1468661" y="2348880"/>
            <a:ext cx="35638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ownership dimension is not helpful to find any risk trends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observe defaulted loans in every category of home ownership</a:t>
            </a:r>
            <a:endParaRPr lang="en-IN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EB83D7-3040-EF09-A3C6-0033769314DF}"/>
              </a:ext>
            </a:extLst>
          </p:cNvPr>
          <p:cNvCxnSpPr>
            <a:cxnSpLocks/>
          </p:cNvCxnSpPr>
          <p:nvPr/>
        </p:nvCxnSpPr>
        <p:spPr>
          <a:xfrm>
            <a:off x="1629916" y="4047476"/>
            <a:ext cx="972229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B0C411-6AAF-1904-FEB2-F1778CB0A116}"/>
              </a:ext>
            </a:extLst>
          </p:cNvPr>
          <p:cNvSpPr txBox="1"/>
          <p:nvPr/>
        </p:nvSpPr>
        <p:spPr>
          <a:xfrm>
            <a:off x="1465668" y="4356802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4E78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efaulted loans (%) </a:t>
            </a:r>
            <a: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basing on </a:t>
            </a:r>
            <a:r>
              <a:rPr lang="en-US" sz="1400" b="1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applicant's Verification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0AE41-B1E1-F97B-A3F0-6A6F211DD6CE}"/>
              </a:ext>
            </a:extLst>
          </p:cNvPr>
          <p:cNvSpPr txBox="1"/>
          <p:nvPr/>
        </p:nvSpPr>
        <p:spPr>
          <a:xfrm>
            <a:off x="1468661" y="5155619"/>
            <a:ext cx="35638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Similar to Home ownership dimension observation, 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 Status is also </a:t>
            </a:r>
            <a:r>
              <a:rPr lang="en-US" sz="1400" b="1" i="0" u="sng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helpful to find any risk trends</a:t>
            </a:r>
            <a:r>
              <a:rPr lang="en-US" sz="1400" b="0" i="0" dirty="0">
                <a:solidFill>
                  <a:srgbClr val="4E78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observe defaulted loans in every category of this dimension.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550B9B-F2CA-E934-B805-7923C84CD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61" y="1349235"/>
            <a:ext cx="4824957" cy="26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497848A-64AC-733B-C1C0-BF331837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95" y="4103658"/>
            <a:ext cx="4767523" cy="263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2060</TotalTime>
  <Words>2132</Words>
  <Application>Microsoft Office PowerPoint</Application>
  <PresentationFormat>Custom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Tahoma</vt:lpstr>
      <vt:lpstr>Wingdings</vt:lpstr>
      <vt:lpstr>Currency Symbols 16x9</vt:lpstr>
      <vt:lpstr>Lending Club Case Study</vt:lpstr>
      <vt:lpstr>Agenda</vt:lpstr>
      <vt:lpstr>Introduction</vt:lpstr>
      <vt:lpstr>Problem Statement &amp; Business Objective</vt:lpstr>
      <vt:lpstr>Primary Goals &amp; Approach</vt:lpstr>
      <vt:lpstr>Data Handling/Prep for EDA Data Loading followed by Data Preparation for Analysis</vt:lpstr>
      <vt:lpstr>Exploratory Data Analysis (EDA) Univariate Analysis - 1</vt:lpstr>
      <vt:lpstr>Exploratory Data Analysis (EDA) Univariate Analysis - 2</vt:lpstr>
      <vt:lpstr>Exploratory Data Analysis (EDA) Univariate Analysis - 3</vt:lpstr>
      <vt:lpstr>Exploratory Data Analysis (EDA) Univariate Analysis - 4</vt:lpstr>
      <vt:lpstr>Exploratory Data Analysis (EDA) Univariate Analysis - 5</vt:lpstr>
      <vt:lpstr>Exploratory Data Analysis (EDA) Univariate Analysis - 6</vt:lpstr>
      <vt:lpstr>Exploratory Data Analysis (EDA) Univariate Analysis - 7</vt:lpstr>
      <vt:lpstr>Exploratory Data Analysis (EDA) Univariate Analysis - 8</vt:lpstr>
      <vt:lpstr>Exploratory Data Analysis (EDA) Bivariate Analysis - 1</vt:lpstr>
      <vt:lpstr>Exploratory Data Analysis (EDA) Bivariate Analysis - 2</vt:lpstr>
      <vt:lpstr>Exploratory Data Analysis (EDA) Bivariate Analysis - 3</vt:lpstr>
      <vt:lpstr>Exploratory Data Analysis (EDA) Correlation Analysis (Multivariate)</vt:lpstr>
      <vt:lpstr>Conclusion with Recommendation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</dc:title>
  <dc:creator>ramjiadmin</dc:creator>
  <cp:lastModifiedBy>ramjiadmin</cp:lastModifiedBy>
  <cp:revision>225</cp:revision>
  <dcterms:created xsi:type="dcterms:W3CDTF">2024-03-03T07:35:02Z</dcterms:created>
  <dcterms:modified xsi:type="dcterms:W3CDTF">2024-03-05T19:18:50Z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