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8" r:id="rId2"/>
    <p:sldId id="256" r:id="rId3"/>
    <p:sldId id="259" r:id="rId4"/>
    <p:sldId id="263" r:id="rId5"/>
    <p:sldId id="264" r:id="rId6"/>
    <p:sldId id="266" r:id="rId7"/>
    <p:sldId id="267" r:id="rId8"/>
    <p:sldId id="268" r:id="rId9"/>
    <p:sldId id="269" r:id="rId10"/>
    <p:sldId id="270" r:id="rId11"/>
    <p:sldId id="271" r:id="rId12"/>
    <p:sldId id="272" r:id="rId13"/>
    <p:sldId id="273"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73"/>
    <p:restoredTop sz="96327"/>
  </p:normalViewPr>
  <p:slideViewPr>
    <p:cSldViewPr snapToGrid="0" snapToObjects="1">
      <p:cViewPr varScale="1">
        <p:scale>
          <a:sx n="109" d="100"/>
          <a:sy n="109" d="100"/>
        </p:scale>
        <p:origin x="208" y="4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07" d="100"/>
          <a:sy n="107" d="100"/>
        </p:scale>
        <p:origin x="288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80150-DB77-AB41-BFC1-ECB622288F3D}" type="datetimeFigureOut">
              <a:rPr lang="en-US" smtClean="0"/>
              <a:t>4/16/20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0E428-3540-974D-9098-8E45EE5EC884}" type="slidenum">
              <a:rPr lang="en-US" smtClean="0"/>
              <a:t>‹#›</a:t>
            </a:fld>
            <a:endParaRPr lang="en-US"/>
          </a:p>
        </p:txBody>
      </p:sp>
    </p:spTree>
    <p:extLst>
      <p:ext uri="{BB962C8B-B14F-4D97-AF65-F5344CB8AC3E}">
        <p14:creationId xmlns:p14="http://schemas.microsoft.com/office/powerpoint/2010/main" val="3170171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70E428-3540-974D-9098-8E45EE5EC884}" type="slidenum">
              <a:rPr lang="en-US" smtClean="0"/>
              <a:t>1</a:t>
            </a:fld>
            <a:endParaRPr lang="en-US"/>
          </a:p>
        </p:txBody>
      </p:sp>
    </p:spTree>
    <p:extLst>
      <p:ext uri="{BB962C8B-B14F-4D97-AF65-F5344CB8AC3E}">
        <p14:creationId xmlns:p14="http://schemas.microsoft.com/office/powerpoint/2010/main" val="3625883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70E428-3540-974D-9098-8E45EE5EC884}" type="slidenum">
              <a:rPr lang="en-US" smtClean="0"/>
              <a:t>10</a:t>
            </a:fld>
            <a:endParaRPr lang="en-US"/>
          </a:p>
        </p:txBody>
      </p:sp>
    </p:spTree>
    <p:extLst>
      <p:ext uri="{BB962C8B-B14F-4D97-AF65-F5344CB8AC3E}">
        <p14:creationId xmlns:p14="http://schemas.microsoft.com/office/powerpoint/2010/main" val="581752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70E428-3540-974D-9098-8E45EE5EC884}" type="slidenum">
              <a:rPr lang="en-US" smtClean="0"/>
              <a:t>11</a:t>
            </a:fld>
            <a:endParaRPr lang="en-US"/>
          </a:p>
        </p:txBody>
      </p:sp>
    </p:spTree>
    <p:extLst>
      <p:ext uri="{BB962C8B-B14F-4D97-AF65-F5344CB8AC3E}">
        <p14:creationId xmlns:p14="http://schemas.microsoft.com/office/powerpoint/2010/main" val="4221868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70E428-3540-974D-9098-8E45EE5EC884}" type="slidenum">
              <a:rPr lang="en-US" smtClean="0"/>
              <a:t>12</a:t>
            </a:fld>
            <a:endParaRPr lang="en-US"/>
          </a:p>
        </p:txBody>
      </p:sp>
    </p:spTree>
    <p:extLst>
      <p:ext uri="{BB962C8B-B14F-4D97-AF65-F5344CB8AC3E}">
        <p14:creationId xmlns:p14="http://schemas.microsoft.com/office/powerpoint/2010/main" val="1719848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70E428-3540-974D-9098-8E45EE5EC884}" type="slidenum">
              <a:rPr lang="en-US" smtClean="0"/>
              <a:t>13</a:t>
            </a:fld>
            <a:endParaRPr lang="en-US"/>
          </a:p>
        </p:txBody>
      </p:sp>
    </p:spTree>
    <p:extLst>
      <p:ext uri="{BB962C8B-B14F-4D97-AF65-F5344CB8AC3E}">
        <p14:creationId xmlns:p14="http://schemas.microsoft.com/office/powerpoint/2010/main" val="2705140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70E428-3540-974D-9098-8E45EE5EC884}" type="slidenum">
              <a:rPr lang="en-US" smtClean="0"/>
              <a:t>14</a:t>
            </a:fld>
            <a:endParaRPr lang="en-US"/>
          </a:p>
        </p:txBody>
      </p:sp>
    </p:spTree>
    <p:extLst>
      <p:ext uri="{BB962C8B-B14F-4D97-AF65-F5344CB8AC3E}">
        <p14:creationId xmlns:p14="http://schemas.microsoft.com/office/powerpoint/2010/main" val="1977739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770E428-3540-974D-9098-8E45EE5EC884}" type="slidenum">
              <a:rPr lang="en-US" smtClean="0"/>
              <a:t>2</a:t>
            </a:fld>
            <a:endParaRPr lang="en-US"/>
          </a:p>
        </p:txBody>
      </p:sp>
    </p:spTree>
    <p:extLst>
      <p:ext uri="{BB962C8B-B14F-4D97-AF65-F5344CB8AC3E}">
        <p14:creationId xmlns:p14="http://schemas.microsoft.com/office/powerpoint/2010/main" val="174227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70E428-3540-974D-9098-8E45EE5EC884}" type="slidenum">
              <a:rPr lang="en-US" smtClean="0"/>
              <a:t>3</a:t>
            </a:fld>
            <a:endParaRPr lang="en-US"/>
          </a:p>
        </p:txBody>
      </p:sp>
    </p:spTree>
    <p:extLst>
      <p:ext uri="{BB962C8B-B14F-4D97-AF65-F5344CB8AC3E}">
        <p14:creationId xmlns:p14="http://schemas.microsoft.com/office/powerpoint/2010/main" val="2285697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70E428-3540-974D-9098-8E45EE5EC884}" type="slidenum">
              <a:rPr lang="en-US" smtClean="0"/>
              <a:t>4</a:t>
            </a:fld>
            <a:endParaRPr lang="en-US"/>
          </a:p>
        </p:txBody>
      </p:sp>
    </p:spTree>
    <p:extLst>
      <p:ext uri="{BB962C8B-B14F-4D97-AF65-F5344CB8AC3E}">
        <p14:creationId xmlns:p14="http://schemas.microsoft.com/office/powerpoint/2010/main" val="830363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70E428-3540-974D-9098-8E45EE5EC884}" type="slidenum">
              <a:rPr lang="en-US" smtClean="0"/>
              <a:t>5</a:t>
            </a:fld>
            <a:endParaRPr lang="en-US"/>
          </a:p>
        </p:txBody>
      </p:sp>
    </p:spTree>
    <p:extLst>
      <p:ext uri="{BB962C8B-B14F-4D97-AF65-F5344CB8AC3E}">
        <p14:creationId xmlns:p14="http://schemas.microsoft.com/office/powerpoint/2010/main" val="173022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70E428-3540-974D-9098-8E45EE5EC884}" type="slidenum">
              <a:rPr lang="en-US" smtClean="0"/>
              <a:t>6</a:t>
            </a:fld>
            <a:endParaRPr lang="en-US"/>
          </a:p>
        </p:txBody>
      </p:sp>
    </p:spTree>
    <p:extLst>
      <p:ext uri="{BB962C8B-B14F-4D97-AF65-F5344CB8AC3E}">
        <p14:creationId xmlns:p14="http://schemas.microsoft.com/office/powerpoint/2010/main" val="1452219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70E428-3540-974D-9098-8E45EE5EC884}" type="slidenum">
              <a:rPr lang="en-US" smtClean="0"/>
              <a:t>7</a:t>
            </a:fld>
            <a:endParaRPr lang="en-US"/>
          </a:p>
        </p:txBody>
      </p:sp>
    </p:spTree>
    <p:extLst>
      <p:ext uri="{BB962C8B-B14F-4D97-AF65-F5344CB8AC3E}">
        <p14:creationId xmlns:p14="http://schemas.microsoft.com/office/powerpoint/2010/main" val="872988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70E428-3540-974D-9098-8E45EE5EC884}" type="slidenum">
              <a:rPr lang="en-US" smtClean="0"/>
              <a:t>8</a:t>
            </a:fld>
            <a:endParaRPr lang="en-US"/>
          </a:p>
        </p:txBody>
      </p:sp>
    </p:spTree>
    <p:extLst>
      <p:ext uri="{BB962C8B-B14F-4D97-AF65-F5344CB8AC3E}">
        <p14:creationId xmlns:p14="http://schemas.microsoft.com/office/powerpoint/2010/main" val="292390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70E428-3540-974D-9098-8E45EE5EC884}" type="slidenum">
              <a:rPr lang="en-US" smtClean="0"/>
              <a:t>9</a:t>
            </a:fld>
            <a:endParaRPr lang="en-US"/>
          </a:p>
        </p:txBody>
      </p:sp>
    </p:spTree>
    <p:extLst>
      <p:ext uri="{BB962C8B-B14F-4D97-AF65-F5344CB8AC3E}">
        <p14:creationId xmlns:p14="http://schemas.microsoft.com/office/powerpoint/2010/main" val="1289003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CA956-8E4B-8F4D-94F7-EDBBDA363BCC}"/>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5FCFCD5A-5962-DC40-BDA3-6B5E0E0DB8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494C22-46DE-8B40-AD9F-0802279D71B8}"/>
              </a:ext>
            </a:extLst>
          </p:cNvPr>
          <p:cNvSpPr>
            <a:spLocks noGrp="1"/>
          </p:cNvSpPr>
          <p:nvPr>
            <p:ph type="dt" sz="half" idx="10"/>
          </p:nvPr>
        </p:nvSpPr>
        <p:spPr/>
        <p:txBody>
          <a:bodyPr/>
          <a:lstStyle/>
          <a:p>
            <a:fld id="{7B71F177-6F32-F844-B8C5-99D3BC486FD1}" type="datetimeFigureOut">
              <a:rPr lang="en-US" smtClean="0"/>
              <a:t>4/16/20</a:t>
            </a:fld>
            <a:endParaRPr lang="en-US"/>
          </a:p>
        </p:txBody>
      </p:sp>
      <p:sp>
        <p:nvSpPr>
          <p:cNvPr id="5" name="Footer Placeholder 4">
            <a:extLst>
              <a:ext uri="{FF2B5EF4-FFF2-40B4-BE49-F238E27FC236}">
                <a16:creationId xmlns:a16="http://schemas.microsoft.com/office/drawing/2014/main" id="{FE81F9F8-C3F5-D946-A53B-CE8674F704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6BB20-3EFF-8343-B483-DF3EB1CA0565}"/>
              </a:ext>
            </a:extLst>
          </p:cNvPr>
          <p:cNvSpPr>
            <a:spLocks noGrp="1"/>
          </p:cNvSpPr>
          <p:nvPr>
            <p:ph type="sldNum" sz="quarter" idx="12"/>
          </p:nvPr>
        </p:nvSpPr>
        <p:spPr/>
        <p:txBody>
          <a:bodyPr/>
          <a:lstStyle/>
          <a:p>
            <a:fld id="{02A62980-9C6F-2142-A246-A431974B9EF9}" type="slidenum">
              <a:rPr lang="en-US" smtClean="0"/>
              <a:t>‹#›</a:t>
            </a:fld>
            <a:endParaRPr lang="en-US"/>
          </a:p>
        </p:txBody>
      </p:sp>
    </p:spTree>
    <p:extLst>
      <p:ext uri="{BB962C8B-B14F-4D97-AF65-F5344CB8AC3E}">
        <p14:creationId xmlns:p14="http://schemas.microsoft.com/office/powerpoint/2010/main" val="584331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56799-E9E9-3946-BC10-3DDE456D8B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523AA9-A0D6-A04A-AD68-5CE3963178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49990F-C017-B74E-BEDF-03C49E6C308F}"/>
              </a:ext>
            </a:extLst>
          </p:cNvPr>
          <p:cNvSpPr>
            <a:spLocks noGrp="1"/>
          </p:cNvSpPr>
          <p:nvPr>
            <p:ph type="dt" sz="half" idx="10"/>
          </p:nvPr>
        </p:nvSpPr>
        <p:spPr/>
        <p:txBody>
          <a:bodyPr/>
          <a:lstStyle/>
          <a:p>
            <a:fld id="{7B71F177-6F32-F844-B8C5-99D3BC486FD1}" type="datetimeFigureOut">
              <a:rPr lang="en-US" smtClean="0"/>
              <a:t>4/16/20</a:t>
            </a:fld>
            <a:endParaRPr lang="en-US"/>
          </a:p>
        </p:txBody>
      </p:sp>
      <p:sp>
        <p:nvSpPr>
          <p:cNvPr id="5" name="Footer Placeholder 4">
            <a:extLst>
              <a:ext uri="{FF2B5EF4-FFF2-40B4-BE49-F238E27FC236}">
                <a16:creationId xmlns:a16="http://schemas.microsoft.com/office/drawing/2014/main" id="{5DB71669-4847-4347-B552-653CF8F24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C3B52-0501-3943-BE13-9BE4DBC2CEE4}"/>
              </a:ext>
            </a:extLst>
          </p:cNvPr>
          <p:cNvSpPr>
            <a:spLocks noGrp="1"/>
          </p:cNvSpPr>
          <p:nvPr>
            <p:ph type="sldNum" sz="quarter" idx="12"/>
          </p:nvPr>
        </p:nvSpPr>
        <p:spPr/>
        <p:txBody>
          <a:bodyPr/>
          <a:lstStyle/>
          <a:p>
            <a:fld id="{02A62980-9C6F-2142-A246-A431974B9EF9}" type="slidenum">
              <a:rPr lang="en-US" smtClean="0"/>
              <a:t>‹#›</a:t>
            </a:fld>
            <a:endParaRPr lang="en-US"/>
          </a:p>
        </p:txBody>
      </p:sp>
    </p:spTree>
    <p:extLst>
      <p:ext uri="{BB962C8B-B14F-4D97-AF65-F5344CB8AC3E}">
        <p14:creationId xmlns:p14="http://schemas.microsoft.com/office/powerpoint/2010/main" val="694338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980900-12DC-C34A-9541-9D26313B41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123694-8CA1-E74D-A841-2921A02FD4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5FD35-9C4D-2C45-BF52-A12B79AF4241}"/>
              </a:ext>
            </a:extLst>
          </p:cNvPr>
          <p:cNvSpPr>
            <a:spLocks noGrp="1"/>
          </p:cNvSpPr>
          <p:nvPr>
            <p:ph type="dt" sz="half" idx="10"/>
          </p:nvPr>
        </p:nvSpPr>
        <p:spPr/>
        <p:txBody>
          <a:bodyPr/>
          <a:lstStyle/>
          <a:p>
            <a:fld id="{7B71F177-6F32-F844-B8C5-99D3BC486FD1}" type="datetimeFigureOut">
              <a:rPr lang="en-US" smtClean="0"/>
              <a:t>4/16/20</a:t>
            </a:fld>
            <a:endParaRPr lang="en-US"/>
          </a:p>
        </p:txBody>
      </p:sp>
      <p:sp>
        <p:nvSpPr>
          <p:cNvPr id="5" name="Footer Placeholder 4">
            <a:extLst>
              <a:ext uri="{FF2B5EF4-FFF2-40B4-BE49-F238E27FC236}">
                <a16:creationId xmlns:a16="http://schemas.microsoft.com/office/drawing/2014/main" id="{0C2DE689-75E7-ED4C-B0F2-D026653A6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DBC8E-928C-E04F-A680-EE22DE08B4FD}"/>
              </a:ext>
            </a:extLst>
          </p:cNvPr>
          <p:cNvSpPr>
            <a:spLocks noGrp="1"/>
          </p:cNvSpPr>
          <p:nvPr>
            <p:ph type="sldNum" sz="quarter" idx="12"/>
          </p:nvPr>
        </p:nvSpPr>
        <p:spPr/>
        <p:txBody>
          <a:bodyPr/>
          <a:lstStyle/>
          <a:p>
            <a:fld id="{02A62980-9C6F-2142-A246-A431974B9EF9}" type="slidenum">
              <a:rPr lang="en-US" smtClean="0"/>
              <a:t>‹#›</a:t>
            </a:fld>
            <a:endParaRPr lang="en-US"/>
          </a:p>
        </p:txBody>
      </p:sp>
    </p:spTree>
    <p:extLst>
      <p:ext uri="{BB962C8B-B14F-4D97-AF65-F5344CB8AC3E}">
        <p14:creationId xmlns:p14="http://schemas.microsoft.com/office/powerpoint/2010/main" val="253646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552A-07E1-3B49-B19B-1572AED890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319DAC-E0F4-4746-BA53-990906F1F1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0B92E-2F28-0C44-BD25-F56815FCD75F}"/>
              </a:ext>
            </a:extLst>
          </p:cNvPr>
          <p:cNvSpPr>
            <a:spLocks noGrp="1"/>
          </p:cNvSpPr>
          <p:nvPr>
            <p:ph type="dt" sz="half" idx="10"/>
          </p:nvPr>
        </p:nvSpPr>
        <p:spPr/>
        <p:txBody>
          <a:bodyPr/>
          <a:lstStyle/>
          <a:p>
            <a:fld id="{7B71F177-6F32-F844-B8C5-99D3BC486FD1}" type="datetimeFigureOut">
              <a:rPr lang="en-US" smtClean="0"/>
              <a:t>4/16/20</a:t>
            </a:fld>
            <a:endParaRPr lang="en-US"/>
          </a:p>
        </p:txBody>
      </p:sp>
      <p:sp>
        <p:nvSpPr>
          <p:cNvPr id="5" name="Footer Placeholder 4">
            <a:extLst>
              <a:ext uri="{FF2B5EF4-FFF2-40B4-BE49-F238E27FC236}">
                <a16:creationId xmlns:a16="http://schemas.microsoft.com/office/drawing/2014/main" id="{AC0BF170-F47F-304F-BD74-FFA952387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11742-B9AC-9245-8788-3F45ED6147C5}"/>
              </a:ext>
            </a:extLst>
          </p:cNvPr>
          <p:cNvSpPr>
            <a:spLocks noGrp="1"/>
          </p:cNvSpPr>
          <p:nvPr>
            <p:ph type="sldNum" sz="quarter" idx="12"/>
          </p:nvPr>
        </p:nvSpPr>
        <p:spPr/>
        <p:txBody>
          <a:bodyPr/>
          <a:lstStyle/>
          <a:p>
            <a:fld id="{02A62980-9C6F-2142-A246-A431974B9EF9}" type="slidenum">
              <a:rPr lang="en-US" smtClean="0"/>
              <a:t>‹#›</a:t>
            </a:fld>
            <a:endParaRPr lang="en-US"/>
          </a:p>
        </p:txBody>
      </p:sp>
    </p:spTree>
    <p:extLst>
      <p:ext uri="{BB962C8B-B14F-4D97-AF65-F5344CB8AC3E}">
        <p14:creationId xmlns:p14="http://schemas.microsoft.com/office/powerpoint/2010/main" val="233740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7EE54-1C37-384F-A912-02CBA33F74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2E244D-D140-6F49-98F5-34C6C769A9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BCA3DD-5A60-9C48-8FA1-62CFCA00E6E3}"/>
              </a:ext>
            </a:extLst>
          </p:cNvPr>
          <p:cNvSpPr>
            <a:spLocks noGrp="1"/>
          </p:cNvSpPr>
          <p:nvPr>
            <p:ph type="dt" sz="half" idx="10"/>
          </p:nvPr>
        </p:nvSpPr>
        <p:spPr/>
        <p:txBody>
          <a:bodyPr/>
          <a:lstStyle/>
          <a:p>
            <a:fld id="{7B71F177-6F32-F844-B8C5-99D3BC486FD1}" type="datetimeFigureOut">
              <a:rPr lang="en-US" smtClean="0"/>
              <a:t>4/16/20</a:t>
            </a:fld>
            <a:endParaRPr lang="en-US"/>
          </a:p>
        </p:txBody>
      </p:sp>
      <p:sp>
        <p:nvSpPr>
          <p:cNvPr id="5" name="Footer Placeholder 4">
            <a:extLst>
              <a:ext uri="{FF2B5EF4-FFF2-40B4-BE49-F238E27FC236}">
                <a16:creationId xmlns:a16="http://schemas.microsoft.com/office/drawing/2014/main" id="{E9AFF2EC-A3C1-F94C-9803-49D299937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18B21-B2F7-244D-95C5-D7B542A381B6}"/>
              </a:ext>
            </a:extLst>
          </p:cNvPr>
          <p:cNvSpPr>
            <a:spLocks noGrp="1"/>
          </p:cNvSpPr>
          <p:nvPr>
            <p:ph type="sldNum" sz="quarter" idx="12"/>
          </p:nvPr>
        </p:nvSpPr>
        <p:spPr/>
        <p:txBody>
          <a:bodyPr/>
          <a:lstStyle/>
          <a:p>
            <a:fld id="{02A62980-9C6F-2142-A246-A431974B9EF9}" type="slidenum">
              <a:rPr lang="en-US" smtClean="0"/>
              <a:t>‹#›</a:t>
            </a:fld>
            <a:endParaRPr lang="en-US"/>
          </a:p>
        </p:txBody>
      </p:sp>
    </p:spTree>
    <p:extLst>
      <p:ext uri="{BB962C8B-B14F-4D97-AF65-F5344CB8AC3E}">
        <p14:creationId xmlns:p14="http://schemas.microsoft.com/office/powerpoint/2010/main" val="1286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B1AF-A6E0-9446-A134-64B822DC72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3D2A89-1CFB-7B41-814E-3B46B91E20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A63388-C998-FA44-9FF6-71E6702878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87A4BF-3C3F-E94D-839B-4E989D27059C}"/>
              </a:ext>
            </a:extLst>
          </p:cNvPr>
          <p:cNvSpPr>
            <a:spLocks noGrp="1"/>
          </p:cNvSpPr>
          <p:nvPr>
            <p:ph type="dt" sz="half" idx="10"/>
          </p:nvPr>
        </p:nvSpPr>
        <p:spPr/>
        <p:txBody>
          <a:bodyPr/>
          <a:lstStyle/>
          <a:p>
            <a:fld id="{7B71F177-6F32-F844-B8C5-99D3BC486FD1}" type="datetimeFigureOut">
              <a:rPr lang="en-US" smtClean="0"/>
              <a:t>4/16/20</a:t>
            </a:fld>
            <a:endParaRPr lang="en-US"/>
          </a:p>
        </p:txBody>
      </p:sp>
      <p:sp>
        <p:nvSpPr>
          <p:cNvPr id="6" name="Footer Placeholder 5">
            <a:extLst>
              <a:ext uri="{FF2B5EF4-FFF2-40B4-BE49-F238E27FC236}">
                <a16:creationId xmlns:a16="http://schemas.microsoft.com/office/drawing/2014/main" id="{F65B583D-A475-634D-8E07-C885F16774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2C8EC-4F82-F847-8115-9FE20610B8A3}"/>
              </a:ext>
            </a:extLst>
          </p:cNvPr>
          <p:cNvSpPr>
            <a:spLocks noGrp="1"/>
          </p:cNvSpPr>
          <p:nvPr>
            <p:ph type="sldNum" sz="quarter" idx="12"/>
          </p:nvPr>
        </p:nvSpPr>
        <p:spPr/>
        <p:txBody>
          <a:bodyPr/>
          <a:lstStyle/>
          <a:p>
            <a:fld id="{02A62980-9C6F-2142-A246-A431974B9EF9}" type="slidenum">
              <a:rPr lang="en-US" smtClean="0"/>
              <a:t>‹#›</a:t>
            </a:fld>
            <a:endParaRPr lang="en-US"/>
          </a:p>
        </p:txBody>
      </p:sp>
    </p:spTree>
    <p:extLst>
      <p:ext uri="{BB962C8B-B14F-4D97-AF65-F5344CB8AC3E}">
        <p14:creationId xmlns:p14="http://schemas.microsoft.com/office/powerpoint/2010/main" val="137574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E690-5EDB-9B46-A8D8-FABFF29B6B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5B201A-BE5B-FF44-90B7-5B196FE69E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932AB3-C9D0-BC49-9115-CC8931A663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F3D161-5F6B-4E48-A1A5-E848CA99E9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0B2337-41D7-0F45-936A-060F8AC553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891FDF-4BA0-2D40-8C95-8E8FE60B6BBA}"/>
              </a:ext>
            </a:extLst>
          </p:cNvPr>
          <p:cNvSpPr>
            <a:spLocks noGrp="1"/>
          </p:cNvSpPr>
          <p:nvPr>
            <p:ph type="dt" sz="half" idx="10"/>
          </p:nvPr>
        </p:nvSpPr>
        <p:spPr/>
        <p:txBody>
          <a:bodyPr/>
          <a:lstStyle/>
          <a:p>
            <a:fld id="{7B71F177-6F32-F844-B8C5-99D3BC486FD1}" type="datetimeFigureOut">
              <a:rPr lang="en-US" smtClean="0"/>
              <a:t>4/16/20</a:t>
            </a:fld>
            <a:endParaRPr lang="en-US"/>
          </a:p>
        </p:txBody>
      </p:sp>
      <p:sp>
        <p:nvSpPr>
          <p:cNvPr id="8" name="Footer Placeholder 7">
            <a:extLst>
              <a:ext uri="{FF2B5EF4-FFF2-40B4-BE49-F238E27FC236}">
                <a16:creationId xmlns:a16="http://schemas.microsoft.com/office/drawing/2014/main" id="{1319F1F8-A6A4-6747-A454-EF4B29DE94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91345E-A8A4-E24E-B049-5C91D26B6E98}"/>
              </a:ext>
            </a:extLst>
          </p:cNvPr>
          <p:cNvSpPr>
            <a:spLocks noGrp="1"/>
          </p:cNvSpPr>
          <p:nvPr>
            <p:ph type="sldNum" sz="quarter" idx="12"/>
          </p:nvPr>
        </p:nvSpPr>
        <p:spPr/>
        <p:txBody>
          <a:bodyPr/>
          <a:lstStyle/>
          <a:p>
            <a:fld id="{02A62980-9C6F-2142-A246-A431974B9EF9}" type="slidenum">
              <a:rPr lang="en-US" smtClean="0"/>
              <a:t>‹#›</a:t>
            </a:fld>
            <a:endParaRPr lang="en-US"/>
          </a:p>
        </p:txBody>
      </p:sp>
    </p:spTree>
    <p:extLst>
      <p:ext uri="{BB962C8B-B14F-4D97-AF65-F5344CB8AC3E}">
        <p14:creationId xmlns:p14="http://schemas.microsoft.com/office/powerpoint/2010/main" val="3661216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C8D0-5329-0243-899C-71532C8D2E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EF4432-2B9C-5746-BE6C-CFBE2BA44DEB}"/>
              </a:ext>
            </a:extLst>
          </p:cNvPr>
          <p:cNvSpPr>
            <a:spLocks noGrp="1"/>
          </p:cNvSpPr>
          <p:nvPr>
            <p:ph type="dt" sz="half" idx="10"/>
          </p:nvPr>
        </p:nvSpPr>
        <p:spPr/>
        <p:txBody>
          <a:bodyPr/>
          <a:lstStyle/>
          <a:p>
            <a:fld id="{7B71F177-6F32-F844-B8C5-99D3BC486FD1}" type="datetimeFigureOut">
              <a:rPr lang="en-US" smtClean="0"/>
              <a:t>4/16/20</a:t>
            </a:fld>
            <a:endParaRPr lang="en-US"/>
          </a:p>
        </p:txBody>
      </p:sp>
      <p:sp>
        <p:nvSpPr>
          <p:cNvPr id="4" name="Footer Placeholder 3">
            <a:extLst>
              <a:ext uri="{FF2B5EF4-FFF2-40B4-BE49-F238E27FC236}">
                <a16:creationId xmlns:a16="http://schemas.microsoft.com/office/drawing/2014/main" id="{0A2E9EE7-AF8F-EE44-944B-25399A747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B61356-9EA4-F643-9817-02D40C291809}"/>
              </a:ext>
            </a:extLst>
          </p:cNvPr>
          <p:cNvSpPr>
            <a:spLocks noGrp="1"/>
          </p:cNvSpPr>
          <p:nvPr>
            <p:ph type="sldNum" sz="quarter" idx="12"/>
          </p:nvPr>
        </p:nvSpPr>
        <p:spPr/>
        <p:txBody>
          <a:bodyPr/>
          <a:lstStyle/>
          <a:p>
            <a:fld id="{02A62980-9C6F-2142-A246-A431974B9EF9}" type="slidenum">
              <a:rPr lang="en-US" smtClean="0"/>
              <a:t>‹#›</a:t>
            </a:fld>
            <a:endParaRPr lang="en-US"/>
          </a:p>
        </p:txBody>
      </p:sp>
    </p:spTree>
    <p:extLst>
      <p:ext uri="{BB962C8B-B14F-4D97-AF65-F5344CB8AC3E}">
        <p14:creationId xmlns:p14="http://schemas.microsoft.com/office/powerpoint/2010/main" val="696584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4E494E-FC1E-C34A-B7FA-220920333E87}"/>
              </a:ext>
            </a:extLst>
          </p:cNvPr>
          <p:cNvSpPr>
            <a:spLocks noGrp="1"/>
          </p:cNvSpPr>
          <p:nvPr>
            <p:ph type="dt" sz="half" idx="10"/>
          </p:nvPr>
        </p:nvSpPr>
        <p:spPr/>
        <p:txBody>
          <a:bodyPr/>
          <a:lstStyle/>
          <a:p>
            <a:fld id="{7B71F177-6F32-F844-B8C5-99D3BC486FD1}" type="datetimeFigureOut">
              <a:rPr lang="en-US" smtClean="0"/>
              <a:t>4/16/20</a:t>
            </a:fld>
            <a:endParaRPr lang="en-US"/>
          </a:p>
        </p:txBody>
      </p:sp>
      <p:sp>
        <p:nvSpPr>
          <p:cNvPr id="3" name="Footer Placeholder 2">
            <a:extLst>
              <a:ext uri="{FF2B5EF4-FFF2-40B4-BE49-F238E27FC236}">
                <a16:creationId xmlns:a16="http://schemas.microsoft.com/office/drawing/2014/main" id="{8590A4F1-54C9-204E-BACD-0D88A4462B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34F67A-FF83-F24B-B4E8-315367AD4666}"/>
              </a:ext>
            </a:extLst>
          </p:cNvPr>
          <p:cNvSpPr>
            <a:spLocks noGrp="1"/>
          </p:cNvSpPr>
          <p:nvPr>
            <p:ph type="sldNum" sz="quarter" idx="12"/>
          </p:nvPr>
        </p:nvSpPr>
        <p:spPr/>
        <p:txBody>
          <a:bodyPr/>
          <a:lstStyle/>
          <a:p>
            <a:fld id="{02A62980-9C6F-2142-A246-A431974B9EF9}" type="slidenum">
              <a:rPr lang="en-US" smtClean="0"/>
              <a:t>‹#›</a:t>
            </a:fld>
            <a:endParaRPr lang="en-US"/>
          </a:p>
        </p:txBody>
      </p:sp>
    </p:spTree>
    <p:extLst>
      <p:ext uri="{BB962C8B-B14F-4D97-AF65-F5344CB8AC3E}">
        <p14:creationId xmlns:p14="http://schemas.microsoft.com/office/powerpoint/2010/main" val="136597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4DBA-7AC6-5748-9D56-F6381B6AA1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2378E6-EA56-A145-95D9-7446972ED6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F43EA7-0A25-0E4D-9078-43470F7A3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B7DC3F-5775-7D48-A313-59CDF25A0C2A}"/>
              </a:ext>
            </a:extLst>
          </p:cNvPr>
          <p:cNvSpPr>
            <a:spLocks noGrp="1"/>
          </p:cNvSpPr>
          <p:nvPr>
            <p:ph type="dt" sz="half" idx="10"/>
          </p:nvPr>
        </p:nvSpPr>
        <p:spPr/>
        <p:txBody>
          <a:bodyPr/>
          <a:lstStyle/>
          <a:p>
            <a:fld id="{7B71F177-6F32-F844-B8C5-99D3BC486FD1}" type="datetimeFigureOut">
              <a:rPr lang="en-US" smtClean="0"/>
              <a:t>4/16/20</a:t>
            </a:fld>
            <a:endParaRPr lang="en-US"/>
          </a:p>
        </p:txBody>
      </p:sp>
      <p:sp>
        <p:nvSpPr>
          <p:cNvPr id="6" name="Footer Placeholder 5">
            <a:extLst>
              <a:ext uri="{FF2B5EF4-FFF2-40B4-BE49-F238E27FC236}">
                <a16:creationId xmlns:a16="http://schemas.microsoft.com/office/drawing/2014/main" id="{F49A7C70-8138-1D41-A22B-E2FE288B4B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939F5-83AE-2E44-94CF-495E37FEB61F}"/>
              </a:ext>
            </a:extLst>
          </p:cNvPr>
          <p:cNvSpPr>
            <a:spLocks noGrp="1"/>
          </p:cNvSpPr>
          <p:nvPr>
            <p:ph type="sldNum" sz="quarter" idx="12"/>
          </p:nvPr>
        </p:nvSpPr>
        <p:spPr/>
        <p:txBody>
          <a:bodyPr/>
          <a:lstStyle/>
          <a:p>
            <a:fld id="{02A62980-9C6F-2142-A246-A431974B9EF9}" type="slidenum">
              <a:rPr lang="en-US" smtClean="0"/>
              <a:t>‹#›</a:t>
            </a:fld>
            <a:endParaRPr lang="en-US"/>
          </a:p>
        </p:txBody>
      </p:sp>
    </p:spTree>
    <p:extLst>
      <p:ext uri="{BB962C8B-B14F-4D97-AF65-F5344CB8AC3E}">
        <p14:creationId xmlns:p14="http://schemas.microsoft.com/office/powerpoint/2010/main" val="3284027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69EF-7E46-2B47-B71B-667EFF8C7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9B68A7-8FF4-534B-AEDF-3CB2B56072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96E690-8C10-1243-AF14-9022B85D4E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6AD69-670B-954B-A00A-488686F8C404}"/>
              </a:ext>
            </a:extLst>
          </p:cNvPr>
          <p:cNvSpPr>
            <a:spLocks noGrp="1"/>
          </p:cNvSpPr>
          <p:nvPr>
            <p:ph type="dt" sz="half" idx="10"/>
          </p:nvPr>
        </p:nvSpPr>
        <p:spPr/>
        <p:txBody>
          <a:bodyPr/>
          <a:lstStyle/>
          <a:p>
            <a:fld id="{7B71F177-6F32-F844-B8C5-99D3BC486FD1}" type="datetimeFigureOut">
              <a:rPr lang="en-US" smtClean="0"/>
              <a:t>4/16/20</a:t>
            </a:fld>
            <a:endParaRPr lang="en-US"/>
          </a:p>
        </p:txBody>
      </p:sp>
      <p:sp>
        <p:nvSpPr>
          <p:cNvPr id="6" name="Footer Placeholder 5">
            <a:extLst>
              <a:ext uri="{FF2B5EF4-FFF2-40B4-BE49-F238E27FC236}">
                <a16:creationId xmlns:a16="http://schemas.microsoft.com/office/drawing/2014/main" id="{B2C6B90E-06B2-5542-9390-03410994F8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F40F23-C0C4-224C-8B11-B7ABAA915ABA}"/>
              </a:ext>
            </a:extLst>
          </p:cNvPr>
          <p:cNvSpPr>
            <a:spLocks noGrp="1"/>
          </p:cNvSpPr>
          <p:nvPr>
            <p:ph type="sldNum" sz="quarter" idx="12"/>
          </p:nvPr>
        </p:nvSpPr>
        <p:spPr/>
        <p:txBody>
          <a:bodyPr/>
          <a:lstStyle/>
          <a:p>
            <a:fld id="{02A62980-9C6F-2142-A246-A431974B9EF9}" type="slidenum">
              <a:rPr lang="en-US" smtClean="0"/>
              <a:t>‹#›</a:t>
            </a:fld>
            <a:endParaRPr lang="en-US"/>
          </a:p>
        </p:txBody>
      </p:sp>
    </p:spTree>
    <p:extLst>
      <p:ext uri="{BB962C8B-B14F-4D97-AF65-F5344CB8AC3E}">
        <p14:creationId xmlns:p14="http://schemas.microsoft.com/office/powerpoint/2010/main" val="1474399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2B8D10-5FE1-1549-9B88-22B030D0A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0E69EAD-311B-C141-B983-B12F1EC821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1EBAD4-ED41-694D-BB49-367EC2871D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1F177-6F32-F844-B8C5-99D3BC486FD1}" type="datetimeFigureOut">
              <a:rPr lang="en-US" smtClean="0"/>
              <a:t>4/16/20</a:t>
            </a:fld>
            <a:endParaRPr lang="en-US"/>
          </a:p>
        </p:txBody>
      </p:sp>
      <p:sp>
        <p:nvSpPr>
          <p:cNvPr id="5" name="Footer Placeholder 4">
            <a:extLst>
              <a:ext uri="{FF2B5EF4-FFF2-40B4-BE49-F238E27FC236}">
                <a16:creationId xmlns:a16="http://schemas.microsoft.com/office/drawing/2014/main" id="{519794FE-D2EB-E949-A5BC-875379C417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27CD17-229A-B749-BFFC-FA9B4927E7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A62980-9C6F-2142-A246-A431974B9EF9}" type="slidenum">
              <a:rPr lang="en-US" smtClean="0"/>
              <a:t>‹#›</a:t>
            </a:fld>
            <a:endParaRPr lang="en-US"/>
          </a:p>
        </p:txBody>
      </p:sp>
    </p:spTree>
    <p:extLst>
      <p:ext uri="{BB962C8B-B14F-4D97-AF65-F5344CB8AC3E}">
        <p14:creationId xmlns:p14="http://schemas.microsoft.com/office/powerpoint/2010/main" val="1067500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7000" b="-27000"/>
          </a:stretch>
        </a:blipFill>
        <a:effectLst/>
      </p:bgPr>
    </p:bg>
    <p:spTree>
      <p:nvGrpSpPr>
        <p:cNvPr id="1" name=""/>
        <p:cNvGrpSpPr/>
        <p:nvPr/>
      </p:nvGrpSpPr>
      <p:grpSpPr>
        <a:xfrm>
          <a:off x="0" y="0"/>
          <a:ext cx="0" cy="0"/>
          <a:chOff x="0" y="0"/>
          <a:chExt cx="0" cy="0"/>
        </a:xfrm>
      </p:grpSpPr>
      <p:pic>
        <p:nvPicPr>
          <p:cNvPr id="18" name="Picture 17" descr="A close up of a sign&#10;&#10;Description automatically generated">
            <a:extLst>
              <a:ext uri="{FF2B5EF4-FFF2-40B4-BE49-F238E27FC236}">
                <a16:creationId xmlns:a16="http://schemas.microsoft.com/office/drawing/2014/main" id="{97FF0434-15E3-414C-AF19-1763F4631149}"/>
              </a:ext>
            </a:extLst>
          </p:cNvPr>
          <p:cNvPicPr>
            <a:picLocks noChangeAspect="1"/>
          </p:cNvPicPr>
          <p:nvPr/>
        </p:nvPicPr>
        <p:blipFill>
          <a:blip r:embed="rId4"/>
          <a:stretch>
            <a:fillRect/>
          </a:stretch>
        </p:blipFill>
        <p:spPr>
          <a:xfrm>
            <a:off x="2292325" y="98907"/>
            <a:ext cx="7073462" cy="4023700"/>
          </a:xfrm>
          <a:prstGeom prst="rect">
            <a:avLst/>
          </a:prstGeom>
        </p:spPr>
      </p:pic>
      <p:cxnSp>
        <p:nvCxnSpPr>
          <p:cNvPr id="34" name="Straight Connector 33">
            <a:extLst>
              <a:ext uri="{FF2B5EF4-FFF2-40B4-BE49-F238E27FC236}">
                <a16:creationId xmlns:a16="http://schemas.microsoft.com/office/drawing/2014/main" id="{7D30A1A3-AD7B-D640-90C9-18946A5080DE}"/>
              </a:ext>
            </a:extLst>
          </p:cNvPr>
          <p:cNvCxnSpPr>
            <a:cxnSpLocks/>
          </p:cNvCxnSpPr>
          <p:nvPr/>
        </p:nvCxnSpPr>
        <p:spPr>
          <a:xfrm>
            <a:off x="977462" y="4528901"/>
            <a:ext cx="10037379" cy="736782"/>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sp>
        <p:nvSpPr>
          <p:cNvPr id="37" name="Extract 36">
            <a:extLst>
              <a:ext uri="{FF2B5EF4-FFF2-40B4-BE49-F238E27FC236}">
                <a16:creationId xmlns:a16="http://schemas.microsoft.com/office/drawing/2014/main" id="{801E9CA5-A44D-1A4F-9AD7-045719CBB52F}"/>
              </a:ext>
            </a:extLst>
          </p:cNvPr>
          <p:cNvSpPr/>
          <p:nvPr/>
        </p:nvSpPr>
        <p:spPr>
          <a:xfrm>
            <a:off x="5134708" y="4911855"/>
            <a:ext cx="808892" cy="60971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5F6BC99-C8D3-2449-A710-7DE3AA48B395}"/>
              </a:ext>
            </a:extLst>
          </p:cNvPr>
          <p:cNvSpPr txBox="1"/>
          <p:nvPr/>
        </p:nvSpPr>
        <p:spPr>
          <a:xfrm rot="269978">
            <a:off x="1277175" y="3971587"/>
            <a:ext cx="3047822" cy="707886"/>
          </a:xfrm>
          <a:prstGeom prst="rect">
            <a:avLst/>
          </a:prstGeom>
          <a:noFill/>
        </p:spPr>
        <p:txBody>
          <a:bodyPr wrap="square" rtlCol="0">
            <a:spAutoFit/>
          </a:bodyPr>
          <a:lstStyle/>
          <a:p>
            <a:r>
              <a:rPr lang="en-US" sz="4000" b="1" dirty="0">
                <a:solidFill>
                  <a:schemeClr val="bg1"/>
                </a:solidFill>
                <a:latin typeface="MS UI Gothic" panose="020B0600070205080204" pitchFamily="34" charset="-128"/>
                <a:ea typeface="MS UI Gothic" panose="020B0600070205080204" pitchFamily="34" charset="-128"/>
                <a:cs typeface="Noto Sans N'Ko" panose="020B0502040504020204" pitchFamily="34" charset="0"/>
              </a:rPr>
              <a:t>Advantages</a:t>
            </a:r>
          </a:p>
        </p:txBody>
      </p:sp>
      <p:sp>
        <p:nvSpPr>
          <p:cNvPr id="43" name="TextBox 42">
            <a:extLst>
              <a:ext uri="{FF2B5EF4-FFF2-40B4-BE49-F238E27FC236}">
                <a16:creationId xmlns:a16="http://schemas.microsoft.com/office/drawing/2014/main" id="{7398223C-0A9E-D546-8AA1-4E568AC3AD2E}"/>
              </a:ext>
            </a:extLst>
          </p:cNvPr>
          <p:cNvSpPr txBox="1"/>
          <p:nvPr/>
        </p:nvSpPr>
        <p:spPr>
          <a:xfrm rot="230221">
            <a:off x="7329620" y="4435941"/>
            <a:ext cx="3665644" cy="707886"/>
          </a:xfrm>
          <a:prstGeom prst="rect">
            <a:avLst/>
          </a:prstGeom>
          <a:noFill/>
        </p:spPr>
        <p:txBody>
          <a:bodyPr wrap="square" rtlCol="0">
            <a:spAutoFit/>
          </a:bodyPr>
          <a:lstStyle/>
          <a:p>
            <a:r>
              <a:rPr lang="en-US" sz="4000" b="1" dirty="0">
                <a:solidFill>
                  <a:schemeClr val="bg1"/>
                </a:solidFill>
                <a:latin typeface="MS UI Gothic" panose="020B0600070205080204" pitchFamily="34" charset="-128"/>
                <a:ea typeface="MS UI Gothic" panose="020B0600070205080204" pitchFamily="34" charset="-128"/>
              </a:rPr>
              <a:t>Disadvantages</a:t>
            </a:r>
          </a:p>
        </p:txBody>
      </p:sp>
      <p:sp>
        <p:nvSpPr>
          <p:cNvPr id="44" name="TextBox 43">
            <a:extLst>
              <a:ext uri="{FF2B5EF4-FFF2-40B4-BE49-F238E27FC236}">
                <a16:creationId xmlns:a16="http://schemas.microsoft.com/office/drawing/2014/main" id="{9ABED172-C20E-B548-B3AC-7CF80028115C}"/>
              </a:ext>
            </a:extLst>
          </p:cNvPr>
          <p:cNvSpPr txBox="1"/>
          <p:nvPr/>
        </p:nvSpPr>
        <p:spPr>
          <a:xfrm>
            <a:off x="8534400" y="6049108"/>
            <a:ext cx="3505200" cy="461665"/>
          </a:xfrm>
          <a:prstGeom prst="rect">
            <a:avLst/>
          </a:prstGeom>
          <a:noFill/>
        </p:spPr>
        <p:txBody>
          <a:bodyPr wrap="square" rtlCol="0">
            <a:spAutoFit/>
          </a:bodyPr>
          <a:lstStyle/>
          <a:p>
            <a:r>
              <a:rPr lang="en-US" sz="2400" dirty="0"/>
              <a:t>By: Ramesh Chapagain</a:t>
            </a:r>
          </a:p>
        </p:txBody>
      </p:sp>
    </p:spTree>
    <p:extLst>
      <p:ext uri="{BB962C8B-B14F-4D97-AF65-F5344CB8AC3E}">
        <p14:creationId xmlns:p14="http://schemas.microsoft.com/office/powerpoint/2010/main" val="13112652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ppt_x"/>
                                          </p:val>
                                        </p:tav>
                                        <p:tav tm="100000">
                                          <p:val>
                                            <p:strVal val="#ppt_x"/>
                                          </p:val>
                                        </p:tav>
                                      </p:tavLst>
                                    </p:anim>
                                    <p:anim calcmode="lin" valueType="num">
                                      <p:cBhvr additive="base">
                                        <p:cTn id="8" dur="10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7000" b="-2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2E1F-5838-C645-843E-4351F8844FDE}"/>
              </a:ext>
            </a:extLst>
          </p:cNvPr>
          <p:cNvSpPr>
            <a:spLocks noGrp="1"/>
          </p:cNvSpPr>
          <p:nvPr>
            <p:ph type="ctrTitle"/>
          </p:nvPr>
        </p:nvSpPr>
        <p:spPr>
          <a:xfrm>
            <a:off x="1524000" y="1122363"/>
            <a:ext cx="9144000" cy="1187083"/>
          </a:xfrm>
        </p:spPr>
        <p:txBody>
          <a:bodyPr>
            <a:normAutofit fontScale="90000"/>
          </a:bodyPr>
          <a:lstStyle/>
          <a:p>
            <a:r>
              <a:rPr lang="en-US" b="1" dirty="0">
                <a:solidFill>
                  <a:schemeClr val="bg1"/>
                </a:solidFill>
              </a:rPr>
              <a:t>  Unregulated aspects of internet</a:t>
            </a:r>
          </a:p>
        </p:txBody>
      </p:sp>
      <p:sp>
        <p:nvSpPr>
          <p:cNvPr id="3" name="Subtitle 2">
            <a:extLst>
              <a:ext uri="{FF2B5EF4-FFF2-40B4-BE49-F238E27FC236}">
                <a16:creationId xmlns:a16="http://schemas.microsoft.com/office/drawing/2014/main" id="{F1D15F4D-B98C-7640-89E9-9AF628063A1F}"/>
              </a:ext>
            </a:extLst>
          </p:cNvPr>
          <p:cNvSpPr>
            <a:spLocks noGrp="1"/>
          </p:cNvSpPr>
          <p:nvPr>
            <p:ph type="subTitle" idx="1"/>
          </p:nvPr>
        </p:nvSpPr>
        <p:spPr>
          <a:xfrm>
            <a:off x="1524000" y="2543907"/>
            <a:ext cx="9144000" cy="3763107"/>
          </a:xfrm>
        </p:spPr>
        <p:txBody>
          <a:bodyPr>
            <a:normAutofit fontScale="92500" lnSpcReduction="10000"/>
          </a:bodyPr>
          <a:lstStyle/>
          <a:p>
            <a:pPr algn="l"/>
            <a:r>
              <a:rPr lang="en-US" sz="3200" b="1" dirty="0">
                <a:solidFill>
                  <a:schemeClr val="bg1"/>
                </a:solidFill>
                <a:latin typeface="+mj-lt"/>
              </a:rPr>
              <a:t>Almost anything can be posted on the web because of freedom of speech and expression. </a:t>
            </a:r>
          </a:p>
          <a:p>
            <a:pPr algn="l"/>
            <a:r>
              <a:rPr lang="en-US" sz="3200" b="1" dirty="0">
                <a:solidFill>
                  <a:schemeClr val="bg1"/>
                </a:solidFill>
                <a:latin typeface="+mj-lt"/>
              </a:rPr>
              <a:t>Illicit contents is widely available which can be dangerous, offensive, and Illegal. It might be difficult to remove from web. </a:t>
            </a:r>
          </a:p>
          <a:p>
            <a:pPr algn="l"/>
            <a:r>
              <a:rPr lang="en-US" sz="3200" b="1" dirty="0">
                <a:solidFill>
                  <a:schemeClr val="bg1"/>
                </a:solidFill>
                <a:latin typeface="+mj-lt"/>
              </a:rPr>
              <a:t>It can be difficult to filter web contents to ISPs due to freedom of expression because some feelings that might be right to a group of people or religion might be offensive to other. </a:t>
            </a:r>
          </a:p>
          <a:p>
            <a:pPr algn="l"/>
            <a:endParaRPr lang="en-US" sz="3200" b="1" dirty="0">
              <a:solidFill>
                <a:schemeClr val="bg1"/>
              </a:solidFill>
              <a:latin typeface="+mj-lt"/>
            </a:endParaRPr>
          </a:p>
          <a:p>
            <a:pPr marL="457200" indent="-457200" algn="l">
              <a:buFontTx/>
              <a:buChar char="-"/>
            </a:pPr>
            <a:endParaRPr lang="en-US" sz="3200" b="1" dirty="0">
              <a:solidFill>
                <a:schemeClr val="bg1"/>
              </a:solidFill>
              <a:latin typeface="+mj-lt"/>
            </a:endParaRPr>
          </a:p>
          <a:p>
            <a:pPr marL="457200" indent="-457200" algn="l">
              <a:buFontTx/>
              <a:buChar char="-"/>
            </a:pPr>
            <a:endParaRPr lang="en-US" sz="3200" b="1" dirty="0">
              <a:solidFill>
                <a:schemeClr val="bg1"/>
              </a:solidFill>
              <a:latin typeface="+mj-lt"/>
            </a:endParaRPr>
          </a:p>
        </p:txBody>
      </p:sp>
      <p:pic>
        <p:nvPicPr>
          <p:cNvPr id="5" name="Picture 4" descr="A close up of a sign&#10;&#10;Description automatically generated">
            <a:extLst>
              <a:ext uri="{FF2B5EF4-FFF2-40B4-BE49-F238E27FC236}">
                <a16:creationId xmlns:a16="http://schemas.microsoft.com/office/drawing/2014/main" id="{9C86FC3D-4FB9-DA4F-BEFC-42375AB020FE}"/>
              </a:ext>
            </a:extLst>
          </p:cNvPr>
          <p:cNvPicPr>
            <a:picLocks noChangeAspect="1"/>
          </p:cNvPicPr>
          <p:nvPr/>
        </p:nvPicPr>
        <p:blipFill>
          <a:blip r:embed="rId4"/>
          <a:stretch>
            <a:fillRect/>
          </a:stretch>
        </p:blipFill>
        <p:spPr>
          <a:xfrm>
            <a:off x="0" y="0"/>
            <a:ext cx="2110154" cy="2016369"/>
          </a:xfrm>
          <a:prstGeom prst="rect">
            <a:avLst/>
          </a:prstGeom>
        </p:spPr>
      </p:pic>
    </p:spTree>
    <p:extLst>
      <p:ext uri="{BB962C8B-B14F-4D97-AF65-F5344CB8AC3E}">
        <p14:creationId xmlns:p14="http://schemas.microsoft.com/office/powerpoint/2010/main" val="371520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2" presetClass="entr" presetSubtype="4"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ppt_y</p:attrName>
                                        </p:attrNameLst>
                                      </p:cBhvr>
                                      <p:tavLst>
                                        <p:tav tm="0">
                                          <p:val>
                                            <p:strVal val="#ppt_y+#ppt_h*1.125000"/>
                                          </p:val>
                                        </p:tav>
                                        <p:tav tm="100000">
                                          <p:val>
                                            <p:strVal val="#ppt_y"/>
                                          </p:val>
                                        </p:tav>
                                      </p:tavLst>
                                    </p:anim>
                                    <p:animEffect transition="in" filter="wipe(up)">
                                      <p:cBhvr>
                                        <p:cTn id="11" dur="500"/>
                                        <p:tgtEl>
                                          <p:spTgt spid="5"/>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heckerboard(across)">
                                      <p:cBhvr>
                                        <p:cTn id="15" dur="500"/>
                                        <p:tgtEl>
                                          <p:spTgt spid="3">
                                            <p:txEl>
                                              <p:pRg st="0" end="0"/>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heckerboard(across)">
                                      <p:cBhvr>
                                        <p:cTn id="19" dur="500"/>
                                        <p:tgtEl>
                                          <p:spTgt spid="3">
                                            <p:txEl>
                                              <p:pRg st="1" end="1"/>
                                            </p:txEl>
                                          </p:spTgt>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heckerboard(across)">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7000" b="-2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2E1F-5838-C645-843E-4351F8844FDE}"/>
              </a:ext>
            </a:extLst>
          </p:cNvPr>
          <p:cNvSpPr>
            <a:spLocks noGrp="1"/>
          </p:cNvSpPr>
          <p:nvPr>
            <p:ph type="ctrTitle"/>
          </p:nvPr>
        </p:nvSpPr>
        <p:spPr>
          <a:xfrm>
            <a:off x="1524000" y="1356824"/>
            <a:ext cx="9144000" cy="1187083"/>
          </a:xfrm>
        </p:spPr>
        <p:txBody>
          <a:bodyPr>
            <a:normAutofit fontScale="90000"/>
          </a:bodyPr>
          <a:lstStyle/>
          <a:p>
            <a:r>
              <a:rPr lang="en-US" b="1" dirty="0">
                <a:solidFill>
                  <a:schemeClr val="bg1"/>
                </a:solidFill>
              </a:rPr>
              <a:t>  Less income from internet might limit infrastructure improvement</a:t>
            </a:r>
          </a:p>
        </p:txBody>
      </p:sp>
      <p:sp>
        <p:nvSpPr>
          <p:cNvPr id="3" name="Subtitle 2">
            <a:extLst>
              <a:ext uri="{FF2B5EF4-FFF2-40B4-BE49-F238E27FC236}">
                <a16:creationId xmlns:a16="http://schemas.microsoft.com/office/drawing/2014/main" id="{F1D15F4D-B98C-7640-89E9-9AF628063A1F}"/>
              </a:ext>
            </a:extLst>
          </p:cNvPr>
          <p:cNvSpPr>
            <a:spLocks noGrp="1"/>
          </p:cNvSpPr>
          <p:nvPr>
            <p:ph type="subTitle" idx="1"/>
          </p:nvPr>
        </p:nvSpPr>
        <p:spPr>
          <a:xfrm>
            <a:off x="1946031" y="2954215"/>
            <a:ext cx="9144000" cy="3763107"/>
          </a:xfrm>
        </p:spPr>
        <p:txBody>
          <a:bodyPr>
            <a:normAutofit/>
          </a:bodyPr>
          <a:lstStyle/>
          <a:p>
            <a:pPr algn="l"/>
            <a:r>
              <a:rPr lang="en-US" sz="3200" b="1" dirty="0">
                <a:solidFill>
                  <a:schemeClr val="bg1"/>
                </a:solidFill>
                <a:latin typeface="+mj-lt"/>
              </a:rPr>
              <a:t>If ISPs do not charge extra for their services, they may not be able to invest more on the infrastructures. </a:t>
            </a:r>
          </a:p>
          <a:p>
            <a:pPr algn="l"/>
            <a:r>
              <a:rPr lang="en-US" sz="3200" b="1" dirty="0">
                <a:solidFill>
                  <a:schemeClr val="bg1"/>
                </a:solidFill>
                <a:latin typeface="+mj-lt"/>
              </a:rPr>
              <a:t>Large amount of data are consumed without paying. This money could be used to expand the network. </a:t>
            </a:r>
          </a:p>
          <a:p>
            <a:pPr algn="l"/>
            <a:endParaRPr lang="en-US" sz="3200" b="1" dirty="0">
              <a:solidFill>
                <a:schemeClr val="bg1"/>
              </a:solidFill>
              <a:latin typeface="+mj-lt"/>
            </a:endParaRPr>
          </a:p>
          <a:p>
            <a:pPr marL="457200" indent="-457200" algn="l">
              <a:buFontTx/>
              <a:buChar char="-"/>
            </a:pPr>
            <a:endParaRPr lang="en-US" sz="3200" b="1" dirty="0">
              <a:solidFill>
                <a:schemeClr val="bg1"/>
              </a:solidFill>
              <a:latin typeface="+mj-lt"/>
            </a:endParaRPr>
          </a:p>
          <a:p>
            <a:pPr marL="457200" indent="-457200" algn="l">
              <a:buFontTx/>
              <a:buChar char="-"/>
            </a:pPr>
            <a:endParaRPr lang="en-US" sz="3200" b="1" dirty="0">
              <a:solidFill>
                <a:schemeClr val="bg1"/>
              </a:solidFill>
              <a:latin typeface="+mj-lt"/>
            </a:endParaRPr>
          </a:p>
        </p:txBody>
      </p:sp>
      <p:pic>
        <p:nvPicPr>
          <p:cNvPr id="5" name="Picture 4" descr="A close up of a sign&#10;&#10;Description automatically generated">
            <a:extLst>
              <a:ext uri="{FF2B5EF4-FFF2-40B4-BE49-F238E27FC236}">
                <a16:creationId xmlns:a16="http://schemas.microsoft.com/office/drawing/2014/main" id="{9C86FC3D-4FB9-DA4F-BEFC-42375AB020FE}"/>
              </a:ext>
            </a:extLst>
          </p:cNvPr>
          <p:cNvPicPr>
            <a:picLocks noChangeAspect="1"/>
          </p:cNvPicPr>
          <p:nvPr/>
        </p:nvPicPr>
        <p:blipFill>
          <a:blip r:embed="rId4"/>
          <a:stretch>
            <a:fillRect/>
          </a:stretch>
        </p:blipFill>
        <p:spPr>
          <a:xfrm>
            <a:off x="0" y="0"/>
            <a:ext cx="2110154" cy="2016369"/>
          </a:xfrm>
          <a:prstGeom prst="rect">
            <a:avLst/>
          </a:prstGeom>
        </p:spPr>
      </p:pic>
    </p:spTree>
    <p:extLst>
      <p:ext uri="{BB962C8B-B14F-4D97-AF65-F5344CB8AC3E}">
        <p14:creationId xmlns:p14="http://schemas.microsoft.com/office/powerpoint/2010/main" val="26834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2" presetClass="entr" presetSubtype="4"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ppt_y</p:attrName>
                                        </p:attrNameLst>
                                      </p:cBhvr>
                                      <p:tavLst>
                                        <p:tav tm="0">
                                          <p:val>
                                            <p:strVal val="#ppt_y+#ppt_h*1.125000"/>
                                          </p:val>
                                        </p:tav>
                                        <p:tav tm="100000">
                                          <p:val>
                                            <p:strVal val="#ppt_y"/>
                                          </p:val>
                                        </p:tav>
                                      </p:tavLst>
                                    </p:anim>
                                    <p:animEffect transition="in" filter="wipe(up)">
                                      <p:cBhvr>
                                        <p:cTn id="11" dur="500"/>
                                        <p:tgtEl>
                                          <p:spTgt spid="5"/>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heckerboard(across)">
                                      <p:cBhvr>
                                        <p:cTn id="15" dur="500"/>
                                        <p:tgtEl>
                                          <p:spTgt spid="3">
                                            <p:txEl>
                                              <p:pRg st="0" end="0"/>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heckerboard(across)">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7000" b="-2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2E1F-5838-C645-843E-4351F8844FDE}"/>
              </a:ext>
            </a:extLst>
          </p:cNvPr>
          <p:cNvSpPr>
            <a:spLocks noGrp="1"/>
          </p:cNvSpPr>
          <p:nvPr>
            <p:ph type="ctrTitle"/>
          </p:nvPr>
        </p:nvSpPr>
        <p:spPr>
          <a:xfrm>
            <a:off x="1688123" y="829286"/>
            <a:ext cx="9144000" cy="1187083"/>
          </a:xfrm>
        </p:spPr>
        <p:txBody>
          <a:bodyPr>
            <a:normAutofit/>
          </a:bodyPr>
          <a:lstStyle/>
          <a:p>
            <a:r>
              <a:rPr lang="en-US" b="1" dirty="0">
                <a:solidFill>
                  <a:schemeClr val="bg1"/>
                </a:solidFill>
              </a:rPr>
              <a:t>Costly regulations</a:t>
            </a:r>
          </a:p>
        </p:txBody>
      </p:sp>
      <p:sp>
        <p:nvSpPr>
          <p:cNvPr id="3" name="Subtitle 2">
            <a:extLst>
              <a:ext uri="{FF2B5EF4-FFF2-40B4-BE49-F238E27FC236}">
                <a16:creationId xmlns:a16="http://schemas.microsoft.com/office/drawing/2014/main" id="{F1D15F4D-B98C-7640-89E9-9AF628063A1F}"/>
              </a:ext>
            </a:extLst>
          </p:cNvPr>
          <p:cNvSpPr>
            <a:spLocks noGrp="1"/>
          </p:cNvSpPr>
          <p:nvPr>
            <p:ph type="subTitle" idx="1"/>
          </p:nvPr>
        </p:nvSpPr>
        <p:spPr>
          <a:xfrm>
            <a:off x="2039816" y="2368060"/>
            <a:ext cx="9144000" cy="3763107"/>
          </a:xfrm>
        </p:spPr>
        <p:txBody>
          <a:bodyPr>
            <a:normAutofit fontScale="92500" lnSpcReduction="10000"/>
          </a:bodyPr>
          <a:lstStyle/>
          <a:p>
            <a:pPr algn="l"/>
            <a:r>
              <a:rPr lang="en-US" sz="3200" b="1" dirty="0">
                <a:solidFill>
                  <a:schemeClr val="bg1"/>
                </a:solidFill>
                <a:latin typeface="+mj-lt"/>
              </a:rPr>
              <a:t>Federal Communications Commission (FCC) must monitor ISPs’ compliance with the net neutrality rules which might be very costly. </a:t>
            </a:r>
          </a:p>
          <a:p>
            <a:pPr algn="l"/>
            <a:r>
              <a:rPr lang="en-US" sz="3200" b="1" dirty="0">
                <a:solidFill>
                  <a:schemeClr val="bg1"/>
                </a:solidFill>
                <a:latin typeface="+mj-lt"/>
              </a:rPr>
              <a:t>When the net neutrality was regulated back in 2017, CenturyLink estimated that meeting the net neutrality rules created over 5000 hours of extra paperwork, costing over $134,000 each year. </a:t>
            </a:r>
          </a:p>
          <a:p>
            <a:pPr algn="l"/>
            <a:r>
              <a:rPr lang="en-US" sz="3200" b="1" dirty="0">
                <a:solidFill>
                  <a:schemeClr val="bg1"/>
                </a:solidFill>
                <a:latin typeface="+mj-lt"/>
              </a:rPr>
              <a:t>The money for net neutrality rule compliance can be used to develop better infrastructures.</a:t>
            </a:r>
          </a:p>
          <a:p>
            <a:pPr marL="457200" indent="-457200" algn="l">
              <a:buFontTx/>
              <a:buChar char="-"/>
            </a:pPr>
            <a:endParaRPr lang="en-US" sz="3200" b="1" dirty="0">
              <a:solidFill>
                <a:schemeClr val="bg1"/>
              </a:solidFill>
              <a:latin typeface="+mj-lt"/>
            </a:endParaRPr>
          </a:p>
          <a:p>
            <a:pPr marL="457200" indent="-457200" algn="l">
              <a:buFontTx/>
              <a:buChar char="-"/>
            </a:pPr>
            <a:endParaRPr lang="en-US" sz="3200" b="1" dirty="0">
              <a:solidFill>
                <a:schemeClr val="bg1"/>
              </a:solidFill>
              <a:latin typeface="+mj-lt"/>
            </a:endParaRPr>
          </a:p>
        </p:txBody>
      </p:sp>
      <p:pic>
        <p:nvPicPr>
          <p:cNvPr id="5" name="Picture 4" descr="A close up of a sign&#10;&#10;Description automatically generated">
            <a:extLst>
              <a:ext uri="{FF2B5EF4-FFF2-40B4-BE49-F238E27FC236}">
                <a16:creationId xmlns:a16="http://schemas.microsoft.com/office/drawing/2014/main" id="{9C86FC3D-4FB9-DA4F-BEFC-42375AB020FE}"/>
              </a:ext>
            </a:extLst>
          </p:cNvPr>
          <p:cNvPicPr>
            <a:picLocks noChangeAspect="1"/>
          </p:cNvPicPr>
          <p:nvPr/>
        </p:nvPicPr>
        <p:blipFill>
          <a:blip r:embed="rId4"/>
          <a:stretch>
            <a:fillRect/>
          </a:stretch>
        </p:blipFill>
        <p:spPr>
          <a:xfrm>
            <a:off x="0" y="0"/>
            <a:ext cx="2110154" cy="2016369"/>
          </a:xfrm>
          <a:prstGeom prst="rect">
            <a:avLst/>
          </a:prstGeom>
        </p:spPr>
      </p:pic>
    </p:spTree>
    <p:extLst>
      <p:ext uri="{BB962C8B-B14F-4D97-AF65-F5344CB8AC3E}">
        <p14:creationId xmlns:p14="http://schemas.microsoft.com/office/powerpoint/2010/main" val="248923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2" presetClass="entr" presetSubtype="4"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ppt_y</p:attrName>
                                        </p:attrNameLst>
                                      </p:cBhvr>
                                      <p:tavLst>
                                        <p:tav tm="0">
                                          <p:val>
                                            <p:strVal val="#ppt_y+#ppt_h*1.125000"/>
                                          </p:val>
                                        </p:tav>
                                        <p:tav tm="100000">
                                          <p:val>
                                            <p:strVal val="#ppt_y"/>
                                          </p:val>
                                        </p:tav>
                                      </p:tavLst>
                                    </p:anim>
                                    <p:animEffect transition="in" filter="wipe(up)">
                                      <p:cBhvr>
                                        <p:cTn id="11" dur="500"/>
                                        <p:tgtEl>
                                          <p:spTgt spid="5"/>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heckerboard(across)">
                                      <p:cBhvr>
                                        <p:cTn id="15" dur="500"/>
                                        <p:tgtEl>
                                          <p:spTgt spid="3">
                                            <p:txEl>
                                              <p:pRg st="0" end="0"/>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heckerboard(across)">
                                      <p:cBhvr>
                                        <p:cTn id="19" dur="500"/>
                                        <p:tgtEl>
                                          <p:spTgt spid="3">
                                            <p:txEl>
                                              <p:pRg st="1" end="1"/>
                                            </p:txEl>
                                          </p:spTgt>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heckerboard(across)">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7000" b="-2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2E1F-5838-C645-843E-4351F8844FDE}"/>
              </a:ext>
            </a:extLst>
          </p:cNvPr>
          <p:cNvSpPr>
            <a:spLocks noGrp="1"/>
          </p:cNvSpPr>
          <p:nvPr>
            <p:ph type="ctrTitle"/>
          </p:nvPr>
        </p:nvSpPr>
        <p:spPr>
          <a:xfrm>
            <a:off x="1688123" y="829286"/>
            <a:ext cx="9144000" cy="1187083"/>
          </a:xfrm>
        </p:spPr>
        <p:txBody>
          <a:bodyPr>
            <a:normAutofit fontScale="90000"/>
          </a:bodyPr>
          <a:lstStyle/>
          <a:p>
            <a:r>
              <a:rPr lang="en-US" b="1" dirty="0">
                <a:solidFill>
                  <a:schemeClr val="bg1"/>
                </a:solidFill>
              </a:rPr>
              <a:t>Same price for non-equivalent use of internet</a:t>
            </a:r>
          </a:p>
        </p:txBody>
      </p:sp>
      <p:sp>
        <p:nvSpPr>
          <p:cNvPr id="3" name="Subtitle 2">
            <a:extLst>
              <a:ext uri="{FF2B5EF4-FFF2-40B4-BE49-F238E27FC236}">
                <a16:creationId xmlns:a16="http://schemas.microsoft.com/office/drawing/2014/main" id="{F1D15F4D-B98C-7640-89E9-9AF628063A1F}"/>
              </a:ext>
            </a:extLst>
          </p:cNvPr>
          <p:cNvSpPr>
            <a:spLocks noGrp="1"/>
          </p:cNvSpPr>
          <p:nvPr>
            <p:ph type="subTitle" idx="1"/>
          </p:nvPr>
        </p:nvSpPr>
        <p:spPr>
          <a:xfrm>
            <a:off x="2110154" y="2382838"/>
            <a:ext cx="9144000" cy="3033224"/>
          </a:xfrm>
        </p:spPr>
        <p:txBody>
          <a:bodyPr>
            <a:normAutofit/>
          </a:bodyPr>
          <a:lstStyle/>
          <a:p>
            <a:pPr algn="l"/>
            <a:r>
              <a:rPr lang="en-US" sz="3200" b="1" dirty="0">
                <a:solidFill>
                  <a:schemeClr val="bg1"/>
                </a:solidFill>
                <a:latin typeface="+mj-lt"/>
              </a:rPr>
              <a:t>Unfair to both consumers and creators.</a:t>
            </a:r>
          </a:p>
          <a:p>
            <a:pPr algn="l"/>
            <a:r>
              <a:rPr lang="en-US" sz="3200" b="1" dirty="0">
                <a:solidFill>
                  <a:schemeClr val="bg1"/>
                </a:solidFill>
                <a:latin typeface="+mj-lt"/>
              </a:rPr>
              <a:t>Low-Data consumers must pay as much as high-Data consumers.</a:t>
            </a:r>
          </a:p>
          <a:p>
            <a:pPr algn="l"/>
            <a:r>
              <a:rPr lang="en-US" sz="3200" b="1" dirty="0">
                <a:solidFill>
                  <a:schemeClr val="bg1"/>
                </a:solidFill>
                <a:latin typeface="+mj-lt"/>
              </a:rPr>
              <a:t>Some data in the web carry more value than others. Net neutrality might create unfairness to the high-quality content creators. </a:t>
            </a:r>
          </a:p>
          <a:p>
            <a:pPr marL="457200" indent="-457200" algn="l">
              <a:buFontTx/>
              <a:buChar char="-"/>
            </a:pPr>
            <a:endParaRPr lang="en-US" sz="3200" b="1" dirty="0">
              <a:solidFill>
                <a:schemeClr val="bg1"/>
              </a:solidFill>
              <a:latin typeface="+mj-lt"/>
            </a:endParaRPr>
          </a:p>
          <a:p>
            <a:pPr marL="457200" indent="-457200" algn="l">
              <a:buFontTx/>
              <a:buChar char="-"/>
            </a:pPr>
            <a:endParaRPr lang="en-US" sz="3200" b="1" dirty="0">
              <a:solidFill>
                <a:schemeClr val="bg1"/>
              </a:solidFill>
              <a:latin typeface="+mj-lt"/>
            </a:endParaRPr>
          </a:p>
        </p:txBody>
      </p:sp>
      <p:pic>
        <p:nvPicPr>
          <p:cNvPr id="5" name="Picture 4" descr="A close up of a sign&#10;&#10;Description automatically generated">
            <a:extLst>
              <a:ext uri="{FF2B5EF4-FFF2-40B4-BE49-F238E27FC236}">
                <a16:creationId xmlns:a16="http://schemas.microsoft.com/office/drawing/2014/main" id="{9C86FC3D-4FB9-DA4F-BEFC-42375AB020FE}"/>
              </a:ext>
            </a:extLst>
          </p:cNvPr>
          <p:cNvPicPr>
            <a:picLocks noChangeAspect="1"/>
          </p:cNvPicPr>
          <p:nvPr/>
        </p:nvPicPr>
        <p:blipFill>
          <a:blip r:embed="rId4"/>
          <a:stretch>
            <a:fillRect/>
          </a:stretch>
        </p:blipFill>
        <p:spPr>
          <a:xfrm>
            <a:off x="0" y="0"/>
            <a:ext cx="2110154" cy="2016369"/>
          </a:xfrm>
          <a:prstGeom prst="rect">
            <a:avLst/>
          </a:prstGeom>
        </p:spPr>
      </p:pic>
    </p:spTree>
    <p:extLst>
      <p:ext uri="{BB962C8B-B14F-4D97-AF65-F5344CB8AC3E}">
        <p14:creationId xmlns:p14="http://schemas.microsoft.com/office/powerpoint/2010/main" val="338921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2" presetClass="entr" presetSubtype="4"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ppt_y</p:attrName>
                                        </p:attrNameLst>
                                      </p:cBhvr>
                                      <p:tavLst>
                                        <p:tav tm="0">
                                          <p:val>
                                            <p:strVal val="#ppt_y+#ppt_h*1.125000"/>
                                          </p:val>
                                        </p:tav>
                                        <p:tav tm="100000">
                                          <p:val>
                                            <p:strVal val="#ppt_y"/>
                                          </p:val>
                                        </p:tav>
                                      </p:tavLst>
                                    </p:anim>
                                    <p:animEffect transition="in" filter="wipe(up)">
                                      <p:cBhvr>
                                        <p:cTn id="11" dur="500"/>
                                        <p:tgtEl>
                                          <p:spTgt spid="5"/>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heckerboard(across)">
                                      <p:cBhvr>
                                        <p:cTn id="15" dur="500"/>
                                        <p:tgtEl>
                                          <p:spTgt spid="3">
                                            <p:txEl>
                                              <p:pRg st="0" end="0"/>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heckerboard(across)">
                                      <p:cBhvr>
                                        <p:cTn id="19" dur="500"/>
                                        <p:tgtEl>
                                          <p:spTgt spid="3">
                                            <p:txEl>
                                              <p:pRg st="1" end="1"/>
                                            </p:txEl>
                                          </p:spTgt>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heckerboard(across)">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7000" b="-2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2E1F-5838-C645-843E-4351F8844FDE}"/>
              </a:ext>
            </a:extLst>
          </p:cNvPr>
          <p:cNvSpPr>
            <a:spLocks noGrp="1"/>
          </p:cNvSpPr>
          <p:nvPr>
            <p:ph type="ctrTitle"/>
          </p:nvPr>
        </p:nvSpPr>
        <p:spPr>
          <a:xfrm>
            <a:off x="1524000" y="575713"/>
            <a:ext cx="9144000" cy="1116745"/>
          </a:xfrm>
        </p:spPr>
        <p:txBody>
          <a:bodyPr/>
          <a:lstStyle/>
          <a:p>
            <a:r>
              <a:rPr lang="en-US" dirty="0">
                <a:solidFill>
                  <a:schemeClr val="bg1"/>
                </a:solidFill>
              </a:rPr>
              <a:t>Conclusion</a:t>
            </a:r>
          </a:p>
        </p:txBody>
      </p:sp>
      <p:sp>
        <p:nvSpPr>
          <p:cNvPr id="3" name="Subtitle 2">
            <a:extLst>
              <a:ext uri="{FF2B5EF4-FFF2-40B4-BE49-F238E27FC236}">
                <a16:creationId xmlns:a16="http://schemas.microsoft.com/office/drawing/2014/main" id="{F1D15F4D-B98C-7640-89E9-9AF628063A1F}"/>
              </a:ext>
            </a:extLst>
          </p:cNvPr>
          <p:cNvSpPr>
            <a:spLocks noGrp="1"/>
          </p:cNvSpPr>
          <p:nvPr>
            <p:ph type="subTitle" idx="1"/>
          </p:nvPr>
        </p:nvSpPr>
        <p:spPr>
          <a:xfrm>
            <a:off x="1699847" y="2016369"/>
            <a:ext cx="9144000" cy="4525108"/>
          </a:xfrm>
        </p:spPr>
        <p:txBody>
          <a:bodyPr>
            <a:noAutofit/>
          </a:bodyPr>
          <a:lstStyle/>
          <a:p>
            <a:pPr algn="l"/>
            <a:r>
              <a:rPr lang="en-US" sz="2800" b="1" dirty="0">
                <a:solidFill>
                  <a:schemeClr val="bg1"/>
                </a:solidFill>
                <a:latin typeface="+mj-lt"/>
              </a:rPr>
              <a:t>Net neutrality is the topic whose debate is still going on.</a:t>
            </a:r>
          </a:p>
          <a:p>
            <a:pPr algn="l"/>
            <a:r>
              <a:rPr lang="en-US" sz="2800" b="1" dirty="0">
                <a:solidFill>
                  <a:schemeClr val="bg1"/>
                </a:solidFill>
                <a:latin typeface="+mj-lt"/>
              </a:rPr>
              <a:t>There has been only few evidence of unfairness by ISPs. </a:t>
            </a:r>
          </a:p>
          <a:p>
            <a:pPr algn="l"/>
            <a:r>
              <a:rPr lang="en-US" sz="2800" b="1" dirty="0">
                <a:solidFill>
                  <a:schemeClr val="bg1"/>
                </a:solidFill>
                <a:latin typeface="+mj-lt"/>
              </a:rPr>
              <a:t>I believe that internet grew well in the absence of net neutrality and big companies like, google, Facebook, YouTube, and twitter grew from small scale to big scale without compliance with net neutrality.</a:t>
            </a:r>
          </a:p>
          <a:p>
            <a:pPr algn="l"/>
            <a:r>
              <a:rPr lang="en-US" sz="2800" b="1" dirty="0">
                <a:solidFill>
                  <a:schemeClr val="bg1"/>
                </a:solidFill>
                <a:latin typeface="+mj-lt"/>
              </a:rPr>
              <a:t>The cost used to maintain the policy is very high which can be used instead for technological development. </a:t>
            </a:r>
          </a:p>
          <a:p>
            <a:pPr algn="l"/>
            <a:r>
              <a:rPr lang="en-US" sz="2800" b="1" dirty="0">
                <a:solidFill>
                  <a:schemeClr val="bg1"/>
                </a:solidFill>
                <a:latin typeface="+mj-lt"/>
              </a:rPr>
              <a:t>Some rules still can be regulated so that the small companies and freelancers can strive in the big market. </a:t>
            </a:r>
          </a:p>
          <a:p>
            <a:pPr algn="l"/>
            <a:endParaRPr lang="en-US" sz="2800" b="1" dirty="0">
              <a:solidFill>
                <a:schemeClr val="bg1"/>
              </a:solidFill>
              <a:latin typeface="+mj-lt"/>
            </a:endParaRPr>
          </a:p>
          <a:p>
            <a:pPr algn="l"/>
            <a:r>
              <a:rPr lang="en-US" sz="2800" b="1" dirty="0">
                <a:solidFill>
                  <a:schemeClr val="bg1"/>
                </a:solidFill>
                <a:latin typeface="+mj-lt"/>
              </a:rPr>
              <a:t> </a:t>
            </a:r>
          </a:p>
          <a:p>
            <a:pPr algn="l"/>
            <a:endParaRPr lang="en-US" sz="2800" b="1" dirty="0">
              <a:solidFill>
                <a:schemeClr val="bg1"/>
              </a:solidFill>
              <a:latin typeface="+mj-lt"/>
            </a:endParaRPr>
          </a:p>
        </p:txBody>
      </p:sp>
      <p:pic>
        <p:nvPicPr>
          <p:cNvPr id="5" name="Picture 4" descr="A close up of a sign&#10;&#10;Description automatically generated">
            <a:extLst>
              <a:ext uri="{FF2B5EF4-FFF2-40B4-BE49-F238E27FC236}">
                <a16:creationId xmlns:a16="http://schemas.microsoft.com/office/drawing/2014/main" id="{9C86FC3D-4FB9-DA4F-BEFC-42375AB020FE}"/>
              </a:ext>
            </a:extLst>
          </p:cNvPr>
          <p:cNvPicPr>
            <a:picLocks noChangeAspect="1"/>
          </p:cNvPicPr>
          <p:nvPr/>
        </p:nvPicPr>
        <p:blipFill>
          <a:blip r:embed="rId4"/>
          <a:stretch>
            <a:fillRect/>
          </a:stretch>
        </p:blipFill>
        <p:spPr>
          <a:xfrm>
            <a:off x="0" y="0"/>
            <a:ext cx="2110154" cy="2016369"/>
          </a:xfrm>
          <a:prstGeom prst="rect">
            <a:avLst/>
          </a:prstGeom>
        </p:spPr>
      </p:pic>
    </p:spTree>
    <p:extLst>
      <p:ext uri="{BB962C8B-B14F-4D97-AF65-F5344CB8AC3E}">
        <p14:creationId xmlns:p14="http://schemas.microsoft.com/office/powerpoint/2010/main" val="81409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2" presetClass="entr" presetSubtype="4"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ppt_y</p:attrName>
                                        </p:attrNameLst>
                                      </p:cBhvr>
                                      <p:tavLst>
                                        <p:tav tm="0">
                                          <p:val>
                                            <p:strVal val="#ppt_y+#ppt_h*1.125000"/>
                                          </p:val>
                                        </p:tav>
                                        <p:tav tm="100000">
                                          <p:val>
                                            <p:strVal val="#ppt_y"/>
                                          </p:val>
                                        </p:tav>
                                      </p:tavLst>
                                    </p:anim>
                                    <p:animEffect transition="in" filter="wipe(up)">
                                      <p:cBhvr>
                                        <p:cTn id="11" dur="500"/>
                                        <p:tgtEl>
                                          <p:spTgt spid="5"/>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heckerboard(across)">
                                      <p:cBhvr>
                                        <p:cTn id="15" dur="500"/>
                                        <p:tgtEl>
                                          <p:spTgt spid="3">
                                            <p:txEl>
                                              <p:pRg st="0" end="0"/>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heckerboard(across)">
                                      <p:cBhvr>
                                        <p:cTn id="19" dur="500"/>
                                        <p:tgtEl>
                                          <p:spTgt spid="3">
                                            <p:txEl>
                                              <p:pRg st="1" end="1"/>
                                            </p:txEl>
                                          </p:spTgt>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heckerboard(across)">
                                      <p:cBhvr>
                                        <p:cTn id="23" dur="500"/>
                                        <p:tgtEl>
                                          <p:spTgt spid="3">
                                            <p:txEl>
                                              <p:pRg st="2" end="2"/>
                                            </p:txEl>
                                          </p:spTgt>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par>
                          <p:cTn id="28" fill="hold">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checkerboard(across)">
                                      <p:cBhvr>
                                        <p:cTn id="31" dur="500"/>
                                        <p:tgtEl>
                                          <p:spTgt spid="3">
                                            <p:txEl>
                                              <p:pRg st="4" end="4"/>
                                            </p:txEl>
                                          </p:spTgt>
                                        </p:tgtEl>
                                      </p:cBhvr>
                                    </p:animEffect>
                                  </p:childTnLst>
                                </p:cTn>
                              </p:par>
                            </p:childTnLst>
                          </p:cTn>
                        </p:par>
                        <p:par>
                          <p:cTn id="32" fill="hold">
                            <p:stCondLst>
                              <p:cond delay="3500"/>
                            </p:stCondLst>
                            <p:childTnLst>
                              <p:par>
                                <p:cTn id="33" presetID="5" presetClass="entr" presetSubtype="1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checkerboard(across)">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7000" b="-27000"/>
          </a:stretch>
        </a:blipFill>
        <a:effectLst/>
      </p:bgPr>
    </p:bg>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3A5DE124-82CF-9F4C-8AD3-F0FFE63637DE}"/>
              </a:ext>
            </a:extLst>
          </p:cNvPr>
          <p:cNvPicPr>
            <a:picLocks noChangeAspect="1"/>
          </p:cNvPicPr>
          <p:nvPr/>
        </p:nvPicPr>
        <p:blipFill>
          <a:blip r:embed="rId4"/>
          <a:stretch>
            <a:fillRect/>
          </a:stretch>
        </p:blipFill>
        <p:spPr>
          <a:xfrm>
            <a:off x="1" y="0"/>
            <a:ext cx="4272458" cy="2942492"/>
          </a:xfrm>
          <a:prstGeom prst="rect">
            <a:avLst/>
          </a:prstGeom>
        </p:spPr>
      </p:pic>
      <p:sp>
        <p:nvSpPr>
          <p:cNvPr id="6" name="Title 5">
            <a:extLst>
              <a:ext uri="{FF2B5EF4-FFF2-40B4-BE49-F238E27FC236}">
                <a16:creationId xmlns:a16="http://schemas.microsoft.com/office/drawing/2014/main" id="{60DB9FC6-3665-6749-8472-BCBE2686C4DE}"/>
              </a:ext>
            </a:extLst>
          </p:cNvPr>
          <p:cNvSpPr>
            <a:spLocks noGrp="1"/>
          </p:cNvSpPr>
          <p:nvPr>
            <p:ph type="title"/>
          </p:nvPr>
        </p:nvSpPr>
        <p:spPr>
          <a:xfrm>
            <a:off x="838200" y="3429000"/>
            <a:ext cx="10615246" cy="2526323"/>
          </a:xfrm>
        </p:spPr>
        <p:txBody>
          <a:bodyPr>
            <a:noAutofit/>
          </a:bodyPr>
          <a:lstStyle/>
          <a:p>
            <a:r>
              <a:rPr lang="en-US" sz="2800" b="1" dirty="0">
                <a:solidFill>
                  <a:schemeClr val="bg1"/>
                </a:solidFill>
              </a:rPr>
              <a:t>Network neutrality, or simply net neutrality, is the principle that Internet Service Providers (ISPs) must treat all internet communication equally, and not discriminate or charge differently based on user, content, website, platform, application, type of equipment, source address, destination address, or method of communication.</a:t>
            </a:r>
          </a:p>
        </p:txBody>
      </p:sp>
      <p:pic>
        <p:nvPicPr>
          <p:cNvPr id="8" name="Picture 7" descr="A close up of a sign&#10;&#10;Description automatically generated">
            <a:extLst>
              <a:ext uri="{FF2B5EF4-FFF2-40B4-BE49-F238E27FC236}">
                <a16:creationId xmlns:a16="http://schemas.microsoft.com/office/drawing/2014/main" id="{90FD3763-44FB-C943-84FD-2DA668D3A9D7}"/>
              </a:ext>
            </a:extLst>
          </p:cNvPr>
          <p:cNvPicPr>
            <a:picLocks noChangeAspect="1"/>
          </p:cNvPicPr>
          <p:nvPr/>
        </p:nvPicPr>
        <p:blipFill>
          <a:blip r:embed="rId5"/>
          <a:stretch>
            <a:fillRect/>
          </a:stretch>
        </p:blipFill>
        <p:spPr>
          <a:xfrm>
            <a:off x="4502266" y="838200"/>
            <a:ext cx="6447087" cy="2590800"/>
          </a:xfrm>
          <a:prstGeom prst="rect">
            <a:avLst/>
          </a:prstGeom>
        </p:spPr>
      </p:pic>
      <p:sp>
        <p:nvSpPr>
          <p:cNvPr id="9" name="TextBox 8">
            <a:extLst>
              <a:ext uri="{FF2B5EF4-FFF2-40B4-BE49-F238E27FC236}">
                <a16:creationId xmlns:a16="http://schemas.microsoft.com/office/drawing/2014/main" id="{CBB3623F-646B-B346-9287-DF9FEA309E7A}"/>
              </a:ext>
            </a:extLst>
          </p:cNvPr>
          <p:cNvSpPr txBox="1"/>
          <p:nvPr/>
        </p:nvSpPr>
        <p:spPr>
          <a:xfrm>
            <a:off x="4607169" y="351692"/>
            <a:ext cx="2532185" cy="584775"/>
          </a:xfrm>
          <a:prstGeom prst="rect">
            <a:avLst/>
          </a:prstGeom>
          <a:noFill/>
        </p:spPr>
        <p:txBody>
          <a:bodyPr wrap="square" rtlCol="0">
            <a:spAutoFit/>
          </a:bodyPr>
          <a:lstStyle/>
          <a:p>
            <a:pPr algn="ctr"/>
            <a:r>
              <a:rPr lang="en-US" sz="3200" b="1" dirty="0">
                <a:solidFill>
                  <a:schemeClr val="bg2"/>
                </a:solidFill>
              </a:rPr>
              <a:t>With</a:t>
            </a:r>
          </a:p>
        </p:txBody>
      </p:sp>
      <p:sp>
        <p:nvSpPr>
          <p:cNvPr id="11" name="TextBox 10">
            <a:extLst>
              <a:ext uri="{FF2B5EF4-FFF2-40B4-BE49-F238E27FC236}">
                <a16:creationId xmlns:a16="http://schemas.microsoft.com/office/drawing/2014/main" id="{390B4825-AFA4-6F4B-93C8-80279AE321AE}"/>
              </a:ext>
            </a:extLst>
          </p:cNvPr>
          <p:cNvSpPr txBox="1"/>
          <p:nvPr/>
        </p:nvSpPr>
        <p:spPr>
          <a:xfrm>
            <a:off x="8311662" y="351692"/>
            <a:ext cx="2028092" cy="584775"/>
          </a:xfrm>
          <a:prstGeom prst="rect">
            <a:avLst/>
          </a:prstGeom>
          <a:noFill/>
        </p:spPr>
        <p:txBody>
          <a:bodyPr wrap="square" rtlCol="0">
            <a:spAutoFit/>
          </a:bodyPr>
          <a:lstStyle/>
          <a:p>
            <a:pPr algn="ctr"/>
            <a:r>
              <a:rPr lang="en-US" sz="3200" b="1" dirty="0">
                <a:solidFill>
                  <a:schemeClr val="bg2"/>
                </a:solidFill>
              </a:rPr>
              <a:t>Without</a:t>
            </a:r>
          </a:p>
        </p:txBody>
      </p:sp>
    </p:spTree>
    <p:extLst>
      <p:ext uri="{BB962C8B-B14F-4D97-AF65-F5344CB8AC3E}">
        <p14:creationId xmlns:p14="http://schemas.microsoft.com/office/powerpoint/2010/main" val="97247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p:tgtEl>
                                          <p:spTgt spid="8"/>
                                        </p:tgtEl>
                                        <p:attrNameLst>
                                          <p:attrName>ppt_y</p:attrName>
                                        </p:attrNameLst>
                                      </p:cBhvr>
                                      <p:tavLst>
                                        <p:tav tm="0">
                                          <p:val>
                                            <p:strVal val="#ppt_y+#ppt_h*1.125000"/>
                                          </p:val>
                                        </p:tav>
                                        <p:tav tm="100000">
                                          <p:val>
                                            <p:strVal val="#ppt_y"/>
                                          </p:val>
                                        </p:tav>
                                      </p:tavLst>
                                    </p:anim>
                                    <p:animEffect transition="in" filter="wipe(up)">
                                      <p:cBhvr>
                                        <p:cTn id="19" dur="1000"/>
                                        <p:tgtEl>
                                          <p:spTgt spid="8"/>
                                        </p:tgtEl>
                                      </p:cBhvr>
                                    </p:animEffect>
                                  </p:childTnLst>
                                </p:cTn>
                              </p:par>
                            </p:childTnLst>
                          </p:cTn>
                        </p:par>
                        <p:par>
                          <p:cTn id="20" fill="hold">
                            <p:stCondLst>
                              <p:cond delay="1000"/>
                            </p:stCondLst>
                            <p:childTnLst>
                              <p:par>
                                <p:cTn id="21" presetID="5" presetClass="entr" presetSubtype="1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heckerboard(across)">
                                      <p:cBhvr>
                                        <p:cTn id="23" dur="500"/>
                                        <p:tgtEl>
                                          <p:spTgt spid="9"/>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heckerboard(across)">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7000" b="-2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2E1F-5838-C645-843E-4351F8844FDE}"/>
              </a:ext>
            </a:extLst>
          </p:cNvPr>
          <p:cNvSpPr>
            <a:spLocks noGrp="1"/>
          </p:cNvSpPr>
          <p:nvPr>
            <p:ph type="ctrTitle"/>
          </p:nvPr>
        </p:nvSpPr>
        <p:spPr>
          <a:xfrm>
            <a:off x="1781908" y="-366468"/>
            <a:ext cx="9144000" cy="1374652"/>
          </a:xfrm>
        </p:spPr>
        <p:txBody>
          <a:bodyPr/>
          <a:lstStyle/>
          <a:p>
            <a:r>
              <a:rPr lang="en-US" b="1" dirty="0">
                <a:solidFill>
                  <a:schemeClr val="bg1"/>
                </a:solidFill>
              </a:rPr>
              <a:t>History of Net Neutrality</a:t>
            </a:r>
          </a:p>
        </p:txBody>
      </p:sp>
      <p:pic>
        <p:nvPicPr>
          <p:cNvPr id="5" name="Picture 4" descr="A close up of a sign&#10;&#10;Description automatically generated">
            <a:extLst>
              <a:ext uri="{FF2B5EF4-FFF2-40B4-BE49-F238E27FC236}">
                <a16:creationId xmlns:a16="http://schemas.microsoft.com/office/drawing/2014/main" id="{9C86FC3D-4FB9-DA4F-BEFC-42375AB020FE}"/>
              </a:ext>
            </a:extLst>
          </p:cNvPr>
          <p:cNvPicPr>
            <a:picLocks noChangeAspect="1"/>
          </p:cNvPicPr>
          <p:nvPr/>
        </p:nvPicPr>
        <p:blipFill>
          <a:blip r:embed="rId4"/>
          <a:stretch>
            <a:fillRect/>
          </a:stretch>
        </p:blipFill>
        <p:spPr>
          <a:xfrm>
            <a:off x="0" y="0"/>
            <a:ext cx="2110154" cy="2016369"/>
          </a:xfrm>
          <a:prstGeom prst="rect">
            <a:avLst/>
          </a:prstGeom>
        </p:spPr>
      </p:pic>
      <p:sp>
        <p:nvSpPr>
          <p:cNvPr id="20" name="TextBox 19">
            <a:extLst>
              <a:ext uri="{FF2B5EF4-FFF2-40B4-BE49-F238E27FC236}">
                <a16:creationId xmlns:a16="http://schemas.microsoft.com/office/drawing/2014/main" id="{E8A9A927-B910-E843-ABDD-9B9A50F14561}"/>
              </a:ext>
            </a:extLst>
          </p:cNvPr>
          <p:cNvSpPr txBox="1"/>
          <p:nvPr/>
        </p:nvSpPr>
        <p:spPr>
          <a:xfrm>
            <a:off x="2268416" y="1195754"/>
            <a:ext cx="8170984" cy="5355312"/>
          </a:xfrm>
          <a:prstGeom prst="rect">
            <a:avLst/>
          </a:prstGeom>
          <a:noFill/>
        </p:spPr>
        <p:txBody>
          <a:bodyPr wrap="square" rtlCol="0">
            <a:spAutoFit/>
          </a:bodyPr>
          <a:lstStyle/>
          <a:p>
            <a:r>
              <a:rPr lang="en-US" sz="1900" b="1" dirty="0">
                <a:solidFill>
                  <a:schemeClr val="bg1"/>
                </a:solidFill>
              </a:rPr>
              <a:t>-In early 2000, Internet Providers banned some customers using VPN and set up their own private network. This helped inspire net neutrality movement.</a:t>
            </a:r>
          </a:p>
          <a:p>
            <a:endParaRPr lang="en-US" sz="1900" b="1" dirty="0">
              <a:solidFill>
                <a:schemeClr val="bg1"/>
              </a:solidFill>
            </a:endParaRPr>
          </a:p>
          <a:p>
            <a:r>
              <a:rPr lang="en-US" sz="1900" b="1" dirty="0">
                <a:solidFill>
                  <a:schemeClr val="bg1"/>
                </a:solidFill>
              </a:rPr>
              <a:t>-The term “network neutrality” was first coined by Columbia University media law professor in 2003.</a:t>
            </a:r>
          </a:p>
          <a:p>
            <a:endParaRPr lang="en-US" sz="1900" b="1" dirty="0">
              <a:solidFill>
                <a:schemeClr val="bg1"/>
              </a:solidFill>
            </a:endParaRPr>
          </a:p>
          <a:p>
            <a:r>
              <a:rPr lang="en-US" sz="1900" b="1" dirty="0">
                <a:solidFill>
                  <a:schemeClr val="bg1"/>
                </a:solidFill>
              </a:rPr>
              <a:t>-In 2005, FCC (Federal Communications Commission) fined North Carolina service Provider Madison River and orders it to stop blocking phone calls over the internet. It was one of the first efforts to enforce net neutrality rules.</a:t>
            </a:r>
          </a:p>
          <a:p>
            <a:endParaRPr lang="en-US" sz="1900" b="1" dirty="0">
              <a:solidFill>
                <a:schemeClr val="bg1"/>
              </a:solidFill>
            </a:endParaRPr>
          </a:p>
          <a:p>
            <a:r>
              <a:rPr lang="en-US" sz="1900" b="1" dirty="0">
                <a:solidFill>
                  <a:schemeClr val="bg1"/>
                </a:solidFill>
              </a:rPr>
              <a:t>-In 2009, Apple was caught blocking iPhone users from making Skype calls. Apple stopped it under pressure from FCC.</a:t>
            </a:r>
          </a:p>
          <a:p>
            <a:endParaRPr lang="en-US" sz="1900" b="1" dirty="0">
              <a:solidFill>
                <a:schemeClr val="bg1"/>
              </a:solidFill>
            </a:endParaRPr>
          </a:p>
          <a:p>
            <a:r>
              <a:rPr lang="en-US" sz="1900" b="1" dirty="0">
                <a:solidFill>
                  <a:schemeClr val="bg1"/>
                </a:solidFill>
              </a:rPr>
              <a:t>-In 2015. FCC passes its sweeping net neutrality order, preventing the blocking or prioritizing of any internet traffic.</a:t>
            </a:r>
          </a:p>
          <a:p>
            <a:endParaRPr lang="en-US" sz="1900" b="1" dirty="0">
              <a:solidFill>
                <a:schemeClr val="bg1"/>
              </a:solidFill>
            </a:endParaRPr>
          </a:p>
          <a:p>
            <a:r>
              <a:rPr lang="en-US" sz="1900" b="1" dirty="0">
                <a:solidFill>
                  <a:schemeClr val="bg1"/>
                </a:solidFill>
              </a:rPr>
              <a:t>-In 2017, FCC votes to repeal the policies ending network neutrality regulations in US. </a:t>
            </a:r>
          </a:p>
        </p:txBody>
      </p:sp>
    </p:spTree>
    <p:extLst>
      <p:ext uri="{BB962C8B-B14F-4D97-AF65-F5344CB8AC3E}">
        <p14:creationId xmlns:p14="http://schemas.microsoft.com/office/powerpoint/2010/main" val="15460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2" presetClass="entr" presetSubtype="4"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ppt_y</p:attrName>
                                        </p:attrNameLst>
                                      </p:cBhvr>
                                      <p:tavLst>
                                        <p:tav tm="0">
                                          <p:val>
                                            <p:strVal val="#ppt_y+#ppt_h*1.125000"/>
                                          </p:val>
                                        </p:tav>
                                        <p:tav tm="100000">
                                          <p:val>
                                            <p:strVal val="#ppt_y"/>
                                          </p:val>
                                        </p:tav>
                                      </p:tavLst>
                                    </p:anim>
                                    <p:animEffect transition="in" filter="wipe(up)">
                                      <p:cBhvr>
                                        <p:cTn id="11" dur="500"/>
                                        <p:tgtEl>
                                          <p:spTgt spid="5"/>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checkerboard(across)">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7000" b="-2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2E1F-5838-C645-843E-4351F8844FDE}"/>
              </a:ext>
            </a:extLst>
          </p:cNvPr>
          <p:cNvSpPr>
            <a:spLocks noGrp="1"/>
          </p:cNvSpPr>
          <p:nvPr>
            <p:ph type="ctrTitle"/>
          </p:nvPr>
        </p:nvSpPr>
        <p:spPr>
          <a:xfrm>
            <a:off x="1840523" y="799155"/>
            <a:ext cx="9144000" cy="894006"/>
          </a:xfrm>
        </p:spPr>
        <p:txBody>
          <a:bodyPr>
            <a:normAutofit fontScale="90000"/>
          </a:bodyPr>
          <a:lstStyle/>
          <a:p>
            <a:r>
              <a:rPr lang="en-US" b="1" dirty="0">
                <a:solidFill>
                  <a:schemeClr val="bg1"/>
                </a:solidFill>
              </a:rPr>
              <a:t>Advantages of Net Neutrality</a:t>
            </a:r>
          </a:p>
        </p:txBody>
      </p:sp>
      <p:sp>
        <p:nvSpPr>
          <p:cNvPr id="3" name="Subtitle 2">
            <a:extLst>
              <a:ext uri="{FF2B5EF4-FFF2-40B4-BE49-F238E27FC236}">
                <a16:creationId xmlns:a16="http://schemas.microsoft.com/office/drawing/2014/main" id="{F1D15F4D-B98C-7640-89E9-9AF628063A1F}"/>
              </a:ext>
            </a:extLst>
          </p:cNvPr>
          <p:cNvSpPr>
            <a:spLocks noGrp="1"/>
          </p:cNvSpPr>
          <p:nvPr>
            <p:ph type="subTitle" idx="1"/>
          </p:nvPr>
        </p:nvSpPr>
        <p:spPr>
          <a:xfrm>
            <a:off x="2110154" y="2263958"/>
            <a:ext cx="9144000" cy="3292781"/>
          </a:xfrm>
        </p:spPr>
        <p:txBody>
          <a:bodyPr>
            <a:normAutofit/>
          </a:bodyPr>
          <a:lstStyle/>
          <a:p>
            <a:pPr marL="1028700" lvl="1" indent="-571500" algn="l">
              <a:buFontTx/>
              <a:buChar char="-"/>
            </a:pPr>
            <a:r>
              <a:rPr lang="en-US" sz="3600" b="1" dirty="0">
                <a:solidFill>
                  <a:schemeClr val="bg1"/>
                </a:solidFill>
              </a:rPr>
              <a:t>Equality</a:t>
            </a:r>
          </a:p>
          <a:p>
            <a:pPr marL="1028700" lvl="1" indent="-571500" algn="l">
              <a:buFontTx/>
              <a:buChar char="-"/>
            </a:pPr>
            <a:r>
              <a:rPr lang="en-US" sz="3600" b="1" dirty="0">
                <a:solidFill>
                  <a:schemeClr val="bg1"/>
                </a:solidFill>
              </a:rPr>
              <a:t>Protection of innovation</a:t>
            </a:r>
          </a:p>
          <a:p>
            <a:pPr marL="1028700" lvl="1" indent="-571500" algn="l">
              <a:buFontTx/>
              <a:buChar char="-"/>
            </a:pPr>
            <a:r>
              <a:rPr lang="en-US" sz="3600" b="1" dirty="0">
                <a:solidFill>
                  <a:schemeClr val="bg1"/>
                </a:solidFill>
              </a:rPr>
              <a:t>Freedom of expression</a:t>
            </a:r>
          </a:p>
          <a:p>
            <a:pPr marL="1028700" lvl="1" indent="-571500" algn="l">
              <a:buFontTx/>
              <a:buChar char="-"/>
            </a:pPr>
            <a:r>
              <a:rPr lang="en-US" sz="3600" b="1" dirty="0">
                <a:solidFill>
                  <a:schemeClr val="bg1"/>
                </a:solidFill>
              </a:rPr>
              <a:t>Keeps price low for customers</a:t>
            </a:r>
          </a:p>
          <a:p>
            <a:pPr marL="1028700" lvl="1" indent="-571500" algn="l">
              <a:buFontTx/>
              <a:buChar char="-"/>
            </a:pPr>
            <a:endParaRPr lang="en-US" sz="3600" b="1" dirty="0">
              <a:solidFill>
                <a:schemeClr val="bg1"/>
              </a:solidFill>
            </a:endParaRPr>
          </a:p>
          <a:p>
            <a:pPr marL="1028700" lvl="1" indent="-571500" algn="l">
              <a:buFontTx/>
              <a:buChar char="-"/>
            </a:pPr>
            <a:endParaRPr lang="en-US" sz="3600" b="1" dirty="0">
              <a:solidFill>
                <a:schemeClr val="bg1"/>
              </a:solidFill>
            </a:endParaRPr>
          </a:p>
        </p:txBody>
      </p:sp>
      <p:pic>
        <p:nvPicPr>
          <p:cNvPr id="5" name="Picture 4" descr="A close up of a sign&#10;&#10;Description automatically generated">
            <a:extLst>
              <a:ext uri="{FF2B5EF4-FFF2-40B4-BE49-F238E27FC236}">
                <a16:creationId xmlns:a16="http://schemas.microsoft.com/office/drawing/2014/main" id="{9C86FC3D-4FB9-DA4F-BEFC-42375AB020FE}"/>
              </a:ext>
            </a:extLst>
          </p:cNvPr>
          <p:cNvPicPr>
            <a:picLocks noChangeAspect="1"/>
          </p:cNvPicPr>
          <p:nvPr/>
        </p:nvPicPr>
        <p:blipFill>
          <a:blip r:embed="rId4"/>
          <a:stretch>
            <a:fillRect/>
          </a:stretch>
        </p:blipFill>
        <p:spPr>
          <a:xfrm>
            <a:off x="0" y="0"/>
            <a:ext cx="2110154" cy="2016369"/>
          </a:xfrm>
          <a:prstGeom prst="rect">
            <a:avLst/>
          </a:prstGeom>
        </p:spPr>
      </p:pic>
    </p:spTree>
    <p:extLst>
      <p:ext uri="{BB962C8B-B14F-4D97-AF65-F5344CB8AC3E}">
        <p14:creationId xmlns:p14="http://schemas.microsoft.com/office/powerpoint/2010/main" val="300094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2" presetClass="entr" presetSubtype="4"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ppt_y</p:attrName>
                                        </p:attrNameLst>
                                      </p:cBhvr>
                                      <p:tavLst>
                                        <p:tav tm="0">
                                          <p:val>
                                            <p:strVal val="#ppt_y+#ppt_h*1.125000"/>
                                          </p:val>
                                        </p:tav>
                                        <p:tav tm="100000">
                                          <p:val>
                                            <p:strVal val="#ppt_y"/>
                                          </p:val>
                                        </p:tav>
                                      </p:tavLst>
                                    </p:anim>
                                    <p:animEffect transition="in" filter="wipe(up)">
                                      <p:cBhvr>
                                        <p:cTn id="11" dur="500"/>
                                        <p:tgtEl>
                                          <p:spTgt spid="5"/>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heckerboard(across)">
                                      <p:cBhvr>
                                        <p:cTn id="15" dur="500"/>
                                        <p:tgtEl>
                                          <p:spTgt spid="3">
                                            <p:txEl>
                                              <p:pRg st="0" end="0"/>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heckerboard(across)">
                                      <p:cBhvr>
                                        <p:cTn id="19" dur="500"/>
                                        <p:tgtEl>
                                          <p:spTgt spid="3">
                                            <p:txEl>
                                              <p:pRg st="1" end="1"/>
                                            </p:txEl>
                                          </p:spTgt>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heckerboard(across)">
                                      <p:cBhvr>
                                        <p:cTn id="23" dur="500"/>
                                        <p:tgtEl>
                                          <p:spTgt spid="3">
                                            <p:txEl>
                                              <p:pRg st="2" end="2"/>
                                            </p:txEl>
                                          </p:spTgt>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7000" b="-2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2E1F-5838-C645-843E-4351F8844FDE}"/>
              </a:ext>
            </a:extLst>
          </p:cNvPr>
          <p:cNvSpPr>
            <a:spLocks noGrp="1"/>
          </p:cNvSpPr>
          <p:nvPr>
            <p:ph type="ctrTitle"/>
          </p:nvPr>
        </p:nvSpPr>
        <p:spPr>
          <a:xfrm>
            <a:off x="1524000" y="1122363"/>
            <a:ext cx="9144000" cy="1187083"/>
          </a:xfrm>
        </p:spPr>
        <p:txBody>
          <a:bodyPr/>
          <a:lstStyle/>
          <a:p>
            <a:r>
              <a:rPr lang="en-US" b="1" dirty="0">
                <a:solidFill>
                  <a:schemeClr val="bg1"/>
                </a:solidFill>
              </a:rPr>
              <a:t>Equality</a:t>
            </a:r>
          </a:p>
        </p:txBody>
      </p:sp>
      <p:sp>
        <p:nvSpPr>
          <p:cNvPr id="3" name="Subtitle 2">
            <a:extLst>
              <a:ext uri="{FF2B5EF4-FFF2-40B4-BE49-F238E27FC236}">
                <a16:creationId xmlns:a16="http://schemas.microsoft.com/office/drawing/2014/main" id="{F1D15F4D-B98C-7640-89E9-9AF628063A1F}"/>
              </a:ext>
            </a:extLst>
          </p:cNvPr>
          <p:cNvSpPr>
            <a:spLocks noGrp="1"/>
          </p:cNvSpPr>
          <p:nvPr>
            <p:ph type="subTitle" idx="1"/>
          </p:nvPr>
        </p:nvSpPr>
        <p:spPr>
          <a:xfrm>
            <a:off x="1524000" y="2543907"/>
            <a:ext cx="9144000" cy="3763107"/>
          </a:xfrm>
        </p:spPr>
        <p:txBody>
          <a:bodyPr>
            <a:normAutofit/>
          </a:bodyPr>
          <a:lstStyle/>
          <a:p>
            <a:pPr algn="l"/>
            <a:r>
              <a:rPr lang="en-US" sz="3200" b="1" dirty="0">
                <a:solidFill>
                  <a:schemeClr val="bg1"/>
                </a:solidFill>
                <a:latin typeface="+mj-lt"/>
              </a:rPr>
              <a:t>Net neutrality ensures no one receive special     treatment. </a:t>
            </a:r>
          </a:p>
          <a:p>
            <a:pPr algn="l"/>
            <a:r>
              <a:rPr lang="en-US" sz="3200" b="1" dirty="0">
                <a:solidFill>
                  <a:schemeClr val="bg1"/>
                </a:solidFill>
                <a:latin typeface="+mj-lt"/>
              </a:rPr>
              <a:t>ISPs cannot slow down the websites or services of small businesses that cannot afford to pay for faster connections.</a:t>
            </a:r>
          </a:p>
          <a:p>
            <a:pPr algn="l"/>
            <a:r>
              <a:rPr lang="en-US" sz="3200" b="1" dirty="0">
                <a:solidFill>
                  <a:schemeClr val="bg1"/>
                </a:solidFill>
                <a:latin typeface="+mj-lt"/>
              </a:rPr>
              <a:t>Small developers and web-content creators will be benefitted from this.</a:t>
            </a:r>
          </a:p>
          <a:p>
            <a:pPr algn="l"/>
            <a:endParaRPr lang="en-US" sz="3200" b="1" dirty="0">
              <a:solidFill>
                <a:schemeClr val="bg1"/>
              </a:solidFill>
              <a:latin typeface="+mj-lt"/>
            </a:endParaRPr>
          </a:p>
          <a:p>
            <a:pPr algn="l"/>
            <a:endParaRPr lang="en-US" sz="3200" b="1" dirty="0">
              <a:solidFill>
                <a:schemeClr val="bg1"/>
              </a:solidFill>
              <a:latin typeface="+mj-lt"/>
            </a:endParaRPr>
          </a:p>
          <a:p>
            <a:pPr marL="457200" indent="-457200" algn="l">
              <a:buFontTx/>
              <a:buChar char="-"/>
            </a:pPr>
            <a:endParaRPr lang="en-US" sz="3200" b="1" dirty="0">
              <a:solidFill>
                <a:schemeClr val="bg1"/>
              </a:solidFill>
              <a:latin typeface="+mj-lt"/>
            </a:endParaRPr>
          </a:p>
          <a:p>
            <a:pPr marL="457200" indent="-457200" algn="l">
              <a:buFontTx/>
              <a:buChar char="-"/>
            </a:pPr>
            <a:endParaRPr lang="en-US" sz="3200" b="1" dirty="0">
              <a:solidFill>
                <a:schemeClr val="bg1"/>
              </a:solidFill>
              <a:latin typeface="+mj-lt"/>
            </a:endParaRPr>
          </a:p>
        </p:txBody>
      </p:sp>
      <p:pic>
        <p:nvPicPr>
          <p:cNvPr id="5" name="Picture 4" descr="A close up of a sign&#10;&#10;Description automatically generated">
            <a:extLst>
              <a:ext uri="{FF2B5EF4-FFF2-40B4-BE49-F238E27FC236}">
                <a16:creationId xmlns:a16="http://schemas.microsoft.com/office/drawing/2014/main" id="{9C86FC3D-4FB9-DA4F-BEFC-42375AB020FE}"/>
              </a:ext>
            </a:extLst>
          </p:cNvPr>
          <p:cNvPicPr>
            <a:picLocks noChangeAspect="1"/>
          </p:cNvPicPr>
          <p:nvPr/>
        </p:nvPicPr>
        <p:blipFill>
          <a:blip r:embed="rId4"/>
          <a:stretch>
            <a:fillRect/>
          </a:stretch>
        </p:blipFill>
        <p:spPr>
          <a:xfrm>
            <a:off x="0" y="0"/>
            <a:ext cx="2110154" cy="2016369"/>
          </a:xfrm>
          <a:prstGeom prst="rect">
            <a:avLst/>
          </a:prstGeom>
        </p:spPr>
      </p:pic>
    </p:spTree>
    <p:extLst>
      <p:ext uri="{BB962C8B-B14F-4D97-AF65-F5344CB8AC3E}">
        <p14:creationId xmlns:p14="http://schemas.microsoft.com/office/powerpoint/2010/main" val="151707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2" presetClass="entr" presetSubtype="4"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ppt_y</p:attrName>
                                        </p:attrNameLst>
                                      </p:cBhvr>
                                      <p:tavLst>
                                        <p:tav tm="0">
                                          <p:val>
                                            <p:strVal val="#ppt_y+#ppt_h*1.125000"/>
                                          </p:val>
                                        </p:tav>
                                        <p:tav tm="100000">
                                          <p:val>
                                            <p:strVal val="#ppt_y"/>
                                          </p:val>
                                        </p:tav>
                                      </p:tavLst>
                                    </p:anim>
                                    <p:animEffect transition="in" filter="wipe(up)">
                                      <p:cBhvr>
                                        <p:cTn id="11" dur="500"/>
                                        <p:tgtEl>
                                          <p:spTgt spid="5"/>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heckerboard(across)">
                                      <p:cBhvr>
                                        <p:cTn id="15" dur="500"/>
                                        <p:tgtEl>
                                          <p:spTgt spid="3">
                                            <p:txEl>
                                              <p:pRg st="0" end="0"/>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heckerboard(across)">
                                      <p:cBhvr>
                                        <p:cTn id="19" dur="500"/>
                                        <p:tgtEl>
                                          <p:spTgt spid="3">
                                            <p:txEl>
                                              <p:pRg st="1" end="1"/>
                                            </p:txEl>
                                          </p:spTgt>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heckerboard(across)">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7000" b="-2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2E1F-5838-C645-843E-4351F8844FDE}"/>
              </a:ext>
            </a:extLst>
          </p:cNvPr>
          <p:cNvSpPr>
            <a:spLocks noGrp="1"/>
          </p:cNvSpPr>
          <p:nvPr>
            <p:ph type="ctrTitle"/>
          </p:nvPr>
        </p:nvSpPr>
        <p:spPr>
          <a:xfrm>
            <a:off x="1524000" y="1122363"/>
            <a:ext cx="9144000" cy="1187083"/>
          </a:xfrm>
        </p:spPr>
        <p:txBody>
          <a:bodyPr/>
          <a:lstStyle/>
          <a:p>
            <a:r>
              <a:rPr lang="en-US" b="1" dirty="0">
                <a:solidFill>
                  <a:schemeClr val="bg1"/>
                </a:solidFill>
              </a:rPr>
              <a:t>Protection of innovation</a:t>
            </a:r>
          </a:p>
        </p:txBody>
      </p:sp>
      <p:sp>
        <p:nvSpPr>
          <p:cNvPr id="3" name="Subtitle 2">
            <a:extLst>
              <a:ext uri="{FF2B5EF4-FFF2-40B4-BE49-F238E27FC236}">
                <a16:creationId xmlns:a16="http://schemas.microsoft.com/office/drawing/2014/main" id="{F1D15F4D-B98C-7640-89E9-9AF628063A1F}"/>
              </a:ext>
            </a:extLst>
          </p:cNvPr>
          <p:cNvSpPr>
            <a:spLocks noGrp="1"/>
          </p:cNvSpPr>
          <p:nvPr>
            <p:ph type="subTitle" idx="1"/>
          </p:nvPr>
        </p:nvSpPr>
        <p:spPr>
          <a:xfrm>
            <a:off x="1524000" y="2543907"/>
            <a:ext cx="9144000" cy="3763107"/>
          </a:xfrm>
        </p:spPr>
        <p:txBody>
          <a:bodyPr>
            <a:normAutofit lnSpcReduction="10000"/>
          </a:bodyPr>
          <a:lstStyle/>
          <a:p>
            <a:pPr algn="l"/>
            <a:r>
              <a:rPr lang="en-US" sz="3200" b="1" dirty="0">
                <a:solidFill>
                  <a:schemeClr val="bg1"/>
                </a:solidFill>
                <a:latin typeface="+mj-lt"/>
              </a:rPr>
              <a:t>Freelancers and small businesses can have the same access as the big companies, which help them inspire to grow themselves in the business world.</a:t>
            </a:r>
          </a:p>
          <a:p>
            <a:pPr algn="l"/>
            <a:r>
              <a:rPr lang="en-US" sz="3200" b="1" dirty="0">
                <a:solidFill>
                  <a:schemeClr val="bg1"/>
                </a:solidFill>
                <a:latin typeface="+mj-lt"/>
              </a:rPr>
              <a:t>There is no restriction on what parts of internet the people can access. This helps small companies and freelancers reach the people and market easily.</a:t>
            </a:r>
          </a:p>
          <a:p>
            <a:pPr algn="l"/>
            <a:r>
              <a:rPr lang="en-US" sz="3200" b="1" dirty="0">
                <a:solidFill>
                  <a:schemeClr val="bg1"/>
                </a:solidFill>
                <a:latin typeface="+mj-lt"/>
              </a:rPr>
              <a:t> It promotes competition by providing a level playing field for new companies.</a:t>
            </a:r>
          </a:p>
          <a:p>
            <a:pPr algn="l"/>
            <a:endParaRPr lang="en-US" sz="3200" b="1" dirty="0">
              <a:solidFill>
                <a:schemeClr val="bg1"/>
              </a:solidFill>
              <a:latin typeface="+mj-lt"/>
            </a:endParaRPr>
          </a:p>
          <a:p>
            <a:pPr algn="l"/>
            <a:endParaRPr lang="en-US" sz="3200" b="1" dirty="0">
              <a:solidFill>
                <a:schemeClr val="bg1"/>
              </a:solidFill>
              <a:latin typeface="+mj-lt"/>
            </a:endParaRPr>
          </a:p>
          <a:p>
            <a:pPr marL="457200" indent="-457200" algn="l">
              <a:buFontTx/>
              <a:buChar char="-"/>
            </a:pPr>
            <a:endParaRPr lang="en-US" sz="3200" b="1" dirty="0">
              <a:solidFill>
                <a:schemeClr val="bg1"/>
              </a:solidFill>
              <a:latin typeface="+mj-lt"/>
            </a:endParaRPr>
          </a:p>
          <a:p>
            <a:pPr marL="457200" indent="-457200" algn="l">
              <a:buFontTx/>
              <a:buChar char="-"/>
            </a:pPr>
            <a:endParaRPr lang="en-US" sz="3200" b="1" dirty="0">
              <a:solidFill>
                <a:schemeClr val="bg1"/>
              </a:solidFill>
              <a:latin typeface="+mj-lt"/>
            </a:endParaRPr>
          </a:p>
        </p:txBody>
      </p:sp>
      <p:pic>
        <p:nvPicPr>
          <p:cNvPr id="5" name="Picture 4" descr="A close up of a sign&#10;&#10;Description automatically generated">
            <a:extLst>
              <a:ext uri="{FF2B5EF4-FFF2-40B4-BE49-F238E27FC236}">
                <a16:creationId xmlns:a16="http://schemas.microsoft.com/office/drawing/2014/main" id="{9C86FC3D-4FB9-DA4F-BEFC-42375AB020FE}"/>
              </a:ext>
            </a:extLst>
          </p:cNvPr>
          <p:cNvPicPr>
            <a:picLocks noChangeAspect="1"/>
          </p:cNvPicPr>
          <p:nvPr/>
        </p:nvPicPr>
        <p:blipFill>
          <a:blip r:embed="rId4"/>
          <a:stretch>
            <a:fillRect/>
          </a:stretch>
        </p:blipFill>
        <p:spPr>
          <a:xfrm>
            <a:off x="0" y="0"/>
            <a:ext cx="2110154" cy="2016369"/>
          </a:xfrm>
          <a:prstGeom prst="rect">
            <a:avLst/>
          </a:prstGeom>
        </p:spPr>
      </p:pic>
    </p:spTree>
    <p:extLst>
      <p:ext uri="{BB962C8B-B14F-4D97-AF65-F5344CB8AC3E}">
        <p14:creationId xmlns:p14="http://schemas.microsoft.com/office/powerpoint/2010/main" val="79900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2" presetClass="entr" presetSubtype="4"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ppt_y</p:attrName>
                                        </p:attrNameLst>
                                      </p:cBhvr>
                                      <p:tavLst>
                                        <p:tav tm="0">
                                          <p:val>
                                            <p:strVal val="#ppt_y+#ppt_h*1.125000"/>
                                          </p:val>
                                        </p:tav>
                                        <p:tav tm="100000">
                                          <p:val>
                                            <p:strVal val="#ppt_y"/>
                                          </p:val>
                                        </p:tav>
                                      </p:tavLst>
                                    </p:anim>
                                    <p:animEffect transition="in" filter="wipe(up)">
                                      <p:cBhvr>
                                        <p:cTn id="11" dur="500"/>
                                        <p:tgtEl>
                                          <p:spTgt spid="5"/>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heckerboard(across)">
                                      <p:cBhvr>
                                        <p:cTn id="15" dur="500"/>
                                        <p:tgtEl>
                                          <p:spTgt spid="3">
                                            <p:txEl>
                                              <p:pRg st="0" end="0"/>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heckerboard(across)">
                                      <p:cBhvr>
                                        <p:cTn id="19" dur="500"/>
                                        <p:tgtEl>
                                          <p:spTgt spid="3">
                                            <p:txEl>
                                              <p:pRg st="1" end="1"/>
                                            </p:txEl>
                                          </p:spTgt>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heckerboard(across)">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7000" b="-2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2E1F-5838-C645-843E-4351F8844FDE}"/>
              </a:ext>
            </a:extLst>
          </p:cNvPr>
          <p:cNvSpPr>
            <a:spLocks noGrp="1"/>
          </p:cNvSpPr>
          <p:nvPr>
            <p:ph type="ctrTitle"/>
          </p:nvPr>
        </p:nvSpPr>
        <p:spPr>
          <a:xfrm>
            <a:off x="1524000" y="1122363"/>
            <a:ext cx="9144000" cy="1187083"/>
          </a:xfrm>
        </p:spPr>
        <p:txBody>
          <a:bodyPr/>
          <a:lstStyle/>
          <a:p>
            <a:r>
              <a:rPr lang="en-US" b="1" dirty="0">
                <a:solidFill>
                  <a:schemeClr val="bg1"/>
                </a:solidFill>
              </a:rPr>
              <a:t>Freedom of Expression</a:t>
            </a:r>
          </a:p>
        </p:txBody>
      </p:sp>
      <p:sp>
        <p:nvSpPr>
          <p:cNvPr id="3" name="Subtitle 2">
            <a:extLst>
              <a:ext uri="{FF2B5EF4-FFF2-40B4-BE49-F238E27FC236}">
                <a16:creationId xmlns:a16="http://schemas.microsoft.com/office/drawing/2014/main" id="{F1D15F4D-B98C-7640-89E9-9AF628063A1F}"/>
              </a:ext>
            </a:extLst>
          </p:cNvPr>
          <p:cNvSpPr>
            <a:spLocks noGrp="1"/>
          </p:cNvSpPr>
          <p:nvPr>
            <p:ph type="subTitle" idx="1"/>
          </p:nvPr>
        </p:nvSpPr>
        <p:spPr>
          <a:xfrm>
            <a:off x="1524000" y="2543907"/>
            <a:ext cx="9144000" cy="3763107"/>
          </a:xfrm>
        </p:spPr>
        <p:txBody>
          <a:bodyPr>
            <a:normAutofit/>
          </a:bodyPr>
          <a:lstStyle/>
          <a:p>
            <a:pPr algn="l"/>
            <a:r>
              <a:rPr lang="en-US" sz="3200" b="1" dirty="0">
                <a:solidFill>
                  <a:schemeClr val="bg1"/>
                </a:solidFill>
                <a:latin typeface="+mj-lt"/>
              </a:rPr>
              <a:t>There are no restrictions on what or how much anyone can upload or download besides connection rates.</a:t>
            </a:r>
          </a:p>
          <a:p>
            <a:pPr algn="l"/>
            <a:r>
              <a:rPr lang="en-US" sz="3200" b="1" dirty="0">
                <a:solidFill>
                  <a:schemeClr val="bg1"/>
                </a:solidFill>
                <a:latin typeface="+mj-lt"/>
              </a:rPr>
              <a:t>ISPs cannot block or slow down webpages just because they don’t get benefit from them. </a:t>
            </a:r>
          </a:p>
          <a:p>
            <a:pPr algn="l"/>
            <a:r>
              <a:rPr lang="en-US" sz="3200" b="1" dirty="0">
                <a:solidFill>
                  <a:schemeClr val="bg1"/>
                </a:solidFill>
                <a:latin typeface="+mj-lt"/>
              </a:rPr>
              <a:t>Web platforms can share their content without being censored by ISPs.</a:t>
            </a:r>
          </a:p>
          <a:p>
            <a:pPr algn="l"/>
            <a:endParaRPr lang="en-US" sz="3200" b="1" dirty="0">
              <a:solidFill>
                <a:schemeClr val="bg1"/>
              </a:solidFill>
              <a:latin typeface="+mj-lt"/>
            </a:endParaRPr>
          </a:p>
          <a:p>
            <a:pPr marL="457200" indent="-457200" algn="l">
              <a:buFontTx/>
              <a:buChar char="-"/>
            </a:pPr>
            <a:endParaRPr lang="en-US" sz="3200" b="1" dirty="0">
              <a:solidFill>
                <a:schemeClr val="bg1"/>
              </a:solidFill>
              <a:latin typeface="+mj-lt"/>
            </a:endParaRPr>
          </a:p>
          <a:p>
            <a:pPr marL="457200" indent="-457200" algn="l">
              <a:buFontTx/>
              <a:buChar char="-"/>
            </a:pPr>
            <a:endParaRPr lang="en-US" sz="3200" b="1" dirty="0">
              <a:solidFill>
                <a:schemeClr val="bg1"/>
              </a:solidFill>
              <a:latin typeface="+mj-lt"/>
            </a:endParaRPr>
          </a:p>
        </p:txBody>
      </p:sp>
      <p:pic>
        <p:nvPicPr>
          <p:cNvPr id="5" name="Picture 4" descr="A close up of a sign&#10;&#10;Description automatically generated">
            <a:extLst>
              <a:ext uri="{FF2B5EF4-FFF2-40B4-BE49-F238E27FC236}">
                <a16:creationId xmlns:a16="http://schemas.microsoft.com/office/drawing/2014/main" id="{9C86FC3D-4FB9-DA4F-BEFC-42375AB020FE}"/>
              </a:ext>
            </a:extLst>
          </p:cNvPr>
          <p:cNvPicPr>
            <a:picLocks noChangeAspect="1"/>
          </p:cNvPicPr>
          <p:nvPr/>
        </p:nvPicPr>
        <p:blipFill>
          <a:blip r:embed="rId4"/>
          <a:stretch>
            <a:fillRect/>
          </a:stretch>
        </p:blipFill>
        <p:spPr>
          <a:xfrm>
            <a:off x="0" y="0"/>
            <a:ext cx="2110154" cy="2016369"/>
          </a:xfrm>
          <a:prstGeom prst="rect">
            <a:avLst/>
          </a:prstGeom>
        </p:spPr>
      </p:pic>
    </p:spTree>
    <p:extLst>
      <p:ext uri="{BB962C8B-B14F-4D97-AF65-F5344CB8AC3E}">
        <p14:creationId xmlns:p14="http://schemas.microsoft.com/office/powerpoint/2010/main" val="192632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2" presetClass="entr" presetSubtype="4"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ppt_y</p:attrName>
                                        </p:attrNameLst>
                                      </p:cBhvr>
                                      <p:tavLst>
                                        <p:tav tm="0">
                                          <p:val>
                                            <p:strVal val="#ppt_y+#ppt_h*1.125000"/>
                                          </p:val>
                                        </p:tav>
                                        <p:tav tm="100000">
                                          <p:val>
                                            <p:strVal val="#ppt_y"/>
                                          </p:val>
                                        </p:tav>
                                      </p:tavLst>
                                    </p:anim>
                                    <p:animEffect transition="in" filter="wipe(up)">
                                      <p:cBhvr>
                                        <p:cTn id="11" dur="500"/>
                                        <p:tgtEl>
                                          <p:spTgt spid="5"/>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heckerboard(across)">
                                      <p:cBhvr>
                                        <p:cTn id="15" dur="500"/>
                                        <p:tgtEl>
                                          <p:spTgt spid="3">
                                            <p:txEl>
                                              <p:pRg st="0" end="0"/>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heckerboard(across)">
                                      <p:cBhvr>
                                        <p:cTn id="19" dur="500"/>
                                        <p:tgtEl>
                                          <p:spTgt spid="3">
                                            <p:txEl>
                                              <p:pRg st="1" end="1"/>
                                            </p:txEl>
                                          </p:spTgt>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heckerboard(across)">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7000" b="-2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2E1F-5838-C645-843E-4351F8844FDE}"/>
              </a:ext>
            </a:extLst>
          </p:cNvPr>
          <p:cNvSpPr>
            <a:spLocks noGrp="1"/>
          </p:cNvSpPr>
          <p:nvPr>
            <p:ph type="ctrTitle"/>
          </p:nvPr>
        </p:nvSpPr>
        <p:spPr>
          <a:xfrm>
            <a:off x="1524000" y="1122363"/>
            <a:ext cx="9144000" cy="1187083"/>
          </a:xfrm>
        </p:spPr>
        <p:txBody>
          <a:bodyPr>
            <a:normAutofit fontScale="90000"/>
          </a:bodyPr>
          <a:lstStyle/>
          <a:p>
            <a:r>
              <a:rPr lang="en-US" b="1" dirty="0">
                <a:solidFill>
                  <a:schemeClr val="bg1"/>
                </a:solidFill>
              </a:rPr>
              <a:t> Keeps price low for customers</a:t>
            </a:r>
          </a:p>
        </p:txBody>
      </p:sp>
      <p:sp>
        <p:nvSpPr>
          <p:cNvPr id="3" name="Subtitle 2">
            <a:extLst>
              <a:ext uri="{FF2B5EF4-FFF2-40B4-BE49-F238E27FC236}">
                <a16:creationId xmlns:a16="http://schemas.microsoft.com/office/drawing/2014/main" id="{F1D15F4D-B98C-7640-89E9-9AF628063A1F}"/>
              </a:ext>
            </a:extLst>
          </p:cNvPr>
          <p:cNvSpPr>
            <a:spLocks noGrp="1"/>
          </p:cNvSpPr>
          <p:nvPr>
            <p:ph type="subTitle" idx="1"/>
          </p:nvPr>
        </p:nvSpPr>
        <p:spPr>
          <a:xfrm>
            <a:off x="1524000" y="2543907"/>
            <a:ext cx="9144000" cy="3763107"/>
          </a:xfrm>
        </p:spPr>
        <p:txBody>
          <a:bodyPr>
            <a:normAutofit/>
          </a:bodyPr>
          <a:lstStyle/>
          <a:p>
            <a:pPr algn="l"/>
            <a:r>
              <a:rPr lang="en-US" sz="3200" b="1" dirty="0">
                <a:solidFill>
                  <a:schemeClr val="bg1"/>
                </a:solidFill>
                <a:latin typeface="+mj-lt"/>
              </a:rPr>
              <a:t>Net neutrality protects us from increasing prices and separate charges for accessing any websites or application.</a:t>
            </a:r>
          </a:p>
          <a:p>
            <a:pPr algn="l"/>
            <a:r>
              <a:rPr lang="en-US" sz="3200" b="1" dirty="0">
                <a:solidFill>
                  <a:schemeClr val="bg1"/>
                </a:solidFill>
                <a:latin typeface="+mj-lt"/>
              </a:rPr>
              <a:t>ISPs cannot restrict certain contents and demand for additional price. There cannot be paid fast lanes and internet tolls.</a:t>
            </a:r>
          </a:p>
          <a:p>
            <a:pPr algn="l"/>
            <a:endParaRPr lang="en-US" sz="3200" b="1" dirty="0">
              <a:solidFill>
                <a:schemeClr val="bg1"/>
              </a:solidFill>
              <a:latin typeface="+mj-lt"/>
            </a:endParaRPr>
          </a:p>
          <a:p>
            <a:pPr algn="l"/>
            <a:endParaRPr lang="en-US" sz="3200" b="1" dirty="0">
              <a:solidFill>
                <a:schemeClr val="bg1"/>
              </a:solidFill>
              <a:latin typeface="+mj-lt"/>
            </a:endParaRPr>
          </a:p>
          <a:p>
            <a:pPr marL="457200" indent="-457200" algn="l">
              <a:buFontTx/>
              <a:buChar char="-"/>
            </a:pPr>
            <a:endParaRPr lang="en-US" sz="3200" b="1" dirty="0">
              <a:solidFill>
                <a:schemeClr val="bg1"/>
              </a:solidFill>
              <a:latin typeface="+mj-lt"/>
            </a:endParaRPr>
          </a:p>
          <a:p>
            <a:pPr marL="457200" indent="-457200" algn="l">
              <a:buFontTx/>
              <a:buChar char="-"/>
            </a:pPr>
            <a:endParaRPr lang="en-US" sz="3200" b="1" dirty="0">
              <a:solidFill>
                <a:schemeClr val="bg1"/>
              </a:solidFill>
              <a:latin typeface="+mj-lt"/>
            </a:endParaRPr>
          </a:p>
        </p:txBody>
      </p:sp>
      <p:pic>
        <p:nvPicPr>
          <p:cNvPr id="5" name="Picture 4" descr="A close up of a sign&#10;&#10;Description automatically generated">
            <a:extLst>
              <a:ext uri="{FF2B5EF4-FFF2-40B4-BE49-F238E27FC236}">
                <a16:creationId xmlns:a16="http://schemas.microsoft.com/office/drawing/2014/main" id="{9C86FC3D-4FB9-DA4F-BEFC-42375AB020FE}"/>
              </a:ext>
            </a:extLst>
          </p:cNvPr>
          <p:cNvPicPr>
            <a:picLocks noChangeAspect="1"/>
          </p:cNvPicPr>
          <p:nvPr/>
        </p:nvPicPr>
        <p:blipFill>
          <a:blip r:embed="rId4"/>
          <a:stretch>
            <a:fillRect/>
          </a:stretch>
        </p:blipFill>
        <p:spPr>
          <a:xfrm>
            <a:off x="0" y="0"/>
            <a:ext cx="2110154" cy="2016369"/>
          </a:xfrm>
          <a:prstGeom prst="rect">
            <a:avLst/>
          </a:prstGeom>
        </p:spPr>
      </p:pic>
    </p:spTree>
    <p:extLst>
      <p:ext uri="{BB962C8B-B14F-4D97-AF65-F5344CB8AC3E}">
        <p14:creationId xmlns:p14="http://schemas.microsoft.com/office/powerpoint/2010/main" val="123315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2" presetClass="entr" presetSubtype="4"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ppt_y</p:attrName>
                                        </p:attrNameLst>
                                      </p:cBhvr>
                                      <p:tavLst>
                                        <p:tav tm="0">
                                          <p:val>
                                            <p:strVal val="#ppt_y+#ppt_h*1.125000"/>
                                          </p:val>
                                        </p:tav>
                                        <p:tav tm="100000">
                                          <p:val>
                                            <p:strVal val="#ppt_y"/>
                                          </p:val>
                                        </p:tav>
                                      </p:tavLst>
                                    </p:anim>
                                    <p:animEffect transition="in" filter="wipe(up)">
                                      <p:cBhvr>
                                        <p:cTn id="11" dur="500"/>
                                        <p:tgtEl>
                                          <p:spTgt spid="5"/>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heckerboard(across)">
                                      <p:cBhvr>
                                        <p:cTn id="15" dur="500"/>
                                        <p:tgtEl>
                                          <p:spTgt spid="3">
                                            <p:txEl>
                                              <p:pRg st="0" end="0"/>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heckerboard(across)">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7000" b="-2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2E1F-5838-C645-843E-4351F8844FDE}"/>
              </a:ext>
            </a:extLst>
          </p:cNvPr>
          <p:cNvSpPr>
            <a:spLocks noGrp="1"/>
          </p:cNvSpPr>
          <p:nvPr>
            <p:ph type="ctrTitle"/>
          </p:nvPr>
        </p:nvSpPr>
        <p:spPr>
          <a:xfrm>
            <a:off x="1840523" y="799155"/>
            <a:ext cx="9144000" cy="894006"/>
          </a:xfrm>
        </p:spPr>
        <p:txBody>
          <a:bodyPr>
            <a:normAutofit fontScale="90000"/>
          </a:bodyPr>
          <a:lstStyle/>
          <a:p>
            <a:r>
              <a:rPr lang="en-US" b="1" dirty="0">
                <a:solidFill>
                  <a:schemeClr val="bg1"/>
                </a:solidFill>
              </a:rPr>
              <a:t>Disadvantages of Net Neutrality</a:t>
            </a:r>
          </a:p>
        </p:txBody>
      </p:sp>
      <p:sp>
        <p:nvSpPr>
          <p:cNvPr id="3" name="Subtitle 2">
            <a:extLst>
              <a:ext uri="{FF2B5EF4-FFF2-40B4-BE49-F238E27FC236}">
                <a16:creationId xmlns:a16="http://schemas.microsoft.com/office/drawing/2014/main" id="{F1D15F4D-B98C-7640-89E9-9AF628063A1F}"/>
              </a:ext>
            </a:extLst>
          </p:cNvPr>
          <p:cNvSpPr>
            <a:spLocks noGrp="1"/>
          </p:cNvSpPr>
          <p:nvPr>
            <p:ph type="subTitle" idx="1"/>
          </p:nvPr>
        </p:nvSpPr>
        <p:spPr>
          <a:xfrm>
            <a:off x="2110154" y="2263958"/>
            <a:ext cx="9144000" cy="3292781"/>
          </a:xfrm>
        </p:spPr>
        <p:txBody>
          <a:bodyPr>
            <a:normAutofit/>
          </a:bodyPr>
          <a:lstStyle/>
          <a:p>
            <a:pPr marL="1028700" lvl="1" indent="-571500" algn="l">
              <a:buFontTx/>
              <a:buChar char="-"/>
            </a:pPr>
            <a:r>
              <a:rPr lang="en-US" sz="3600" b="1" dirty="0">
                <a:solidFill>
                  <a:schemeClr val="bg1"/>
                </a:solidFill>
              </a:rPr>
              <a:t>Unregulated aspects of the internet</a:t>
            </a:r>
          </a:p>
          <a:p>
            <a:pPr marL="1028700" lvl="1" indent="-571500" algn="l">
              <a:buFontTx/>
              <a:buChar char="-"/>
            </a:pPr>
            <a:r>
              <a:rPr lang="en-US" sz="3600" b="1" dirty="0">
                <a:solidFill>
                  <a:schemeClr val="bg1"/>
                </a:solidFill>
              </a:rPr>
              <a:t>Less income from internet may limit infrastructure improvements</a:t>
            </a:r>
          </a:p>
          <a:p>
            <a:pPr marL="1028700" lvl="1" indent="-571500" algn="l">
              <a:buFontTx/>
              <a:buChar char="-"/>
            </a:pPr>
            <a:r>
              <a:rPr lang="en-US" sz="3600" b="1" dirty="0">
                <a:solidFill>
                  <a:schemeClr val="bg1"/>
                </a:solidFill>
              </a:rPr>
              <a:t>Costly regulations</a:t>
            </a:r>
          </a:p>
          <a:p>
            <a:pPr marL="1028700" lvl="1" indent="-571500" algn="l">
              <a:buFontTx/>
              <a:buChar char="-"/>
            </a:pPr>
            <a:r>
              <a:rPr lang="en-US" sz="3600" b="1" dirty="0">
                <a:solidFill>
                  <a:schemeClr val="bg1"/>
                </a:solidFill>
              </a:rPr>
              <a:t>Same price for non-equivalent use of internet</a:t>
            </a:r>
          </a:p>
          <a:p>
            <a:pPr marL="1028700" lvl="1" indent="-571500" algn="l">
              <a:buFontTx/>
              <a:buChar char="-"/>
            </a:pPr>
            <a:endParaRPr lang="en-US" sz="3600" b="1" dirty="0">
              <a:solidFill>
                <a:schemeClr val="bg1"/>
              </a:solidFill>
            </a:endParaRPr>
          </a:p>
        </p:txBody>
      </p:sp>
      <p:pic>
        <p:nvPicPr>
          <p:cNvPr id="5" name="Picture 4" descr="A close up of a sign&#10;&#10;Description automatically generated">
            <a:extLst>
              <a:ext uri="{FF2B5EF4-FFF2-40B4-BE49-F238E27FC236}">
                <a16:creationId xmlns:a16="http://schemas.microsoft.com/office/drawing/2014/main" id="{9C86FC3D-4FB9-DA4F-BEFC-42375AB020FE}"/>
              </a:ext>
            </a:extLst>
          </p:cNvPr>
          <p:cNvPicPr>
            <a:picLocks noChangeAspect="1"/>
          </p:cNvPicPr>
          <p:nvPr/>
        </p:nvPicPr>
        <p:blipFill>
          <a:blip r:embed="rId4"/>
          <a:stretch>
            <a:fillRect/>
          </a:stretch>
        </p:blipFill>
        <p:spPr>
          <a:xfrm>
            <a:off x="0" y="0"/>
            <a:ext cx="2110154" cy="2016369"/>
          </a:xfrm>
          <a:prstGeom prst="rect">
            <a:avLst/>
          </a:prstGeom>
        </p:spPr>
      </p:pic>
    </p:spTree>
    <p:extLst>
      <p:ext uri="{BB962C8B-B14F-4D97-AF65-F5344CB8AC3E}">
        <p14:creationId xmlns:p14="http://schemas.microsoft.com/office/powerpoint/2010/main" val="406176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2" presetClass="entr" presetSubtype="4"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ppt_y</p:attrName>
                                        </p:attrNameLst>
                                      </p:cBhvr>
                                      <p:tavLst>
                                        <p:tav tm="0">
                                          <p:val>
                                            <p:strVal val="#ppt_y+#ppt_h*1.125000"/>
                                          </p:val>
                                        </p:tav>
                                        <p:tav tm="100000">
                                          <p:val>
                                            <p:strVal val="#ppt_y"/>
                                          </p:val>
                                        </p:tav>
                                      </p:tavLst>
                                    </p:anim>
                                    <p:animEffect transition="in" filter="wipe(up)">
                                      <p:cBhvr>
                                        <p:cTn id="11" dur="500"/>
                                        <p:tgtEl>
                                          <p:spTgt spid="5"/>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heckerboard(across)">
                                      <p:cBhvr>
                                        <p:cTn id="15" dur="500"/>
                                        <p:tgtEl>
                                          <p:spTgt spid="3">
                                            <p:txEl>
                                              <p:pRg st="0" end="0"/>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heckerboard(across)">
                                      <p:cBhvr>
                                        <p:cTn id="19" dur="500"/>
                                        <p:tgtEl>
                                          <p:spTgt spid="3">
                                            <p:txEl>
                                              <p:pRg st="1" end="1"/>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heckerboard(across)">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{025A04BC-E90F-A847-8A97-4FB666AF0EFA}tf10001121</Template>
  <TotalTime>1676</TotalTime>
  <Words>830</Words>
  <Application>Microsoft Macintosh PowerPoint</Application>
  <PresentationFormat>Widescreen</PresentationFormat>
  <Paragraphs>89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MS UI Gothic</vt:lpstr>
      <vt:lpstr>Arial</vt:lpstr>
      <vt:lpstr>Calibri</vt:lpstr>
      <vt:lpstr>Calibri Light</vt:lpstr>
      <vt:lpstr>Office Theme</vt:lpstr>
      <vt:lpstr>PowerPoint Presentation</vt:lpstr>
      <vt:lpstr>Network neutrality, or simply net neutrality, is the principle that Internet Service Providers (ISPs) must treat all internet communication equally, and not discriminate or charge differently based on user, content, website, platform, application, type of equipment, source address, destination address, or method of communication.</vt:lpstr>
      <vt:lpstr>History of Net Neutrality</vt:lpstr>
      <vt:lpstr>Advantages of Net Neutrality</vt:lpstr>
      <vt:lpstr>Equality</vt:lpstr>
      <vt:lpstr>Protection of innovation</vt:lpstr>
      <vt:lpstr>Freedom of Expression</vt:lpstr>
      <vt:lpstr> Keeps price low for customers</vt:lpstr>
      <vt:lpstr>Disadvantages of Net Neutrality</vt:lpstr>
      <vt:lpstr>  Unregulated aspects of internet</vt:lpstr>
      <vt:lpstr>  Less income from internet might limit infrastructure improvement</vt:lpstr>
      <vt:lpstr>Costly regulations</vt:lpstr>
      <vt:lpstr>Same price for non-equivalent use of internet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41</cp:revision>
  <dcterms:created xsi:type="dcterms:W3CDTF">2020-04-17T02:46:09Z</dcterms:created>
  <dcterms:modified xsi:type="dcterms:W3CDTF">2020-04-18T06:46:59Z</dcterms:modified>
</cp:coreProperties>
</file>