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6000" type="A4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2358" y="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Data A</c:v>
                </c:pt>
              </c:strCache>
            </c:strRef>
          </c:tx>
          <c:spPr>
            <a:ln w="22320">
              <a:solidFill>
                <a:srgbClr val="5B9BD5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3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  <c:pt idx="12">
                  <c:v>11</c:v>
                </c:pt>
                <c:pt idx="13">
                  <c:v>13</c:v>
                </c:pt>
                <c:pt idx="14">
                  <c:v>16</c:v>
                </c:pt>
                <c:pt idx="15">
                  <c:v>15</c:v>
                </c:pt>
                <c:pt idx="16">
                  <c:v>12</c:v>
                </c:pt>
                <c:pt idx="17">
                  <c:v>18</c:v>
                </c:pt>
                <c:pt idx="18">
                  <c:v>19</c:v>
                </c:pt>
                <c:pt idx="19">
                  <c:v>21</c:v>
                </c:pt>
                <c:pt idx="20">
                  <c:v>8</c:v>
                </c:pt>
                <c:pt idx="21">
                  <c:v>12</c:v>
                </c:pt>
                <c:pt idx="22">
                  <c:v>11</c:v>
                </c:pt>
                <c:pt idx="23">
                  <c:v>9</c:v>
                </c:pt>
                <c:pt idx="24">
                  <c:v>13</c:v>
                </c:pt>
                <c:pt idx="25">
                  <c:v>19</c:v>
                </c:pt>
                <c:pt idx="26">
                  <c:v>26</c:v>
                </c:pt>
                <c:pt idx="27">
                  <c:v>31</c:v>
                </c:pt>
                <c:pt idx="28">
                  <c:v>32</c:v>
                </c:pt>
                <c:pt idx="29">
                  <c:v>39</c:v>
                </c:pt>
                <c:pt idx="30">
                  <c:v>45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399-4889-A665-B7442F49975D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Data B</c:v>
                </c:pt>
              </c:strCache>
            </c:strRef>
          </c:tx>
          <c:spPr>
            <a:ln w="22320">
              <a:solidFill>
                <a:srgbClr val="ED7D31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1"/>
                <c:pt idx="0">
                  <c:v>16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17</c:v>
                </c:pt>
                <c:pt idx="5">
                  <c:v>16.5</c:v>
                </c:pt>
                <c:pt idx="6">
                  <c:v>18</c:v>
                </c:pt>
                <c:pt idx="7">
                  <c:v>19.3</c:v>
                </c:pt>
                <c:pt idx="8">
                  <c:v>12.4</c:v>
                </c:pt>
                <c:pt idx="9">
                  <c:v>14.6</c:v>
                </c:pt>
                <c:pt idx="10">
                  <c:v>16.5</c:v>
                </c:pt>
                <c:pt idx="11">
                  <c:v>15.3</c:v>
                </c:pt>
                <c:pt idx="12">
                  <c:v>14</c:v>
                </c:pt>
                <c:pt idx="13">
                  <c:v>14.7</c:v>
                </c:pt>
                <c:pt idx="14">
                  <c:v>13.9</c:v>
                </c:pt>
                <c:pt idx="15">
                  <c:v>12.2</c:v>
                </c:pt>
                <c:pt idx="16">
                  <c:v>16.8</c:v>
                </c:pt>
                <c:pt idx="17">
                  <c:v>17.100000000000001</c:v>
                </c:pt>
                <c:pt idx="18">
                  <c:v>19.2</c:v>
                </c:pt>
                <c:pt idx="19">
                  <c:v>18.25</c:v>
                </c:pt>
                <c:pt idx="20">
                  <c:v>22</c:v>
                </c:pt>
                <c:pt idx="21">
                  <c:v>24</c:v>
                </c:pt>
                <c:pt idx="22">
                  <c:v>25</c:v>
                </c:pt>
                <c:pt idx="23">
                  <c:v>23.5</c:v>
                </c:pt>
                <c:pt idx="24">
                  <c:v>21</c:v>
                </c:pt>
                <c:pt idx="25">
                  <c:v>16.899999999999999</c:v>
                </c:pt>
                <c:pt idx="26">
                  <c:v>17.5</c:v>
                </c:pt>
                <c:pt idx="27">
                  <c:v>18.2</c:v>
                </c:pt>
                <c:pt idx="28">
                  <c:v>19.100000000000001</c:v>
                </c:pt>
                <c:pt idx="29">
                  <c:v>14.8</c:v>
                </c:pt>
                <c:pt idx="30">
                  <c:v>15.2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399-4889-A665-B7442F499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93120"/>
        <c:axId val="62294656"/>
      </c:lineChart>
      <c:catAx>
        <c:axId val="62293120"/>
        <c:scaling>
          <c:orientation val="minMax"/>
        </c:scaling>
        <c:delete val="1"/>
        <c:axPos val="b"/>
        <c:numFmt formatCode="General" sourceLinked="0"/>
        <c:majorTickMark val="none"/>
        <c:minorTickMark val="cross"/>
        <c:tickLblPos val="nextTo"/>
        <c:crossAx val="62294656"/>
        <c:crosses val="autoZero"/>
        <c:auto val="1"/>
        <c:lblAlgn val="ctr"/>
        <c:lblOffset val="100"/>
        <c:noMultiLvlLbl val="1"/>
      </c:catAx>
      <c:valAx>
        <c:axId val="62294656"/>
        <c:scaling>
          <c:orientation val="minMax"/>
        </c:scaling>
        <c:delete val="1"/>
        <c:axPos val="l"/>
        <c:numFmt formatCode="General" sourceLinked="1"/>
        <c:majorTickMark val="none"/>
        <c:minorTickMark val="cross"/>
        <c:tickLblPos val="nextTo"/>
        <c:crossAx val="62293120"/>
        <c:crossesAt val="1"/>
        <c:crossBetween val="between"/>
      </c:valAx>
      <c:spPr>
        <a:solidFill>
          <a:srgbClr val="FFFFFF"/>
        </a:solidFill>
        <a:ln>
          <a:noFill/>
        </a:ln>
      </c:spPr>
    </c:plotArea>
    <c:plotVisOnly val="1"/>
    <c:dispBlanksAs val="zero"/>
    <c:showDLblsOverMax val="1"/>
  </c:chart>
  <c:spPr>
    <a:solidFill>
      <a:srgbClr val="70AD47"/>
    </a:solidFill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4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4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4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4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5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4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4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4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4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4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4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818280" y="1568520"/>
            <a:ext cx="1730520" cy="31464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CustomShape 2"/>
          <p:cNvSpPr/>
          <p:nvPr/>
        </p:nvSpPr>
        <p:spPr>
          <a:xfrm>
            <a:off x="232920" y="2111040"/>
            <a:ext cx="3293280" cy="7246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C000"/>
            </a:solidFill>
            <a:round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1100" dirty="0">
                <a:solidFill>
                  <a:srgbClr val="000000"/>
                </a:solidFill>
                <a:latin typeface="Times New Roman"/>
              </a:rPr>
              <a:t>An abstract is a short summary of a longer work (such as a dissertation or research paper). The abstract concisely reports the aims and outcomes of your research so that readers know exactly what the paper is about.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 lang="en-IN" sz="1140" dirty="0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lang="en-IN" sz="1140" dirty="0">
                <a:solidFill>
                  <a:srgbClr val="000000"/>
                </a:solidFill>
                <a:latin typeface="Times New Roman"/>
              </a:rPr>
              <a:t>The introduction to a research paper is where you set up your topic and approach for the reader. </a:t>
            </a:r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IN" sz="1140" dirty="0">
                <a:solidFill>
                  <a:srgbClr val="000000"/>
                </a:solidFill>
                <a:latin typeface="Times New Roman"/>
              </a:rPr>
              <a:t>Present your topic and get the reader interested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IN" sz="1140" dirty="0">
                <a:solidFill>
                  <a:srgbClr val="000000"/>
                </a:solidFill>
                <a:latin typeface="Times New Roman"/>
              </a:rPr>
              <a:t>Provide background or summarize existing research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IN" sz="1140" dirty="0">
                <a:solidFill>
                  <a:srgbClr val="000000"/>
                </a:solidFill>
                <a:latin typeface="Times New Roman"/>
              </a:rPr>
              <a:t>Position your own approach Detail your specific research problem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IN" sz="1140" dirty="0">
                <a:solidFill>
                  <a:srgbClr val="000000"/>
                </a:solidFill>
                <a:latin typeface="Times New Roman"/>
              </a:rPr>
              <a:t>Give an overview of the paper’s structure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1300" b="1" dirty="0">
                <a:solidFill>
                  <a:srgbClr val="000000"/>
                </a:solidFill>
                <a:latin typeface="Times New Roman"/>
              </a:rPr>
              <a:t>                                                              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3637800" y="2376000"/>
            <a:ext cx="3056040" cy="69818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C000"/>
            </a:solidFill>
            <a:round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820" dirty="0">
                <a:solidFill>
                  <a:srgbClr val="000000"/>
                </a:solidFill>
                <a:latin typeface="Times New Roman"/>
              </a:rPr>
              <a:t>Fig. Figure name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0" y="14040"/>
            <a:ext cx="6855120" cy="112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>
                <a:solidFill>
                  <a:srgbClr val="002060"/>
                </a:solidFill>
                <a:latin typeface="Arial Black"/>
              </a:rPr>
              <a:t>I</a:t>
            </a:r>
            <a:r>
              <a:rPr lang="en-IN" sz="1400" b="1">
                <a:solidFill>
                  <a:srgbClr val="FF0000"/>
                </a:solidFill>
                <a:latin typeface="Arial Black"/>
              </a:rPr>
              <a:t>nternational </a:t>
            </a:r>
            <a:r>
              <a:rPr lang="en-IN" sz="1400" b="1">
                <a:solidFill>
                  <a:srgbClr val="002060"/>
                </a:solidFill>
                <a:latin typeface="Arial Black"/>
              </a:rPr>
              <a:t>C</a:t>
            </a:r>
            <a:r>
              <a:rPr lang="en-IN" sz="1400" b="1">
                <a:solidFill>
                  <a:srgbClr val="FF0000"/>
                </a:solidFill>
                <a:latin typeface="Arial Black"/>
              </a:rPr>
              <a:t>onference on </a:t>
            </a:r>
            <a:r>
              <a:rPr lang="en-IN" sz="1400" b="1">
                <a:solidFill>
                  <a:srgbClr val="002060"/>
                </a:solidFill>
                <a:latin typeface="Arial Black"/>
              </a:rPr>
              <a:t>A</a:t>
            </a:r>
            <a:r>
              <a:rPr lang="en-IN" sz="1400" b="1">
                <a:solidFill>
                  <a:srgbClr val="FF0000"/>
                </a:solidFill>
                <a:latin typeface="Arial Black"/>
              </a:rPr>
              <a:t>mbient </a:t>
            </a:r>
            <a:r>
              <a:rPr lang="en-IN" sz="1400" b="1">
                <a:solidFill>
                  <a:srgbClr val="002060"/>
                </a:solidFill>
                <a:latin typeface="Arial Black"/>
              </a:rPr>
              <a:t>I</a:t>
            </a:r>
            <a:r>
              <a:rPr lang="en-IN" sz="1400" b="1">
                <a:solidFill>
                  <a:srgbClr val="FF0000"/>
                </a:solidFill>
                <a:latin typeface="Arial Black"/>
              </a:rPr>
              <a:t>ntelligence in </a:t>
            </a:r>
            <a:r>
              <a:rPr lang="en-IN" sz="1400" b="1">
                <a:solidFill>
                  <a:srgbClr val="002060"/>
                </a:solidFill>
                <a:latin typeface="Arial Black"/>
              </a:rPr>
              <a:t>H</a:t>
            </a:r>
            <a:r>
              <a:rPr lang="en-IN" sz="1400" b="1">
                <a:solidFill>
                  <a:srgbClr val="FF0000"/>
                </a:solidFill>
                <a:latin typeface="Arial Black"/>
              </a:rPr>
              <a:t>ealth </a:t>
            </a:r>
            <a:r>
              <a:rPr lang="en-IN" sz="1400" b="1">
                <a:solidFill>
                  <a:srgbClr val="002060"/>
                </a:solidFill>
                <a:latin typeface="Arial Black"/>
              </a:rPr>
              <a:t>C</a:t>
            </a:r>
            <a:r>
              <a:rPr lang="en-IN" sz="1400" b="1">
                <a:solidFill>
                  <a:srgbClr val="FF0000"/>
                </a:solidFill>
                <a:latin typeface="Arial Black"/>
              </a:rPr>
              <a:t>are</a:t>
            </a:r>
            <a:r>
              <a:rPr lang="en-IN" sz="1600" b="1">
                <a:solidFill>
                  <a:srgbClr val="FF0000"/>
                </a:solidFill>
                <a:latin typeface="Arial Black"/>
              </a:rPr>
              <a:t> </a:t>
            </a:r>
            <a:r>
              <a:rPr lang="en-IN" sz="1600" b="1">
                <a:solidFill>
                  <a:srgbClr val="00B050"/>
                </a:solidFill>
                <a:latin typeface="Arial Black"/>
              </a:rPr>
              <a:t>(</a:t>
            </a:r>
            <a:r>
              <a:rPr lang="en-IN" sz="1600" b="1">
                <a:solidFill>
                  <a:srgbClr val="00B050"/>
                </a:solidFill>
                <a:latin typeface="Calibri"/>
              </a:rPr>
              <a:t>ICAIHC-2022)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200" b="1">
                <a:solidFill>
                  <a:srgbClr val="000000"/>
                </a:solidFill>
                <a:latin typeface="Calibri"/>
              </a:rPr>
              <a:t>Organized by Department of Computer  Application,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200" b="1">
                <a:solidFill>
                  <a:srgbClr val="000000"/>
                </a:solidFill>
                <a:latin typeface="Calibri"/>
              </a:rPr>
              <a:t>Siksha ‘O’ Anusandhan Deemed to be University, Bhubaneswar, India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200" b="1" i="1">
                <a:solidFill>
                  <a:srgbClr val="000000"/>
                </a:solidFill>
                <a:latin typeface="Calibri"/>
              </a:rPr>
              <a:t>April  15-16, 2022</a:t>
            </a:r>
            <a:endParaRPr/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920" y="371520"/>
            <a:ext cx="477360" cy="346320"/>
          </a:xfrm>
          <a:prstGeom prst="rect">
            <a:avLst/>
          </a:prstGeom>
          <a:ln>
            <a:noFill/>
          </a:ln>
        </p:spPr>
      </p:pic>
      <p:sp>
        <p:nvSpPr>
          <p:cNvPr id="41" name="CustomShape 5"/>
          <p:cNvSpPr/>
          <p:nvPr/>
        </p:nvSpPr>
        <p:spPr>
          <a:xfrm>
            <a:off x="0" y="1127160"/>
            <a:ext cx="6855120" cy="87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600" b="1">
                <a:solidFill>
                  <a:srgbClr val="FF0066"/>
                </a:solidFill>
                <a:latin typeface="Times New Roman"/>
              </a:rPr>
              <a:t>Contribution Title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FFFFFF"/>
                </a:solidFill>
                <a:latin typeface="Times New Roman"/>
              </a:rPr>
              <a:t>First Author</a:t>
            </a:r>
            <a:r>
              <a:rPr lang="en-IN" sz="900" baseline="30000">
                <a:solidFill>
                  <a:srgbClr val="FFFFFF"/>
                </a:solidFill>
                <a:latin typeface="Times New Roman"/>
              </a:rPr>
              <a:t>1[0000-1111-2222-3333]</a:t>
            </a:r>
            <a:r>
              <a:rPr lang="en-IN" sz="900">
                <a:solidFill>
                  <a:srgbClr val="FFFFFF"/>
                </a:solidFill>
                <a:latin typeface="Times New Roman"/>
              </a:rPr>
              <a:t> and Second Author</a:t>
            </a:r>
            <a:r>
              <a:rPr lang="en-IN" sz="900" baseline="30000">
                <a:solidFill>
                  <a:srgbClr val="FFFFFF"/>
                </a:solidFill>
                <a:latin typeface="Times New Roman"/>
              </a:rPr>
              <a:t>2[1111-2222-3333-4444]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 baseline="30000">
                <a:solidFill>
                  <a:srgbClr val="00B0F0"/>
                </a:solidFill>
                <a:latin typeface="Times New Roman"/>
              </a:rPr>
              <a:t>1,2</a:t>
            </a:r>
            <a:r>
              <a:rPr lang="en-IN" sz="900">
                <a:solidFill>
                  <a:srgbClr val="00B0F0"/>
                </a:solidFill>
                <a:latin typeface="Times New Roman"/>
              </a:rPr>
              <a:t> </a:t>
            </a:r>
            <a:r>
              <a:rPr lang="en-IN" sz="900" b="1">
                <a:solidFill>
                  <a:srgbClr val="00B0F0"/>
                </a:solidFill>
                <a:latin typeface="Candara"/>
              </a:rPr>
              <a:t>Name of the department,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 b="1">
                <a:solidFill>
                  <a:srgbClr val="00B0F0"/>
                </a:solidFill>
                <a:latin typeface="Candara"/>
              </a:rPr>
              <a:t>Name of The Institute, Place</a:t>
            </a:r>
            <a:endParaRPr/>
          </a:p>
        </p:txBody>
      </p:sp>
      <p:graphicFrame>
        <p:nvGraphicFramePr>
          <p:cNvPr id="42" name="Chart 41"/>
          <p:cNvGraphicFramePr/>
          <p:nvPr/>
        </p:nvGraphicFramePr>
        <p:xfrm>
          <a:off x="4000320" y="2628720"/>
          <a:ext cx="2292480" cy="103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CustomShape 6"/>
          <p:cNvSpPr/>
          <p:nvPr/>
        </p:nvSpPr>
        <p:spPr>
          <a:xfrm>
            <a:off x="232920" y="5587200"/>
            <a:ext cx="3261960" cy="285840"/>
          </a:xfrm>
          <a:prstGeom prst="rect">
            <a:avLst/>
          </a:prstGeom>
          <a:solidFill>
            <a:srgbClr val="729FCF"/>
          </a:solidFill>
          <a:ln>
            <a:solidFill>
              <a:srgbClr val="8FAADC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300" b="1">
                <a:solidFill>
                  <a:srgbClr val="FF0066"/>
                </a:solidFill>
                <a:latin typeface="Times New Roman"/>
              </a:rPr>
              <a:t>PROPOSED WORK</a:t>
            </a:r>
            <a:endParaRPr/>
          </a:p>
        </p:txBody>
      </p:sp>
      <p:sp>
        <p:nvSpPr>
          <p:cNvPr id="44" name="CustomShape 7"/>
          <p:cNvSpPr/>
          <p:nvPr/>
        </p:nvSpPr>
        <p:spPr>
          <a:xfrm>
            <a:off x="232920" y="2115720"/>
            <a:ext cx="3261960" cy="285840"/>
          </a:xfrm>
          <a:prstGeom prst="rect">
            <a:avLst/>
          </a:prstGeom>
          <a:solidFill>
            <a:srgbClr val="729FCF"/>
          </a:solidFill>
          <a:ln>
            <a:solidFill>
              <a:srgbClr val="8FAADC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300" b="1">
                <a:solidFill>
                  <a:srgbClr val="FF0066"/>
                </a:solidFill>
                <a:latin typeface="Times New Roman"/>
              </a:rPr>
              <a:t>ABSTRACT</a:t>
            </a:r>
            <a:endParaRPr/>
          </a:p>
        </p:txBody>
      </p:sp>
      <p:sp>
        <p:nvSpPr>
          <p:cNvPr id="45" name="CustomShape 8"/>
          <p:cNvSpPr/>
          <p:nvPr/>
        </p:nvSpPr>
        <p:spPr>
          <a:xfrm>
            <a:off x="232920" y="3603240"/>
            <a:ext cx="3293280" cy="2858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300" b="1">
                <a:solidFill>
                  <a:srgbClr val="FF0066"/>
                </a:solidFill>
                <a:latin typeface="Times New Roman"/>
              </a:rPr>
              <a:t>INTRODUCTION</a:t>
            </a:r>
            <a:endParaRPr/>
          </a:p>
        </p:txBody>
      </p:sp>
      <p:sp>
        <p:nvSpPr>
          <p:cNvPr id="46" name="CustomShape 9"/>
          <p:cNvSpPr/>
          <p:nvPr/>
        </p:nvSpPr>
        <p:spPr>
          <a:xfrm>
            <a:off x="232920" y="6923880"/>
            <a:ext cx="3261960" cy="4838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300" b="1">
                <a:solidFill>
                  <a:srgbClr val="FF0066"/>
                </a:solidFill>
                <a:latin typeface="Times New Roman"/>
              </a:rPr>
              <a:t>FLOWCHART/PICTORIAL REPRESENTATION</a:t>
            </a:r>
            <a:endParaRPr/>
          </a:p>
        </p:txBody>
      </p:sp>
      <p:sp>
        <p:nvSpPr>
          <p:cNvPr id="47" name="CustomShape 10"/>
          <p:cNvSpPr/>
          <p:nvPr/>
        </p:nvSpPr>
        <p:spPr>
          <a:xfrm>
            <a:off x="3596400" y="2117520"/>
            <a:ext cx="3169440" cy="2858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300" b="1">
                <a:solidFill>
                  <a:srgbClr val="FF0066"/>
                </a:solidFill>
                <a:latin typeface="Times New Roman"/>
              </a:rPr>
              <a:t>RESULTS</a:t>
            </a:r>
            <a:endParaRPr/>
          </a:p>
        </p:txBody>
      </p:sp>
      <p:sp>
        <p:nvSpPr>
          <p:cNvPr id="48" name="CustomShape 11"/>
          <p:cNvSpPr/>
          <p:nvPr/>
        </p:nvSpPr>
        <p:spPr>
          <a:xfrm>
            <a:off x="3596400" y="3903480"/>
            <a:ext cx="2990880" cy="483840"/>
          </a:xfrm>
          <a:prstGeom prst="rect">
            <a:avLst/>
          </a:prstGeom>
          <a:solidFill>
            <a:srgbClr val="729FCF"/>
          </a:solidFill>
          <a:ln>
            <a:solidFill>
              <a:srgbClr val="8FAADC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300" b="1">
                <a:solidFill>
                  <a:srgbClr val="FF0066"/>
                </a:solidFill>
                <a:latin typeface="Times New Roman"/>
              </a:rPr>
              <a:t>CONCLUSION AND </a:t>
            </a:r>
            <a:endParaRPr/>
          </a:p>
          <a:p>
            <a:pPr>
              <a:lnSpc>
                <a:spcPct val="100000"/>
              </a:lnSpc>
            </a:pPr>
            <a:r>
              <a:rPr lang="en-IN" sz="1300" b="1">
                <a:solidFill>
                  <a:srgbClr val="FF0066"/>
                </a:solidFill>
                <a:latin typeface="Times New Roman"/>
              </a:rPr>
              <a:t>INNOVATION</a:t>
            </a:r>
            <a:endParaRPr/>
          </a:p>
        </p:txBody>
      </p:sp>
      <p:sp>
        <p:nvSpPr>
          <p:cNvPr id="49" name="CustomShape 12"/>
          <p:cNvSpPr/>
          <p:nvPr/>
        </p:nvSpPr>
        <p:spPr>
          <a:xfrm>
            <a:off x="3596400" y="5587200"/>
            <a:ext cx="2990880" cy="285840"/>
          </a:xfrm>
          <a:prstGeom prst="rect">
            <a:avLst/>
          </a:prstGeom>
          <a:solidFill>
            <a:srgbClr val="6699CC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300" b="1">
                <a:solidFill>
                  <a:srgbClr val="FF0066"/>
                </a:solidFill>
                <a:latin typeface="Times New Roman"/>
              </a:rPr>
              <a:t>FUTURE WORK</a:t>
            </a:r>
            <a:endParaRPr/>
          </a:p>
        </p:txBody>
      </p:sp>
      <p:sp>
        <p:nvSpPr>
          <p:cNvPr id="50" name="CustomShape 13"/>
          <p:cNvSpPr/>
          <p:nvPr/>
        </p:nvSpPr>
        <p:spPr>
          <a:xfrm>
            <a:off x="3596400" y="6933600"/>
            <a:ext cx="2990880" cy="2858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300" b="1">
                <a:solidFill>
                  <a:srgbClr val="FF0066"/>
                </a:solidFill>
                <a:latin typeface="Times New Roman"/>
              </a:rPr>
              <a:t>REFERENCES</a:t>
            </a: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3886200" y="7467600"/>
            <a:ext cx="2590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1. Author, A.: Article title. Journal 2(5), 99–110 (2016).</a:t>
            </a:r>
            <a:endParaRPr lang="en-GB" sz="800" dirty="0">
              <a:latin typeface="Times New Roman" pitchFamily="18" charset="0"/>
              <a:cs typeface="Times New Roman" pitchFamily="18" charset="0"/>
            </a:endParaRPr>
          </a:p>
          <a:p>
            <a:pPr lvl="0" hangingPunct="0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2. Author, A., Author, B.: Title of a proceedings paper. In: Editor, F., Editor, S. (eds.) CONFERENCE 2016, LNCS, vol. 9999, pp. 1–13. Springer, Heidelberg (2016). </a:t>
            </a:r>
            <a:endParaRPr lang="en-GB" sz="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230</Words>
  <Application>Microsoft Office PowerPoint</Application>
  <PresentationFormat>A4 Paper (210x297 mm)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Candara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Pranati</dc:creator>
  <cp:lastModifiedBy>satapathy.pranati@gmail.com</cp:lastModifiedBy>
  <cp:revision>2</cp:revision>
  <dcterms:modified xsi:type="dcterms:W3CDTF">2021-10-10T05:19:24Z</dcterms:modified>
</cp:coreProperties>
</file>