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8" r:id="rId2"/>
    <p:sldId id="277" r:id="rId3"/>
    <p:sldId id="272" r:id="rId4"/>
    <p:sldId id="265" r:id="rId5"/>
    <p:sldId id="259" r:id="rId6"/>
    <p:sldId id="260" r:id="rId7"/>
    <p:sldId id="261" r:id="rId8"/>
    <p:sldId id="262" r:id="rId9"/>
    <p:sldId id="268" r:id="rId10"/>
    <p:sldId id="269" r:id="rId11"/>
    <p:sldId id="266" r:id="rId12"/>
    <p:sldId id="267" r:id="rId13"/>
    <p:sldId id="270" r:id="rId14"/>
    <p:sldId id="276" r:id="rId15"/>
    <p:sldId id="275"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autoAdjust="0"/>
    <p:restoredTop sz="84966"/>
  </p:normalViewPr>
  <p:slideViewPr>
    <p:cSldViewPr snapToGrid="0" snapToObjects="1">
      <p:cViewPr varScale="1">
        <p:scale>
          <a:sx n="108" d="100"/>
          <a:sy n="108" d="100"/>
        </p:scale>
        <p:origin x="13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0134B-7DA4-4142-A0A9-02FB1AFEAB97}" type="datetimeFigureOut">
              <a:rPr lang="en-US" smtClean="0"/>
              <a:t>11/12/20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82FAB-A1E0-5447-9B1A-FDF88F81CA9A}" type="slidenum">
              <a:rPr lang="en-US" smtClean="0"/>
              <a:t>‹#›</a:t>
            </a:fld>
            <a:endParaRPr lang="en-US"/>
          </a:p>
        </p:txBody>
      </p:sp>
    </p:spTree>
    <p:extLst>
      <p:ext uri="{BB962C8B-B14F-4D97-AF65-F5344CB8AC3E}">
        <p14:creationId xmlns:p14="http://schemas.microsoft.com/office/powerpoint/2010/main" val="245903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Although the GN algorithm is widely employed as a benchmark algorithm, it's more suited to smaller synthetic networks and not real-world datasets as these are characterised by largely heterogeneous degree distributions and heterogeneous community sizes. This is because all nodes need to be sparsely populated and have the same expected degree.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That defect is shown by the fact that the 356 communities found had 0.176 modularity. Moreover, it took 344.66 seconds to execute the commands.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This confirms the assumption of the literature as our dataset is very densely populated and has overlapping communities.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GN algorithm suffers from the fact that it does not show a realistic topology of the real network. For these reasons, the GN benchmark cannot be considered as a good proxy for a real network.</a:t>
            </a:r>
          </a:p>
          <a:p>
            <a:endParaRPr lang="en-US" dirty="0"/>
          </a:p>
        </p:txBody>
      </p:sp>
      <p:sp>
        <p:nvSpPr>
          <p:cNvPr id="4" name="Slide Number Placeholder 3"/>
          <p:cNvSpPr>
            <a:spLocks noGrp="1"/>
          </p:cNvSpPr>
          <p:nvPr>
            <p:ph type="sldNum" sz="quarter" idx="5"/>
          </p:nvPr>
        </p:nvSpPr>
        <p:spPr/>
        <p:txBody>
          <a:bodyPr/>
          <a:lstStyle/>
          <a:p>
            <a:fld id="{59A82FAB-A1E0-5447-9B1A-FDF88F81CA9A}" type="slidenum">
              <a:rPr lang="en-US" smtClean="0"/>
              <a:t>6</a:t>
            </a:fld>
            <a:endParaRPr lang="en-US"/>
          </a:p>
        </p:txBody>
      </p:sp>
    </p:spTree>
    <p:extLst>
      <p:ext uri="{BB962C8B-B14F-4D97-AF65-F5344CB8AC3E}">
        <p14:creationId xmlns:p14="http://schemas.microsoft.com/office/powerpoint/2010/main" val="312464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modularity increases to 0.863, with 391 communities being found showing a more </a:t>
            </a:r>
            <a:r>
              <a:rPr lang="en-US" dirty="0" err="1"/>
              <a:t>favourable</a:t>
            </a:r>
            <a:r>
              <a:rPr lang="en-US" dirty="0"/>
              <a:t> result.  </a:t>
            </a:r>
          </a:p>
          <a:p>
            <a:endParaRPr lang="en-US" dirty="0"/>
          </a:p>
          <a:p>
            <a:r>
              <a:rPr lang="en-US" dirty="0"/>
              <a:t>Although modularity is high, while </a:t>
            </a:r>
            <a:r>
              <a:rPr lang="en-US" dirty="0" err="1"/>
              <a:t>analysing</a:t>
            </a:r>
            <a:r>
              <a:rPr lang="en-US" dirty="0"/>
              <a:t> the communities it was found that the community sizes fluctuate with some being extremely large or small. </a:t>
            </a:r>
          </a:p>
          <a:p>
            <a:endParaRPr lang="en-US" dirty="0"/>
          </a:p>
          <a:p>
            <a:r>
              <a:rPr lang="en-US" dirty="0"/>
              <a:t>Blondel et al. talk about a theoretical limitation of modularity (the quality measure the algorithm optimizes), the resolution limit, which says that as we increase the size of the network, the minimal size of a detected community also increases i.e. as we get larger and larger networks, we are unable to uncover small communities</a:t>
            </a:r>
          </a:p>
          <a:p>
            <a:endParaRPr lang="en-US" dirty="0"/>
          </a:p>
          <a:p>
            <a:r>
              <a:rPr lang="en-US" dirty="0"/>
              <a:t>This limit hinders the efficiency of modularity as it causes communities to be disconnected as modularity may 'hide' smaller communities. These disconnected communities were identified in the analysis showing communities that are weakly connected. </a:t>
            </a:r>
          </a:p>
          <a:p>
            <a:endParaRPr lang="en-US" dirty="0"/>
          </a:p>
          <a:p>
            <a:r>
              <a:rPr lang="en-US" dirty="0"/>
              <a:t>This may be due to this method usually being used for weighted networks as it's based on local information to improve quality. As this did not apply to our dataset the quality of the network is not satisfactory.</a:t>
            </a:r>
          </a:p>
          <a:p>
            <a:endParaRPr lang="en-US" dirty="0"/>
          </a:p>
          <a:p>
            <a:r>
              <a:rPr lang="en-US" dirty="0"/>
              <a:t>In terms of computation time, the Louvain method is very efficient and took 30 seconds to compute the commands. </a:t>
            </a:r>
          </a:p>
        </p:txBody>
      </p:sp>
      <p:sp>
        <p:nvSpPr>
          <p:cNvPr id="4" name="Slide Number Placeholder 3"/>
          <p:cNvSpPr>
            <a:spLocks noGrp="1"/>
          </p:cNvSpPr>
          <p:nvPr>
            <p:ph type="sldNum" sz="quarter" idx="5"/>
          </p:nvPr>
        </p:nvSpPr>
        <p:spPr/>
        <p:txBody>
          <a:bodyPr/>
          <a:lstStyle/>
          <a:p>
            <a:fld id="{59A82FAB-A1E0-5447-9B1A-FDF88F81CA9A}" type="slidenum">
              <a:rPr lang="en-US" smtClean="0"/>
              <a:t>8</a:t>
            </a:fld>
            <a:endParaRPr lang="en-US"/>
          </a:p>
        </p:txBody>
      </p:sp>
    </p:spTree>
    <p:extLst>
      <p:ext uri="{BB962C8B-B14F-4D97-AF65-F5344CB8AC3E}">
        <p14:creationId xmlns:p14="http://schemas.microsoft.com/office/powerpoint/2010/main" val="1334592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82FAB-A1E0-5447-9B1A-FDF88F81CA9A}" type="slidenum">
              <a:rPr lang="en-US" smtClean="0"/>
              <a:t>10</a:t>
            </a:fld>
            <a:endParaRPr lang="en-US"/>
          </a:p>
        </p:txBody>
      </p:sp>
    </p:spTree>
    <p:extLst>
      <p:ext uri="{BB962C8B-B14F-4D97-AF65-F5344CB8AC3E}">
        <p14:creationId xmlns:p14="http://schemas.microsoft.com/office/powerpoint/2010/main" val="258186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82FAB-A1E0-5447-9B1A-FDF88F81CA9A}" type="slidenum">
              <a:rPr lang="en-US" smtClean="0"/>
              <a:t>11</a:t>
            </a:fld>
            <a:endParaRPr lang="en-US"/>
          </a:p>
        </p:txBody>
      </p:sp>
    </p:spTree>
    <p:extLst>
      <p:ext uri="{BB962C8B-B14F-4D97-AF65-F5344CB8AC3E}">
        <p14:creationId xmlns:p14="http://schemas.microsoft.com/office/powerpoint/2010/main" val="396071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82FAB-A1E0-5447-9B1A-FDF88F81CA9A}" type="slidenum">
              <a:rPr lang="en-US" smtClean="0"/>
              <a:t>13</a:t>
            </a:fld>
            <a:endParaRPr lang="en-US"/>
          </a:p>
        </p:txBody>
      </p:sp>
    </p:spTree>
    <p:extLst>
      <p:ext uri="{BB962C8B-B14F-4D97-AF65-F5344CB8AC3E}">
        <p14:creationId xmlns:p14="http://schemas.microsoft.com/office/powerpoint/2010/main" val="36823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82FAB-A1E0-5447-9B1A-FDF88F81CA9A}" type="slidenum">
              <a:rPr lang="en-US" smtClean="0"/>
              <a:t>15</a:t>
            </a:fld>
            <a:endParaRPr lang="en-US"/>
          </a:p>
        </p:txBody>
      </p:sp>
    </p:spTree>
    <p:extLst>
      <p:ext uri="{BB962C8B-B14F-4D97-AF65-F5344CB8AC3E}">
        <p14:creationId xmlns:p14="http://schemas.microsoft.com/office/powerpoint/2010/main" val="255838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A91E-2094-7541-A426-9C5B407CAFA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663253-EDB0-BE49-995A-4ED32E906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023E5A-2983-B84F-9002-FCEB19368554}"/>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5" name="Footer Placeholder 4">
            <a:extLst>
              <a:ext uri="{FF2B5EF4-FFF2-40B4-BE49-F238E27FC236}">
                <a16:creationId xmlns:a16="http://schemas.microsoft.com/office/drawing/2014/main" id="{6658696E-8E0A-9343-856E-C2078760B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396CC-3FD8-4540-828E-DC9941F16A9D}"/>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219711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D4E7-B1B2-9544-9593-5D5AE140F8A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3CF7D5-1E77-B047-B8FB-A9440DFE07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13E584-5687-3248-919E-13C13B0DD7EA}"/>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5" name="Footer Placeholder 4">
            <a:extLst>
              <a:ext uri="{FF2B5EF4-FFF2-40B4-BE49-F238E27FC236}">
                <a16:creationId xmlns:a16="http://schemas.microsoft.com/office/drawing/2014/main" id="{F002E667-CB6B-C44A-BBC4-7AD5FE2E6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B48B0-F9EB-604B-9C1F-CF965162ED80}"/>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42549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3D9C3-5F1D-0A49-A11A-15BE984AFD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C50839-6130-B442-B79A-24F5F86B3B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B1332B-E2FD-1D48-9F2A-28836306CB06}"/>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5" name="Footer Placeholder 4">
            <a:extLst>
              <a:ext uri="{FF2B5EF4-FFF2-40B4-BE49-F238E27FC236}">
                <a16:creationId xmlns:a16="http://schemas.microsoft.com/office/drawing/2014/main" id="{3BB48220-9284-FF41-85D2-8B8CD15F8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A3535-9BC8-FF4B-A583-39E32EA802AE}"/>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53558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3A5C-33D8-FD4F-B376-1F31B020B7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3312B2-B4C7-284F-B1CD-DA7CE2A24A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E9C936-812C-3E43-9D1F-7FC6D3F51A68}"/>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5" name="Footer Placeholder 4">
            <a:extLst>
              <a:ext uri="{FF2B5EF4-FFF2-40B4-BE49-F238E27FC236}">
                <a16:creationId xmlns:a16="http://schemas.microsoft.com/office/drawing/2014/main" id="{837BC922-7B5F-E741-A073-2A0FCDCCF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D77DC-0C28-A34C-9393-9D4BBE398DB5}"/>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128811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09DA-789F-5149-834E-45A5837924C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943C961-DA0C-7C4E-B48F-ACAE442C7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C0EECC0-55B2-B642-A8EE-513913546754}"/>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5" name="Footer Placeholder 4">
            <a:extLst>
              <a:ext uri="{FF2B5EF4-FFF2-40B4-BE49-F238E27FC236}">
                <a16:creationId xmlns:a16="http://schemas.microsoft.com/office/drawing/2014/main" id="{248CB632-638D-D947-953A-1A52C1495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131EB-A2A1-D94A-B487-63A4F4A421FD}"/>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89546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5096-9B30-B34E-9639-517B0CC12B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86ACB-A30B-604B-B210-58A67DAFFF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D21C98-B9C5-3448-9CEE-A4D958B75F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A28AD85-2F0B-504C-9987-EF19CE9F31BB}"/>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6" name="Footer Placeholder 5">
            <a:extLst>
              <a:ext uri="{FF2B5EF4-FFF2-40B4-BE49-F238E27FC236}">
                <a16:creationId xmlns:a16="http://schemas.microsoft.com/office/drawing/2014/main" id="{5E1659F9-4806-FB41-B5CC-CD660C8E3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F80AF-FD52-DF4C-BD09-8CAA66118369}"/>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183465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EA75-F774-DB42-992C-9B37279BFF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6301191-0A2A-9144-B522-82932C80E1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F2C174-D027-3E41-B589-AB5C2F3F49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56EA298-43C2-0E44-AC5B-875FCDBC1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CDFCB5-1D2F-5F44-8F85-C6579703B15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112C041-BDDC-1346-9F0A-A4D1ED12BC80}"/>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8" name="Footer Placeholder 7">
            <a:extLst>
              <a:ext uri="{FF2B5EF4-FFF2-40B4-BE49-F238E27FC236}">
                <a16:creationId xmlns:a16="http://schemas.microsoft.com/office/drawing/2014/main" id="{7F88CB6D-94B6-F247-8530-84D6C1686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85D985-DB43-4E49-8931-E0CF98ACE6B6}"/>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87596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4A83-4F3A-8C4C-ACB8-6A6254AE75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8BE485-0120-8943-ACEB-DFDBB290EC7D}"/>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4" name="Footer Placeholder 3">
            <a:extLst>
              <a:ext uri="{FF2B5EF4-FFF2-40B4-BE49-F238E27FC236}">
                <a16:creationId xmlns:a16="http://schemas.microsoft.com/office/drawing/2014/main" id="{662827E3-CF68-4247-B6CD-90044FEE27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401286-45E2-0648-9F57-7F9C7EA8CA4D}"/>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66229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08EBB1-60AB-CE4D-A19A-E255944639FB}"/>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3" name="Footer Placeholder 2">
            <a:extLst>
              <a:ext uri="{FF2B5EF4-FFF2-40B4-BE49-F238E27FC236}">
                <a16:creationId xmlns:a16="http://schemas.microsoft.com/office/drawing/2014/main" id="{4EDA1106-9D54-1949-97CF-ACB4582F15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905CD8-6DD9-BC49-A92D-15E0D11E1380}"/>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179331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E69D-7B3C-694C-B800-DA4FF22A4D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3D1FA4-9AC5-2049-8418-B315EF569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94636B-BB8E-2F4F-BC21-309ED7C7C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A858BC-3630-DF44-8310-6E6F4FEB6342}"/>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6" name="Footer Placeholder 5">
            <a:extLst>
              <a:ext uri="{FF2B5EF4-FFF2-40B4-BE49-F238E27FC236}">
                <a16:creationId xmlns:a16="http://schemas.microsoft.com/office/drawing/2014/main" id="{3A73C62E-7593-2046-99D5-32CADCDAB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02EAA-BF74-4247-A34B-776ED5252342}"/>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288564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2FA5-2437-6C42-9CF5-3B78B9FAB2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20B2470-975A-5844-B541-98BA24FE9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76449-447D-4749-9B5B-3C8894BE6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8B93C8-08C9-D641-8205-38893C5F36DB}"/>
              </a:ext>
            </a:extLst>
          </p:cNvPr>
          <p:cNvSpPr>
            <a:spLocks noGrp="1"/>
          </p:cNvSpPr>
          <p:nvPr>
            <p:ph type="dt" sz="half" idx="10"/>
          </p:nvPr>
        </p:nvSpPr>
        <p:spPr/>
        <p:txBody>
          <a:bodyPr/>
          <a:lstStyle/>
          <a:p>
            <a:fld id="{C9FA334E-42B1-8C4B-90B3-D6235F72137B}" type="datetimeFigureOut">
              <a:rPr lang="en-US" smtClean="0"/>
              <a:t>11/12/20</a:t>
            </a:fld>
            <a:endParaRPr lang="en-US"/>
          </a:p>
        </p:txBody>
      </p:sp>
      <p:sp>
        <p:nvSpPr>
          <p:cNvPr id="6" name="Footer Placeholder 5">
            <a:extLst>
              <a:ext uri="{FF2B5EF4-FFF2-40B4-BE49-F238E27FC236}">
                <a16:creationId xmlns:a16="http://schemas.microsoft.com/office/drawing/2014/main" id="{1A324180-F395-2947-87BB-EADACAD2B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FA323-6294-EE43-B88A-1769260FEBCB}"/>
              </a:ext>
            </a:extLst>
          </p:cNvPr>
          <p:cNvSpPr>
            <a:spLocks noGrp="1"/>
          </p:cNvSpPr>
          <p:nvPr>
            <p:ph type="sldNum" sz="quarter" idx="12"/>
          </p:nvPr>
        </p:nvSpPr>
        <p:spPr/>
        <p:txBody>
          <a:bodyPr/>
          <a:lstStyle/>
          <a:p>
            <a:fld id="{C3F8AFC1-461A-B64A-9248-498E2FB8F200}" type="slidenum">
              <a:rPr lang="en-US" smtClean="0"/>
              <a:t>‹#›</a:t>
            </a:fld>
            <a:endParaRPr lang="en-US"/>
          </a:p>
        </p:txBody>
      </p:sp>
    </p:spTree>
    <p:extLst>
      <p:ext uri="{BB962C8B-B14F-4D97-AF65-F5344CB8AC3E}">
        <p14:creationId xmlns:p14="http://schemas.microsoft.com/office/powerpoint/2010/main" val="36362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28222-38AB-CF4F-AA8F-AF71D00D7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C48FE0-3EBD-7E4F-BB6E-5ACCDB038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19F0EF-B876-8540-9B8D-A9C2B7DD2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A334E-42B1-8C4B-90B3-D6235F72137B}" type="datetimeFigureOut">
              <a:rPr lang="en-US" smtClean="0"/>
              <a:t>11/12/20</a:t>
            </a:fld>
            <a:endParaRPr lang="en-US"/>
          </a:p>
        </p:txBody>
      </p:sp>
      <p:sp>
        <p:nvSpPr>
          <p:cNvPr id="5" name="Footer Placeholder 4">
            <a:extLst>
              <a:ext uri="{FF2B5EF4-FFF2-40B4-BE49-F238E27FC236}">
                <a16:creationId xmlns:a16="http://schemas.microsoft.com/office/drawing/2014/main" id="{833FB26F-6C02-5748-990E-E1C234A29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0E3D5-107B-8F44-A26D-185BDEEF8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8AFC1-461A-B64A-9248-498E2FB8F200}" type="slidenum">
              <a:rPr lang="en-US" smtClean="0"/>
              <a:t>‹#›</a:t>
            </a:fld>
            <a:endParaRPr lang="en-US"/>
          </a:p>
        </p:txBody>
      </p:sp>
    </p:spTree>
    <p:extLst>
      <p:ext uri="{BB962C8B-B14F-4D97-AF65-F5344CB8AC3E}">
        <p14:creationId xmlns:p14="http://schemas.microsoft.com/office/powerpoint/2010/main" val="16051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s.cmu.edu/~jure/pubs/powergrowth-tkdd.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96CC85F1-EF7C-9C4E-B69B-FF942A0B3F84}"/>
              </a:ext>
            </a:extLst>
          </p:cNvPr>
          <p:cNvGraphicFramePr>
            <a:graphicFrameLocks noChangeAspect="1"/>
          </p:cNvGraphicFramePr>
          <p:nvPr>
            <p:extLst>
              <p:ext uri="{D42A27DB-BD31-4B8C-83A1-F6EECF244321}">
                <p14:modId xmlns:p14="http://schemas.microsoft.com/office/powerpoint/2010/main" val="24415931"/>
              </p:ext>
            </p:extLst>
          </p:nvPr>
        </p:nvGraphicFramePr>
        <p:xfrm>
          <a:off x="3847605" y="79861"/>
          <a:ext cx="4631377" cy="6778140"/>
        </p:xfrm>
        <a:graphic>
          <a:graphicData uri="http://schemas.openxmlformats.org/presentationml/2006/ole">
            <mc:AlternateContent xmlns:mc="http://schemas.openxmlformats.org/markup-compatibility/2006">
              <mc:Choice xmlns:v="urn:schemas-microsoft-com:vml" Requires="v">
                <p:oleObj spid="_x0000_s1027" name="Document" r:id="rId3" imgW="6299200" imgH="9385300" progId="Word.Document.12">
                  <p:embed/>
                </p:oleObj>
              </mc:Choice>
              <mc:Fallback>
                <p:oleObj name="Document" r:id="rId3" imgW="6299200" imgH="9385300" progId="Word.Document.12">
                  <p:embed/>
                  <p:pic>
                    <p:nvPicPr>
                      <p:cNvPr id="0" name=""/>
                      <p:cNvPicPr/>
                      <p:nvPr/>
                    </p:nvPicPr>
                    <p:blipFill>
                      <a:blip r:embed="rId4"/>
                      <a:stretch>
                        <a:fillRect/>
                      </a:stretch>
                    </p:blipFill>
                    <p:spPr>
                      <a:xfrm>
                        <a:off x="3847605" y="79861"/>
                        <a:ext cx="4631377" cy="6778140"/>
                      </a:xfrm>
                      <a:prstGeom prst="rect">
                        <a:avLst/>
                      </a:prstGeom>
                    </p:spPr>
                  </p:pic>
                </p:oleObj>
              </mc:Fallback>
            </mc:AlternateContent>
          </a:graphicData>
        </a:graphic>
      </p:graphicFrame>
    </p:spTree>
    <p:extLst>
      <p:ext uri="{BB962C8B-B14F-4D97-AF65-F5344CB8AC3E}">
        <p14:creationId xmlns:p14="http://schemas.microsoft.com/office/powerpoint/2010/main" val="174748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90C44B6E-24C5-5443-AC52-482CA8394E0A}"/>
              </a:ext>
            </a:extLst>
          </p:cNvPr>
          <p:cNvSpPr txBox="1"/>
          <p:nvPr/>
        </p:nvSpPr>
        <p:spPr>
          <a:xfrm>
            <a:off x="756342" y="1061058"/>
            <a:ext cx="4306788" cy="1200329"/>
          </a:xfrm>
          <a:prstGeom prst="rect">
            <a:avLst/>
          </a:prstGeom>
          <a:noFill/>
          <a:ln w="28575">
            <a:solidFill>
              <a:schemeClr val="tx1"/>
            </a:solidFill>
          </a:ln>
        </p:spPr>
        <p:txBody>
          <a:bodyPr wrap="square" rtlCol="0">
            <a:spAutoFit/>
          </a:bodyPr>
          <a:lstStyle/>
          <a:p>
            <a:r>
              <a:rPr lang="en-US" dirty="0"/>
              <a:t>F1 Score                  0.029</a:t>
            </a:r>
          </a:p>
          <a:p>
            <a:r>
              <a:rPr lang="en-US" dirty="0"/>
              <a:t>Communities           426 </a:t>
            </a:r>
          </a:p>
          <a:p>
            <a:r>
              <a:rPr lang="en-US" dirty="0"/>
              <a:t>Execution Time    </a:t>
            </a:r>
            <a:r>
              <a:rPr lang="en-GB" dirty="0"/>
              <a:t>102.37</a:t>
            </a:r>
          </a:p>
          <a:p>
            <a:r>
              <a:rPr lang="en-GB" dirty="0">
                <a:effectLst/>
              </a:rPr>
              <a:t>Modularity             0.812 </a:t>
            </a:r>
            <a:endParaRPr lang="en-US" dirty="0"/>
          </a:p>
        </p:txBody>
      </p:sp>
      <p:sp>
        <p:nvSpPr>
          <p:cNvPr id="20" name="TextBox 19">
            <a:extLst>
              <a:ext uri="{FF2B5EF4-FFF2-40B4-BE49-F238E27FC236}">
                <a16:creationId xmlns:a16="http://schemas.microsoft.com/office/drawing/2014/main" id="{FA3F3BFF-568A-8246-81E4-E51E2EA29D24}"/>
              </a:ext>
            </a:extLst>
          </p:cNvPr>
          <p:cNvSpPr txBox="1"/>
          <p:nvPr/>
        </p:nvSpPr>
        <p:spPr>
          <a:xfrm>
            <a:off x="721656" y="2653273"/>
            <a:ext cx="5559701" cy="3139321"/>
          </a:xfrm>
          <a:prstGeom prst="rect">
            <a:avLst/>
          </a:prstGeom>
          <a:noFill/>
          <a:ln w="28575">
            <a:solidFill>
              <a:schemeClr val="tx1"/>
            </a:solidFill>
          </a:ln>
        </p:spPr>
        <p:txBody>
          <a:bodyPr wrap="square" rtlCol="0" anchor="ctr">
            <a:spAutoFit/>
          </a:bodyPr>
          <a:lstStyle/>
          <a:p>
            <a:r>
              <a:rPr lang="en-US" dirty="0"/>
              <a:t>Results</a:t>
            </a:r>
          </a:p>
          <a:p>
            <a:pPr marL="285750" indent="-285750">
              <a:buFontTx/>
              <a:buChar char="-"/>
            </a:pPr>
            <a:r>
              <a:rPr lang="en-US" dirty="0"/>
              <a:t>Compared to GN algorithm this updated version accounts for modularity deficiencies with this one allowing for the detection of smaller communities </a:t>
            </a:r>
          </a:p>
          <a:p>
            <a:pPr marL="285750" indent="-285750">
              <a:buFontTx/>
              <a:buChar char="-"/>
            </a:pPr>
            <a:r>
              <a:rPr lang="en-US" dirty="0"/>
              <a:t>This is shown by the algorithm giving good divisions of communities and finding smaller communities (426)</a:t>
            </a:r>
          </a:p>
          <a:p>
            <a:pPr marL="285750" indent="-285750">
              <a:buFontTx/>
              <a:buChar char="-"/>
            </a:pPr>
            <a:r>
              <a:rPr lang="en-US" dirty="0"/>
              <a:t>Furthermore, the computation time has also vastly improved with this version only taking 102.37 seconds. </a:t>
            </a:r>
          </a:p>
          <a:p>
            <a:pPr marL="285750" indent="-285750">
              <a:buFontTx/>
              <a:buChar char="-"/>
            </a:pPr>
            <a:r>
              <a:rPr lang="en-US" dirty="0"/>
              <a:t>Although,  the FGM shows to be a suitable algorithm with modularity being 0.812.</a:t>
            </a:r>
          </a:p>
          <a:p>
            <a:pPr marL="285750" indent="-285750">
              <a:buFontTx/>
              <a:buChar char="-"/>
            </a:pPr>
            <a:endParaRPr lang="en-US" dirty="0"/>
          </a:p>
        </p:txBody>
      </p:sp>
      <p:sp>
        <p:nvSpPr>
          <p:cNvPr id="8" name="TextBox 7">
            <a:extLst>
              <a:ext uri="{FF2B5EF4-FFF2-40B4-BE49-F238E27FC236}">
                <a16:creationId xmlns:a16="http://schemas.microsoft.com/office/drawing/2014/main" id="{83CFCAA6-1891-034E-9FB4-021CA708C048}"/>
              </a:ext>
            </a:extLst>
          </p:cNvPr>
          <p:cNvSpPr txBox="1"/>
          <p:nvPr/>
        </p:nvSpPr>
        <p:spPr>
          <a:xfrm>
            <a:off x="853150" y="541806"/>
            <a:ext cx="3093208" cy="369332"/>
          </a:xfrm>
          <a:prstGeom prst="rect">
            <a:avLst/>
          </a:prstGeom>
          <a:noFill/>
        </p:spPr>
        <p:txBody>
          <a:bodyPr wrap="square" rtlCol="0">
            <a:spAutoFit/>
          </a:bodyPr>
          <a:lstStyle/>
          <a:p>
            <a:r>
              <a:rPr lang="en-US" dirty="0"/>
              <a:t>Greedy Algorithm</a:t>
            </a:r>
          </a:p>
        </p:txBody>
      </p:sp>
      <p:sp>
        <p:nvSpPr>
          <p:cNvPr id="22" name="Right Arrow 21">
            <a:extLst>
              <a:ext uri="{FF2B5EF4-FFF2-40B4-BE49-F238E27FC236}">
                <a16:creationId xmlns:a16="http://schemas.microsoft.com/office/drawing/2014/main" id="{1B9FC3D8-528B-9046-B6A4-210B9F92BCCA}"/>
              </a:ext>
            </a:extLst>
          </p:cNvPr>
          <p:cNvSpPr/>
          <p:nvPr/>
        </p:nvSpPr>
        <p:spPr>
          <a:xfrm>
            <a:off x="8271502" y="3040671"/>
            <a:ext cx="2688609" cy="900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CPM to check </a:t>
            </a:r>
          </a:p>
        </p:txBody>
      </p:sp>
    </p:spTree>
    <p:extLst>
      <p:ext uri="{BB962C8B-B14F-4D97-AF65-F5344CB8AC3E}">
        <p14:creationId xmlns:p14="http://schemas.microsoft.com/office/powerpoint/2010/main" val="230637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3121-06B5-4C44-99B6-0F61F7E928D7}"/>
              </a:ext>
            </a:extLst>
          </p:cNvPr>
          <p:cNvSpPr>
            <a:spLocks noGrp="1"/>
          </p:cNvSpPr>
          <p:nvPr>
            <p:ph type="title"/>
          </p:nvPr>
        </p:nvSpPr>
        <p:spPr/>
        <p:txBody>
          <a:bodyPr/>
          <a:lstStyle/>
          <a:p>
            <a:r>
              <a:rPr lang="en-US" dirty="0"/>
              <a:t>Clique Percolation Method (CPM)</a:t>
            </a:r>
          </a:p>
        </p:txBody>
      </p:sp>
      <p:sp>
        <p:nvSpPr>
          <p:cNvPr id="4" name="Content Placeholder 2">
            <a:extLst>
              <a:ext uri="{FF2B5EF4-FFF2-40B4-BE49-F238E27FC236}">
                <a16:creationId xmlns:a16="http://schemas.microsoft.com/office/drawing/2014/main" id="{F9AE9CB1-D972-1647-9851-34095E7AD42A}"/>
              </a:ext>
            </a:extLst>
          </p:cNvPr>
          <p:cNvSpPr txBox="1">
            <a:spLocks/>
          </p:cNvSpPr>
          <p:nvPr/>
        </p:nvSpPr>
        <p:spPr>
          <a:xfrm>
            <a:off x="838200" y="1690687"/>
            <a:ext cx="4686300" cy="3385543"/>
          </a:xfrm>
          <a:prstGeom prst="rect">
            <a:avLst/>
          </a:prstGeom>
          <a:ln w="28575">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Applications</a:t>
            </a:r>
            <a:r>
              <a:rPr lang="en-US" sz="1800" dirty="0"/>
              <a:t> </a:t>
            </a:r>
          </a:p>
          <a:p>
            <a:r>
              <a:rPr lang="en-US" sz="2400" dirty="0"/>
              <a:t>Most efficient and common overlapping community detection algorithm </a:t>
            </a:r>
          </a:p>
          <a:p>
            <a:r>
              <a:rPr lang="en-US" sz="2400" dirty="0"/>
              <a:t>Mainly applied to Social, biology  and collaboration Networks</a:t>
            </a:r>
          </a:p>
          <a:p>
            <a:r>
              <a:rPr lang="en-US" sz="2400" dirty="0"/>
              <a:t>Works on unweighted and weighted real networks</a:t>
            </a:r>
          </a:p>
          <a:p>
            <a:pPr marL="0" indent="0">
              <a:buFont typeface="Arial" panose="020B0604020202020204" pitchFamily="34" charset="0"/>
              <a:buNone/>
            </a:pPr>
            <a:endParaRPr lang="en-US" sz="2100" dirty="0"/>
          </a:p>
          <a:p>
            <a:pPr marL="0" indent="0">
              <a:buFont typeface="Arial" panose="020B0604020202020204" pitchFamily="34" charset="0"/>
              <a:buNone/>
            </a:pPr>
            <a:endParaRPr lang="en-US" dirty="0"/>
          </a:p>
        </p:txBody>
      </p:sp>
      <p:sp>
        <p:nvSpPr>
          <p:cNvPr id="5" name="TextBox 4">
            <a:extLst>
              <a:ext uri="{FF2B5EF4-FFF2-40B4-BE49-F238E27FC236}">
                <a16:creationId xmlns:a16="http://schemas.microsoft.com/office/drawing/2014/main" id="{E262F97A-177A-284E-A440-F9512B97A5D5}"/>
              </a:ext>
            </a:extLst>
          </p:cNvPr>
          <p:cNvSpPr txBox="1"/>
          <p:nvPr/>
        </p:nvSpPr>
        <p:spPr>
          <a:xfrm>
            <a:off x="6096000" y="1690688"/>
            <a:ext cx="5257801" cy="3477875"/>
          </a:xfrm>
          <a:prstGeom prst="rect">
            <a:avLst/>
          </a:prstGeom>
          <a:noFill/>
          <a:ln w="28575">
            <a:solidFill>
              <a:schemeClr val="tx1"/>
            </a:solidFill>
          </a:ln>
        </p:spPr>
        <p:txBody>
          <a:bodyPr wrap="square" rtlCol="0">
            <a:spAutoFit/>
          </a:bodyPr>
          <a:lstStyle/>
          <a:p>
            <a:r>
              <a:rPr lang="en-US" sz="2800" dirty="0"/>
              <a:t>Procedure</a:t>
            </a:r>
          </a:p>
          <a:p>
            <a:r>
              <a:rPr lang="en-GB" sz="2400" dirty="0"/>
              <a:t>Input: Network N, clique size – k </a:t>
            </a:r>
          </a:p>
          <a:p>
            <a:r>
              <a:rPr lang="en-GB" sz="2400" dirty="0"/>
              <a:t>1) Find. all k-cliques in network N.</a:t>
            </a:r>
          </a:p>
          <a:p>
            <a:r>
              <a:rPr lang="en-GB" sz="2400" dirty="0"/>
              <a:t>2) Construct a Clique graph where each node represents clique identified in step one</a:t>
            </a:r>
          </a:p>
          <a:p>
            <a:r>
              <a:rPr lang="en-GB" sz="2400" dirty="0"/>
              <a:t>3) Each connected component represents a community in the clique graph</a:t>
            </a:r>
          </a:p>
        </p:txBody>
      </p:sp>
    </p:spTree>
    <p:extLst>
      <p:ext uri="{BB962C8B-B14F-4D97-AF65-F5344CB8AC3E}">
        <p14:creationId xmlns:p14="http://schemas.microsoft.com/office/powerpoint/2010/main" val="3571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97A3152-8C89-DD45-BAB7-8C893655D259}"/>
              </a:ext>
            </a:extLst>
          </p:cNvPr>
          <p:cNvSpPr txBox="1"/>
          <p:nvPr/>
        </p:nvSpPr>
        <p:spPr>
          <a:xfrm>
            <a:off x="9036543" y="832885"/>
            <a:ext cx="2853372" cy="5355312"/>
          </a:xfrm>
          <a:prstGeom prst="rect">
            <a:avLst/>
          </a:prstGeom>
          <a:noFill/>
          <a:ln w="28575">
            <a:solidFill>
              <a:schemeClr val="tx1"/>
            </a:solidFill>
          </a:ln>
        </p:spPr>
        <p:txBody>
          <a:bodyPr wrap="square" rtlCol="0">
            <a:spAutoFit/>
          </a:bodyPr>
          <a:lstStyle/>
          <a:p>
            <a:r>
              <a:rPr lang="en-US" dirty="0"/>
              <a:t>Results</a:t>
            </a:r>
          </a:p>
          <a:p>
            <a:pPr marL="285750" indent="-285750">
              <a:buFontTx/>
              <a:buChar char="-"/>
            </a:pPr>
            <a:r>
              <a:rPr lang="en-US" dirty="0"/>
              <a:t>When k is set to be greater than 4 this algorithm found 311 communities in 18 seconds</a:t>
            </a:r>
          </a:p>
          <a:p>
            <a:pPr marL="285750" indent="-285750">
              <a:buFontTx/>
              <a:buChar char="-"/>
            </a:pPr>
            <a:r>
              <a:rPr lang="en-US" dirty="0"/>
              <a:t>The resulting community structure shows various overlapping clusters</a:t>
            </a:r>
          </a:p>
          <a:p>
            <a:pPr marL="285750" indent="-285750">
              <a:buFontTx/>
              <a:buChar char="-"/>
            </a:pPr>
            <a:r>
              <a:rPr lang="en-US" dirty="0"/>
              <a:t>The issue is that the value of k determines how many cliques the structure has where too many cliques may lead to deficiencies.</a:t>
            </a:r>
          </a:p>
          <a:p>
            <a:pPr marL="285750" indent="-285750">
              <a:buFontTx/>
              <a:buChar char="-"/>
            </a:pPr>
            <a:r>
              <a:rPr lang="en-US" dirty="0"/>
              <a:t>When k &gt; 2 our model produces </a:t>
            </a:r>
            <a:r>
              <a:rPr lang="en-GB" dirty="0"/>
              <a:t>2299</a:t>
            </a:r>
            <a:r>
              <a:rPr lang="en-US" dirty="0"/>
              <a:t> cliques meaning vertices have been left out </a:t>
            </a:r>
          </a:p>
        </p:txBody>
      </p:sp>
      <p:pic>
        <p:nvPicPr>
          <p:cNvPr id="30" name="Picture 29" descr="A picture containing text, flower, plant&#10;&#10;Description automatically generated">
            <a:extLst>
              <a:ext uri="{FF2B5EF4-FFF2-40B4-BE49-F238E27FC236}">
                <a16:creationId xmlns:a16="http://schemas.microsoft.com/office/drawing/2014/main" id="{C3BB1392-DA13-FD40-9F53-93F500929428}"/>
              </a:ext>
            </a:extLst>
          </p:cNvPr>
          <p:cNvPicPr>
            <a:picLocks noChangeAspect="1"/>
          </p:cNvPicPr>
          <p:nvPr/>
        </p:nvPicPr>
        <p:blipFill>
          <a:blip r:embed="rId2"/>
          <a:stretch>
            <a:fillRect/>
          </a:stretch>
        </p:blipFill>
        <p:spPr>
          <a:xfrm>
            <a:off x="302083" y="205420"/>
            <a:ext cx="8140700" cy="6096000"/>
          </a:xfrm>
          <a:prstGeom prst="rect">
            <a:avLst/>
          </a:prstGeom>
        </p:spPr>
      </p:pic>
      <p:sp>
        <p:nvSpPr>
          <p:cNvPr id="19" name="TextBox 18">
            <a:extLst>
              <a:ext uri="{FF2B5EF4-FFF2-40B4-BE49-F238E27FC236}">
                <a16:creationId xmlns:a16="http://schemas.microsoft.com/office/drawing/2014/main" id="{C3E36B3A-578C-3E4B-9D00-CBA0CA2AAB82}"/>
              </a:ext>
            </a:extLst>
          </p:cNvPr>
          <p:cNvSpPr txBox="1"/>
          <p:nvPr/>
        </p:nvSpPr>
        <p:spPr>
          <a:xfrm>
            <a:off x="6282150" y="226294"/>
            <a:ext cx="2160633" cy="923330"/>
          </a:xfrm>
          <a:prstGeom prst="rect">
            <a:avLst/>
          </a:prstGeom>
          <a:noFill/>
          <a:ln w="28575">
            <a:solidFill>
              <a:schemeClr val="tx1"/>
            </a:solidFill>
          </a:ln>
        </p:spPr>
        <p:txBody>
          <a:bodyPr wrap="square" rtlCol="0">
            <a:spAutoFit/>
          </a:bodyPr>
          <a:lstStyle/>
          <a:p>
            <a:r>
              <a:rPr lang="en-US" dirty="0"/>
              <a:t>Communities       311</a:t>
            </a:r>
          </a:p>
          <a:p>
            <a:r>
              <a:rPr lang="en-US" dirty="0"/>
              <a:t>Execution Time     18</a:t>
            </a:r>
          </a:p>
          <a:p>
            <a:r>
              <a:rPr lang="en-US" dirty="0"/>
              <a:t>F1 Score</a:t>
            </a:r>
          </a:p>
        </p:txBody>
      </p:sp>
      <p:sp>
        <p:nvSpPr>
          <p:cNvPr id="31" name="Rectangle 30">
            <a:extLst>
              <a:ext uri="{FF2B5EF4-FFF2-40B4-BE49-F238E27FC236}">
                <a16:creationId xmlns:a16="http://schemas.microsoft.com/office/drawing/2014/main" id="{8D622094-0B7B-9C48-859F-6B8E9E20FAE3}"/>
              </a:ext>
            </a:extLst>
          </p:cNvPr>
          <p:cNvSpPr/>
          <p:nvPr/>
        </p:nvSpPr>
        <p:spPr>
          <a:xfrm>
            <a:off x="302084" y="5916693"/>
            <a:ext cx="2584490" cy="276999"/>
          </a:xfrm>
          <a:prstGeom prst="rect">
            <a:avLst/>
          </a:prstGeom>
        </p:spPr>
        <p:txBody>
          <a:bodyPr wrap="none">
            <a:spAutoFit/>
          </a:bodyPr>
          <a:lstStyle/>
          <a:p>
            <a:r>
              <a:rPr lang="en-US" sz="1200" dirty="0"/>
              <a:t>Network 4: Clique Percolation Method</a:t>
            </a:r>
          </a:p>
        </p:txBody>
      </p:sp>
    </p:spTree>
    <p:extLst>
      <p:ext uri="{BB962C8B-B14F-4D97-AF65-F5344CB8AC3E}">
        <p14:creationId xmlns:p14="http://schemas.microsoft.com/office/powerpoint/2010/main" val="51141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57ACC-470A-0446-9723-541C75ADBD46}"/>
              </a:ext>
            </a:extLst>
          </p:cNvPr>
          <p:cNvSpPr>
            <a:spLocks noGrp="1"/>
          </p:cNvSpPr>
          <p:nvPr>
            <p:ph type="title"/>
          </p:nvPr>
        </p:nvSpPr>
        <p:spPr>
          <a:xfrm>
            <a:off x="880804" y="2983359"/>
            <a:ext cx="2628900" cy="515069"/>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Final Analysis</a:t>
            </a:r>
            <a:br>
              <a:rPr lang="en-US" sz="3600" kern="1200" dirty="0">
                <a:solidFill>
                  <a:srgbClr val="FFFFFF"/>
                </a:solidFill>
                <a:latin typeface="+mj-lt"/>
                <a:ea typeface="+mj-ea"/>
                <a:cs typeface="+mj-cs"/>
              </a:rPr>
            </a:br>
            <a:endParaRPr lang="en-US" sz="3600" kern="1200" dirty="0">
              <a:solidFill>
                <a:srgbClr val="FFFFFF"/>
              </a:solidFill>
              <a:latin typeface="+mj-lt"/>
              <a:ea typeface="+mj-ea"/>
              <a:cs typeface="+mj-cs"/>
            </a:endParaRPr>
          </a:p>
        </p:txBody>
      </p:sp>
      <p:graphicFrame>
        <p:nvGraphicFramePr>
          <p:cNvPr id="6" name="Content Placeholder 5">
            <a:extLst>
              <a:ext uri="{FF2B5EF4-FFF2-40B4-BE49-F238E27FC236}">
                <a16:creationId xmlns:a16="http://schemas.microsoft.com/office/drawing/2014/main" id="{BBBF6046-DE80-E34E-B472-0DFFF95434DF}"/>
              </a:ext>
            </a:extLst>
          </p:cNvPr>
          <p:cNvGraphicFramePr>
            <a:graphicFrameLocks noGrp="1"/>
          </p:cNvGraphicFramePr>
          <p:nvPr>
            <p:ph idx="1"/>
            <p:extLst>
              <p:ext uri="{D42A27DB-BD31-4B8C-83A1-F6EECF244321}">
                <p14:modId xmlns:p14="http://schemas.microsoft.com/office/powerpoint/2010/main" val="186454366"/>
              </p:ext>
            </p:extLst>
          </p:nvPr>
        </p:nvGraphicFramePr>
        <p:xfrm>
          <a:off x="4614667" y="670756"/>
          <a:ext cx="6947664" cy="2528774"/>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1299880">
                  <a:extLst>
                    <a:ext uri="{9D8B030D-6E8A-4147-A177-3AD203B41FA5}">
                      <a16:colId xmlns:a16="http://schemas.microsoft.com/office/drawing/2014/main" val="989253847"/>
                    </a:ext>
                  </a:extLst>
                </a:gridCol>
                <a:gridCol w="1382257">
                  <a:extLst>
                    <a:ext uri="{9D8B030D-6E8A-4147-A177-3AD203B41FA5}">
                      <a16:colId xmlns:a16="http://schemas.microsoft.com/office/drawing/2014/main" val="3468249934"/>
                    </a:ext>
                  </a:extLst>
                </a:gridCol>
                <a:gridCol w="1222222">
                  <a:extLst>
                    <a:ext uri="{9D8B030D-6E8A-4147-A177-3AD203B41FA5}">
                      <a16:colId xmlns:a16="http://schemas.microsoft.com/office/drawing/2014/main" val="130527456"/>
                    </a:ext>
                  </a:extLst>
                </a:gridCol>
                <a:gridCol w="1576682">
                  <a:extLst>
                    <a:ext uri="{9D8B030D-6E8A-4147-A177-3AD203B41FA5}">
                      <a16:colId xmlns:a16="http://schemas.microsoft.com/office/drawing/2014/main" val="969675156"/>
                    </a:ext>
                  </a:extLst>
                </a:gridCol>
                <a:gridCol w="1466623">
                  <a:extLst>
                    <a:ext uri="{9D8B030D-6E8A-4147-A177-3AD203B41FA5}">
                      <a16:colId xmlns:a16="http://schemas.microsoft.com/office/drawing/2014/main" val="1344414665"/>
                    </a:ext>
                  </a:extLst>
                </a:gridCol>
              </a:tblGrid>
              <a:tr h="505928">
                <a:tc>
                  <a:txBody>
                    <a:bodyPr/>
                    <a:lstStyle/>
                    <a:p>
                      <a:r>
                        <a:rPr lang="en-GB" sz="1300" b="1" cap="all" spc="60">
                          <a:solidFill>
                            <a:schemeClr val="tx1"/>
                          </a:solidFill>
                          <a:effectLst/>
                        </a:rPr>
                        <a:t> </a:t>
                      </a:r>
                      <a:endParaRPr lang="en-GB" sz="13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729" marR="146729" marT="146729" marB="146729">
                    <a:lnL w="12700" cmpd="sng">
                      <a:noFill/>
                    </a:lnL>
                    <a:lnR w="12700" cmpd="sng">
                      <a:noFill/>
                    </a:lnR>
                    <a:lnT w="12700" cmpd="sng">
                      <a:noFill/>
                    </a:lnT>
                    <a:lnB w="38100" cmpd="sng">
                      <a:noFill/>
                    </a:lnB>
                    <a:noFill/>
                  </a:tcPr>
                </a:tc>
                <a:tc>
                  <a:txBody>
                    <a:bodyPr/>
                    <a:lstStyle/>
                    <a:p>
                      <a:pPr algn="ctr"/>
                      <a:r>
                        <a:rPr lang="en-GB" sz="1300" b="1" cap="all" spc="60" dirty="0">
                          <a:solidFill>
                            <a:schemeClr val="tx1"/>
                          </a:solidFill>
                          <a:effectLst/>
                        </a:rPr>
                        <a:t>Modularity</a:t>
                      </a:r>
                      <a:endParaRPr lang="en-GB" sz="1300" b="1" cap="all"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729" marR="146729" marT="146729" marB="146729">
                    <a:lnL w="12700" cmpd="sng">
                      <a:noFill/>
                    </a:lnL>
                    <a:lnR w="12700" cmpd="sng">
                      <a:noFill/>
                    </a:lnR>
                    <a:lnT w="12700" cmpd="sng">
                      <a:noFill/>
                    </a:lnT>
                    <a:lnB w="38100" cmpd="sng">
                      <a:noFill/>
                    </a:lnB>
                    <a:noFill/>
                  </a:tcPr>
                </a:tc>
                <a:tc>
                  <a:txBody>
                    <a:bodyPr/>
                    <a:lstStyle/>
                    <a:p>
                      <a:pPr algn="ctr"/>
                      <a:r>
                        <a:rPr lang="en-GB" sz="1300" b="1" cap="all" spc="60" dirty="0">
                          <a:solidFill>
                            <a:schemeClr val="tx1"/>
                          </a:solidFill>
                          <a:effectLst/>
                        </a:rPr>
                        <a:t>F1 Mean Score</a:t>
                      </a:r>
                      <a:endParaRPr lang="en-GB" sz="1300" b="1" cap="all"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729" marR="146729" marT="146729" marB="146729">
                    <a:lnL w="12700" cmpd="sng">
                      <a:noFill/>
                    </a:lnL>
                    <a:lnR w="12700" cmpd="sng">
                      <a:noFill/>
                    </a:lnR>
                    <a:lnT w="12700" cmpd="sng">
                      <a:noFill/>
                    </a:lnT>
                    <a:lnB w="38100" cmpd="sng">
                      <a:noFill/>
                    </a:lnB>
                    <a:noFill/>
                  </a:tcPr>
                </a:tc>
                <a:tc>
                  <a:txBody>
                    <a:bodyPr/>
                    <a:lstStyle/>
                    <a:p>
                      <a:pPr algn="ctr"/>
                      <a:r>
                        <a:rPr lang="en-GB" sz="1300" b="1" cap="all" spc="60" dirty="0">
                          <a:solidFill>
                            <a:schemeClr val="tx1"/>
                          </a:solidFill>
                          <a:effectLst/>
                        </a:rPr>
                        <a:t>CPU Times(s)</a:t>
                      </a:r>
                      <a:endParaRPr lang="en-GB" sz="1300" b="1" cap="all"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729" marR="146729" marT="146729" marB="146729">
                    <a:lnL w="12700" cmpd="sng">
                      <a:noFill/>
                    </a:lnL>
                    <a:lnR w="12700" cmpd="sng">
                      <a:noFill/>
                    </a:lnR>
                    <a:lnT w="12700" cmpd="sng">
                      <a:noFill/>
                    </a:lnT>
                    <a:lnB w="38100" cmpd="sng">
                      <a:noFill/>
                    </a:lnB>
                    <a:noFill/>
                  </a:tcPr>
                </a:tc>
                <a:tc>
                  <a:txBody>
                    <a:bodyPr/>
                    <a:lstStyle/>
                    <a:p>
                      <a:pPr algn="ctr"/>
                      <a:r>
                        <a:rPr lang="en-GB" sz="1300" b="1" cap="all" spc="60">
                          <a:solidFill>
                            <a:schemeClr val="tx1"/>
                          </a:solidFill>
                          <a:effectLst/>
                        </a:rPr>
                        <a:t>Communities</a:t>
                      </a:r>
                      <a:endParaRPr lang="en-GB" sz="13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6729" marR="146729" marT="146729" marB="146729">
                    <a:lnL w="12700" cmpd="sng">
                      <a:noFill/>
                    </a:lnL>
                    <a:lnR w="12700" cmpd="sng">
                      <a:noFill/>
                    </a:lnR>
                    <a:lnT w="12700" cmpd="sng">
                      <a:noFill/>
                    </a:lnT>
                    <a:lnB w="38100" cmpd="sng">
                      <a:noFill/>
                    </a:lnB>
                    <a:noFill/>
                  </a:tcPr>
                </a:tc>
                <a:extLst>
                  <a:ext uri="{0D108BD9-81ED-4DB2-BD59-A6C34878D82A}">
                    <a16:rowId xmlns:a16="http://schemas.microsoft.com/office/drawing/2014/main" val="3996958259"/>
                  </a:ext>
                </a:extLst>
              </a:tr>
              <a:tr h="261803">
                <a:tc>
                  <a:txBody>
                    <a:bodyPr/>
                    <a:lstStyle/>
                    <a:p>
                      <a:r>
                        <a:rPr lang="en-GB" sz="1300" b="1" cap="none" spc="0">
                          <a:solidFill>
                            <a:schemeClr val="tx1"/>
                          </a:solidFill>
                          <a:effectLst/>
                        </a:rPr>
                        <a:t>Girvan-Newman</a:t>
                      </a:r>
                      <a:endParaRPr lang="en-GB" sz="13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38100" cmpd="sng">
                      <a:noFill/>
                    </a:lnT>
                    <a:lnB w="12700" cmpd="sng">
                      <a:noFill/>
                      <a:prstDash val="solid"/>
                    </a:lnB>
                    <a:noFill/>
                  </a:tcPr>
                </a:tc>
                <a:tc>
                  <a:txBody>
                    <a:bodyPr/>
                    <a:lstStyle/>
                    <a:p>
                      <a:pPr algn="ctr"/>
                      <a:r>
                        <a:rPr lang="en-GB" sz="1700" cap="none" spc="0">
                          <a:solidFill>
                            <a:schemeClr val="tx1"/>
                          </a:solidFill>
                          <a:effectLst/>
                        </a:rPr>
                        <a:t>0.176</a:t>
                      </a:r>
                      <a:endParaRPr lang="en-GB" sz="17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38100" cmpd="sng">
                      <a:noFill/>
                    </a:lnT>
                    <a:lnB w="12700" cmpd="sng">
                      <a:noFill/>
                      <a:prstDash val="solid"/>
                    </a:lnB>
                    <a:noFill/>
                  </a:tcPr>
                </a:tc>
                <a:tc>
                  <a:txBody>
                    <a:bodyPr/>
                    <a:lstStyle/>
                    <a:p>
                      <a:pPr algn="ctr"/>
                      <a:r>
                        <a:rPr lang="en-GB" sz="1700" cap="none" spc="0" dirty="0">
                          <a:solidFill>
                            <a:schemeClr val="tx1"/>
                          </a:solidFill>
                          <a:effectLst/>
                        </a:rPr>
                        <a:t> NA</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38100" cmpd="sng">
                      <a:noFill/>
                    </a:lnT>
                    <a:lnB w="12700" cmpd="sng">
                      <a:noFill/>
                      <a:prstDash val="solid"/>
                    </a:lnB>
                    <a:noFill/>
                  </a:tcPr>
                </a:tc>
                <a:tc>
                  <a:txBody>
                    <a:bodyPr/>
                    <a:lstStyle/>
                    <a:p>
                      <a:pPr algn="ctr"/>
                      <a:r>
                        <a:rPr lang="en-GB" sz="1700" cap="none" spc="0">
                          <a:solidFill>
                            <a:schemeClr val="tx1"/>
                          </a:solidFill>
                          <a:effectLst/>
                        </a:rPr>
                        <a:t>344.66 </a:t>
                      </a:r>
                      <a:endParaRPr lang="en-GB" sz="17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38100" cmpd="sng">
                      <a:noFill/>
                    </a:lnT>
                    <a:lnB w="12700" cmpd="sng">
                      <a:noFill/>
                      <a:prstDash val="solid"/>
                    </a:lnB>
                    <a:noFill/>
                  </a:tcPr>
                </a:tc>
                <a:tc>
                  <a:txBody>
                    <a:bodyPr/>
                    <a:lstStyle/>
                    <a:p>
                      <a:pPr algn="ctr"/>
                      <a:r>
                        <a:rPr lang="en-GB" sz="1700" cap="none" spc="0" dirty="0">
                          <a:solidFill>
                            <a:schemeClr val="tx1"/>
                          </a:solidFill>
                          <a:effectLst/>
                        </a:rPr>
                        <a:t>356</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493950590"/>
                  </a:ext>
                </a:extLst>
              </a:tr>
              <a:tr h="362417">
                <a:tc>
                  <a:txBody>
                    <a:bodyPr/>
                    <a:lstStyle/>
                    <a:p>
                      <a:r>
                        <a:rPr lang="en-GB" sz="1300" b="1" cap="none" spc="0" dirty="0">
                          <a:solidFill>
                            <a:schemeClr val="tx1"/>
                          </a:solidFill>
                          <a:effectLst/>
                        </a:rPr>
                        <a:t>Louvain Algorithm</a:t>
                      </a:r>
                      <a:endParaRPr lang="en-GB" sz="13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dirty="0">
                          <a:solidFill>
                            <a:schemeClr val="tx1"/>
                          </a:solidFill>
                          <a:effectLst/>
                        </a:rPr>
                        <a:t>0.861</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dirty="0">
                          <a:solidFill>
                            <a:schemeClr val="tx1"/>
                          </a:solidFill>
                          <a:effectLst/>
                        </a:rPr>
                        <a:t> NA</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a:solidFill>
                            <a:schemeClr val="tx1"/>
                          </a:solidFill>
                          <a:effectLst/>
                        </a:rPr>
                        <a:t>3.86</a:t>
                      </a:r>
                      <a:endParaRPr lang="en-GB" sz="17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a:solidFill>
                            <a:schemeClr val="tx1"/>
                          </a:solidFill>
                          <a:effectLst/>
                        </a:rPr>
                        <a:t>394</a:t>
                      </a:r>
                      <a:endParaRPr lang="en-GB" sz="17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155769677"/>
                  </a:ext>
                </a:extLst>
              </a:tr>
              <a:tr h="362417">
                <a:tc>
                  <a:txBody>
                    <a:bodyPr/>
                    <a:lstStyle/>
                    <a:p>
                      <a:r>
                        <a:rPr lang="en-GB" sz="1300" b="1" cap="none" spc="0" dirty="0">
                          <a:solidFill>
                            <a:schemeClr val="tx1"/>
                          </a:solidFill>
                          <a:effectLst/>
                        </a:rPr>
                        <a:t>Greedy Modularity</a:t>
                      </a:r>
                      <a:endParaRPr lang="en-GB" sz="13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GB" sz="1700" cap="none" spc="0" dirty="0">
                          <a:solidFill>
                            <a:schemeClr val="tx1"/>
                          </a:solidFill>
                          <a:effectLst/>
                        </a:rPr>
                        <a:t>0.812</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GB" sz="1700" cap="none" spc="0" dirty="0">
                          <a:solidFill>
                            <a:schemeClr val="tx1"/>
                          </a:solidFill>
                          <a:effectLst/>
                        </a:rPr>
                        <a:t>0.029</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GB" sz="1700" cap="none" spc="0" dirty="0">
                          <a:solidFill>
                            <a:schemeClr val="tx1"/>
                          </a:solidFill>
                          <a:effectLst/>
                        </a:rPr>
                        <a:t>102.37</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GB" sz="1700" cap="none" spc="0">
                          <a:solidFill>
                            <a:schemeClr val="tx1"/>
                          </a:solidFill>
                          <a:effectLst/>
                        </a:rPr>
                        <a:t>426</a:t>
                      </a:r>
                      <a:endParaRPr lang="en-GB" sz="17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42597330"/>
                  </a:ext>
                </a:extLst>
              </a:tr>
              <a:tr h="362417">
                <a:tc>
                  <a:txBody>
                    <a:bodyPr/>
                    <a:lstStyle/>
                    <a:p>
                      <a:r>
                        <a:rPr lang="en-GB" sz="1300" b="1" cap="none" spc="0" dirty="0">
                          <a:solidFill>
                            <a:schemeClr val="tx1"/>
                          </a:solidFill>
                          <a:effectLst/>
                        </a:rPr>
                        <a:t>Clique percolation </a:t>
                      </a:r>
                      <a:endParaRPr lang="en-GB" sz="13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a:solidFill>
                            <a:schemeClr val="tx1"/>
                          </a:solidFill>
                          <a:effectLst/>
                        </a:rPr>
                        <a:t>NA</a:t>
                      </a:r>
                      <a:endParaRPr lang="en-GB" sz="17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dirty="0">
                          <a:solidFill>
                            <a:schemeClr val="tx1"/>
                          </a:solidFill>
                          <a:effectLst/>
                        </a:rPr>
                        <a:t> 0.1775</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dirty="0">
                          <a:solidFill>
                            <a:schemeClr val="tx1"/>
                          </a:solidFill>
                          <a:effectLst/>
                        </a:rPr>
                        <a:t>18 </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ctr"/>
                      <a:r>
                        <a:rPr lang="en-GB" sz="1700" cap="none" spc="0" dirty="0">
                          <a:solidFill>
                            <a:schemeClr val="tx1"/>
                          </a:solidFill>
                          <a:effectLst/>
                        </a:rPr>
                        <a:t>311</a:t>
                      </a:r>
                      <a:endParaRPr lang="en-GB" sz="17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3364" marR="73364" marT="0" marB="9781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577966499"/>
                  </a:ext>
                </a:extLst>
              </a:tr>
            </a:tbl>
          </a:graphicData>
        </a:graphic>
      </p:graphicFrame>
      <p:sp>
        <p:nvSpPr>
          <p:cNvPr id="12" name="TextBox 11">
            <a:extLst>
              <a:ext uri="{FF2B5EF4-FFF2-40B4-BE49-F238E27FC236}">
                <a16:creationId xmlns:a16="http://schemas.microsoft.com/office/drawing/2014/main" id="{720567F8-692A-7142-B808-6F8622D74691}"/>
              </a:ext>
            </a:extLst>
          </p:cNvPr>
          <p:cNvSpPr txBox="1"/>
          <p:nvPr/>
        </p:nvSpPr>
        <p:spPr>
          <a:xfrm>
            <a:off x="4614667" y="3658471"/>
            <a:ext cx="6736505" cy="2308324"/>
          </a:xfrm>
          <a:prstGeom prst="rect">
            <a:avLst/>
          </a:prstGeom>
          <a:noFill/>
          <a:ln w="19050">
            <a:solidFill>
              <a:schemeClr val="tx1"/>
            </a:solidFill>
          </a:ln>
        </p:spPr>
        <p:txBody>
          <a:bodyPr wrap="square" rtlCol="0">
            <a:spAutoFit/>
          </a:bodyPr>
          <a:lstStyle/>
          <a:p>
            <a:r>
              <a:rPr lang="en-US" dirty="0"/>
              <a:t>Louvain Method yields highest modularity (0.861). and fastest CPU execution time (3.86s) meaning it is best method based on criteria despite the resolution limit and the incapability to account for overlapping algorithms.</a:t>
            </a:r>
          </a:p>
          <a:p>
            <a:r>
              <a:rPr lang="en-US" dirty="0"/>
              <a:t> </a:t>
            </a:r>
          </a:p>
          <a:p>
            <a:r>
              <a:rPr lang="en-US" dirty="0"/>
              <a:t>Fast Greedy modularity is a close second with slightly lower values 0.812 modularity and 102.37s execution time. However this method managed to account for the smaller communities (426).</a:t>
            </a:r>
          </a:p>
        </p:txBody>
      </p:sp>
      <p:sp>
        <p:nvSpPr>
          <p:cNvPr id="16" name="TextBox 15">
            <a:extLst>
              <a:ext uri="{FF2B5EF4-FFF2-40B4-BE49-F238E27FC236}">
                <a16:creationId xmlns:a16="http://schemas.microsoft.com/office/drawing/2014/main" id="{4EF38C9D-C6AF-6D40-9AED-1870E36E72C0}"/>
              </a:ext>
            </a:extLst>
          </p:cNvPr>
          <p:cNvSpPr txBox="1"/>
          <p:nvPr/>
        </p:nvSpPr>
        <p:spPr>
          <a:xfrm>
            <a:off x="4614667" y="3199530"/>
            <a:ext cx="1737720" cy="369332"/>
          </a:xfrm>
          <a:prstGeom prst="rect">
            <a:avLst/>
          </a:prstGeom>
          <a:noFill/>
        </p:spPr>
        <p:txBody>
          <a:bodyPr wrap="none" rtlCol="0">
            <a:spAutoFit/>
          </a:bodyPr>
          <a:lstStyle/>
          <a:p>
            <a:r>
              <a:rPr lang="en-US" sz="1200" dirty="0"/>
              <a:t>Table</a:t>
            </a:r>
            <a:r>
              <a:rPr lang="en-US" dirty="0"/>
              <a:t> </a:t>
            </a:r>
            <a:r>
              <a:rPr lang="en-US" sz="1200" dirty="0"/>
              <a:t>3: Algorithms used</a:t>
            </a:r>
          </a:p>
        </p:txBody>
      </p:sp>
    </p:spTree>
    <p:extLst>
      <p:ext uri="{BB962C8B-B14F-4D97-AF65-F5344CB8AC3E}">
        <p14:creationId xmlns:p14="http://schemas.microsoft.com/office/powerpoint/2010/main" val="231712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Normalized F1-communities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3649" y="1554438"/>
            <a:ext cx="3595820" cy="4585434"/>
          </a:xfrm>
          <a:ln>
            <a:solidFill>
              <a:schemeClr val="tx1"/>
            </a:solidFill>
          </a:ln>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84919" y="1554438"/>
            <a:ext cx="3702336" cy="4585434"/>
          </a:xfrm>
          <a:ln>
            <a:solidFill>
              <a:schemeClr val="tx1"/>
            </a:solidFill>
          </a:ln>
        </p:spPr>
      </p:pic>
      <p:sp>
        <p:nvSpPr>
          <p:cNvPr id="7" name="TextBox 6"/>
          <p:cNvSpPr txBox="1"/>
          <p:nvPr/>
        </p:nvSpPr>
        <p:spPr>
          <a:xfrm>
            <a:off x="8743594" y="1554438"/>
            <a:ext cx="3054516" cy="3416320"/>
          </a:xfrm>
          <a:prstGeom prst="rect">
            <a:avLst/>
          </a:prstGeom>
          <a:noFill/>
          <a:ln w="28575">
            <a:solidFill>
              <a:schemeClr val="tx1"/>
            </a:solidFill>
          </a:ln>
        </p:spPr>
        <p:txBody>
          <a:bodyPr wrap="square" rtlCol="0">
            <a:spAutoFit/>
          </a:bodyPr>
          <a:lstStyle/>
          <a:p>
            <a:pPr marL="285750" indent="-285750">
              <a:buFont typeface="Calibri" panose="020F0502020204030204" pitchFamily="34" charset="0"/>
              <a:buChar char="−"/>
            </a:pPr>
            <a:r>
              <a:rPr lang="en-IN" dirty="0"/>
              <a:t>To assess the performances of a community detection algorithm we compare the output with given ground-truth communities by using computationally expensive metrics (i.e., Normalized Mutual Information). </a:t>
            </a:r>
          </a:p>
          <a:p>
            <a:pPr marL="285750" indent="-285750">
              <a:buFont typeface="Calibri" panose="020F0502020204030204" pitchFamily="34" charset="0"/>
              <a:buChar char="−"/>
            </a:pPr>
            <a:endParaRPr lang="en-IN" dirty="0"/>
          </a:p>
          <a:p>
            <a:pPr marL="285750" indent="-285750">
              <a:buFont typeface="Calibri" panose="020F0502020204030204" pitchFamily="34" charset="0"/>
              <a:buChar char="−"/>
            </a:pPr>
            <a:r>
              <a:rPr lang="en-IN" dirty="0"/>
              <a:t>We calculated NF1 for Greedy Modularity and Clique Percolation.</a:t>
            </a:r>
          </a:p>
        </p:txBody>
      </p:sp>
      <p:sp>
        <p:nvSpPr>
          <p:cNvPr id="4" name="TextBox 3">
            <a:extLst>
              <a:ext uri="{FF2B5EF4-FFF2-40B4-BE49-F238E27FC236}">
                <a16:creationId xmlns:a16="http://schemas.microsoft.com/office/drawing/2014/main" id="{2E04694D-8848-F947-99A3-50CFA62460C0}"/>
              </a:ext>
            </a:extLst>
          </p:cNvPr>
          <p:cNvSpPr txBox="1"/>
          <p:nvPr/>
        </p:nvSpPr>
        <p:spPr>
          <a:xfrm>
            <a:off x="838200" y="6308209"/>
            <a:ext cx="2169248" cy="276999"/>
          </a:xfrm>
          <a:prstGeom prst="rect">
            <a:avLst/>
          </a:prstGeom>
          <a:noFill/>
        </p:spPr>
        <p:txBody>
          <a:bodyPr wrap="none" rtlCol="0">
            <a:spAutoFit/>
          </a:bodyPr>
          <a:lstStyle/>
          <a:p>
            <a:r>
              <a:rPr lang="en-US" sz="1200" dirty="0"/>
              <a:t>Table 5: GM vs CPM Benchmark</a:t>
            </a:r>
          </a:p>
        </p:txBody>
      </p:sp>
      <p:sp>
        <p:nvSpPr>
          <p:cNvPr id="8" name="TextBox 7">
            <a:extLst>
              <a:ext uri="{FF2B5EF4-FFF2-40B4-BE49-F238E27FC236}">
                <a16:creationId xmlns:a16="http://schemas.microsoft.com/office/drawing/2014/main" id="{A93F5991-A1DD-EC48-A806-7BE7FB240A7A}"/>
              </a:ext>
            </a:extLst>
          </p:cNvPr>
          <p:cNvSpPr txBox="1"/>
          <p:nvPr/>
        </p:nvSpPr>
        <p:spPr>
          <a:xfrm>
            <a:off x="4509469" y="6302313"/>
            <a:ext cx="3061736" cy="276999"/>
          </a:xfrm>
          <a:prstGeom prst="rect">
            <a:avLst/>
          </a:prstGeom>
          <a:noFill/>
        </p:spPr>
        <p:txBody>
          <a:bodyPr wrap="none" rtlCol="0">
            <a:spAutoFit/>
          </a:bodyPr>
          <a:lstStyle/>
          <a:p>
            <a:r>
              <a:rPr lang="en-US" sz="1200" dirty="0"/>
              <a:t>Table 6: CPM vs Label Propagation Benchmark</a:t>
            </a:r>
          </a:p>
        </p:txBody>
      </p:sp>
    </p:spTree>
    <p:extLst>
      <p:ext uri="{BB962C8B-B14F-4D97-AF65-F5344CB8AC3E}">
        <p14:creationId xmlns:p14="http://schemas.microsoft.com/office/powerpoint/2010/main" val="215481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6BCD-62AB-A944-9CF6-CB129FB3C4A0}"/>
              </a:ext>
            </a:extLst>
          </p:cNvPr>
          <p:cNvSpPr>
            <a:spLocks noGrp="1"/>
          </p:cNvSpPr>
          <p:nvPr>
            <p:ph type="title"/>
          </p:nvPr>
        </p:nvSpPr>
        <p:spPr/>
        <p:txBody>
          <a:bodyPr/>
          <a:lstStyle/>
          <a:p>
            <a:r>
              <a:rPr lang="en-US" dirty="0"/>
              <a:t>Louvain Method Dendrogram </a:t>
            </a:r>
          </a:p>
        </p:txBody>
      </p:sp>
      <p:sp>
        <p:nvSpPr>
          <p:cNvPr id="5" name="TextBox 4">
            <a:extLst>
              <a:ext uri="{FF2B5EF4-FFF2-40B4-BE49-F238E27FC236}">
                <a16:creationId xmlns:a16="http://schemas.microsoft.com/office/drawing/2014/main" id="{BA40ED3E-AF6B-4843-A8CD-FF24432EE0B2}"/>
              </a:ext>
            </a:extLst>
          </p:cNvPr>
          <p:cNvSpPr txBox="1"/>
          <p:nvPr/>
        </p:nvSpPr>
        <p:spPr>
          <a:xfrm>
            <a:off x="351439" y="5442227"/>
            <a:ext cx="5615063" cy="276999"/>
          </a:xfrm>
          <a:prstGeom prst="rect">
            <a:avLst/>
          </a:prstGeom>
          <a:noFill/>
        </p:spPr>
        <p:txBody>
          <a:bodyPr wrap="none" rtlCol="0">
            <a:spAutoFit/>
          </a:bodyPr>
          <a:lstStyle/>
          <a:p>
            <a:r>
              <a:rPr lang="en-US" sz="1200" dirty="0"/>
              <a:t>Table 4: Louvain Method Dendrogram showing the hierarchical community distribution</a:t>
            </a:r>
          </a:p>
        </p:txBody>
      </p:sp>
      <p:sp>
        <p:nvSpPr>
          <p:cNvPr id="6" name="TextBox 5">
            <a:extLst>
              <a:ext uri="{FF2B5EF4-FFF2-40B4-BE49-F238E27FC236}">
                <a16:creationId xmlns:a16="http://schemas.microsoft.com/office/drawing/2014/main" id="{8A336559-3597-774F-819E-C533DBEDDB45}"/>
              </a:ext>
            </a:extLst>
          </p:cNvPr>
          <p:cNvSpPr txBox="1"/>
          <p:nvPr/>
        </p:nvSpPr>
        <p:spPr>
          <a:xfrm>
            <a:off x="6405224" y="1829187"/>
            <a:ext cx="5435338" cy="1477328"/>
          </a:xfrm>
          <a:prstGeom prst="rect">
            <a:avLst/>
          </a:prstGeom>
          <a:noFill/>
          <a:ln w="19050">
            <a:solidFill>
              <a:schemeClr val="tx1"/>
            </a:solidFill>
          </a:ln>
        </p:spPr>
        <p:txBody>
          <a:bodyPr wrap="square" rtlCol="0">
            <a:spAutoFit/>
          </a:bodyPr>
          <a:lstStyle/>
          <a:p>
            <a:r>
              <a:rPr lang="en-US" dirty="0"/>
              <a:t>Although, the Louvain Method is chosen as the most suitable algorithm  table 3 shows its hierarchical community structure where the presence of overlapping and smaller communities being hidden the bigger the dataset becomes evident.  </a:t>
            </a:r>
          </a:p>
        </p:txBody>
      </p:sp>
      <p:pic>
        <p:nvPicPr>
          <p:cNvPr id="10" name="Picture 9" descr="A picture containing chart&#10;&#10;Description automatically generated">
            <a:extLst>
              <a:ext uri="{FF2B5EF4-FFF2-40B4-BE49-F238E27FC236}">
                <a16:creationId xmlns:a16="http://schemas.microsoft.com/office/drawing/2014/main" id="{401FF2AF-B112-4A44-82CA-5982C6C3ABA8}"/>
              </a:ext>
            </a:extLst>
          </p:cNvPr>
          <p:cNvPicPr>
            <a:picLocks noChangeAspect="1"/>
          </p:cNvPicPr>
          <p:nvPr/>
        </p:nvPicPr>
        <p:blipFill>
          <a:blip r:embed="rId3"/>
          <a:stretch>
            <a:fillRect/>
          </a:stretch>
        </p:blipFill>
        <p:spPr>
          <a:xfrm>
            <a:off x="351438" y="1549800"/>
            <a:ext cx="5743340" cy="3758400"/>
          </a:xfrm>
          <a:prstGeom prst="rect">
            <a:avLst/>
          </a:prstGeom>
          <a:ln w="19050">
            <a:solidFill>
              <a:schemeClr val="tx1"/>
            </a:solidFill>
          </a:ln>
        </p:spPr>
      </p:pic>
    </p:spTree>
    <p:extLst>
      <p:ext uri="{BB962C8B-B14F-4D97-AF65-F5344CB8AC3E}">
        <p14:creationId xmlns:p14="http://schemas.microsoft.com/office/powerpoint/2010/main" val="102864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76D32F-BAA1-A249-A71B-1FD8AC29F0F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Conclusion</a:t>
            </a:r>
          </a:p>
        </p:txBody>
      </p:sp>
      <p:sp>
        <p:nvSpPr>
          <p:cNvPr id="3" name="Content Placeholder 2">
            <a:extLst>
              <a:ext uri="{FF2B5EF4-FFF2-40B4-BE49-F238E27FC236}">
                <a16:creationId xmlns:a16="http://schemas.microsoft.com/office/drawing/2014/main" id="{20FCF9B1-F499-ED4F-A16B-C76302B61B29}"/>
              </a:ext>
            </a:extLst>
          </p:cNvPr>
          <p:cNvSpPr>
            <a:spLocks noGrp="1"/>
          </p:cNvSpPr>
          <p:nvPr>
            <p:ph idx="1"/>
          </p:nvPr>
        </p:nvSpPr>
        <p:spPr>
          <a:xfrm>
            <a:off x="767261" y="2639378"/>
            <a:ext cx="10657173" cy="3725840"/>
          </a:xfrm>
        </p:spPr>
        <p:txBody>
          <a:bodyPr>
            <a:normAutofit fontScale="62500" lnSpcReduction="20000"/>
          </a:bodyPr>
          <a:lstStyle/>
          <a:p>
            <a:pPr>
              <a:lnSpc>
                <a:spcPct val="160000"/>
              </a:lnSpc>
            </a:pPr>
            <a:r>
              <a:rPr lang="en-GB" sz="2000" dirty="0">
                <a:solidFill>
                  <a:srgbClr val="000000"/>
                </a:solidFill>
              </a:rPr>
              <a:t>The literature regarding modularity-based algorithms assumed that there are various problems concerning the resolution, which was the case in our Girvan-Newman network (Low modularity due to density) hence it is not acceptable.</a:t>
            </a:r>
          </a:p>
          <a:p>
            <a:pPr>
              <a:lnSpc>
                <a:spcPct val="160000"/>
              </a:lnSpc>
            </a:pPr>
            <a:r>
              <a:rPr lang="en-GB" sz="2000" dirty="0">
                <a:solidFill>
                  <a:srgbClr val="000000"/>
                </a:solidFill>
              </a:rPr>
              <a:t>Although, the results revealed the Louvain method, Greedy modularity, and the CP algorithms to be acceptable based on the evaluation criteria, especially in terms of computation time and modularity, there are still concerns regarding the resolution limit with Louvain method as many communities were not shown. </a:t>
            </a:r>
          </a:p>
          <a:p>
            <a:pPr>
              <a:lnSpc>
                <a:spcPct val="160000"/>
              </a:lnSpc>
            </a:pPr>
            <a:r>
              <a:rPr lang="en-GB" sz="2000" dirty="0">
                <a:solidFill>
                  <a:srgbClr val="000000"/>
                </a:solidFill>
              </a:rPr>
              <a:t>Furthermore, it was discovered that there are various overlapping communities meaning the methods may not be the most efficient options for even larger datasets. </a:t>
            </a:r>
          </a:p>
          <a:p>
            <a:pPr>
              <a:lnSpc>
                <a:spcPct val="160000"/>
              </a:lnSpc>
            </a:pPr>
            <a:r>
              <a:rPr lang="en-IN" sz="2000" dirty="0"/>
              <a:t>Using  different algorithms of community detection namely the Louvain algorithm, Girvan-Newman algorithm, Greedy Modularity and Clique based algorithms clearly depicts that the first one is far more efficient — specially with respect to focus towards finding many Co-Authors are involved with Author for paper publication.</a:t>
            </a:r>
          </a:p>
          <a:p>
            <a:pPr>
              <a:lnSpc>
                <a:spcPct val="160000"/>
              </a:lnSpc>
            </a:pPr>
            <a:r>
              <a:rPr lang="en-GB" sz="2000" dirty="0">
                <a:solidFill>
                  <a:srgbClr val="000000"/>
                </a:solidFill>
              </a:rPr>
              <a:t>H</a:t>
            </a:r>
            <a:r>
              <a:rPr lang="en-GB" sz="2000" dirty="0"/>
              <a:t>owever, usage/efficiency might differ from one domain to another depending on the use cases.</a:t>
            </a:r>
          </a:p>
          <a:p>
            <a:pPr>
              <a:lnSpc>
                <a:spcPct val="160000"/>
              </a:lnSpc>
            </a:pPr>
            <a:endParaRPr lang="en-GB" sz="1900" dirty="0">
              <a:solidFill>
                <a:srgbClr val="000000"/>
              </a:solidFill>
            </a:endParaRPr>
          </a:p>
        </p:txBody>
      </p:sp>
    </p:spTree>
    <p:extLst>
      <p:ext uri="{BB962C8B-B14F-4D97-AF65-F5344CB8AC3E}">
        <p14:creationId xmlns:p14="http://schemas.microsoft.com/office/powerpoint/2010/main" val="322606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5F5C-96C3-254E-A129-8D71F3B476F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458077BE-2821-D042-B477-971533276342}"/>
              </a:ext>
            </a:extLst>
          </p:cNvPr>
          <p:cNvSpPr>
            <a:spLocks noGrp="1"/>
          </p:cNvSpPr>
          <p:nvPr>
            <p:ph idx="1"/>
          </p:nvPr>
        </p:nvSpPr>
        <p:spPr>
          <a:xfrm>
            <a:off x="838200" y="1534222"/>
            <a:ext cx="10515600" cy="4351338"/>
          </a:xfrm>
        </p:spPr>
        <p:txBody>
          <a:bodyPr>
            <a:normAutofit lnSpcReduction="10000"/>
          </a:bodyPr>
          <a:lstStyle/>
          <a:p>
            <a:pPr marL="0" indent="0">
              <a:lnSpc>
                <a:spcPct val="200000"/>
              </a:lnSpc>
              <a:buNone/>
            </a:pPr>
            <a:r>
              <a:rPr lang="en-GB" sz="1200" dirty="0"/>
              <a:t>A. </a:t>
            </a:r>
            <a:r>
              <a:rPr lang="en-GB" sz="1200" dirty="0" err="1"/>
              <a:t>Clauset</a:t>
            </a:r>
            <a:r>
              <a:rPr lang="en-GB" sz="1200" dirty="0"/>
              <a:t>, M. Newman, and C. Moore, “Finding community structure in very large networks,” Physical Review E, vol. 70, no. 6, p. 66111, 2004</a:t>
            </a:r>
          </a:p>
          <a:p>
            <a:pPr marL="0" indent="0">
              <a:lnSpc>
                <a:spcPct val="200000"/>
              </a:lnSpc>
              <a:buNone/>
            </a:pPr>
            <a:r>
              <a:rPr lang="en-GB" sz="1200" dirty="0"/>
              <a:t>Blondel, J. Guillaume, R. </a:t>
            </a:r>
            <a:r>
              <a:rPr lang="en-GB" sz="1200" dirty="0" err="1"/>
              <a:t>Lambiotte</a:t>
            </a:r>
            <a:r>
              <a:rPr lang="en-GB" sz="1200" dirty="0"/>
              <a:t>, and E. Lefebvre, “Fast unfolding of communities in large networks,” Journal of Statistical Mechanics: Theory and Experiment, p. P10008, 2008</a:t>
            </a:r>
          </a:p>
          <a:p>
            <a:pPr marL="0" indent="0">
              <a:lnSpc>
                <a:spcPct val="200000"/>
              </a:lnSpc>
              <a:buNone/>
            </a:pPr>
            <a:r>
              <a:rPr lang="en-GB" sz="1200" dirty="0"/>
              <a:t>M. Girvan and M. Newman, “Community structure in social and biological networks,” PNAS, vol. 99, no. 12, p. 7821, 2002</a:t>
            </a:r>
            <a:endParaRPr lang="en-US" sz="1200" dirty="0"/>
          </a:p>
          <a:p>
            <a:pPr marL="0" indent="0">
              <a:lnSpc>
                <a:spcPct val="200000"/>
              </a:lnSpc>
              <a:buNone/>
            </a:pPr>
            <a:r>
              <a:rPr lang="en-US" sz="1200" dirty="0" err="1"/>
              <a:t>Palla</a:t>
            </a:r>
            <a:r>
              <a:rPr lang="en-US" sz="1200" dirty="0"/>
              <a:t> et al. – Uncovering the overlapping community structure of complex networks in nature and society</a:t>
            </a:r>
          </a:p>
          <a:p>
            <a:pPr marL="0" indent="0">
              <a:lnSpc>
                <a:spcPct val="200000"/>
              </a:lnSpc>
              <a:buNone/>
            </a:pPr>
            <a:r>
              <a:rPr lang="en-GB" sz="1200" dirty="0" err="1"/>
              <a:t>Schult</a:t>
            </a:r>
            <a:r>
              <a:rPr lang="en-GB" sz="1200" dirty="0"/>
              <a:t>, D., 2020. </a:t>
            </a:r>
            <a:r>
              <a:rPr lang="en-GB" sz="1200" i="1" dirty="0" err="1"/>
              <a:t>Networkx</a:t>
            </a:r>
            <a:r>
              <a:rPr lang="en-GB" sz="1200" i="1" dirty="0"/>
              <a:t>/</a:t>
            </a:r>
            <a:r>
              <a:rPr lang="en-GB" sz="1200" i="1" dirty="0" err="1"/>
              <a:t>Networkx</a:t>
            </a:r>
            <a:r>
              <a:rPr lang="en-GB" sz="1200" dirty="0"/>
              <a:t>. [online] GitHub. Available at: &lt;https://</a:t>
            </a:r>
            <a:r>
              <a:rPr lang="en-GB" sz="1200" dirty="0" err="1"/>
              <a:t>github.com</a:t>
            </a:r>
            <a:r>
              <a:rPr lang="en-GB" sz="1200" dirty="0"/>
              <a:t>/</a:t>
            </a:r>
            <a:r>
              <a:rPr lang="en-GB" sz="1200" dirty="0" err="1"/>
              <a:t>networkx</a:t>
            </a:r>
            <a:r>
              <a:rPr lang="en-GB" sz="1200" dirty="0"/>
              <a:t>/</a:t>
            </a:r>
            <a:r>
              <a:rPr lang="en-GB" sz="1200" dirty="0" err="1"/>
              <a:t>networkx</a:t>
            </a:r>
            <a:r>
              <a:rPr lang="en-GB" sz="1200" dirty="0"/>
              <a:t>/blob/master/</a:t>
            </a:r>
            <a:r>
              <a:rPr lang="en-GB" sz="1200" dirty="0" err="1"/>
              <a:t>networkx</a:t>
            </a:r>
            <a:r>
              <a:rPr lang="en-GB" sz="1200" dirty="0"/>
              <a:t>/algorithms/community/</a:t>
            </a:r>
            <a:r>
              <a:rPr lang="en-GB" sz="1200" dirty="0" err="1"/>
              <a:t>modularity_max.py</a:t>
            </a:r>
            <a:r>
              <a:rPr lang="en-GB" sz="1200" dirty="0"/>
              <a:t>&gt; [Accessed 11 November 2020].</a:t>
            </a:r>
          </a:p>
          <a:p>
            <a:pPr marL="0" indent="0">
              <a:lnSpc>
                <a:spcPct val="200000"/>
              </a:lnSpc>
              <a:buNone/>
            </a:pPr>
            <a:r>
              <a:rPr lang="en-GB" sz="1200" dirty="0"/>
              <a:t>J. </a:t>
            </a:r>
            <a:r>
              <a:rPr lang="en-GB" sz="1200" dirty="0" err="1"/>
              <a:t>Leskovec</a:t>
            </a:r>
            <a:r>
              <a:rPr lang="en-GB" sz="1200" dirty="0"/>
              <a:t>, J. Kleinberg and C. </a:t>
            </a:r>
            <a:r>
              <a:rPr lang="en-GB" sz="1200" dirty="0" err="1"/>
              <a:t>Faloutsos</a:t>
            </a:r>
            <a:r>
              <a:rPr lang="en-GB" sz="1200" dirty="0"/>
              <a:t>. </a:t>
            </a:r>
            <a:r>
              <a:rPr lang="en-GB" sz="1200" dirty="0">
                <a:hlinkClick r:id="rId2">
                  <a:extLst>
                    <a:ext uri="{A12FA001-AC4F-418D-AE19-62706E023703}">
                      <ahyp:hlinkClr xmlns:ahyp="http://schemas.microsoft.com/office/drawing/2018/hyperlinkcolor" val="tx"/>
                    </a:ext>
                  </a:extLst>
                </a:hlinkClick>
              </a:rPr>
              <a:t>Graph Evolution: Densification and Shrinking Diameters</a:t>
            </a:r>
            <a:r>
              <a:rPr lang="en-GB" sz="1200" dirty="0"/>
              <a:t>. ACM Transactions on Knowledge Discovery from Data (ACM TKDD), 1(1), 2007.</a:t>
            </a:r>
            <a:br>
              <a:rPr lang="en-GB" sz="1200" dirty="0"/>
            </a:br>
            <a:endParaRPr lang="en-GB" sz="1200" dirty="0"/>
          </a:p>
          <a:p>
            <a:pPr>
              <a:lnSpc>
                <a:spcPct val="200000"/>
              </a:lnSpc>
            </a:pPr>
            <a:endParaRPr lang="en-GB" sz="1200" dirty="0"/>
          </a:p>
          <a:p>
            <a:endParaRPr lang="en-GB" sz="1200" dirty="0"/>
          </a:p>
          <a:p>
            <a:endParaRPr lang="en-US" sz="1200" dirty="0"/>
          </a:p>
          <a:p>
            <a:endParaRPr lang="en-US" dirty="0"/>
          </a:p>
        </p:txBody>
      </p:sp>
    </p:spTree>
    <p:extLst>
      <p:ext uri="{BB962C8B-B14F-4D97-AF65-F5344CB8AC3E}">
        <p14:creationId xmlns:p14="http://schemas.microsoft.com/office/powerpoint/2010/main" val="4322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6B5C-4700-EE43-BB4A-68E2D10F3179}"/>
              </a:ext>
            </a:extLst>
          </p:cNvPr>
          <p:cNvSpPr txBox="1">
            <a:spLocks/>
          </p:cNvSpPr>
          <p:nvPr/>
        </p:nvSpPr>
        <p:spPr>
          <a:xfrm>
            <a:off x="643278" y="1059506"/>
            <a:ext cx="2590460" cy="745844"/>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Dataset used</a:t>
            </a:r>
            <a:endParaRPr lang="en-US" sz="3200" dirty="0"/>
          </a:p>
        </p:txBody>
      </p:sp>
      <p:sp>
        <p:nvSpPr>
          <p:cNvPr id="3" name="Content Placeholder 2">
            <a:extLst>
              <a:ext uri="{FF2B5EF4-FFF2-40B4-BE49-F238E27FC236}">
                <a16:creationId xmlns:a16="http://schemas.microsoft.com/office/drawing/2014/main" id="{51EDC76C-FA5D-BF4D-88B6-2CAC983684E7}"/>
              </a:ext>
            </a:extLst>
          </p:cNvPr>
          <p:cNvSpPr txBox="1">
            <a:spLocks/>
          </p:cNvSpPr>
          <p:nvPr/>
        </p:nvSpPr>
        <p:spPr>
          <a:xfrm>
            <a:off x="580222" y="1805350"/>
            <a:ext cx="4531965" cy="2211855"/>
          </a:xfrm>
          <a:prstGeom prst="rect">
            <a:avLst/>
          </a:prstGeom>
        </p:spPr>
        <p:txBody>
          <a:bodyPr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err="1"/>
              <a:t>Arxiv</a:t>
            </a:r>
            <a:r>
              <a:rPr lang="en-US" sz="2200" dirty="0"/>
              <a:t> GR-QC</a:t>
            </a:r>
          </a:p>
          <a:p>
            <a:r>
              <a:rPr lang="en-US" sz="2200" dirty="0"/>
              <a:t>Nodes: </a:t>
            </a:r>
            <a:r>
              <a:rPr lang="en-GB" sz="2200" dirty="0"/>
              <a:t>5242</a:t>
            </a:r>
            <a:endParaRPr lang="en-US" sz="2200" dirty="0"/>
          </a:p>
          <a:p>
            <a:r>
              <a:rPr lang="en-US" sz="2200" dirty="0"/>
              <a:t>Edges: </a:t>
            </a:r>
            <a:r>
              <a:rPr lang="en-GB" sz="2200" dirty="0"/>
              <a:t>14496</a:t>
            </a:r>
          </a:p>
          <a:p>
            <a:r>
              <a:rPr lang="en-GB" sz="2200" dirty="0"/>
              <a:t>Average Degree: 5.5307</a:t>
            </a:r>
          </a:p>
          <a:p>
            <a:r>
              <a:rPr lang="en-GB" sz="2200" dirty="0"/>
              <a:t>Average clustering coefficient: 0.6055</a:t>
            </a:r>
          </a:p>
        </p:txBody>
      </p:sp>
      <p:graphicFrame>
        <p:nvGraphicFramePr>
          <p:cNvPr id="4" name="Table 3">
            <a:extLst>
              <a:ext uri="{FF2B5EF4-FFF2-40B4-BE49-F238E27FC236}">
                <a16:creationId xmlns:a16="http://schemas.microsoft.com/office/drawing/2014/main" id="{A16DFA89-4A0A-9C46-B288-7027BD766987}"/>
              </a:ext>
            </a:extLst>
          </p:cNvPr>
          <p:cNvGraphicFramePr>
            <a:graphicFrameLocks noGrp="1"/>
          </p:cNvGraphicFramePr>
          <p:nvPr>
            <p:extLst>
              <p:ext uri="{D42A27DB-BD31-4B8C-83A1-F6EECF244321}">
                <p14:modId xmlns:p14="http://schemas.microsoft.com/office/powerpoint/2010/main" val="999732953"/>
              </p:ext>
            </p:extLst>
          </p:nvPr>
        </p:nvGraphicFramePr>
        <p:xfrm>
          <a:off x="5504399" y="1972193"/>
          <a:ext cx="6160705" cy="4194357"/>
        </p:xfrm>
        <a:graphic>
          <a:graphicData uri="http://schemas.openxmlformats.org/drawingml/2006/table">
            <a:tbl>
              <a:tblPr firstRow="1" firstCol="1" bandRow="1"/>
              <a:tblGrid>
                <a:gridCol w="2429732">
                  <a:extLst>
                    <a:ext uri="{9D8B030D-6E8A-4147-A177-3AD203B41FA5}">
                      <a16:colId xmlns:a16="http://schemas.microsoft.com/office/drawing/2014/main" val="1665494099"/>
                    </a:ext>
                  </a:extLst>
                </a:gridCol>
                <a:gridCol w="1883637">
                  <a:extLst>
                    <a:ext uri="{9D8B030D-6E8A-4147-A177-3AD203B41FA5}">
                      <a16:colId xmlns:a16="http://schemas.microsoft.com/office/drawing/2014/main" val="2355490055"/>
                    </a:ext>
                  </a:extLst>
                </a:gridCol>
                <a:gridCol w="1847336">
                  <a:extLst>
                    <a:ext uri="{9D8B030D-6E8A-4147-A177-3AD203B41FA5}">
                      <a16:colId xmlns:a16="http://schemas.microsoft.com/office/drawing/2014/main" val="61492177"/>
                    </a:ext>
                  </a:extLst>
                </a:gridCol>
              </a:tblGrid>
              <a:tr h="617237">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endParaRPr lang="en-GB" sz="3400" b="0" i="0" u="none" strike="noStrike">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Complexity</a:t>
                      </a:r>
                      <a:endParaRPr lang="en-GB" sz="3400" b="0" i="0" u="none" strike="noStrike">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9578160"/>
                  </a:ext>
                </a:extLst>
              </a:tr>
              <a:tr h="1000481">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Girvan-Newman (GN)</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Girvan and Newman (2002)</a:t>
                      </a:r>
                      <a:endParaRPr lang="en-GB" sz="3400" b="0" i="0" u="none" strike="noStrike">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a:t>
                      </a:r>
                      <a:r>
                        <a:rPr lang="en-GB" sz="2300" b="0" i="0" u="none" strike="noStrike"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234860"/>
                  </a:ext>
                </a:extLst>
              </a:tr>
              <a:tr h="672594">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Louvain Method (LM)            </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Blondel et al. (2000)</a:t>
                      </a:r>
                      <a:endParaRPr lang="en-GB" sz="3400" b="0" i="0" u="none" strike="noStrike">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O(n log n)</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202395"/>
                  </a:ext>
                </a:extLst>
              </a:tr>
              <a:tr h="672594">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Greedy Modularity (GM) </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Clauset</a:t>
                      </a: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(2004)</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GB" sz="2300" b="0" i="0" u="none" strike="noStrike"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987091"/>
                  </a:ext>
                </a:extLst>
              </a:tr>
              <a:tr h="1000481">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Clique Percolation Method (CPM)</a:t>
                      </a:r>
                      <a:endParaRPr lang="en-GB" sz="3400" b="0" i="0" u="none" strike="noStrike" dirty="0">
                        <a:effectLst/>
                        <a:latin typeface="Times New Roman" panose="02020603050405020304" pitchFamily="18" charset="0"/>
                        <a:cs typeface="Times New Roman" panose="02020603050405020304" pitchFamily="18"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Palla</a:t>
                      </a: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(2005)</a:t>
                      </a:r>
                      <a:endParaRPr lang="en-GB" sz="2300" b="0" i="0" u="none" strike="noStrike" dirty="0">
                        <a:effectLst/>
                        <a:latin typeface="Times New Roman" panose="02020603050405020304" pitchFamily="18" charset="0"/>
                        <a:cs typeface="Times New Roman" panose="02020603050405020304" pitchFamily="18"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GB" sz="2300" b="0" i="0" u="none" strike="noStrike"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GB" sz="2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3400" b="0" i="0" u="none" strike="noStrike" dirty="0">
                        <a:effectLst/>
                        <a:latin typeface="Arial" panose="020B0604020202020204" pitchFamily="34" charset="0"/>
                      </a:endParaRPr>
                    </a:p>
                  </a:txBody>
                  <a:tcPr marL="129456" marR="129456" marT="179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083271"/>
                  </a:ext>
                </a:extLst>
              </a:tr>
            </a:tbl>
          </a:graphicData>
        </a:graphic>
      </p:graphicFrame>
      <p:sp>
        <p:nvSpPr>
          <p:cNvPr id="5" name="TextBox 4">
            <a:extLst>
              <a:ext uri="{FF2B5EF4-FFF2-40B4-BE49-F238E27FC236}">
                <a16:creationId xmlns:a16="http://schemas.microsoft.com/office/drawing/2014/main" id="{7BDED292-8079-7A4D-BC81-B20DF31E80D1}"/>
              </a:ext>
            </a:extLst>
          </p:cNvPr>
          <p:cNvSpPr txBox="1"/>
          <p:nvPr/>
        </p:nvSpPr>
        <p:spPr>
          <a:xfrm>
            <a:off x="580222" y="6217605"/>
            <a:ext cx="2049151" cy="369332"/>
          </a:xfrm>
          <a:prstGeom prst="rect">
            <a:avLst/>
          </a:prstGeom>
          <a:noFill/>
        </p:spPr>
        <p:txBody>
          <a:bodyPr wrap="none" rtlCol="0">
            <a:spAutoFit/>
          </a:bodyPr>
          <a:lstStyle/>
          <a:p>
            <a:r>
              <a:rPr lang="en-US" sz="1200" dirty="0"/>
              <a:t> Table</a:t>
            </a:r>
            <a:r>
              <a:rPr lang="en-US" dirty="0"/>
              <a:t> </a:t>
            </a:r>
            <a:r>
              <a:rPr lang="en-US" sz="1200" dirty="0"/>
              <a:t>1: Degree Distribution</a:t>
            </a:r>
          </a:p>
        </p:txBody>
      </p:sp>
      <p:sp>
        <p:nvSpPr>
          <p:cNvPr id="6" name="TextBox 5">
            <a:extLst>
              <a:ext uri="{FF2B5EF4-FFF2-40B4-BE49-F238E27FC236}">
                <a16:creationId xmlns:a16="http://schemas.microsoft.com/office/drawing/2014/main" id="{92F277EA-AC02-EC43-949B-90B29F50E7F3}"/>
              </a:ext>
            </a:extLst>
          </p:cNvPr>
          <p:cNvSpPr txBox="1"/>
          <p:nvPr/>
        </p:nvSpPr>
        <p:spPr>
          <a:xfrm>
            <a:off x="297449" y="136010"/>
            <a:ext cx="11260567" cy="523220"/>
          </a:xfrm>
          <a:prstGeom prst="rect">
            <a:avLst/>
          </a:prstGeom>
          <a:noFill/>
        </p:spPr>
        <p:txBody>
          <a:bodyPr wrap="square" rtlCol="0">
            <a:spAutoFit/>
          </a:bodyPr>
          <a:lstStyle/>
          <a:p>
            <a:pPr algn="ctr"/>
            <a:r>
              <a:rPr lang="en-US" sz="2800" dirty="0"/>
              <a:t>Comparative Literature Review of Four Community Detection Algorithms</a:t>
            </a:r>
          </a:p>
        </p:txBody>
      </p:sp>
      <p:sp>
        <p:nvSpPr>
          <p:cNvPr id="7" name="Title 1">
            <a:extLst>
              <a:ext uri="{FF2B5EF4-FFF2-40B4-BE49-F238E27FC236}">
                <a16:creationId xmlns:a16="http://schemas.microsoft.com/office/drawing/2014/main" id="{37D3537D-CE71-9449-8628-01032296C4BA}"/>
              </a:ext>
            </a:extLst>
          </p:cNvPr>
          <p:cNvSpPr txBox="1">
            <a:spLocks/>
          </p:cNvSpPr>
          <p:nvPr/>
        </p:nvSpPr>
        <p:spPr>
          <a:xfrm>
            <a:off x="5504400" y="1044191"/>
            <a:ext cx="2983121" cy="7458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Algorithms used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48" y="4366652"/>
            <a:ext cx="4814739" cy="1870838"/>
          </a:xfrm>
          <a:prstGeom prst="rect">
            <a:avLst/>
          </a:prstGeom>
        </p:spPr>
      </p:pic>
      <p:sp>
        <p:nvSpPr>
          <p:cNvPr id="9" name="TextBox 8">
            <a:extLst>
              <a:ext uri="{FF2B5EF4-FFF2-40B4-BE49-F238E27FC236}">
                <a16:creationId xmlns:a16="http://schemas.microsoft.com/office/drawing/2014/main" id="{9359E70D-5F0A-BB49-B999-726C50456063}"/>
              </a:ext>
            </a:extLst>
          </p:cNvPr>
          <p:cNvSpPr txBox="1"/>
          <p:nvPr/>
        </p:nvSpPr>
        <p:spPr>
          <a:xfrm>
            <a:off x="5504399" y="6217605"/>
            <a:ext cx="1808252" cy="369332"/>
          </a:xfrm>
          <a:prstGeom prst="rect">
            <a:avLst/>
          </a:prstGeom>
          <a:noFill/>
        </p:spPr>
        <p:txBody>
          <a:bodyPr wrap="none" rtlCol="0">
            <a:spAutoFit/>
          </a:bodyPr>
          <a:lstStyle/>
          <a:p>
            <a:r>
              <a:rPr lang="en-US" sz="1200" dirty="0"/>
              <a:t> Table</a:t>
            </a:r>
            <a:r>
              <a:rPr lang="en-US" dirty="0"/>
              <a:t> </a:t>
            </a:r>
            <a:r>
              <a:rPr lang="en-US" sz="1200" dirty="0"/>
              <a:t>2:  Algorithms used</a:t>
            </a:r>
          </a:p>
        </p:txBody>
      </p:sp>
      <p:sp>
        <p:nvSpPr>
          <p:cNvPr id="10" name="TextBox 9">
            <a:extLst>
              <a:ext uri="{FF2B5EF4-FFF2-40B4-BE49-F238E27FC236}">
                <a16:creationId xmlns:a16="http://schemas.microsoft.com/office/drawing/2014/main" id="{844BBAFD-1825-8A41-AE04-ABC82D96442E}"/>
              </a:ext>
            </a:extLst>
          </p:cNvPr>
          <p:cNvSpPr txBox="1"/>
          <p:nvPr/>
        </p:nvSpPr>
        <p:spPr>
          <a:xfrm>
            <a:off x="643278" y="3997320"/>
            <a:ext cx="2022541" cy="369332"/>
          </a:xfrm>
          <a:prstGeom prst="rect">
            <a:avLst/>
          </a:prstGeom>
          <a:noFill/>
        </p:spPr>
        <p:txBody>
          <a:bodyPr wrap="none" rtlCol="0">
            <a:spAutoFit/>
          </a:bodyPr>
          <a:lstStyle/>
          <a:p>
            <a:r>
              <a:rPr lang="en-US" dirty="0"/>
              <a:t>Degree Distribution</a:t>
            </a:r>
          </a:p>
        </p:txBody>
      </p:sp>
    </p:spTree>
    <p:extLst>
      <p:ext uri="{BB962C8B-B14F-4D97-AF65-F5344CB8AC3E}">
        <p14:creationId xmlns:p14="http://schemas.microsoft.com/office/powerpoint/2010/main" val="304818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B021B4-15DB-1548-81F0-FFA07FCA63CF}"/>
              </a:ext>
            </a:extLst>
          </p:cNvPr>
          <p:cNvSpPr/>
          <p:nvPr/>
        </p:nvSpPr>
        <p:spPr>
          <a:xfrm>
            <a:off x="528510" y="2402006"/>
            <a:ext cx="2129050" cy="193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Starting Algorithm as it is the most commonly used community detection method</a:t>
            </a:r>
          </a:p>
        </p:txBody>
      </p:sp>
      <p:sp>
        <p:nvSpPr>
          <p:cNvPr id="5" name="Rectangle 4">
            <a:extLst>
              <a:ext uri="{FF2B5EF4-FFF2-40B4-BE49-F238E27FC236}">
                <a16:creationId xmlns:a16="http://schemas.microsoft.com/office/drawing/2014/main" id="{30138978-C4D6-2148-BD50-200151562F36}"/>
              </a:ext>
            </a:extLst>
          </p:cNvPr>
          <p:cNvSpPr/>
          <p:nvPr/>
        </p:nvSpPr>
        <p:spPr>
          <a:xfrm>
            <a:off x="3505060" y="2392825"/>
            <a:ext cx="2129050" cy="1940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Shifted to LM as a faster method was needed </a:t>
            </a:r>
          </a:p>
        </p:txBody>
      </p:sp>
      <p:sp>
        <p:nvSpPr>
          <p:cNvPr id="6" name="Rectangle 5">
            <a:extLst>
              <a:ext uri="{FF2B5EF4-FFF2-40B4-BE49-F238E27FC236}">
                <a16:creationId xmlns:a16="http://schemas.microsoft.com/office/drawing/2014/main" id="{D2209405-3312-564D-8D29-8FAC5A571B70}"/>
              </a:ext>
            </a:extLst>
          </p:cNvPr>
          <p:cNvSpPr/>
          <p:nvPr/>
        </p:nvSpPr>
        <p:spPr>
          <a:xfrm>
            <a:off x="6557891" y="2385822"/>
            <a:ext cx="2129050" cy="1940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Modularity Maximization which Accounts for smaller communities</a:t>
            </a:r>
          </a:p>
        </p:txBody>
      </p:sp>
      <p:sp>
        <p:nvSpPr>
          <p:cNvPr id="7" name="Rectangle 6">
            <a:extLst>
              <a:ext uri="{FF2B5EF4-FFF2-40B4-BE49-F238E27FC236}">
                <a16:creationId xmlns:a16="http://schemas.microsoft.com/office/drawing/2014/main" id="{CD6E1C72-09DF-3F41-AC9D-CE80331BBC7A}"/>
              </a:ext>
            </a:extLst>
          </p:cNvPr>
          <p:cNvSpPr/>
          <p:nvPr/>
        </p:nvSpPr>
        <p:spPr>
          <a:xfrm>
            <a:off x="9530687" y="2385822"/>
            <a:ext cx="2129050" cy="1940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 showing overlaps</a:t>
            </a:r>
          </a:p>
        </p:txBody>
      </p:sp>
      <p:sp>
        <p:nvSpPr>
          <p:cNvPr id="8" name="Rectangle 7">
            <a:extLst>
              <a:ext uri="{FF2B5EF4-FFF2-40B4-BE49-F238E27FC236}">
                <a16:creationId xmlns:a16="http://schemas.microsoft.com/office/drawing/2014/main" id="{FADEDC9A-40F0-B544-BF08-229F5EC38449}"/>
              </a:ext>
            </a:extLst>
          </p:cNvPr>
          <p:cNvSpPr/>
          <p:nvPr/>
        </p:nvSpPr>
        <p:spPr>
          <a:xfrm>
            <a:off x="528510" y="1623143"/>
            <a:ext cx="2129050"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Girvan-Newman</a:t>
            </a:r>
          </a:p>
        </p:txBody>
      </p:sp>
      <p:sp>
        <p:nvSpPr>
          <p:cNvPr id="9" name="Rectangle 8">
            <a:extLst>
              <a:ext uri="{FF2B5EF4-FFF2-40B4-BE49-F238E27FC236}">
                <a16:creationId xmlns:a16="http://schemas.microsoft.com/office/drawing/2014/main" id="{C7CF184B-BB89-FE47-B0AB-5B5E6689AD4C}"/>
              </a:ext>
            </a:extLst>
          </p:cNvPr>
          <p:cNvSpPr/>
          <p:nvPr/>
        </p:nvSpPr>
        <p:spPr>
          <a:xfrm>
            <a:off x="3505060" y="1621252"/>
            <a:ext cx="2129050"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Louvain Method</a:t>
            </a:r>
          </a:p>
        </p:txBody>
      </p:sp>
      <p:sp>
        <p:nvSpPr>
          <p:cNvPr id="10" name="Rectangle 9">
            <a:extLst>
              <a:ext uri="{FF2B5EF4-FFF2-40B4-BE49-F238E27FC236}">
                <a16:creationId xmlns:a16="http://schemas.microsoft.com/office/drawing/2014/main" id="{69575983-B1C9-5E4F-A34B-EA8AC490D83A}"/>
              </a:ext>
            </a:extLst>
          </p:cNvPr>
          <p:cNvSpPr/>
          <p:nvPr/>
        </p:nvSpPr>
        <p:spPr>
          <a:xfrm>
            <a:off x="6557891" y="1590082"/>
            <a:ext cx="2129050"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Greedy Modularity Algorithm </a:t>
            </a:r>
          </a:p>
        </p:txBody>
      </p:sp>
      <p:sp>
        <p:nvSpPr>
          <p:cNvPr id="11" name="Rectangle 10">
            <a:extLst>
              <a:ext uri="{FF2B5EF4-FFF2-40B4-BE49-F238E27FC236}">
                <a16:creationId xmlns:a16="http://schemas.microsoft.com/office/drawing/2014/main" id="{23821583-0B0F-0243-BF50-B00397AEC3AF}"/>
              </a:ext>
            </a:extLst>
          </p:cNvPr>
          <p:cNvSpPr/>
          <p:nvPr/>
        </p:nvSpPr>
        <p:spPr>
          <a:xfrm>
            <a:off x="9530687" y="1590082"/>
            <a:ext cx="2129050"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Clique Percolation Method</a:t>
            </a:r>
          </a:p>
        </p:txBody>
      </p:sp>
      <p:cxnSp>
        <p:nvCxnSpPr>
          <p:cNvPr id="13" name="Curved Connector 12">
            <a:extLst>
              <a:ext uri="{FF2B5EF4-FFF2-40B4-BE49-F238E27FC236}">
                <a16:creationId xmlns:a16="http://schemas.microsoft.com/office/drawing/2014/main" id="{A16FC0A7-890D-2443-8953-83E534A9A37A}"/>
              </a:ext>
            </a:extLst>
          </p:cNvPr>
          <p:cNvCxnSpPr>
            <a:cxnSpLocks/>
          </p:cNvCxnSpPr>
          <p:nvPr/>
        </p:nvCxnSpPr>
        <p:spPr>
          <a:xfrm rot="16200000" flipH="1">
            <a:off x="2898479" y="2955937"/>
            <a:ext cx="12700" cy="3012814"/>
          </a:xfrm>
          <a:prstGeom prst="curvedConnector3">
            <a:avLst>
              <a:gd name="adj1" fmla="val 180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urved Connector 13">
            <a:extLst>
              <a:ext uri="{FF2B5EF4-FFF2-40B4-BE49-F238E27FC236}">
                <a16:creationId xmlns:a16="http://schemas.microsoft.com/office/drawing/2014/main" id="{5E6D650A-82A9-164B-AE54-F2050710F067}"/>
              </a:ext>
            </a:extLst>
          </p:cNvPr>
          <p:cNvCxnSpPr/>
          <p:nvPr/>
        </p:nvCxnSpPr>
        <p:spPr>
          <a:xfrm rot="16200000" flipH="1">
            <a:off x="6002278" y="2968637"/>
            <a:ext cx="12700" cy="3012814"/>
          </a:xfrm>
          <a:prstGeom prst="curvedConnector3">
            <a:avLst>
              <a:gd name="adj1" fmla="val 180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urved Connector 15">
            <a:extLst>
              <a:ext uri="{FF2B5EF4-FFF2-40B4-BE49-F238E27FC236}">
                <a16:creationId xmlns:a16="http://schemas.microsoft.com/office/drawing/2014/main" id="{E3520AB3-0DCC-5D40-80D1-F0936513146A}"/>
              </a:ext>
            </a:extLst>
          </p:cNvPr>
          <p:cNvCxnSpPr/>
          <p:nvPr/>
        </p:nvCxnSpPr>
        <p:spPr>
          <a:xfrm rot="16200000" flipH="1">
            <a:off x="9122473" y="2981337"/>
            <a:ext cx="12700" cy="3012814"/>
          </a:xfrm>
          <a:prstGeom prst="curvedConnector3">
            <a:avLst>
              <a:gd name="adj1" fmla="val 180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73379753-612C-E440-8D61-A171B9A7936D}"/>
              </a:ext>
            </a:extLst>
          </p:cNvPr>
          <p:cNvSpPr txBox="1"/>
          <p:nvPr/>
        </p:nvSpPr>
        <p:spPr>
          <a:xfrm>
            <a:off x="1671222" y="4827269"/>
            <a:ext cx="2467214" cy="369332"/>
          </a:xfrm>
          <a:prstGeom prst="rect">
            <a:avLst/>
          </a:prstGeom>
          <a:noFill/>
        </p:spPr>
        <p:txBody>
          <a:bodyPr wrap="none" rtlCol="0">
            <a:spAutoFit/>
          </a:bodyPr>
          <a:lstStyle/>
          <a:p>
            <a:r>
              <a:rPr lang="en-US" dirty="0"/>
              <a:t>High Computation times</a:t>
            </a:r>
          </a:p>
        </p:txBody>
      </p:sp>
      <p:sp>
        <p:nvSpPr>
          <p:cNvPr id="21" name="TextBox 20">
            <a:extLst>
              <a:ext uri="{FF2B5EF4-FFF2-40B4-BE49-F238E27FC236}">
                <a16:creationId xmlns:a16="http://schemas.microsoft.com/office/drawing/2014/main" id="{293BB264-A18D-9E4B-AF92-26A89FAEDC6C}"/>
              </a:ext>
            </a:extLst>
          </p:cNvPr>
          <p:cNvSpPr txBox="1"/>
          <p:nvPr/>
        </p:nvSpPr>
        <p:spPr>
          <a:xfrm>
            <a:off x="7844718" y="4809993"/>
            <a:ext cx="2544158" cy="646331"/>
          </a:xfrm>
          <a:prstGeom prst="rect">
            <a:avLst/>
          </a:prstGeom>
          <a:noFill/>
        </p:spPr>
        <p:txBody>
          <a:bodyPr wrap="none" rtlCol="0">
            <a:spAutoFit/>
          </a:bodyPr>
          <a:lstStyle/>
          <a:p>
            <a:r>
              <a:rPr lang="en-US" dirty="0"/>
              <a:t>Checked for Overlapping </a:t>
            </a:r>
          </a:p>
          <a:p>
            <a:r>
              <a:rPr lang="en-US" dirty="0"/>
              <a:t>communities </a:t>
            </a:r>
          </a:p>
        </p:txBody>
      </p:sp>
      <p:sp>
        <p:nvSpPr>
          <p:cNvPr id="23" name="TextBox 22">
            <a:extLst>
              <a:ext uri="{FF2B5EF4-FFF2-40B4-BE49-F238E27FC236}">
                <a16:creationId xmlns:a16="http://schemas.microsoft.com/office/drawing/2014/main" id="{6628BE5F-6696-A445-9ED2-7FACDAA327A5}"/>
              </a:ext>
            </a:extLst>
          </p:cNvPr>
          <p:cNvSpPr txBox="1"/>
          <p:nvPr/>
        </p:nvSpPr>
        <p:spPr>
          <a:xfrm>
            <a:off x="4889571" y="4827269"/>
            <a:ext cx="2238113" cy="646331"/>
          </a:xfrm>
          <a:prstGeom prst="rect">
            <a:avLst/>
          </a:prstGeom>
          <a:noFill/>
        </p:spPr>
        <p:txBody>
          <a:bodyPr wrap="none" rtlCol="0">
            <a:spAutoFit/>
          </a:bodyPr>
          <a:lstStyle/>
          <a:p>
            <a:r>
              <a:rPr lang="en-US" dirty="0"/>
              <a:t>Smaller Communities </a:t>
            </a:r>
          </a:p>
          <a:p>
            <a:r>
              <a:rPr lang="en-US" dirty="0"/>
              <a:t>were hidden </a:t>
            </a:r>
          </a:p>
        </p:txBody>
      </p:sp>
    </p:spTree>
    <p:extLst>
      <p:ext uri="{BB962C8B-B14F-4D97-AF65-F5344CB8AC3E}">
        <p14:creationId xmlns:p14="http://schemas.microsoft.com/office/powerpoint/2010/main" val="98454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359FA7-C11D-1D48-BAC5-28DEC51D52F9}"/>
              </a:ext>
            </a:extLst>
          </p:cNvPr>
          <p:cNvSpPr txBox="1"/>
          <p:nvPr/>
        </p:nvSpPr>
        <p:spPr>
          <a:xfrm>
            <a:off x="4775200" y="4155295"/>
            <a:ext cx="4631559" cy="1236142"/>
          </a:xfrm>
          <a:prstGeom prst="rect">
            <a:avLst/>
          </a:prstGeom>
          <a:noFill/>
          <a:ln w="28575">
            <a:solidFill>
              <a:schemeClr val="tx1"/>
            </a:solidFill>
          </a:ln>
        </p:spPr>
        <p:txBody>
          <a:bodyPr wrap="square" rtlCol="0" anchor="t">
            <a:normAutofit/>
          </a:bodyPr>
          <a:lstStyle/>
          <a:p>
            <a:pPr>
              <a:spcAft>
                <a:spcPts val="600"/>
              </a:spcAft>
            </a:pPr>
            <a:r>
              <a:rPr lang="en-US" dirty="0"/>
              <a:t>System used</a:t>
            </a:r>
          </a:p>
          <a:p>
            <a:pPr marL="457200" indent="-457200">
              <a:spcAft>
                <a:spcPts val="600"/>
              </a:spcAft>
              <a:buFont typeface="Arial" panose="020B0604020202020204" pitchFamily="34" charset="0"/>
              <a:buChar char="•"/>
            </a:pPr>
            <a:r>
              <a:rPr lang="en-GB" dirty="0"/>
              <a:t>MacBook Pro 2016 </a:t>
            </a:r>
          </a:p>
          <a:p>
            <a:pPr marL="457200" indent="-457200">
              <a:spcAft>
                <a:spcPts val="600"/>
              </a:spcAft>
              <a:buFont typeface="Arial" panose="020B0604020202020204" pitchFamily="34" charset="0"/>
              <a:buChar char="•"/>
            </a:pPr>
            <a:r>
              <a:rPr lang="en-GB" dirty="0"/>
              <a:t>2 GHz Dual-Core Intel Core i5 Processor</a:t>
            </a:r>
            <a:endParaRPr lang="en-US" dirty="0"/>
          </a:p>
        </p:txBody>
      </p:sp>
      <p:sp>
        <p:nvSpPr>
          <p:cNvPr id="2" name="Title 1">
            <a:extLst>
              <a:ext uri="{FF2B5EF4-FFF2-40B4-BE49-F238E27FC236}">
                <a16:creationId xmlns:a16="http://schemas.microsoft.com/office/drawing/2014/main" id="{D0841A84-4874-C74E-B4FB-B610A535CAD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Evaluation Parameters</a:t>
            </a:r>
          </a:p>
        </p:txBody>
      </p:sp>
      <p:sp>
        <p:nvSpPr>
          <p:cNvPr id="3" name="Content Placeholder 2">
            <a:extLst>
              <a:ext uri="{FF2B5EF4-FFF2-40B4-BE49-F238E27FC236}">
                <a16:creationId xmlns:a16="http://schemas.microsoft.com/office/drawing/2014/main" id="{8A373520-428C-A043-AA82-3A3C46BC9EEF}"/>
              </a:ext>
            </a:extLst>
          </p:cNvPr>
          <p:cNvSpPr>
            <a:spLocks noGrp="1"/>
          </p:cNvSpPr>
          <p:nvPr>
            <p:ph idx="1"/>
          </p:nvPr>
        </p:nvSpPr>
        <p:spPr>
          <a:xfrm>
            <a:off x="4775200" y="1107335"/>
            <a:ext cx="6769100" cy="2865951"/>
          </a:xfrm>
          <a:ln w="28575">
            <a:solidFill>
              <a:schemeClr val="tx1"/>
            </a:solidFill>
          </a:ln>
        </p:spPr>
        <p:txBody>
          <a:bodyPr wrap="square" anchor="t">
            <a:normAutofit/>
          </a:bodyPr>
          <a:lstStyle/>
          <a:p>
            <a:pPr marL="0" indent="0">
              <a:buNone/>
            </a:pPr>
            <a:r>
              <a:rPr lang="en-US" sz="2400" dirty="0"/>
              <a:t>Due to limited benchmark and ground truth data networks were evaluated based on: </a:t>
            </a:r>
          </a:p>
          <a:p>
            <a:r>
              <a:rPr lang="en-US" sz="2400" dirty="0"/>
              <a:t>Modularity  </a:t>
            </a:r>
          </a:p>
          <a:p>
            <a:r>
              <a:rPr lang="en-US" sz="2400" dirty="0"/>
              <a:t>F1 score for those available </a:t>
            </a:r>
          </a:p>
          <a:p>
            <a:r>
              <a:rPr lang="en-US" sz="2400" dirty="0"/>
              <a:t>CPU Execution time </a:t>
            </a:r>
          </a:p>
          <a:p>
            <a:r>
              <a:rPr lang="en-US" sz="2400" dirty="0"/>
              <a:t>Number of Communities</a:t>
            </a:r>
          </a:p>
        </p:txBody>
      </p:sp>
    </p:spTree>
    <p:extLst>
      <p:ext uri="{BB962C8B-B14F-4D97-AF65-F5344CB8AC3E}">
        <p14:creationId xmlns:p14="http://schemas.microsoft.com/office/powerpoint/2010/main" val="239385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C978-E124-D04D-BDF3-021EFDEFE8E3}"/>
              </a:ext>
            </a:extLst>
          </p:cNvPr>
          <p:cNvSpPr>
            <a:spLocks noGrp="1"/>
          </p:cNvSpPr>
          <p:nvPr>
            <p:ph type="title"/>
          </p:nvPr>
        </p:nvSpPr>
        <p:spPr/>
        <p:txBody>
          <a:bodyPr/>
          <a:lstStyle/>
          <a:p>
            <a:r>
              <a:rPr lang="en-US"/>
              <a:t>Girvan-Newman</a:t>
            </a:r>
            <a:endParaRPr lang="en-US" dirty="0"/>
          </a:p>
        </p:txBody>
      </p:sp>
      <p:sp>
        <p:nvSpPr>
          <p:cNvPr id="3" name="Content Placeholder 2">
            <a:extLst>
              <a:ext uri="{FF2B5EF4-FFF2-40B4-BE49-F238E27FC236}">
                <a16:creationId xmlns:a16="http://schemas.microsoft.com/office/drawing/2014/main" id="{12FEC1B0-C27D-E74F-BCC6-410FF88CD72B}"/>
              </a:ext>
            </a:extLst>
          </p:cNvPr>
          <p:cNvSpPr>
            <a:spLocks noGrp="1"/>
          </p:cNvSpPr>
          <p:nvPr>
            <p:ph idx="1"/>
          </p:nvPr>
        </p:nvSpPr>
        <p:spPr>
          <a:xfrm>
            <a:off x="838200" y="1690687"/>
            <a:ext cx="4686300" cy="3026785"/>
          </a:xfrm>
          <a:ln w="28575">
            <a:solidFill>
              <a:schemeClr val="tx1"/>
            </a:solidFill>
          </a:ln>
        </p:spPr>
        <p:txBody>
          <a:bodyPr>
            <a:normAutofit lnSpcReduction="10000"/>
          </a:bodyPr>
          <a:lstStyle/>
          <a:p>
            <a:pPr marL="0" indent="0">
              <a:buNone/>
            </a:pPr>
            <a:r>
              <a:rPr lang="en-US" dirty="0"/>
              <a:t>Applications</a:t>
            </a:r>
            <a:r>
              <a:rPr lang="en-US" sz="1800" dirty="0"/>
              <a:t> </a:t>
            </a:r>
          </a:p>
          <a:p>
            <a:r>
              <a:rPr lang="en-US" sz="2400" dirty="0"/>
              <a:t>Widely used as a benchmark algorithm for various sectors</a:t>
            </a:r>
          </a:p>
          <a:p>
            <a:r>
              <a:rPr lang="en-US" sz="2400" dirty="0"/>
              <a:t>Fast community detection algorithm</a:t>
            </a:r>
          </a:p>
          <a:p>
            <a:r>
              <a:rPr lang="en-US" sz="2400" dirty="0"/>
              <a:t>Nodes should have the same expected degree and community size</a:t>
            </a:r>
          </a:p>
          <a:p>
            <a:pPr marL="0" indent="0">
              <a:buNone/>
            </a:pPr>
            <a:endParaRPr lang="en-US" sz="1800" dirty="0"/>
          </a:p>
          <a:p>
            <a:pPr marL="0" indent="0">
              <a:buNone/>
            </a:pPr>
            <a:endParaRPr lang="en-US" dirty="0"/>
          </a:p>
        </p:txBody>
      </p:sp>
      <p:sp>
        <p:nvSpPr>
          <p:cNvPr id="4" name="TextBox 3">
            <a:extLst>
              <a:ext uri="{FF2B5EF4-FFF2-40B4-BE49-F238E27FC236}">
                <a16:creationId xmlns:a16="http://schemas.microsoft.com/office/drawing/2014/main" id="{7A4D4980-3BFB-6F4E-AA97-8A8ACC56820E}"/>
              </a:ext>
            </a:extLst>
          </p:cNvPr>
          <p:cNvSpPr txBox="1"/>
          <p:nvPr/>
        </p:nvSpPr>
        <p:spPr>
          <a:xfrm>
            <a:off x="6096000" y="1690688"/>
            <a:ext cx="5257801" cy="3477875"/>
          </a:xfrm>
          <a:prstGeom prst="rect">
            <a:avLst/>
          </a:prstGeom>
          <a:noFill/>
          <a:ln w="28575">
            <a:solidFill>
              <a:schemeClr val="tx1"/>
            </a:solidFill>
          </a:ln>
        </p:spPr>
        <p:txBody>
          <a:bodyPr wrap="square" rtlCol="0">
            <a:spAutoFit/>
          </a:bodyPr>
          <a:lstStyle/>
          <a:p>
            <a:r>
              <a:rPr lang="en-US" sz="2800" dirty="0"/>
              <a:t>Procedure</a:t>
            </a:r>
          </a:p>
          <a:p>
            <a:r>
              <a:rPr lang="en-GB" sz="2400" dirty="0"/>
              <a:t>1) Calculate edge betweenness for every edge in the graph.</a:t>
            </a:r>
          </a:p>
          <a:p>
            <a:r>
              <a:rPr lang="en-GB" sz="2400" dirty="0"/>
              <a:t>2) Remove the edge with highest edge betweenness.</a:t>
            </a:r>
          </a:p>
          <a:p>
            <a:r>
              <a:rPr lang="en-GB" sz="2400" dirty="0"/>
              <a:t>3) Calculate edge betweenness for remaining edges.</a:t>
            </a:r>
          </a:p>
          <a:p>
            <a:r>
              <a:rPr lang="en-GB" sz="2400" dirty="0"/>
              <a:t>4) Repeat steps 2–4 until all edges are removed</a:t>
            </a:r>
          </a:p>
        </p:txBody>
      </p:sp>
    </p:spTree>
    <p:extLst>
      <p:ext uri="{BB962C8B-B14F-4D97-AF65-F5344CB8AC3E}">
        <p14:creationId xmlns:p14="http://schemas.microsoft.com/office/powerpoint/2010/main" val="262134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D39CBA6-68DE-1B4F-9F83-33BD224CBCDD}"/>
              </a:ext>
            </a:extLst>
          </p:cNvPr>
          <p:cNvSpPr txBox="1"/>
          <p:nvPr/>
        </p:nvSpPr>
        <p:spPr>
          <a:xfrm>
            <a:off x="8888971" y="822039"/>
            <a:ext cx="3107117" cy="4801314"/>
          </a:xfrm>
          <a:prstGeom prst="rect">
            <a:avLst/>
          </a:prstGeom>
          <a:noFill/>
          <a:ln w="28575">
            <a:solidFill>
              <a:schemeClr val="tx1"/>
            </a:solidFill>
          </a:ln>
        </p:spPr>
        <p:txBody>
          <a:bodyPr wrap="square" rtlCol="0">
            <a:spAutoFit/>
          </a:bodyPr>
          <a:lstStyle/>
          <a:p>
            <a:r>
              <a:rPr lang="en-US" dirty="0"/>
              <a:t>Results</a:t>
            </a:r>
            <a:endParaRPr lang="en-US" sz="1600" dirty="0"/>
          </a:p>
          <a:p>
            <a:pPr marL="285750" indent="-285750">
              <a:buFontTx/>
              <a:buChar char="-"/>
            </a:pPr>
            <a:r>
              <a:rPr lang="en-US" sz="1600" dirty="0"/>
              <a:t>Literature suggests that this algorithm is more viable when community sizes are the same and sparsely populated</a:t>
            </a:r>
          </a:p>
          <a:p>
            <a:pPr marL="285750" indent="-285750">
              <a:buFontTx/>
              <a:buChar char="-"/>
            </a:pPr>
            <a:r>
              <a:rPr lang="en-US" sz="1600" dirty="0"/>
              <a:t>As found community sizes differ meaning it is not a realistic portrayal of our dataset</a:t>
            </a:r>
          </a:p>
          <a:p>
            <a:pPr marL="285750" indent="-285750">
              <a:buFontTx/>
              <a:buChar char="-"/>
            </a:pPr>
            <a:r>
              <a:rPr lang="en-GB" sz="1600" dirty="0"/>
              <a:t>Confirms the assumption of the literature as data is very densely populated and has overlapping communities (Network 4)</a:t>
            </a:r>
          </a:p>
          <a:p>
            <a:pPr marL="285750" indent="-285750">
              <a:buFontTx/>
              <a:buChar char="-"/>
            </a:pPr>
            <a:r>
              <a:rPr kumimoji="1" lang="en-US" altLang="ko-KR" sz="1600" dirty="0">
                <a:ea typeface="굴림" panose="020B0600000101010101" pitchFamily="34" charset="-127"/>
              </a:rPr>
              <a:t>Hence low modularity</a:t>
            </a:r>
            <a:r>
              <a:rPr lang="en-US" sz="1600" dirty="0"/>
              <a:t>  (0.176) </a:t>
            </a:r>
          </a:p>
          <a:p>
            <a:pPr marL="285750" indent="-285750">
              <a:buFontTx/>
              <a:buChar char="-"/>
            </a:pPr>
            <a:r>
              <a:rPr lang="en-US" sz="1600" dirty="0"/>
              <a:t>Execution time is extremely high (344s) due to the size of the and </a:t>
            </a:r>
            <a:r>
              <a:rPr lang="en-GB" sz="1600" dirty="0"/>
              <a:t>because edge betweenness needs to be repeatedly recalculated</a:t>
            </a:r>
            <a:endParaRPr lang="en-US" sz="1600" dirty="0"/>
          </a:p>
        </p:txBody>
      </p:sp>
      <p:sp>
        <p:nvSpPr>
          <p:cNvPr id="27" name="Right Arrow 26">
            <a:extLst>
              <a:ext uri="{FF2B5EF4-FFF2-40B4-BE49-F238E27FC236}">
                <a16:creationId xmlns:a16="http://schemas.microsoft.com/office/drawing/2014/main" id="{44268817-51B7-2241-8584-B15163A975A6}"/>
              </a:ext>
            </a:extLst>
          </p:cNvPr>
          <p:cNvSpPr/>
          <p:nvPr/>
        </p:nvSpPr>
        <p:spPr>
          <a:xfrm>
            <a:off x="9201306" y="5730133"/>
            <a:ext cx="2688609" cy="900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Louvain to check </a:t>
            </a:r>
          </a:p>
        </p:txBody>
      </p:sp>
      <p:sp>
        <p:nvSpPr>
          <p:cNvPr id="28" name="Rectangle 27">
            <a:extLst>
              <a:ext uri="{FF2B5EF4-FFF2-40B4-BE49-F238E27FC236}">
                <a16:creationId xmlns:a16="http://schemas.microsoft.com/office/drawing/2014/main" id="{F8560773-7584-104D-90D5-6D9A269BA71F}"/>
              </a:ext>
            </a:extLst>
          </p:cNvPr>
          <p:cNvSpPr/>
          <p:nvPr/>
        </p:nvSpPr>
        <p:spPr>
          <a:xfrm>
            <a:off x="302084" y="5916693"/>
            <a:ext cx="1934504" cy="276999"/>
          </a:xfrm>
          <a:prstGeom prst="rect">
            <a:avLst/>
          </a:prstGeom>
        </p:spPr>
        <p:txBody>
          <a:bodyPr wrap="none">
            <a:spAutoFit/>
          </a:bodyPr>
          <a:lstStyle/>
          <a:p>
            <a:r>
              <a:rPr lang="en-US" sz="1200" dirty="0"/>
              <a:t>Network 1: Girvan-Newman</a:t>
            </a:r>
          </a:p>
        </p:txBody>
      </p:sp>
      <p:pic>
        <p:nvPicPr>
          <p:cNvPr id="6" name="Picture 5" descr="Shape&#10;&#10;Description automatically generated">
            <a:extLst>
              <a:ext uri="{FF2B5EF4-FFF2-40B4-BE49-F238E27FC236}">
                <a16:creationId xmlns:a16="http://schemas.microsoft.com/office/drawing/2014/main" id="{1DEDD4E8-8356-6C45-8F35-364372F081BB}"/>
              </a:ext>
            </a:extLst>
          </p:cNvPr>
          <p:cNvPicPr>
            <a:picLocks noChangeAspect="1"/>
          </p:cNvPicPr>
          <p:nvPr/>
        </p:nvPicPr>
        <p:blipFill>
          <a:blip r:embed="rId3"/>
          <a:stretch>
            <a:fillRect/>
          </a:stretch>
        </p:blipFill>
        <p:spPr>
          <a:xfrm>
            <a:off x="364696" y="822039"/>
            <a:ext cx="5984162" cy="4631704"/>
          </a:xfrm>
          <a:prstGeom prst="rect">
            <a:avLst/>
          </a:prstGeom>
        </p:spPr>
      </p:pic>
      <p:sp>
        <p:nvSpPr>
          <p:cNvPr id="13" name="TextBox 12">
            <a:extLst>
              <a:ext uri="{FF2B5EF4-FFF2-40B4-BE49-F238E27FC236}">
                <a16:creationId xmlns:a16="http://schemas.microsoft.com/office/drawing/2014/main" id="{882D2AEB-F7A5-9343-94C1-A0278D7D7FA5}"/>
              </a:ext>
            </a:extLst>
          </p:cNvPr>
          <p:cNvSpPr txBox="1"/>
          <p:nvPr/>
        </p:nvSpPr>
        <p:spPr>
          <a:xfrm>
            <a:off x="5867466" y="1220458"/>
            <a:ext cx="2517251" cy="923330"/>
          </a:xfrm>
          <a:prstGeom prst="rect">
            <a:avLst/>
          </a:prstGeom>
          <a:noFill/>
          <a:ln w="28575">
            <a:solidFill>
              <a:schemeClr val="tx1"/>
            </a:solidFill>
          </a:ln>
        </p:spPr>
        <p:txBody>
          <a:bodyPr wrap="square" rtlCol="0">
            <a:spAutoFit/>
          </a:bodyPr>
          <a:lstStyle/>
          <a:p>
            <a:r>
              <a:rPr lang="en-US" dirty="0"/>
              <a:t>Modularity              0.176</a:t>
            </a:r>
          </a:p>
          <a:p>
            <a:r>
              <a:rPr lang="en-US" dirty="0"/>
              <a:t>Communities             356 </a:t>
            </a:r>
          </a:p>
          <a:p>
            <a:r>
              <a:rPr lang="en-US" dirty="0"/>
              <a:t>Execution Time         344s</a:t>
            </a:r>
          </a:p>
        </p:txBody>
      </p:sp>
    </p:spTree>
    <p:extLst>
      <p:ext uri="{BB962C8B-B14F-4D97-AF65-F5344CB8AC3E}">
        <p14:creationId xmlns:p14="http://schemas.microsoft.com/office/powerpoint/2010/main" val="166182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5B39-8F4F-EC4A-9125-F4096AE04F74}"/>
              </a:ext>
            </a:extLst>
          </p:cNvPr>
          <p:cNvSpPr>
            <a:spLocks noGrp="1"/>
          </p:cNvSpPr>
          <p:nvPr>
            <p:ph type="title"/>
          </p:nvPr>
        </p:nvSpPr>
        <p:spPr/>
        <p:txBody>
          <a:bodyPr/>
          <a:lstStyle/>
          <a:p>
            <a:r>
              <a:rPr lang="en-US" dirty="0"/>
              <a:t>Louvain Method</a:t>
            </a:r>
          </a:p>
        </p:txBody>
      </p:sp>
      <p:sp>
        <p:nvSpPr>
          <p:cNvPr id="6" name="Content Placeholder 2">
            <a:extLst>
              <a:ext uri="{FF2B5EF4-FFF2-40B4-BE49-F238E27FC236}">
                <a16:creationId xmlns:a16="http://schemas.microsoft.com/office/drawing/2014/main" id="{0DCE3379-D4E6-A344-A57C-37C5FA1C22D5}"/>
              </a:ext>
            </a:extLst>
          </p:cNvPr>
          <p:cNvSpPr>
            <a:spLocks noGrp="1"/>
          </p:cNvSpPr>
          <p:nvPr>
            <p:ph idx="1"/>
          </p:nvPr>
        </p:nvSpPr>
        <p:spPr>
          <a:xfrm>
            <a:off x="838200" y="1690687"/>
            <a:ext cx="4686300" cy="3249803"/>
          </a:xfrm>
          <a:ln w="28575">
            <a:solidFill>
              <a:schemeClr val="tx1"/>
            </a:solidFill>
          </a:ln>
        </p:spPr>
        <p:txBody>
          <a:bodyPr>
            <a:normAutofit/>
          </a:bodyPr>
          <a:lstStyle/>
          <a:p>
            <a:pPr marL="0" indent="0">
              <a:buNone/>
            </a:pPr>
            <a:r>
              <a:rPr lang="en-US" dirty="0"/>
              <a:t>Applications</a:t>
            </a:r>
            <a:r>
              <a:rPr lang="en-US" sz="1800" dirty="0"/>
              <a:t> </a:t>
            </a:r>
          </a:p>
          <a:p>
            <a:r>
              <a:rPr lang="en-US" sz="2400" dirty="0"/>
              <a:t>Reaches maximum modularity through </a:t>
            </a:r>
            <a:r>
              <a:rPr lang="en-GB" sz="2400" dirty="0"/>
              <a:t>hierarchical structure</a:t>
            </a:r>
            <a:r>
              <a:rPr lang="en-US" sz="2400" dirty="0"/>
              <a:t> allows for more applications.</a:t>
            </a:r>
          </a:p>
          <a:p>
            <a:r>
              <a:rPr lang="en-US" sz="2400" dirty="0"/>
              <a:t>Suitable for real networks and much faster than other community detection algorithm and uses a local approach </a:t>
            </a:r>
          </a:p>
          <a:p>
            <a:pPr marL="0" indent="0">
              <a:buNone/>
            </a:pPr>
            <a:endParaRPr lang="en-US" sz="1800" dirty="0"/>
          </a:p>
          <a:p>
            <a:pPr marL="0" indent="0">
              <a:buNone/>
            </a:pPr>
            <a:endParaRPr lang="en-US" sz="1800" dirty="0"/>
          </a:p>
          <a:p>
            <a:pPr marL="0" indent="0">
              <a:buNone/>
            </a:pPr>
            <a:endParaRPr lang="en-US" dirty="0"/>
          </a:p>
        </p:txBody>
      </p:sp>
      <p:sp>
        <p:nvSpPr>
          <p:cNvPr id="7" name="TextBox 6">
            <a:extLst>
              <a:ext uri="{FF2B5EF4-FFF2-40B4-BE49-F238E27FC236}">
                <a16:creationId xmlns:a16="http://schemas.microsoft.com/office/drawing/2014/main" id="{B6197269-B028-EC45-9BEC-52639C141338}"/>
              </a:ext>
            </a:extLst>
          </p:cNvPr>
          <p:cNvSpPr txBox="1"/>
          <p:nvPr/>
        </p:nvSpPr>
        <p:spPr>
          <a:xfrm>
            <a:off x="6096000" y="1690688"/>
            <a:ext cx="5257801" cy="3108543"/>
          </a:xfrm>
          <a:prstGeom prst="rect">
            <a:avLst/>
          </a:prstGeom>
          <a:noFill/>
          <a:ln w="28575">
            <a:solidFill>
              <a:schemeClr val="tx1"/>
            </a:solidFill>
          </a:ln>
        </p:spPr>
        <p:txBody>
          <a:bodyPr wrap="square" rtlCol="0">
            <a:spAutoFit/>
          </a:bodyPr>
          <a:lstStyle/>
          <a:p>
            <a:r>
              <a:rPr lang="en-US" sz="2800" dirty="0"/>
              <a:t>Two-step Procedure</a:t>
            </a:r>
          </a:p>
          <a:p>
            <a:r>
              <a:rPr lang="en-GB" sz="2400" dirty="0"/>
              <a:t>1) Searching for small communities through optimizing modularity locally.</a:t>
            </a:r>
          </a:p>
          <a:p>
            <a:r>
              <a:rPr lang="en-GB" sz="2400" dirty="0"/>
              <a:t>2) Matches nodes that belong to the same community.</a:t>
            </a:r>
          </a:p>
          <a:p>
            <a:r>
              <a:rPr lang="en-GB" sz="2400" dirty="0"/>
              <a:t>3) Builds a new network whose nodes are the communities.</a:t>
            </a:r>
          </a:p>
          <a:p>
            <a:r>
              <a:rPr lang="en-GB" sz="2400" dirty="0"/>
              <a:t>4) Process is completed repeatedly.</a:t>
            </a:r>
          </a:p>
        </p:txBody>
      </p:sp>
    </p:spTree>
    <p:extLst>
      <p:ext uri="{BB962C8B-B14F-4D97-AF65-F5344CB8AC3E}">
        <p14:creationId xmlns:p14="http://schemas.microsoft.com/office/powerpoint/2010/main" val="404686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C8E3C1-2BB8-BF45-9EBF-6CA90B4471C9}"/>
              </a:ext>
            </a:extLst>
          </p:cNvPr>
          <p:cNvSpPr txBox="1"/>
          <p:nvPr/>
        </p:nvSpPr>
        <p:spPr>
          <a:xfrm>
            <a:off x="8996421" y="192869"/>
            <a:ext cx="2981286" cy="5355312"/>
          </a:xfrm>
          <a:prstGeom prst="rect">
            <a:avLst/>
          </a:prstGeom>
          <a:noFill/>
          <a:ln w="28575">
            <a:solidFill>
              <a:schemeClr val="tx1"/>
            </a:solidFill>
          </a:ln>
        </p:spPr>
        <p:txBody>
          <a:bodyPr wrap="square" rtlCol="0">
            <a:spAutoFit/>
          </a:bodyPr>
          <a:lstStyle/>
          <a:p>
            <a:r>
              <a:rPr lang="en-US" dirty="0"/>
              <a:t>Results</a:t>
            </a:r>
          </a:p>
          <a:p>
            <a:pPr marL="285750" indent="-285750">
              <a:buFontTx/>
              <a:buChar char="-"/>
            </a:pPr>
            <a:r>
              <a:rPr lang="en-US" dirty="0"/>
              <a:t>Even though community sizes fluctuate, modularity increases to 0.863, with 393 communities being found, showing a more favorable result confirming the assumptions</a:t>
            </a:r>
          </a:p>
          <a:p>
            <a:pPr marL="285750" indent="-285750">
              <a:buFontTx/>
              <a:buChar char="-"/>
            </a:pPr>
            <a:r>
              <a:rPr lang="en-US" dirty="0"/>
              <a:t>Extremely efficient network with execution time </a:t>
            </a:r>
            <a:r>
              <a:rPr lang="en-GB" dirty="0"/>
              <a:t>3.86s</a:t>
            </a:r>
            <a:endParaRPr lang="en-US" dirty="0"/>
          </a:p>
          <a:p>
            <a:pPr marL="285750" indent="-285750">
              <a:buFontTx/>
              <a:buChar char="-"/>
            </a:pPr>
            <a:r>
              <a:rPr lang="en-US" dirty="0"/>
              <a:t>However, Blonde et al. suggests that the bigger a network becomes the more difficult it is to detect smaller communities due to resolution limit. </a:t>
            </a:r>
          </a:p>
          <a:p>
            <a:pPr marL="285750" indent="-285750">
              <a:buFontTx/>
              <a:buChar char="-"/>
            </a:pPr>
            <a:r>
              <a:rPr lang="en-US" dirty="0"/>
              <a:t>This limits reliability. </a:t>
            </a:r>
          </a:p>
        </p:txBody>
      </p:sp>
      <p:sp>
        <p:nvSpPr>
          <p:cNvPr id="20" name="Right Arrow 19">
            <a:extLst>
              <a:ext uri="{FF2B5EF4-FFF2-40B4-BE49-F238E27FC236}">
                <a16:creationId xmlns:a16="http://schemas.microsoft.com/office/drawing/2014/main" id="{934D11B3-D6AA-1546-919B-8D32CD658369}"/>
              </a:ext>
            </a:extLst>
          </p:cNvPr>
          <p:cNvSpPr/>
          <p:nvPr/>
        </p:nvSpPr>
        <p:spPr>
          <a:xfrm>
            <a:off x="9201306" y="5730133"/>
            <a:ext cx="2688609" cy="900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FGM to check </a:t>
            </a:r>
          </a:p>
        </p:txBody>
      </p:sp>
      <p:sp>
        <p:nvSpPr>
          <p:cNvPr id="21" name="Rectangle 20">
            <a:extLst>
              <a:ext uri="{FF2B5EF4-FFF2-40B4-BE49-F238E27FC236}">
                <a16:creationId xmlns:a16="http://schemas.microsoft.com/office/drawing/2014/main" id="{A20D8B2B-EFA3-7F49-9855-889546D5EC57}"/>
              </a:ext>
            </a:extLst>
          </p:cNvPr>
          <p:cNvSpPr/>
          <p:nvPr/>
        </p:nvSpPr>
        <p:spPr>
          <a:xfrm>
            <a:off x="302084" y="5916693"/>
            <a:ext cx="2089931" cy="276999"/>
          </a:xfrm>
          <a:prstGeom prst="rect">
            <a:avLst/>
          </a:prstGeom>
        </p:spPr>
        <p:txBody>
          <a:bodyPr wrap="none">
            <a:spAutoFit/>
          </a:bodyPr>
          <a:lstStyle/>
          <a:p>
            <a:r>
              <a:rPr lang="en-US" sz="1200" dirty="0"/>
              <a:t>Network 2: Louvain Algorithm</a:t>
            </a:r>
          </a:p>
        </p:txBody>
      </p:sp>
      <p:pic>
        <p:nvPicPr>
          <p:cNvPr id="13" name="Picture 12" descr="Shape, circle&#10;&#10;Description automatically generated">
            <a:extLst>
              <a:ext uri="{FF2B5EF4-FFF2-40B4-BE49-F238E27FC236}">
                <a16:creationId xmlns:a16="http://schemas.microsoft.com/office/drawing/2014/main" id="{CF9C9692-DDDC-4047-8188-2214875575F5}"/>
              </a:ext>
            </a:extLst>
          </p:cNvPr>
          <p:cNvPicPr>
            <a:picLocks noChangeAspect="1"/>
          </p:cNvPicPr>
          <p:nvPr/>
        </p:nvPicPr>
        <p:blipFill>
          <a:blip r:embed="rId3"/>
          <a:stretch>
            <a:fillRect/>
          </a:stretch>
        </p:blipFill>
        <p:spPr>
          <a:xfrm>
            <a:off x="372714" y="764463"/>
            <a:ext cx="6084889" cy="4783718"/>
          </a:xfrm>
          <a:prstGeom prst="rect">
            <a:avLst/>
          </a:prstGeom>
        </p:spPr>
      </p:pic>
      <p:sp>
        <p:nvSpPr>
          <p:cNvPr id="17" name="TextBox 16">
            <a:extLst>
              <a:ext uri="{FF2B5EF4-FFF2-40B4-BE49-F238E27FC236}">
                <a16:creationId xmlns:a16="http://schemas.microsoft.com/office/drawing/2014/main" id="{127EE818-7BD7-354B-87E9-ACAB2BBE71EB}"/>
              </a:ext>
            </a:extLst>
          </p:cNvPr>
          <p:cNvSpPr txBox="1"/>
          <p:nvPr/>
        </p:nvSpPr>
        <p:spPr>
          <a:xfrm>
            <a:off x="5915093" y="1090691"/>
            <a:ext cx="2469624" cy="923330"/>
          </a:xfrm>
          <a:prstGeom prst="rect">
            <a:avLst/>
          </a:prstGeom>
          <a:noFill/>
          <a:ln w="28575">
            <a:solidFill>
              <a:schemeClr val="tx1"/>
            </a:solidFill>
          </a:ln>
        </p:spPr>
        <p:txBody>
          <a:bodyPr wrap="square" rtlCol="0">
            <a:spAutoFit/>
          </a:bodyPr>
          <a:lstStyle/>
          <a:p>
            <a:r>
              <a:rPr lang="en-US" dirty="0"/>
              <a:t>Modularity              0.863</a:t>
            </a:r>
          </a:p>
          <a:p>
            <a:r>
              <a:rPr lang="en-US" dirty="0"/>
              <a:t>Communities          393</a:t>
            </a:r>
          </a:p>
          <a:p>
            <a:r>
              <a:rPr lang="en-US" dirty="0"/>
              <a:t>Execution Time       3.86s</a:t>
            </a:r>
          </a:p>
        </p:txBody>
      </p:sp>
    </p:spTree>
    <p:extLst>
      <p:ext uri="{BB962C8B-B14F-4D97-AF65-F5344CB8AC3E}">
        <p14:creationId xmlns:p14="http://schemas.microsoft.com/office/powerpoint/2010/main" val="250551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5837-576B-5E4F-82B8-9ABFA2C04654}"/>
              </a:ext>
            </a:extLst>
          </p:cNvPr>
          <p:cNvSpPr>
            <a:spLocks noGrp="1"/>
          </p:cNvSpPr>
          <p:nvPr>
            <p:ph type="title"/>
          </p:nvPr>
        </p:nvSpPr>
        <p:spPr/>
        <p:txBody>
          <a:bodyPr/>
          <a:lstStyle/>
          <a:p>
            <a:r>
              <a:rPr lang="en-US" dirty="0"/>
              <a:t>Fast Greedy Modularity </a:t>
            </a:r>
          </a:p>
        </p:txBody>
      </p:sp>
      <p:sp>
        <p:nvSpPr>
          <p:cNvPr id="4" name="Content Placeholder 2">
            <a:extLst>
              <a:ext uri="{FF2B5EF4-FFF2-40B4-BE49-F238E27FC236}">
                <a16:creationId xmlns:a16="http://schemas.microsoft.com/office/drawing/2014/main" id="{490A2CA2-73E8-5841-BE78-589A0151CEC8}"/>
              </a:ext>
            </a:extLst>
          </p:cNvPr>
          <p:cNvSpPr txBox="1">
            <a:spLocks/>
          </p:cNvSpPr>
          <p:nvPr/>
        </p:nvSpPr>
        <p:spPr>
          <a:xfrm>
            <a:off x="838200" y="1690687"/>
            <a:ext cx="4686300" cy="3940091"/>
          </a:xfrm>
          <a:prstGeom prst="rect">
            <a:avLst/>
          </a:prstGeom>
          <a:ln w="2857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Applications</a:t>
            </a:r>
          </a:p>
          <a:p>
            <a:r>
              <a:rPr lang="en-US" sz="2400" dirty="0"/>
              <a:t>Improved modularity maximization algorithm as it joins networks rather than building new ones</a:t>
            </a:r>
          </a:p>
          <a:p>
            <a:r>
              <a:rPr lang="en-US" sz="2400" dirty="0"/>
              <a:t>Applied to various networks mainly  Social, biology and transportation Networks</a:t>
            </a:r>
          </a:p>
          <a:p>
            <a:r>
              <a:rPr lang="en-US" sz="2400" dirty="0"/>
              <a:t>No prior information of dataset is needed</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
        <p:nvSpPr>
          <p:cNvPr id="5" name="TextBox 4">
            <a:extLst>
              <a:ext uri="{FF2B5EF4-FFF2-40B4-BE49-F238E27FC236}">
                <a16:creationId xmlns:a16="http://schemas.microsoft.com/office/drawing/2014/main" id="{5BDFC0C9-D8CF-6C4B-973F-CF84BCFB9FB7}"/>
              </a:ext>
            </a:extLst>
          </p:cNvPr>
          <p:cNvSpPr txBox="1"/>
          <p:nvPr/>
        </p:nvSpPr>
        <p:spPr>
          <a:xfrm>
            <a:off x="6096000" y="1690688"/>
            <a:ext cx="5257801" cy="2739211"/>
          </a:xfrm>
          <a:prstGeom prst="rect">
            <a:avLst/>
          </a:prstGeom>
          <a:noFill/>
          <a:ln w="28575">
            <a:solidFill>
              <a:schemeClr val="tx1"/>
            </a:solidFill>
          </a:ln>
        </p:spPr>
        <p:txBody>
          <a:bodyPr wrap="square" rtlCol="0">
            <a:spAutoFit/>
          </a:bodyPr>
          <a:lstStyle/>
          <a:p>
            <a:r>
              <a:rPr lang="en-US" sz="2800" dirty="0"/>
              <a:t>Procedure</a:t>
            </a:r>
          </a:p>
          <a:p>
            <a:r>
              <a:rPr lang="en-US" sz="2400" dirty="0"/>
              <a:t>1) Finds changes in modularity resulting from combining communities </a:t>
            </a:r>
          </a:p>
          <a:p>
            <a:r>
              <a:rPr lang="en-US" sz="2400" dirty="0"/>
              <a:t>2) It then selects the pair that reaches the largest gain modularity </a:t>
            </a:r>
          </a:p>
          <a:p>
            <a:r>
              <a:rPr lang="en-US" sz="2400" dirty="0"/>
              <a:t>3) Each node is seen as a single community before it gets implemented</a:t>
            </a:r>
          </a:p>
        </p:txBody>
      </p:sp>
    </p:spTree>
    <p:extLst>
      <p:ext uri="{BB962C8B-B14F-4D97-AF65-F5344CB8AC3E}">
        <p14:creationId xmlns:p14="http://schemas.microsoft.com/office/powerpoint/2010/main" val="4091148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1804</Words>
  <Application>Microsoft Macintosh PowerPoint</Application>
  <PresentationFormat>Widescreen</PresentationFormat>
  <Paragraphs>207</Paragraphs>
  <Slides>17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Office Theme</vt:lpstr>
      <vt:lpstr>Document</vt:lpstr>
      <vt:lpstr>PowerPoint Presentation</vt:lpstr>
      <vt:lpstr>PowerPoint Presentation</vt:lpstr>
      <vt:lpstr>PowerPoint Presentation</vt:lpstr>
      <vt:lpstr>Evaluation Parameters</vt:lpstr>
      <vt:lpstr>Girvan-Newman</vt:lpstr>
      <vt:lpstr>PowerPoint Presentation</vt:lpstr>
      <vt:lpstr>Louvain Method</vt:lpstr>
      <vt:lpstr>PowerPoint Presentation</vt:lpstr>
      <vt:lpstr>Fast Greedy Modularity </vt:lpstr>
      <vt:lpstr>PowerPoint Presentation</vt:lpstr>
      <vt:lpstr>Clique Percolation Method (CPM)</vt:lpstr>
      <vt:lpstr>PowerPoint Presentation</vt:lpstr>
      <vt:lpstr>Final Analysis </vt:lpstr>
      <vt:lpstr>Normalized F1-communities</vt:lpstr>
      <vt:lpstr>Louvain Method Dendrogram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Four Community Detection Algorithms</dc:title>
  <dc:creator>Ramez Hamade</dc:creator>
  <cp:lastModifiedBy>Ramez Hamade</cp:lastModifiedBy>
  <cp:revision>56</cp:revision>
  <dcterms:created xsi:type="dcterms:W3CDTF">2020-11-11T03:51:14Z</dcterms:created>
  <dcterms:modified xsi:type="dcterms:W3CDTF">2020-11-12T22:43:29Z</dcterms:modified>
</cp:coreProperties>
</file>