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1219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/Relationships>
</file>

<file path=ppt/charts/_rels/chart2.xml.rels><?xml version="1.0" encoding="UTF-8" standalone="yes"?><Relationships xmlns="http://schemas.openxmlformats.org/package/2006/relationships"></Relationships>
</file>

<file path=ppt/charts/_rels/chart3.xml.rels><?xml version="1.0" encoding="UTF-8" standalone="yes"?><Relationships xmlns="http://schemas.openxmlformats.org/package/2006/relationships"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plotArea>
      <c:layout/>
      <c:lineChart>
        <c:grouping val="standard"/>
        <c:varyColors val="0"/>
        <c:ser>
          <c:idx val="0"/>
          <c:order val="0"/>
          <c:tx>
            <c:strRef>
              <c:f xml:space="preserve">label 0</c:f>
              <c:strCache>
                <c:ptCount val="1"/>
                <c:pt idx="0">
                  <c:v xml:space="preserve">Series 1</c:v>
                </c:pt>
              </c:strCache>
            </c:strRef>
          </c:tx>
          <c:spPr bwMode="auto">
            <a:prstGeom prst="rect">
              <a:avLst/>
            </a:prstGeom>
            <a:solidFill>
              <a:srgbClr val="E7E6E6"/>
            </a:solidFill>
            <a:ln w="12600">
              <a:solidFill>
                <a:srgbClr val="E7E6E6"/>
              </a:solidFill>
              <a:round/>
            </a:ln>
          </c:spPr>
          <c:marker>
            <c:symbol val="circle"/>
            <c:size val="7"/>
            <c:spPr bwMode="auto">
              <a:prstGeom prst="rect">
                <a:avLst/>
              </a:prstGeom>
              <a:solidFill>
                <a:srgbClr val="E7E6E6"/>
              </a:solidFill>
            </c:spPr>
          </c:marker>
          <c:dLbls>
            <c:dLblPos val="b"/>
            <c:numFmt formatCode="\$#,##0.00_);[RED]&quot;($&quot;#,##0.00\)" sourceLinked="1"/>
            <c:separator xml:space="preserve">; </c:separator>
            <c:showBubbleSize val="0"/>
            <c:showCatName val="0"/>
            <c:showLeaderLines val="0"/>
            <c:showLegendKey val="0"/>
            <c:showPercent val="0"/>
            <c:showSerName val="0"/>
            <c:showVal val="1"/>
            <c:txPr>
              <a:bodyPr/>
              <a:lstStyle/>
              <a:p>
                <a:pPr>
                  <a:defRPr sz="1400" b="0" strike="noStrike" spc="-1">
                    <a:solidFill>
                      <a:srgbClr val="FFFFFF"/>
                    </a:solidFill>
                    <a:latin typeface="Calibri"/>
                  </a:defRPr>
                </a:pPr>
                <a:endParaRPr/>
              </a:p>
            </c:txPr>
          </c:dLbls>
          <c:cat>
            <c:strRef>
              <c:f>categories</c:f>
              <c:strCache>
                <c:ptCount val="6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9.32</c:v>
                </c:pt>
                <c:pt idx="1">
                  <c:v>21.53</c:v>
                </c:pt>
                <c:pt idx="2">
                  <c:v>27.94</c:v>
                </c:pt>
                <c:pt idx="3">
                  <c:v>46.38</c:v>
                </c:pt>
                <c:pt idx="4">
                  <c:v>51.28</c:v>
                </c:pt>
                <c:pt idx="5">
                  <c:v>58.99</c:v>
                </c:pt>
              </c:numCache>
            </c:numRef>
          </c:val>
          <c:smooth val="1"/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</c:dLbls>
        <c:hiLowLines>
          <c:spPr bwMode="auto">
            <a:prstGeom prst="rect">
              <a:avLst/>
            </a:prstGeom>
            <a:ln>
              <a:noFill/>
            </a:ln>
          </c:spPr>
        </c:hiLowLines>
        <c:marker val="1"/>
        <c:smooth val="0"/>
        <c:axId val="57435672"/>
        <c:axId val="32892515"/>
      </c:lineChart>
      <c:catAx>
        <c:axId val="57435672"/>
        <c:scaling>
          <c:orientation val="minMax"/>
        </c:scaling>
        <c:delete val="0"/>
        <c:axPos val="b"/>
        <c:numFmt formatCode="[$-1009]YYYY/MM/DD" sourceLinked="1"/>
        <c:majorTickMark val="none"/>
        <c:minorTickMark val="none"/>
        <c:tickLblPos val="nextTo"/>
        <c:spPr bwMode="auto">
          <a:prstGeom prst="rect">
            <a:avLst/>
          </a:prstGeom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400" b="0" strike="noStrike" spc="-1">
                <a:solidFill>
                  <a:srgbClr val="FFFFFF"/>
                </a:solidFill>
                <a:latin typeface="Calibri"/>
              </a:defRPr>
            </a:pPr>
            <a:endParaRPr/>
          </a:p>
        </c:txPr>
        <c:crossAx val="32892515"/>
        <c:crosses val="autoZero"/>
        <c:auto val="1"/>
        <c:lblAlgn val="ctr"/>
        <c:lblOffset val="100"/>
        <c:noMultiLvlLbl val="0"/>
      </c:catAx>
      <c:valAx>
        <c:axId val="32892515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ln w="9360">
              <a:solidFill>
                <a:srgbClr val="D9D9D9"/>
              </a:solidFill>
              <a:round/>
            </a:ln>
          </c:spPr>
        </c:majorGridlines>
        <c:numFmt formatCode="\$#,##0.00_);[RED]&quot;($&quot;#,##0.00\)" sourceLinked="0"/>
        <c:majorTickMark val="none"/>
        <c:minorTickMark val="none"/>
        <c:tickLblPos val="nextTo"/>
        <c:spPr bwMode="auto">
          <a:prstGeom prst="rect">
            <a:avLst/>
          </a:prstGeom>
          <a:ln w="6480">
            <a:noFill/>
          </a:ln>
        </c:spPr>
        <c:txPr>
          <a:bodyPr/>
          <a:lstStyle/>
          <a:p>
            <a:pPr>
              <a:defRPr sz="1400" b="0" strike="noStrike" spc="-1">
                <a:solidFill>
                  <a:srgbClr val="FFFFFF"/>
                </a:solidFill>
                <a:latin typeface="Calibri"/>
              </a:defRPr>
            </a:pPr>
            <a:endParaRPr/>
          </a:p>
        </c:txPr>
        <c:crossAx val="57435672"/>
        <c:crosses val="autoZero"/>
        <c:crossBetween val="midCat"/>
      </c:valAx>
      <c:spPr bwMode="auto">
        <a:prstGeom prst="rect">
          <a:avLst/>
        </a:prstGeom>
        <a:noFill/>
        <a:ln>
          <a:noFill/>
        </a:ln>
      </c:spPr>
    </c:plotArea>
    <c:plotVisOnly val="1"/>
    <c:dispBlanksAs val="gap"/>
    <c:showDLblsOverMax val="0"/>
  </c:chart>
  <c:spPr bwMode="auto">
    <a:xfrm>
      <a:off x="3333600" y="2522160"/>
      <a:ext cx="8270640" cy="3676680"/>
    </a:xfrm>
    <a:prstGeom prst="rect">
      <a:avLst/>
    </a:prstGeom>
    <a:noFill/>
    <a:ln w="936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 xml:space="preserve">label 0</c:f>
              <c:strCache>
                <c:ptCount val="1"/>
                <c:pt idx="0">
                  <c:v>Sales</c:v>
                </c:pt>
              </c:strCache>
            </c:strRef>
          </c:tx>
          <c:spPr bwMode="auto">
            <a:prstGeom prst="rect">
              <a:avLst/>
            </a:prstGeom>
            <a:gradFill>
              <a:gsLst>
                <a:gs pos="0">
                  <a:srgbClr val="8FF8C3"/>
                </a:gs>
                <a:gs pos="100000">
                  <a:srgbClr val="54F4BD"/>
                </a:gs>
              </a:gsLst>
              <a:lin ang="5400000" scaled="true"/>
            </a:gradFill>
            <a:ln>
              <a:noFill/>
            </a:ln>
          </c:spPr>
          <c:invertIfNegative val="0"/>
          <c:dPt>
            <c:idx val="0"/>
            <c:invertIfNegative val="0"/>
            <c:spPr bwMode="auto">
              <a:prstGeom prst="rect">
                <a:avLst/>
              </a:prstGeom>
              <a:gradFill>
                <a:gsLst>
                  <a:gs pos="0">
                    <a:srgbClr val="8FF8C3"/>
                  </a:gs>
                  <a:gs pos="100000">
                    <a:srgbClr val="54F4BD"/>
                  </a:gs>
                </a:gsLst>
                <a:lin ang="5400000" scaled="true"/>
              </a:gradFill>
              <a:ln>
                <a:noFill/>
              </a:ln>
            </c:spPr>
          </c:dPt>
          <c:dLbls>
            <c:dLbl>
              <c:idx val="0"/>
              <c:dLblPos val="inBase"/>
              <c:layout/>
              <c:numFmt formatCode="\$#,##0.00_);[RED]&quot;($&quot;#,##0.00\)" sourceLinked="1"/>
              <c:separator xml:space="preserve">; </c:separator>
              <c:showBubbleSize val="0"/>
              <c:showCatName val="0"/>
              <c:showLegendKey val="0"/>
              <c:showPercent val="0"/>
              <c:showSerName val="0"/>
              <c:showVal val="1"/>
              <c:txPr>
                <a:bodyPr/>
                <a:lstStyle/>
                <a:p>
                  <a:pPr>
                    <a:defRPr sz="1000" b="0" strike="noStrike" spc="-1">
                      <a:solidFill>
                        <a:srgbClr val="404040"/>
                      </a:solidFill>
                      <a:latin typeface="Calibri"/>
                    </a:defRPr>
                  </a:pPr>
                  <a:endParaRPr/>
                </a:p>
              </c:txPr>
            </c:dLbl>
            <c:dLblPos val="inBase"/>
            <c:numFmt formatCode="\$#,##0.00_);[RED]&quot;($&quot;#,##0.00\)" sourceLinked="1"/>
            <c:separator xml:space="preserve">; </c:separator>
            <c:showBubbleSize val="0"/>
            <c:showCatName val="0"/>
            <c:showLeaderLines val="0"/>
            <c:showLegendKey val="0"/>
            <c:showPercent val="0"/>
            <c:showSerName val="0"/>
            <c:showVal val="1"/>
            <c:txPr>
              <a:bodyPr rot="-5400000"/>
              <a:lstStyle/>
              <a:p>
                <a:pPr>
                  <a:defRPr sz="1000" b="0" strike="noStrike" spc="-1">
                    <a:solidFill>
                      <a:srgbClr val="404040"/>
                    </a:solidFill>
                    <a:latin typeface="Calibri"/>
                  </a:defRPr>
                </a:pPr>
                <a:endParaRPr/>
              </a:p>
            </c:txPr>
          </c:dLbls>
          <c:cat>
            <c:strRef>
              <c:f>categories</c:f>
              <c:strCache>
                <c:ptCount val="2"/>
                <c:pt idx="0">
                  <c:v>2015</c:v>
                </c:pt>
                <c:pt idx="1">
                  <c:v>2016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43000</c:v>
                </c:pt>
                <c:pt idx="1">
                  <c:v>25000</c:v>
                </c:pt>
              </c:numCache>
            </c:numRef>
          </c:val>
        </c:ser>
        <c:ser>
          <c:idx val="1"/>
          <c:order val="1"/>
          <c:tx>
            <c:strRef>
              <c:f xml:space="preserve">label 1</c:f>
              <c:strCache>
                <c:ptCount val="1"/>
                <c:pt idx="0">
                  <c:v xml:space="preserve">Gross Margin</c:v>
                </c:pt>
              </c:strCache>
            </c:strRef>
          </c:tx>
          <c:spPr bwMode="auto">
            <a:prstGeom prst="rect">
              <a:avLst/>
            </a:prstGeom>
            <a:gradFill>
              <a:gsLst>
                <a:gs pos="0">
                  <a:srgbClr val="D49FFE"/>
                </a:gs>
                <a:gs pos="100000">
                  <a:srgbClr val="B39FFE"/>
                </a:gs>
              </a:gsLst>
              <a:lin ang="5400000" scaled="true"/>
            </a:gradFill>
            <a:ln>
              <a:noFill/>
            </a:ln>
          </c:spPr>
          <c:invertIfNegative val="0"/>
          <c:dLbls>
            <c:dLblPos val="inBase"/>
            <c:numFmt formatCode="\$#,##0.00_);[RED]&quot;($&quot;#,##0.00\)" sourceLinked="1"/>
            <c:separator xml:space="preserve">; </c:separator>
            <c:showBubbleSize val="0"/>
            <c:showCatName val="0"/>
            <c:showLeaderLines val="0"/>
            <c:showLegendKey val="0"/>
            <c:showPercent val="0"/>
            <c:showSerName val="0"/>
            <c:showVal val="1"/>
            <c:txPr>
              <a:bodyPr rot="-5400000"/>
              <a:lstStyle/>
              <a:p>
                <a:pPr>
                  <a:defRPr sz="1000" b="0" strike="noStrike" spc="-1">
                    <a:solidFill>
                      <a:srgbClr val="404040"/>
                    </a:solidFill>
                    <a:latin typeface="Calibri"/>
                  </a:defRPr>
                </a:pPr>
                <a:endParaRPr/>
              </a:p>
            </c:txPr>
          </c:dLbls>
          <c:cat>
            <c:strRef>
              <c:f>categories</c:f>
              <c:strCache>
                <c:ptCount val="2"/>
                <c:pt idx="0">
                  <c:v>2015</c:v>
                </c:pt>
                <c:pt idx="1">
                  <c:v>2016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24000</c:v>
                </c:pt>
                <c:pt idx="1">
                  <c:v>44000</c:v>
                </c:pt>
              </c:numCache>
            </c:numRef>
          </c:val>
        </c:ser>
        <c:ser>
          <c:idx val="2"/>
          <c:order val="2"/>
          <c:tx>
            <c:strRef>
              <c:f xml:space="preserve">label 2</c:f>
              <c:strCache>
                <c:ptCount val="1"/>
                <c:pt idx="0">
                  <c:v xml:space="preserve">Net Profit</c:v>
                </c:pt>
              </c:strCache>
            </c:strRef>
          </c:tx>
          <c:spPr bwMode="auto">
            <a:prstGeom prst="rect">
              <a:avLst/>
            </a:prstGeom>
            <a:gradFill>
              <a:gsLst>
                <a:gs pos="0">
                  <a:srgbClr val="FFC29F"/>
                </a:gs>
                <a:gs pos="100000">
                  <a:srgbClr val="FFA99F"/>
                </a:gs>
              </a:gsLst>
              <a:lin ang="5400000" scaled="true"/>
            </a:gradFill>
            <a:ln>
              <a:noFill/>
            </a:ln>
          </c:spPr>
          <c:invertIfNegative val="0"/>
          <c:dLbls>
            <c:dLblPos val="inBase"/>
            <c:numFmt formatCode="\$#,##0.00_);[RED]&quot;($&quot;#,##0.00\)" sourceLinked="1"/>
            <c:separator xml:space="preserve">; </c:separator>
            <c:showBubbleSize val="0"/>
            <c:showCatName val="0"/>
            <c:showLeaderLines val="0"/>
            <c:showLegendKey val="0"/>
            <c:showPercent val="0"/>
            <c:showSerName val="0"/>
            <c:showVal val="1"/>
            <c:txPr>
              <a:bodyPr rot="-5400000"/>
              <a:lstStyle/>
              <a:p>
                <a:pPr>
                  <a:defRPr sz="1000" b="1" strike="noStrike" spc="-1">
                    <a:solidFill>
                      <a:srgbClr val="404040"/>
                    </a:solidFill>
                    <a:latin typeface="Calibri"/>
                  </a:defRPr>
                </a:pPr>
                <a:endParaRPr/>
              </a:p>
            </c:txPr>
          </c:dLbls>
          <c:cat>
            <c:strRef>
              <c:f>categories</c:f>
              <c:strCache>
                <c:ptCount val="2"/>
                <c:pt idx="0">
                  <c:v>2015</c:v>
                </c:pt>
                <c:pt idx="1">
                  <c:v>2016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"/>
                <c:pt idx="0">
                  <c:v>20000</c:v>
                </c:pt>
                <c:pt idx="1">
                  <c:v>20000</c:v>
                </c:pt>
              </c:numCache>
            </c:numRef>
          </c:val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</c:dLbls>
        <c:gapWidth val="219"/>
        <c:overlap val="-60"/>
        <c:axId val="72219752"/>
        <c:axId val="16471553"/>
      </c:barChart>
      <c:catAx>
        <c:axId val="72219752"/>
        <c:scaling>
          <c:orientation val="minMax"/>
        </c:scaling>
        <c:delete val="0"/>
        <c:axPos val="b"/>
        <c:numFmt formatCode="[$-1009]YYYY/MM/DD" sourceLinked="1"/>
        <c:majorTickMark val="none"/>
        <c:minorTickMark val="none"/>
        <c:tickLblPos val="nextTo"/>
        <c:spPr bwMode="auto">
          <a:prstGeom prst="rect">
            <a:avLst/>
          </a:prstGeom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000" b="1" strike="noStrike" spc="-1">
                <a:solidFill>
                  <a:srgbClr val="404040"/>
                </a:solidFill>
                <a:latin typeface="Calibri"/>
              </a:defRPr>
            </a:pPr>
            <a:endParaRPr/>
          </a:p>
        </c:txPr>
        <c:crossAx val="16471553"/>
        <c:crosses val="autoZero"/>
        <c:auto val="1"/>
        <c:lblAlgn val="ctr"/>
        <c:lblOffset val="100"/>
        <c:noMultiLvlLbl val="0"/>
      </c:catAx>
      <c:valAx>
        <c:axId val="16471553"/>
        <c:scaling>
          <c:orientation val="minMax"/>
        </c:scaling>
        <c:delete val="1"/>
        <c:axPos val="l"/>
        <c:majorGridlines>
          <c:spPr bwMode="auto">
            <a:prstGeom prst="rect">
              <a:avLst/>
            </a:prstGeom>
            <a:ln w="3240">
              <a:solidFill>
                <a:srgbClr val="D9D9D9"/>
              </a:solidFill>
              <a:round/>
            </a:ln>
          </c:spPr>
        </c:majorGridlines>
        <c:numFmt formatCode="\$#,##0.00_);[RED]&quot;($&quot;#,##0.00\)" sourceLinked="0"/>
        <c:majorTickMark val="none"/>
        <c:minorTickMark val="none"/>
        <c:tickLblPos val="nextTo"/>
        <c:spPr bwMode="auto">
          <a:prstGeom prst="rect">
            <a:avLst/>
          </a:prstGeom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Calibri"/>
              </a:defRPr>
            </a:pPr>
            <a:endParaRPr/>
          </a:p>
        </c:txPr>
        <c:crossAx val="72219752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lstStyle/>
        <a:p>
          <a:pPr>
            <a:defRPr sz="1000" b="0" strike="noStrike" spc="-1">
              <a:solidFill>
                <a:srgbClr val="404040"/>
              </a:solidFill>
              <a:latin typeface="Calibri"/>
            </a:defRPr>
          </a:pPr>
          <a:endParaRPr/>
        </a:p>
      </c:txPr>
    </c:legend>
    <c:plotVisOnly val="1"/>
    <c:dispBlanksAs val="gap"/>
    <c:showDLblsOverMax val="0"/>
  </c:chart>
  <c:spPr bwMode="auto">
    <a:xfrm>
      <a:off x="3270240" y="2025000"/>
      <a:ext cx="3960360" cy="3692880"/>
    </a:xfrm>
    <a:prstGeom prst="rect">
      <a:avLst/>
    </a:prstGeom>
    <a:noFill/>
    <a:ln w="9360"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 xml:space="preserve">label 0</c:f>
              <c:strCache>
                <c:ptCount val="1"/>
                <c:pt idx="0">
                  <c:v xml:space="preserve">Cash Inflow</c:v>
                </c:pt>
              </c:strCache>
            </c:strRef>
          </c:tx>
          <c:spPr bwMode="auto">
            <a:prstGeom prst="rect">
              <a:avLst/>
            </a:prstGeom>
            <a:gradFill>
              <a:gsLst>
                <a:gs pos="0">
                  <a:srgbClr val="B9FCC8"/>
                </a:gs>
                <a:gs pos="100000">
                  <a:srgbClr val="8FF8C3"/>
                </a:gs>
              </a:gsLst>
              <a:lin ang="5400000" scaled="true"/>
            </a:gradFill>
            <a:ln>
              <a:noFill/>
            </a:ln>
          </c:spPr>
          <c:invertIfNegative val="0"/>
          <c:dPt>
            <c:idx val="0"/>
            <c:invertIfNegative val="0"/>
            <c:spPr bwMode="auto">
              <a:prstGeom prst="rect">
                <a:avLst/>
              </a:prstGeom>
              <a:gradFill>
                <a:gsLst>
                  <a:gs pos="0">
                    <a:srgbClr val="B9FCC8"/>
                  </a:gs>
                  <a:gs pos="100000">
                    <a:srgbClr val="8FF8C3"/>
                  </a:gs>
                </a:gsLst>
                <a:lin ang="5400000" scaled="true"/>
              </a:gradFill>
              <a:ln>
                <a:noFill/>
              </a:ln>
            </c:spPr>
          </c:dPt>
          <c:dLbls>
            <c:dLbl>
              <c:idx val="0"/>
              <c:dLblPos val="inBase"/>
              <c:layout/>
              <c:numFmt formatCode="\$#,##0.00_);[RED]&quot;($&quot;#,##0.00\)" sourceLinked="1"/>
              <c:separator xml:space="preserve">; </c:separator>
              <c:showBubbleSize val="0"/>
              <c:showCatName val="0"/>
              <c:showLegendKey val="0"/>
              <c:showPercent val="0"/>
              <c:showSerName val="0"/>
              <c:showVal val="1"/>
              <c:txPr>
                <a:bodyPr/>
                <a:lstStyle/>
                <a:p>
                  <a:pPr>
                    <a:defRPr sz="1000" b="0" strike="noStrike" spc="-1">
                      <a:solidFill>
                        <a:srgbClr val="404040"/>
                      </a:solidFill>
                      <a:latin typeface="Calibri"/>
                    </a:defRPr>
                  </a:pPr>
                  <a:endParaRPr/>
                </a:p>
              </c:txPr>
            </c:dLbl>
            <c:dLblPos val="inBase"/>
            <c:numFmt formatCode="\$#,##0.00_);[RED]&quot;($&quot;#,##0.00\)" sourceLinked="1"/>
            <c:separator xml:space="preserve">; </c:separator>
            <c:showBubbleSize val="0"/>
            <c:showCatName val="0"/>
            <c:showLeaderLines val="0"/>
            <c:showLegendKey val="0"/>
            <c:showPercent val="0"/>
            <c:showSerName val="0"/>
            <c:showVal val="1"/>
            <c:txPr>
              <a:bodyPr rot="-5400000"/>
              <a:lstStyle/>
              <a:p>
                <a:pPr>
                  <a:defRPr sz="1000" b="0" strike="noStrike" spc="-1">
                    <a:solidFill>
                      <a:srgbClr val="404040"/>
                    </a:solidFill>
                    <a:latin typeface="Calibri"/>
                  </a:defRPr>
                </a:pPr>
                <a:endParaRPr/>
              </a:p>
            </c:txPr>
          </c:dLbls>
          <c:cat>
            <c:strRef>
              <c:f>categories</c:f>
              <c:strCache>
                <c:ptCount val="2"/>
                <c:pt idx="0">
                  <c:v>2015</c:v>
                </c:pt>
                <c:pt idx="1">
                  <c:v>2016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43000</c:v>
                </c:pt>
                <c:pt idx="1">
                  <c:v>25000</c:v>
                </c:pt>
              </c:numCache>
            </c:numRef>
          </c:val>
        </c:ser>
        <c:ser>
          <c:idx val="1"/>
          <c:order val="1"/>
          <c:tx>
            <c:strRef>
              <c:f xml:space="preserve">label 1</c:f>
              <c:strCache>
                <c:ptCount val="1"/>
                <c:pt idx="0">
                  <c:v xml:space="preserve">Cash Outflow</c:v>
                </c:pt>
              </c:strCache>
            </c:strRef>
          </c:tx>
          <c:spPr bwMode="auto">
            <a:prstGeom prst="rect">
              <a:avLst/>
            </a:prstGeom>
            <a:gradFill>
              <a:gsLst>
                <a:gs pos="0">
                  <a:srgbClr val="B39FFE"/>
                </a:gs>
                <a:gs pos="100000">
                  <a:srgbClr val="6B7AD5"/>
                </a:gs>
              </a:gsLst>
              <a:lin ang="5400000" scaled="true"/>
            </a:gradFill>
            <a:ln>
              <a:noFill/>
            </a:ln>
          </c:spPr>
          <c:invertIfNegative val="0"/>
          <c:dLbls>
            <c:dLblPos val="inBase"/>
            <c:numFmt formatCode="\$#,##0.00_);[RED]&quot;($&quot;#,##0.00\)" sourceLinked="1"/>
            <c:separator xml:space="preserve">; </c:separator>
            <c:showBubbleSize val="0"/>
            <c:showCatName val="0"/>
            <c:showLeaderLines val="0"/>
            <c:showLegendKey val="0"/>
            <c:showPercent val="0"/>
            <c:showSerName val="0"/>
            <c:showVal val="1"/>
            <c:txPr>
              <a:bodyPr rot="-5400000"/>
              <a:lstStyle/>
              <a:p>
                <a:pPr>
                  <a:defRPr sz="1000" b="0" strike="noStrike" spc="-1">
                    <a:solidFill>
                      <a:srgbClr val="404040"/>
                    </a:solidFill>
                    <a:latin typeface="Calibri"/>
                  </a:defRPr>
                </a:pPr>
                <a:endParaRPr/>
              </a:p>
            </c:txPr>
          </c:dLbls>
          <c:cat>
            <c:strRef>
              <c:f>categories</c:f>
              <c:strCache>
                <c:ptCount val="2"/>
                <c:pt idx="0">
                  <c:v>2015</c:v>
                </c:pt>
                <c:pt idx="1">
                  <c:v>2016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24000</c:v>
                </c:pt>
                <c:pt idx="1">
                  <c:v>44000</c:v>
                </c:pt>
              </c:numCache>
            </c:numRef>
          </c:val>
        </c:ser>
        <c:ser>
          <c:idx val="2"/>
          <c:order val="2"/>
          <c:tx>
            <c:strRef>
              <c:f xml:space="preserve">label 2</c:f>
              <c:strCache>
                <c:ptCount val="1"/>
                <c:pt idx="0">
                  <c:v xml:space="preserve">Cash Balance</c:v>
                </c:pt>
              </c:strCache>
            </c:strRef>
          </c:tx>
          <c:spPr bwMode="auto">
            <a:prstGeom prst="rect">
              <a:avLst/>
            </a:prstGeom>
            <a:gradFill>
              <a:gsLst>
                <a:gs pos="0">
                  <a:srgbClr val="FFC29F"/>
                </a:gs>
                <a:gs pos="100000">
                  <a:srgbClr val="FFA99F"/>
                </a:gs>
              </a:gsLst>
              <a:lin ang="5400000" scaled="true"/>
            </a:gradFill>
            <a:ln>
              <a:noFill/>
            </a:ln>
          </c:spPr>
          <c:invertIfNegative val="0"/>
          <c:dLbls>
            <c:dLblPos val="inBase"/>
            <c:numFmt formatCode="\$#,##0.00_);[RED]&quot;($&quot;#,##0.00\)" sourceLinked="1"/>
            <c:separator xml:space="preserve">; </c:separator>
            <c:showBubbleSize val="0"/>
            <c:showCatName val="0"/>
            <c:showLeaderLines val="0"/>
            <c:showLegendKey val="0"/>
            <c:showPercent val="0"/>
            <c:showSerName val="0"/>
            <c:showVal val="1"/>
            <c:txPr>
              <a:bodyPr rot="-5400000"/>
              <a:lstStyle/>
              <a:p>
                <a:pPr>
                  <a:defRPr sz="1000" b="1" strike="noStrike" spc="-1">
                    <a:solidFill>
                      <a:srgbClr val="404040"/>
                    </a:solidFill>
                    <a:latin typeface="Calibri"/>
                  </a:defRPr>
                </a:pPr>
                <a:endParaRPr/>
              </a:p>
            </c:txPr>
          </c:dLbls>
          <c:cat>
            <c:strRef>
              <c:f>categories</c:f>
              <c:strCache>
                <c:ptCount val="2"/>
                <c:pt idx="0">
                  <c:v>2015</c:v>
                </c:pt>
                <c:pt idx="1">
                  <c:v>2016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"/>
                <c:pt idx="0">
                  <c:v>20000</c:v>
                </c:pt>
                <c:pt idx="1">
                  <c:v>20000</c:v>
                </c:pt>
              </c:numCache>
            </c:numRef>
          </c:val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</c:dLbls>
        <c:gapWidth val="219"/>
        <c:overlap val="-60"/>
        <c:axId val="6593455"/>
        <c:axId val="73041823"/>
      </c:barChart>
      <c:catAx>
        <c:axId val="6593455"/>
        <c:scaling>
          <c:orientation val="minMax"/>
        </c:scaling>
        <c:delete val="0"/>
        <c:axPos val="b"/>
        <c:numFmt formatCode="[$-1009]YYYY/MM/DD" sourceLinked="1"/>
        <c:majorTickMark val="none"/>
        <c:minorTickMark val="none"/>
        <c:tickLblPos val="nextTo"/>
        <c:spPr bwMode="auto">
          <a:prstGeom prst="rect">
            <a:avLst/>
          </a:prstGeom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000" b="1" strike="noStrike" spc="-1">
                <a:solidFill>
                  <a:srgbClr val="404040"/>
                </a:solidFill>
                <a:latin typeface="Calibri"/>
              </a:defRPr>
            </a:pPr>
            <a:endParaRPr/>
          </a:p>
        </c:txPr>
        <c:crossAx val="73041823"/>
        <c:crosses val="autoZero"/>
        <c:auto val="1"/>
        <c:lblAlgn val="ctr"/>
        <c:lblOffset val="100"/>
        <c:noMultiLvlLbl val="0"/>
      </c:catAx>
      <c:valAx>
        <c:axId val="73041823"/>
        <c:scaling>
          <c:orientation val="minMax"/>
        </c:scaling>
        <c:delete val="1"/>
        <c:axPos val="l"/>
        <c:majorGridlines>
          <c:spPr bwMode="auto">
            <a:prstGeom prst="rect">
              <a:avLst/>
            </a:prstGeom>
            <a:ln w="3240">
              <a:solidFill>
                <a:srgbClr val="D9D9D9"/>
              </a:solidFill>
              <a:round/>
            </a:ln>
          </c:spPr>
        </c:majorGridlines>
        <c:numFmt formatCode="\$#,##0.00_);[RED]&quot;($&quot;#,##0.00\)" sourceLinked="0"/>
        <c:majorTickMark val="none"/>
        <c:minorTickMark val="none"/>
        <c:tickLblPos val="nextTo"/>
        <c:spPr bwMode="auto">
          <a:prstGeom prst="rect">
            <a:avLst/>
          </a:prstGeom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sz="1000" b="0" strike="noStrike" spc="-1">
                <a:solidFill>
                  <a:srgbClr val="000000"/>
                </a:solidFill>
                <a:latin typeface="Calibri"/>
              </a:defRPr>
            </a:pPr>
            <a:endParaRPr/>
          </a:p>
        </c:txPr>
        <c:crossAx val="6593455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lstStyle/>
        <a:p>
          <a:pPr>
            <a:defRPr sz="1000" b="0" strike="noStrike" spc="-1">
              <a:solidFill>
                <a:srgbClr val="404040"/>
              </a:solidFill>
              <a:latin typeface="Calibri"/>
            </a:defRPr>
          </a:pPr>
          <a:endParaRPr/>
        </a:p>
      </c:txPr>
    </c:legend>
    <c:plotVisOnly val="1"/>
    <c:dispBlanksAs val="gap"/>
    <c:showDLblsOverMax val="0"/>
  </c:chart>
  <c:spPr bwMode="auto">
    <a:xfrm>
      <a:off x="7556039" y="2025000"/>
      <a:ext cx="3960360" cy="3692880"/>
    </a:xfrm>
    <a:prstGeom prst="rect">
      <a:avLst/>
    </a:prstGeom>
    <a:noFill/>
    <a:ln w="9360">
      <a:noFill/>
    </a:ln>
  </c:spPr>
</c:chartSpace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dt" hasCustomPrompt="0"/>
          </p:nvPr>
        </p:nvSpPr>
        <p:spPr bwMode="auto"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defRPr/>
            </a:pPr>
            <a:fld id="{7BB08EC3-CD7C-44F3-8E52-A17EA825A306}" type="datetime">
              <a:rPr lang="en-CA" sz="1200" b="0" strike="noStrike" spc="-1">
                <a:solidFill>
                  <a:srgbClr val="8B8B8B"/>
                </a:solidFill>
                <a:latin typeface="Calibri"/>
              </a:rPr>
              <a:t/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ftr" hasCustomPrompt="0"/>
          </p:nvPr>
        </p:nvSpPr>
        <p:spPr bwMode="auto"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defRPr/>
            </a:pPr>
            <a:endParaRPr lang="en-CA" sz="2400" b="0" strike="noStrike" spc="-1">
              <a:latin typeface="Times New Roman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sldNum" hasCustomPrompt="0"/>
          </p:nvPr>
        </p:nvSpPr>
        <p:spPr bwMode="auto"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defRPr/>
            </a:pPr>
            <a:fld id="{A0FF4828-8E93-4341-A3CD-7D7DCF31D674}" type="slidenum">
              <a:rPr lang="en-CA" sz="1200" b="0" strike="noStrike" spc="-1">
                <a:solidFill>
                  <a:srgbClr val="8B8B8B"/>
                </a:solidFill>
                <a:latin typeface="Calibri"/>
              </a:rPr>
              <a:t/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lang="id-ID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d-ID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lang="id-ID" sz="28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id-ID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  <a:endParaRPr lang="id-ID" sz="2000" b="0" strike="noStrike" spc="-1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d-ID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id-ID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  <a:endParaRPr lang="id-ID" sz="1800" b="0" strike="noStrike" spc="-1">
              <a:solidFill>
                <a:srgbClr val="000000"/>
              </a:solidFill>
              <a:latin typeface="Calibri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d-ID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  <a:endParaRPr lang="id-ID" sz="2000" b="0" strike="noStrike" spc="-1">
              <a:solidFill>
                <a:srgbClr val="000000"/>
              </a:solidFill>
              <a:latin typeface="Calibri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d-ID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  <a:endParaRPr lang="id-ID" sz="2000" b="0" strike="noStrike" spc="-1">
              <a:solidFill>
                <a:srgbClr val="000000"/>
              </a:solidFill>
              <a:latin typeface="Calibri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id-ID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  <a:endParaRPr lang="id-ID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chart" Target="../charts/char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891440" y="0"/>
            <a:ext cx="10281600" cy="6857640"/>
          </a:xfrm>
          <a:prstGeom prst="rect">
            <a:avLst/>
          </a:prstGeom>
          <a:ln>
            <a:noFill/>
          </a:ln>
        </p:spPr>
      </p:pic>
      <p:sp>
        <p:nvSpPr>
          <p:cNvPr id="5" name="CustomShape 1" hidden="0"/>
          <p:cNvSpPr/>
          <p:nvPr isPhoto="0" userDrawn="0"/>
        </p:nvSpPr>
        <p:spPr bwMode="auto"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FFFFFF">
                  <a:alpha val="84313"/>
                </a:srgbClr>
              </a:gs>
              <a:gs pos="100000">
                <a:srgbClr val="DBF6FE">
                  <a:alpha val="66274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 hidden="0"/>
          <p:cNvSpPr/>
          <p:nvPr isPhoto="0" userDrawn="0"/>
        </p:nvSpPr>
        <p:spPr bwMode="auto">
          <a:xfrm>
            <a:off x="581760" y="743760"/>
            <a:ext cx="2018520" cy="9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  <a:defRPr/>
            </a:pPr>
            <a:r>
              <a:rPr lang="en-CA" sz="3200" b="1" strike="noStrike" spc="-1">
                <a:solidFill>
                  <a:srgbClr val="595959"/>
                </a:solidFill>
                <a:latin typeface="Calibri"/>
              </a:rPr>
              <a:t>FINANCIAL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7" name="CustomShape 3" hidden="0"/>
          <p:cNvSpPr/>
          <p:nvPr isPhoto="0" userDrawn="0"/>
        </p:nvSpPr>
        <p:spPr bwMode="auto">
          <a:xfrm>
            <a:off x="581760" y="340560"/>
            <a:ext cx="17395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  <a:defRPr/>
            </a:pPr>
            <a:r>
              <a:rPr lang="en-CA" sz="2000" b="0" strike="noStrike" spc="-1">
                <a:solidFill>
                  <a:srgbClr val="595959"/>
                </a:solidFill>
                <a:latin typeface="Calibri Light"/>
              </a:rPr>
              <a:t>Data Driven</a:t>
            </a:r>
            <a:endParaRPr lang="en-CA" sz="2000" b="0" strike="noStrike" spc="-1">
              <a:latin typeface="Arial"/>
            </a:endParaRPr>
          </a:p>
        </p:txBody>
      </p:sp>
      <p:sp>
        <p:nvSpPr>
          <p:cNvPr id="8" name="CustomShape 4" hidden="0"/>
          <p:cNvSpPr/>
          <p:nvPr isPhoto="0" userDrawn="0"/>
        </p:nvSpPr>
        <p:spPr bwMode="auto">
          <a:xfrm>
            <a:off x="581760" y="1331640"/>
            <a:ext cx="8292240" cy="54720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  <a:defRPr/>
            </a:pPr>
            <a:r>
              <a:rPr lang="en-CA" sz="1200" b="0" strike="noStrike" spc="-1">
                <a:solidFill>
                  <a:srgbClr val="595959"/>
                </a:solidFill>
                <a:latin typeface="Calibri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lang="en-CA" sz="1200" b="0" strike="noStrike" spc="-1">
              <a:latin typeface="Arial"/>
            </a:endParaRPr>
          </a:p>
        </p:txBody>
      </p:sp>
      <p:grpSp>
        <p:nvGrpSpPr>
          <p:cNvPr id="9" name="Group 5" hidden="0"/>
          <p:cNvGrpSpPr/>
          <p:nvPr isPhoto="0" userDrawn="0"/>
        </p:nvGrpSpPr>
        <p:grpSpPr bwMode="auto">
          <a:xfrm>
            <a:off x="581400" y="1970280"/>
            <a:ext cx="6987600" cy="4517640"/>
            <a:chOff x="581400" y="1970280"/>
            <a:chExt cx="6987600" cy="4517640"/>
          </a:xfrm>
        </p:grpSpPr>
        <p:grpSp>
          <p:nvGrpSpPr>
            <p:cNvPr id="10" name="Group 6" hidden="0"/>
            <p:cNvGrpSpPr/>
            <p:nvPr isPhoto="0" userDrawn="0"/>
          </p:nvGrpSpPr>
          <p:grpSpPr bwMode="auto">
            <a:xfrm>
              <a:off x="709920" y="1970280"/>
              <a:ext cx="6859080" cy="3976200"/>
              <a:chOff x="709920" y="1970280"/>
              <a:chExt cx="6859080" cy="3976200"/>
            </a:xfrm>
          </p:grpSpPr>
          <p:sp>
            <p:nvSpPr>
              <p:cNvPr id="11" name="Line 7" hidden="0"/>
              <p:cNvSpPr/>
              <p:nvPr isPhoto="0" userDrawn="0"/>
            </p:nvSpPr>
            <p:spPr bwMode="auto">
              <a:xfrm>
                <a:off x="709920" y="5679000"/>
                <a:ext cx="6859080" cy="0"/>
              </a:xfrm>
              <a:prstGeom prst="line">
                <a:avLst/>
              </a:prstGeom>
              <a:ln w="15840">
                <a:solidFill>
                  <a:srgbClr val="595959"/>
                </a:solidFill>
                <a:prstDash val="dash"/>
                <a:miter/>
                <a:headEnd type="oval" w="med" len="med"/>
                <a:tailEnd type="oval" w="med" len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8" hidden="0"/>
              <p:cNvSpPr/>
              <p:nvPr isPhoto="0" userDrawn="0"/>
            </p:nvSpPr>
            <p:spPr bwMode="auto">
              <a:xfrm>
                <a:off x="1016640" y="5601960"/>
                <a:ext cx="135000" cy="142560"/>
              </a:xfrm>
              <a:prstGeom prst="ellipse">
                <a:avLst/>
              </a:prstGeom>
              <a:solidFill>
                <a:srgbClr val="595959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9" hidden="0"/>
              <p:cNvSpPr/>
              <p:nvPr isPhoto="0" userDrawn="0"/>
            </p:nvSpPr>
            <p:spPr bwMode="auto">
              <a:xfrm>
                <a:off x="7133760" y="5601960"/>
                <a:ext cx="135000" cy="142560"/>
              </a:xfrm>
              <a:prstGeom prst="ellipse">
                <a:avLst/>
              </a:prstGeom>
              <a:solidFill>
                <a:srgbClr val="644D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" name="CustomShape 10" hidden="0"/>
              <p:cNvSpPr/>
              <p:nvPr isPhoto="0" userDrawn="0"/>
            </p:nvSpPr>
            <p:spPr bwMode="auto">
              <a:xfrm>
                <a:off x="6254280" y="5601960"/>
                <a:ext cx="135000" cy="142560"/>
              </a:xfrm>
              <a:prstGeom prst="ellipse">
                <a:avLst/>
              </a:prstGeom>
              <a:gradFill rotWithShape="0">
                <a:gsLst>
                  <a:gs pos="0">
                    <a:srgbClr val="0EB6B9"/>
                  </a:gs>
                  <a:gs pos="100000">
                    <a:srgbClr val="17A4C6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" name="CustomShape 11" hidden="0"/>
              <p:cNvSpPr/>
              <p:nvPr isPhoto="0" userDrawn="0"/>
            </p:nvSpPr>
            <p:spPr bwMode="auto">
              <a:xfrm>
                <a:off x="5381280" y="5601960"/>
                <a:ext cx="135000" cy="142560"/>
              </a:xfrm>
              <a:prstGeom prst="ellipse">
                <a:avLst/>
              </a:prstGeom>
              <a:solidFill>
                <a:srgbClr val="595959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2" hidden="0"/>
              <p:cNvSpPr/>
              <p:nvPr isPhoto="0" userDrawn="0"/>
            </p:nvSpPr>
            <p:spPr bwMode="auto">
              <a:xfrm>
                <a:off x="4508280" y="5601960"/>
                <a:ext cx="135000" cy="142560"/>
              </a:xfrm>
              <a:prstGeom prst="ellipse">
                <a:avLst/>
              </a:prstGeom>
              <a:solidFill>
                <a:srgbClr val="595959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3" hidden="0"/>
              <p:cNvSpPr/>
              <p:nvPr isPhoto="0" userDrawn="0"/>
            </p:nvSpPr>
            <p:spPr bwMode="auto">
              <a:xfrm>
                <a:off x="3635280" y="5601960"/>
                <a:ext cx="135000" cy="142560"/>
              </a:xfrm>
              <a:prstGeom prst="ellipse">
                <a:avLst/>
              </a:prstGeom>
              <a:solidFill>
                <a:srgbClr val="4583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" name="CustomShape 14" hidden="0"/>
              <p:cNvSpPr/>
              <p:nvPr isPhoto="0" userDrawn="0"/>
            </p:nvSpPr>
            <p:spPr bwMode="auto">
              <a:xfrm>
                <a:off x="2762280" y="5601960"/>
                <a:ext cx="135000" cy="142560"/>
              </a:xfrm>
              <a:prstGeom prst="ellipse">
                <a:avLst/>
              </a:prstGeom>
              <a:solidFill>
                <a:srgbClr val="595959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" name="CustomShape 15" hidden="0"/>
              <p:cNvSpPr/>
              <p:nvPr isPhoto="0" userDrawn="0"/>
            </p:nvSpPr>
            <p:spPr bwMode="auto">
              <a:xfrm>
                <a:off x="1889640" y="5601960"/>
                <a:ext cx="135000" cy="142560"/>
              </a:xfrm>
              <a:prstGeom prst="ellipse">
                <a:avLst/>
              </a:prstGeom>
              <a:solidFill>
                <a:srgbClr val="595959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" name="CustomShape 16" hidden="0"/>
              <p:cNvSpPr/>
              <p:nvPr isPhoto="0" userDrawn="0"/>
            </p:nvSpPr>
            <p:spPr bwMode="auto">
              <a:xfrm>
                <a:off x="854280" y="5763600"/>
                <a:ext cx="469080" cy="182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tIns="0" rIns="0" bIns="0">
                <a:spAutoFit/>
              </a:bodyPr>
              <a:p>
                <a:pPr algn="ctr">
                  <a:lnSpc>
                    <a:spcPct val="100000"/>
                  </a:lnSpc>
                  <a:defRPr/>
                </a:pPr>
                <a:r>
                  <a:rPr lang="en-CA" sz="1200" b="1" strike="noStrike" spc="-1">
                    <a:solidFill>
                      <a:srgbClr val="595959"/>
                    </a:solidFill>
                    <a:latin typeface="Calibri"/>
                  </a:rPr>
                  <a:t>2009</a:t>
                </a:r>
                <a:endParaRPr lang="en-CA" sz="1200" b="0" strike="noStrike" spc="-1">
                  <a:latin typeface="Arial"/>
                </a:endParaRPr>
              </a:p>
            </p:txBody>
          </p:sp>
          <p:sp>
            <p:nvSpPr>
              <p:cNvPr id="21" name="CustomShape 17" hidden="0"/>
              <p:cNvSpPr/>
              <p:nvPr isPhoto="0" userDrawn="0"/>
            </p:nvSpPr>
            <p:spPr bwMode="auto">
              <a:xfrm>
                <a:off x="1727640" y="5763600"/>
                <a:ext cx="469080" cy="182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tIns="0" rIns="0" bIns="0">
                <a:spAutoFit/>
              </a:bodyPr>
              <a:p>
                <a:pPr algn="ctr">
                  <a:lnSpc>
                    <a:spcPct val="100000"/>
                  </a:lnSpc>
                  <a:defRPr/>
                </a:pPr>
                <a:r>
                  <a:rPr lang="en-CA" sz="1200" b="1" strike="noStrike" spc="-1">
                    <a:solidFill>
                      <a:srgbClr val="595959"/>
                    </a:solidFill>
                    <a:latin typeface="Calibri"/>
                  </a:rPr>
                  <a:t>2010</a:t>
                </a:r>
                <a:endParaRPr lang="en-CA" sz="1200" b="0" strike="noStrike" spc="-1">
                  <a:latin typeface="Arial"/>
                </a:endParaRPr>
              </a:p>
            </p:txBody>
          </p:sp>
          <p:sp>
            <p:nvSpPr>
              <p:cNvPr id="22" name="CustomShape 18" hidden="0"/>
              <p:cNvSpPr/>
              <p:nvPr isPhoto="0" userDrawn="0"/>
            </p:nvSpPr>
            <p:spPr bwMode="auto">
              <a:xfrm>
                <a:off x="2600640" y="5763600"/>
                <a:ext cx="469080" cy="182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tIns="0" rIns="0" bIns="0">
                <a:spAutoFit/>
              </a:bodyPr>
              <a:p>
                <a:pPr algn="ctr">
                  <a:lnSpc>
                    <a:spcPct val="100000"/>
                  </a:lnSpc>
                  <a:defRPr/>
                </a:pPr>
                <a:r>
                  <a:rPr lang="en-CA" sz="1200" b="1" strike="noStrike" spc="-1">
                    <a:solidFill>
                      <a:srgbClr val="595959"/>
                    </a:solidFill>
                    <a:latin typeface="Calibri"/>
                  </a:rPr>
                  <a:t>2011</a:t>
                </a:r>
                <a:endParaRPr lang="en-CA" sz="1200" b="0" strike="noStrike" spc="-1">
                  <a:latin typeface="Arial"/>
                </a:endParaRPr>
              </a:p>
            </p:txBody>
          </p:sp>
          <p:sp>
            <p:nvSpPr>
              <p:cNvPr id="23" name="CustomShape 19" hidden="0"/>
              <p:cNvSpPr/>
              <p:nvPr isPhoto="0" userDrawn="0"/>
            </p:nvSpPr>
            <p:spPr bwMode="auto">
              <a:xfrm>
                <a:off x="6966720" y="5763600"/>
                <a:ext cx="469080" cy="18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tIns="0" rIns="0" bIns="0">
                <a:spAutoFit/>
              </a:bodyPr>
              <a:p>
                <a:pPr algn="ctr">
                  <a:lnSpc>
                    <a:spcPct val="100000"/>
                  </a:lnSpc>
                  <a:defRPr/>
                </a:pPr>
                <a:r>
                  <a:rPr lang="en-CA" sz="1200" b="1" strike="noStrike" spc="-1">
                    <a:solidFill>
                      <a:srgbClr val="644D7E"/>
                    </a:solidFill>
                    <a:latin typeface="Calibri"/>
                  </a:rPr>
                  <a:t>2016</a:t>
                </a:r>
                <a:endParaRPr lang="en-CA" sz="1200" b="0" strike="noStrike" spc="-1">
                  <a:latin typeface="Arial"/>
                </a:endParaRPr>
              </a:p>
            </p:txBody>
          </p:sp>
          <p:sp>
            <p:nvSpPr>
              <p:cNvPr id="24" name="CustomShape 20" hidden="0"/>
              <p:cNvSpPr/>
              <p:nvPr isPhoto="0" userDrawn="0"/>
            </p:nvSpPr>
            <p:spPr bwMode="auto">
              <a:xfrm>
                <a:off x="3474000" y="5763600"/>
                <a:ext cx="469080" cy="18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tIns="0" rIns="0" bIns="0">
                <a:spAutoFit/>
              </a:bodyPr>
              <a:p>
                <a:pPr algn="ctr">
                  <a:lnSpc>
                    <a:spcPct val="100000"/>
                  </a:lnSpc>
                  <a:defRPr/>
                </a:pPr>
                <a:r>
                  <a:rPr lang="en-CA" sz="1200" b="1" strike="noStrike" spc="-1">
                    <a:solidFill>
                      <a:srgbClr val="3D7EA4"/>
                    </a:solidFill>
                    <a:latin typeface="Calibri"/>
                  </a:rPr>
                  <a:t>2012</a:t>
                </a:r>
                <a:endParaRPr lang="en-CA" sz="1200" b="0" strike="noStrike" spc="-1">
                  <a:latin typeface="Arial"/>
                </a:endParaRPr>
              </a:p>
            </p:txBody>
          </p:sp>
          <p:sp>
            <p:nvSpPr>
              <p:cNvPr id="25" name="CustomShape 21" hidden="0"/>
              <p:cNvSpPr/>
              <p:nvPr isPhoto="0" userDrawn="0"/>
            </p:nvSpPr>
            <p:spPr bwMode="auto">
              <a:xfrm>
                <a:off x="4347360" y="5763600"/>
                <a:ext cx="469080" cy="182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tIns="0" rIns="0" bIns="0">
                <a:spAutoFit/>
              </a:bodyPr>
              <a:p>
                <a:pPr algn="ctr">
                  <a:lnSpc>
                    <a:spcPct val="100000"/>
                  </a:lnSpc>
                  <a:defRPr/>
                </a:pPr>
                <a:r>
                  <a:rPr lang="en-CA" sz="1200" b="1" strike="noStrike" spc="-1">
                    <a:solidFill>
                      <a:srgbClr val="595959"/>
                    </a:solidFill>
                    <a:latin typeface="Calibri"/>
                  </a:rPr>
                  <a:t>2013</a:t>
                </a:r>
                <a:endParaRPr lang="en-CA" sz="1200" b="0" strike="noStrike" spc="-1">
                  <a:latin typeface="Arial"/>
                </a:endParaRPr>
              </a:p>
            </p:txBody>
          </p:sp>
          <p:sp>
            <p:nvSpPr>
              <p:cNvPr id="26" name="CustomShape 22" hidden="0"/>
              <p:cNvSpPr/>
              <p:nvPr isPhoto="0" userDrawn="0"/>
            </p:nvSpPr>
            <p:spPr bwMode="auto">
              <a:xfrm>
                <a:off x="5220360" y="5763600"/>
                <a:ext cx="469080" cy="182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tIns="0" rIns="0" bIns="0">
                <a:spAutoFit/>
              </a:bodyPr>
              <a:p>
                <a:pPr algn="ctr">
                  <a:lnSpc>
                    <a:spcPct val="100000"/>
                  </a:lnSpc>
                  <a:defRPr/>
                </a:pPr>
                <a:r>
                  <a:rPr lang="en-CA" sz="1200" b="1" strike="noStrike" spc="-1">
                    <a:solidFill>
                      <a:srgbClr val="595959"/>
                    </a:solidFill>
                    <a:latin typeface="Calibri"/>
                  </a:rPr>
                  <a:t>2014</a:t>
                </a:r>
                <a:endParaRPr lang="en-CA" sz="1200" b="0" strike="noStrike" spc="-1">
                  <a:latin typeface="Arial"/>
                </a:endParaRPr>
              </a:p>
            </p:txBody>
          </p:sp>
          <p:sp>
            <p:nvSpPr>
              <p:cNvPr id="27" name="CustomShape 23" hidden="0"/>
              <p:cNvSpPr/>
              <p:nvPr isPhoto="0" userDrawn="0"/>
            </p:nvSpPr>
            <p:spPr bwMode="auto">
              <a:xfrm>
                <a:off x="6093720" y="5763600"/>
                <a:ext cx="469080" cy="18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tIns="0" rIns="0" bIns="0">
                <a:spAutoFit/>
              </a:bodyPr>
              <a:p>
                <a:pPr algn="ctr">
                  <a:lnSpc>
                    <a:spcPct val="100000"/>
                  </a:lnSpc>
                  <a:defRPr/>
                </a:pPr>
                <a:r>
                  <a:rPr lang="en-CA" sz="1200" b="1" strike="noStrike" spc="-1">
                    <a:solidFill>
                      <a:srgbClr val="17A3C7"/>
                    </a:solidFill>
                    <a:latin typeface="Calibri"/>
                  </a:rPr>
                  <a:t>2015</a:t>
                </a:r>
                <a:endParaRPr lang="en-CA" sz="1200" b="0" strike="noStrike" spc="-1">
                  <a:latin typeface="Arial"/>
                </a:endParaRPr>
              </a:p>
            </p:txBody>
          </p:sp>
          <p:grpSp>
            <p:nvGrpSpPr>
              <p:cNvPr id="28" name="Group 24" hidden="0"/>
              <p:cNvGrpSpPr/>
              <p:nvPr isPhoto="0" userDrawn="0"/>
            </p:nvGrpSpPr>
            <p:grpSpPr bwMode="auto">
              <a:xfrm>
                <a:off x="1080360" y="2359080"/>
                <a:ext cx="6106320" cy="3043080"/>
                <a:chOff x="1080360" y="2359080"/>
                <a:chExt cx="6106320" cy="3043080"/>
              </a:xfrm>
            </p:grpSpPr>
            <p:sp>
              <p:nvSpPr>
                <p:cNvPr id="29" name="Line 25" hidden="0"/>
                <p:cNvSpPr/>
                <p:nvPr isPhoto="0" userDrawn="0"/>
              </p:nvSpPr>
              <p:spPr bwMode="auto">
                <a:xfrm flipV="1">
                  <a:off x="1080360" y="3880440"/>
                  <a:ext cx="0" cy="1521720"/>
                </a:xfrm>
                <a:prstGeom prst="line">
                  <a:avLst/>
                </a:prstGeom>
                <a:ln w="254160" cap="rnd">
                  <a:solidFill>
                    <a:srgbClr val="D9D9D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" name="Line 26" hidden="0"/>
                <p:cNvSpPr/>
                <p:nvPr isPhoto="0" userDrawn="0"/>
              </p:nvSpPr>
              <p:spPr bwMode="auto">
                <a:xfrm flipV="1">
                  <a:off x="7186680" y="4921920"/>
                  <a:ext cx="0" cy="480240"/>
                </a:xfrm>
                <a:prstGeom prst="line">
                  <a:avLst/>
                </a:prstGeom>
                <a:ln w="254160" cap="rnd">
                  <a:solidFill>
                    <a:srgbClr val="B44582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" name="Line 27" hidden="0"/>
                <p:cNvSpPr/>
                <p:nvPr isPhoto="0" userDrawn="0"/>
              </p:nvSpPr>
              <p:spPr bwMode="auto">
                <a:xfrm flipV="1">
                  <a:off x="6314400" y="2359080"/>
                  <a:ext cx="0" cy="3043080"/>
                </a:xfrm>
                <a:prstGeom prst="line">
                  <a:avLst/>
                </a:prstGeom>
                <a:ln w="254160" cap="rnd">
                  <a:solidFill>
                    <a:srgbClr val="17A3C7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" name="Line 28" hidden="0"/>
                <p:cNvSpPr/>
                <p:nvPr isPhoto="0" userDrawn="0"/>
              </p:nvSpPr>
              <p:spPr bwMode="auto">
                <a:xfrm flipV="1">
                  <a:off x="5442120" y="3542760"/>
                  <a:ext cx="0" cy="1859400"/>
                </a:xfrm>
                <a:prstGeom prst="line">
                  <a:avLst/>
                </a:prstGeom>
                <a:ln w="254160" cap="rnd">
                  <a:solidFill>
                    <a:srgbClr val="D9D9D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" name="Line 29" hidden="0"/>
                <p:cNvSpPr/>
                <p:nvPr isPhoto="0" userDrawn="0"/>
              </p:nvSpPr>
              <p:spPr bwMode="auto">
                <a:xfrm flipV="1">
                  <a:off x="4569480" y="4447440"/>
                  <a:ext cx="0" cy="954720"/>
                </a:xfrm>
                <a:prstGeom prst="line">
                  <a:avLst/>
                </a:prstGeom>
                <a:ln w="254160" cap="rnd">
                  <a:solidFill>
                    <a:srgbClr val="D9D9D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" name="Line 30" hidden="0"/>
                <p:cNvSpPr/>
                <p:nvPr isPhoto="0" userDrawn="0"/>
              </p:nvSpPr>
              <p:spPr bwMode="auto">
                <a:xfrm flipV="1">
                  <a:off x="3697200" y="2968560"/>
                  <a:ext cx="0" cy="2433600"/>
                </a:xfrm>
                <a:prstGeom prst="line">
                  <a:avLst/>
                </a:prstGeom>
                <a:ln w="254160" cap="rnd">
                  <a:solidFill>
                    <a:srgbClr val="4776AA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" name="Line 31" hidden="0"/>
                <p:cNvSpPr/>
                <p:nvPr isPhoto="0" userDrawn="0"/>
              </p:nvSpPr>
              <p:spPr bwMode="auto">
                <a:xfrm flipV="1">
                  <a:off x="2824920" y="3542760"/>
                  <a:ext cx="0" cy="1859400"/>
                </a:xfrm>
                <a:prstGeom prst="line">
                  <a:avLst/>
                </a:prstGeom>
                <a:ln w="254160" cap="rnd">
                  <a:solidFill>
                    <a:srgbClr val="D9D9D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" name="Line 32" hidden="0"/>
                <p:cNvSpPr/>
                <p:nvPr isPhoto="0" userDrawn="0"/>
              </p:nvSpPr>
              <p:spPr bwMode="auto">
                <a:xfrm flipV="1">
                  <a:off x="1952640" y="4447440"/>
                  <a:ext cx="0" cy="954720"/>
                </a:xfrm>
                <a:prstGeom prst="line">
                  <a:avLst/>
                </a:prstGeom>
                <a:ln w="254160" cap="rnd">
                  <a:solidFill>
                    <a:srgbClr val="D9D9D9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7" name="CustomShape 33" hidden="0"/>
              <p:cNvSpPr/>
              <p:nvPr isPhoto="0" userDrawn="0"/>
            </p:nvSpPr>
            <p:spPr bwMode="auto">
              <a:xfrm>
                <a:off x="6908400" y="4514760"/>
                <a:ext cx="585720" cy="425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tIns="0" rIns="0" bIns="0">
                <a:spAutoFit/>
              </a:bodyPr>
              <a:p>
                <a:pPr algn="ctr">
                  <a:lnSpc>
                    <a:spcPct val="100000"/>
                  </a:lnSpc>
                  <a:defRPr/>
                </a:pPr>
                <a:r>
                  <a:rPr lang="en-CA" sz="1400" b="1" strike="noStrike" spc="-1">
                    <a:solidFill>
                      <a:srgbClr val="E54D76"/>
                    </a:solidFill>
                    <a:latin typeface="Calibri"/>
                  </a:rPr>
                  <a:t>$3,960</a:t>
                </a:r>
                <a:endParaRPr lang="en-CA" sz="1400" b="0" strike="noStrike" spc="-1">
                  <a:latin typeface="Arial"/>
                </a:endParaRPr>
              </a:p>
            </p:txBody>
          </p:sp>
          <p:sp>
            <p:nvSpPr>
              <p:cNvPr id="38" name="CustomShape 34" hidden="0"/>
              <p:cNvSpPr/>
              <p:nvPr isPhoto="0" userDrawn="0"/>
            </p:nvSpPr>
            <p:spPr bwMode="auto">
              <a:xfrm>
                <a:off x="3328920" y="2589120"/>
                <a:ext cx="759600" cy="18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tIns="0" rIns="0" bIns="0">
                <a:spAutoFit/>
              </a:bodyPr>
              <a:p>
                <a:pPr algn="ctr">
                  <a:lnSpc>
                    <a:spcPct val="100000"/>
                  </a:lnSpc>
                  <a:defRPr/>
                </a:pPr>
                <a:r>
                  <a:rPr lang="en-CA" sz="1200" b="1" strike="noStrike" spc="-1">
                    <a:solidFill>
                      <a:srgbClr val="614A74"/>
                    </a:solidFill>
                    <a:latin typeface="Calibri"/>
                  </a:rPr>
                  <a:t>$27,840</a:t>
                </a:r>
                <a:endParaRPr lang="en-CA" sz="1200" b="0" strike="noStrike" spc="-1">
                  <a:latin typeface="Arial"/>
                </a:endParaRPr>
              </a:p>
            </p:txBody>
          </p:sp>
          <p:sp>
            <p:nvSpPr>
              <p:cNvPr id="39" name="CustomShape 35" hidden="0"/>
              <p:cNvSpPr/>
              <p:nvPr isPhoto="0" userDrawn="0"/>
            </p:nvSpPr>
            <p:spPr bwMode="auto">
              <a:xfrm>
                <a:off x="5956560" y="1970280"/>
                <a:ext cx="743400" cy="182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tIns="0" rIns="0" bIns="0">
                <a:spAutoFit/>
              </a:bodyPr>
              <a:p>
                <a:pPr algn="ctr">
                  <a:lnSpc>
                    <a:spcPct val="100000"/>
                  </a:lnSpc>
                  <a:defRPr/>
                </a:pPr>
                <a:r>
                  <a:rPr lang="en-CA" sz="1200" b="1" strike="noStrike" spc="-1">
                    <a:solidFill>
                      <a:srgbClr val="458384"/>
                    </a:solidFill>
                    <a:latin typeface="Calibri"/>
                  </a:rPr>
                  <a:t>$33,530</a:t>
                </a:r>
                <a:endParaRPr lang="en-CA" sz="1200" b="0" strike="noStrike" spc="-1">
                  <a:latin typeface="Arial"/>
                </a:endParaRPr>
              </a:p>
            </p:txBody>
          </p:sp>
        </p:grpSp>
        <p:sp>
          <p:nvSpPr>
            <p:cNvPr id="40" name="CustomShape 36" hidden="0"/>
            <p:cNvSpPr/>
            <p:nvPr isPhoto="0" userDrawn="0"/>
          </p:nvSpPr>
          <p:spPr bwMode="auto">
            <a:xfrm>
              <a:off x="581760" y="6123240"/>
              <a:ext cx="6987240" cy="364680"/>
            </a:xfrm>
            <a:prstGeom prst="rect">
              <a:avLst/>
            </a:prstGeom>
            <a:noFill/>
            <a:ln w="64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tIns="0" rIns="0" bIns="0">
              <a:spAutoFit/>
            </a:bodyPr>
            <a:p>
              <a:pPr>
                <a:lnSpc>
                  <a:spcPct val="100000"/>
                </a:lnSpc>
                <a:defRPr/>
              </a:pPr>
              <a:r>
                <a:rPr lang="en-CA" sz="1200" b="0" strike="noStrike" spc="-1">
                  <a:solidFill>
                    <a:srgbClr val="595959"/>
                  </a:solidFill>
                  <a:latin typeface="Calibri"/>
                </a:rPr>
                <a:t>Lorem Ipsum is simply dummy text of the printing and typesetting industry. </a:t>
              </a:r>
              <a:br>
                <a:rPr/>
              </a:br>
              <a:r>
                <a:rPr lang="en-CA" sz="1200" b="0" strike="noStrike" spc="-1">
                  <a:solidFill>
                    <a:srgbClr val="595959"/>
                  </a:solidFill>
                  <a:latin typeface="Calibri"/>
                </a:rPr>
                <a:t>Lorem Ipsum has been the industry's standard dummy text ever since the 1500s.</a:t>
              </a:r>
              <a:endParaRPr lang="en-CA" sz="1200" b="0" strike="noStrike" spc="-1">
                <a:latin typeface="Arial"/>
              </a:endParaRPr>
            </a:p>
          </p:txBody>
        </p:sp>
        <p:sp>
          <p:nvSpPr>
            <p:cNvPr id="41" name="Line 37" hidden="0"/>
            <p:cNvSpPr/>
            <p:nvPr isPhoto="0" userDrawn="0"/>
          </p:nvSpPr>
          <p:spPr bwMode="auto">
            <a:xfrm flipH="1">
              <a:off x="581400" y="6045480"/>
              <a:ext cx="6987600" cy="0"/>
            </a:xfrm>
            <a:prstGeom prst="line">
              <a:avLst/>
            </a:prstGeom>
            <a:ln w="6480">
              <a:solidFill>
                <a:srgbClr val="59595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" name="CustomShape 38" hidden="0"/>
          <p:cNvSpPr/>
          <p:nvPr isPhoto="0" userDrawn="0"/>
        </p:nvSpPr>
        <p:spPr bwMode="auto">
          <a:xfrm>
            <a:off x="8375039" y="2473200"/>
            <a:ext cx="2437920" cy="83664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  <a:defRPr/>
            </a:pPr>
            <a:r>
              <a:rPr lang="en-CA" sz="1100" b="0" strike="noStrike" spc="-1">
                <a:latin typeface="Calibri"/>
              </a:rPr>
              <a:t>Lorem Ipsum is simply dummy text of the printing and typesetting industry. Lorem Ipsum has been the industry's standard dummy text ever since the 1500s.</a:t>
            </a:r>
            <a:endParaRPr lang="en-CA" sz="1100" b="0" strike="noStrike" spc="-1">
              <a:latin typeface="Arial"/>
            </a:endParaRPr>
          </a:p>
        </p:txBody>
      </p:sp>
      <p:sp>
        <p:nvSpPr>
          <p:cNvPr id="43" name="CustomShape 39" hidden="0"/>
          <p:cNvSpPr/>
          <p:nvPr isPhoto="0" userDrawn="0"/>
        </p:nvSpPr>
        <p:spPr bwMode="auto">
          <a:xfrm>
            <a:off x="8375039" y="2130120"/>
            <a:ext cx="1095480" cy="36468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  <a:defRPr/>
            </a:pPr>
            <a:r>
              <a:rPr lang="en-CA" sz="1200" b="1" strike="noStrike" spc="-1">
                <a:latin typeface="Calibri"/>
              </a:rPr>
              <a:t>LOREM IPSUM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44" name="CustomShape 40" hidden="0"/>
          <p:cNvSpPr/>
          <p:nvPr isPhoto="0" userDrawn="0"/>
        </p:nvSpPr>
        <p:spPr bwMode="auto">
          <a:xfrm>
            <a:off x="10829880" y="2114640"/>
            <a:ext cx="594360" cy="2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tIns="0" rIns="0" bIns="0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CA" sz="1400" b="1" strike="noStrike" spc="-1">
                <a:latin typeface="Calibri"/>
              </a:rPr>
              <a:t>$27,840</a:t>
            </a:r>
            <a:endParaRPr lang="en-CA" sz="1400" b="0" strike="noStrike" spc="-1">
              <a:latin typeface="Arial"/>
            </a:endParaRPr>
          </a:p>
        </p:txBody>
      </p:sp>
      <p:grpSp>
        <p:nvGrpSpPr>
          <p:cNvPr id="45" name="Group 41" hidden="0"/>
          <p:cNvGrpSpPr/>
          <p:nvPr isPhoto="0" userDrawn="0"/>
        </p:nvGrpSpPr>
        <p:grpSpPr bwMode="auto">
          <a:xfrm>
            <a:off x="10993320" y="2553120"/>
            <a:ext cx="266760" cy="258480"/>
            <a:chOff x="10993320" y="2553120"/>
            <a:chExt cx="266760" cy="258480"/>
          </a:xfrm>
        </p:grpSpPr>
        <p:sp>
          <p:nvSpPr>
            <p:cNvPr id="46" name="CustomShape 42" hidden="0"/>
            <p:cNvSpPr/>
            <p:nvPr isPhoto="0" userDrawn="0"/>
          </p:nvSpPr>
          <p:spPr bwMode="auto">
            <a:xfrm>
              <a:off x="10993320" y="2553120"/>
              <a:ext cx="266760" cy="166680"/>
            </a:xfrm>
            <a:custGeom>
              <a:avLst/>
              <a:gdLst/>
              <a:ahLst/>
              <a:cxnLst/>
              <a:rect l="l" t="t" r="r" b="b"/>
              <a:pathLst>
                <a:path w="351" h="187" fill="norm" stroke="1" extrusionOk="0">
                  <a:moveTo>
                    <a:pt x="0" y="176"/>
                  </a:moveTo>
                  <a:cubicBezTo>
                    <a:pt x="0" y="182"/>
                    <a:pt x="5" y="187"/>
                    <a:pt x="11" y="187"/>
                  </a:cubicBezTo>
                  <a:cubicBezTo>
                    <a:pt x="340" y="187"/>
                    <a:pt x="340" y="187"/>
                    <a:pt x="340" y="187"/>
                  </a:cubicBezTo>
                  <a:cubicBezTo>
                    <a:pt x="346" y="187"/>
                    <a:pt x="351" y="182"/>
                    <a:pt x="351" y="176"/>
                  </a:cubicBezTo>
                  <a:cubicBezTo>
                    <a:pt x="351" y="103"/>
                    <a:pt x="351" y="103"/>
                    <a:pt x="351" y="103"/>
                  </a:cubicBezTo>
                  <a:cubicBezTo>
                    <a:pt x="351" y="97"/>
                    <a:pt x="347" y="90"/>
                    <a:pt x="341" y="87"/>
                  </a:cubicBezTo>
                  <a:cubicBezTo>
                    <a:pt x="186" y="3"/>
                    <a:pt x="186" y="3"/>
                    <a:pt x="186" y="3"/>
                  </a:cubicBezTo>
                  <a:cubicBezTo>
                    <a:pt x="180" y="0"/>
                    <a:pt x="171" y="0"/>
                    <a:pt x="166" y="3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5" y="90"/>
                    <a:pt x="0" y="98"/>
                    <a:pt x="0" y="104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rgbClr val="17A3C7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3" hidden="0"/>
            <p:cNvSpPr/>
            <p:nvPr isPhoto="0" userDrawn="0"/>
          </p:nvSpPr>
          <p:spPr bwMode="auto">
            <a:xfrm>
              <a:off x="10993320" y="2747519"/>
              <a:ext cx="266760" cy="64080"/>
            </a:xfrm>
            <a:prstGeom prst="roundRect">
              <a:avLst>
                <a:gd name="adj" fmla="val 16667"/>
              </a:avLst>
            </a:prstGeom>
            <a:solidFill>
              <a:srgbClr val="17A3C7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CustomShape 44" hidden="0"/>
          <p:cNvSpPr/>
          <p:nvPr isPhoto="0" userDrawn="0"/>
        </p:nvSpPr>
        <p:spPr bwMode="auto">
          <a:xfrm>
            <a:off x="10861200" y="2908080"/>
            <a:ext cx="53100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  <a:defRPr/>
            </a:pPr>
            <a:r>
              <a:rPr lang="en-CA" sz="1400" b="1" strike="noStrike" spc="-1">
                <a:latin typeface="Calibri"/>
              </a:rPr>
              <a:t>+17%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49" name="CustomShape 45" hidden="0"/>
          <p:cNvSpPr/>
          <p:nvPr isPhoto="0" userDrawn="0"/>
        </p:nvSpPr>
        <p:spPr bwMode="auto">
          <a:xfrm>
            <a:off x="8375039" y="4062240"/>
            <a:ext cx="2437920" cy="83664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  <a:defRPr/>
            </a:pPr>
            <a:r>
              <a:rPr lang="en-CA" sz="1100" b="0" strike="noStrike" spc="-1">
                <a:latin typeface="Calibri"/>
              </a:rPr>
              <a:t>Lorem Ipsum is simply dummy text of the printing and typesetting industry. Lorem Ipsum has been the industry's standard dummy text ever since the 1500s.</a:t>
            </a:r>
            <a:endParaRPr lang="en-CA" sz="1100" b="0" strike="noStrike" spc="-1">
              <a:latin typeface="Arial"/>
            </a:endParaRPr>
          </a:p>
        </p:txBody>
      </p:sp>
      <p:sp>
        <p:nvSpPr>
          <p:cNvPr id="50" name="CustomShape 46" hidden="0"/>
          <p:cNvSpPr/>
          <p:nvPr isPhoto="0" userDrawn="0"/>
        </p:nvSpPr>
        <p:spPr bwMode="auto">
          <a:xfrm>
            <a:off x="8375039" y="3719160"/>
            <a:ext cx="1095480" cy="36468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  <a:defRPr/>
            </a:pPr>
            <a:r>
              <a:rPr lang="en-CA" sz="1200" b="1" strike="noStrike" spc="-1">
                <a:latin typeface="Calibri"/>
              </a:rPr>
              <a:t>LOREM IPSUM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51" name="CustomShape 47" hidden="0"/>
          <p:cNvSpPr/>
          <p:nvPr isPhoto="0" userDrawn="0"/>
        </p:nvSpPr>
        <p:spPr bwMode="auto">
          <a:xfrm>
            <a:off x="10829880" y="3704040"/>
            <a:ext cx="594360" cy="2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tIns="0" rIns="0" bIns="0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CA" sz="1400" b="1" strike="noStrike" spc="-1">
                <a:latin typeface="Calibri"/>
              </a:rPr>
              <a:t>$33,530</a:t>
            </a:r>
            <a:endParaRPr lang="en-CA" sz="1400" b="0" strike="noStrike" spc="-1">
              <a:latin typeface="Arial"/>
            </a:endParaRPr>
          </a:p>
        </p:txBody>
      </p:sp>
      <p:grpSp>
        <p:nvGrpSpPr>
          <p:cNvPr id="52" name="Group 48" hidden="0"/>
          <p:cNvGrpSpPr/>
          <p:nvPr isPhoto="0" userDrawn="0"/>
        </p:nvGrpSpPr>
        <p:grpSpPr bwMode="auto">
          <a:xfrm>
            <a:off x="10993320" y="4142160"/>
            <a:ext cx="266760" cy="258480"/>
            <a:chOff x="10993320" y="4142160"/>
            <a:chExt cx="266760" cy="258480"/>
          </a:xfrm>
        </p:grpSpPr>
        <p:sp>
          <p:nvSpPr>
            <p:cNvPr id="53" name="CustomShape 49" hidden="0"/>
            <p:cNvSpPr/>
            <p:nvPr isPhoto="0" userDrawn="0"/>
          </p:nvSpPr>
          <p:spPr bwMode="auto">
            <a:xfrm>
              <a:off x="10993320" y="4142160"/>
              <a:ext cx="266760" cy="166680"/>
            </a:xfrm>
            <a:custGeom>
              <a:avLst/>
              <a:gdLst/>
              <a:ahLst/>
              <a:cxnLst/>
              <a:rect l="l" t="t" r="r" b="b"/>
              <a:pathLst>
                <a:path w="351" h="187" fill="norm" stroke="1" extrusionOk="0">
                  <a:moveTo>
                    <a:pt x="0" y="176"/>
                  </a:moveTo>
                  <a:cubicBezTo>
                    <a:pt x="0" y="182"/>
                    <a:pt x="5" y="187"/>
                    <a:pt x="11" y="187"/>
                  </a:cubicBezTo>
                  <a:cubicBezTo>
                    <a:pt x="340" y="187"/>
                    <a:pt x="340" y="187"/>
                    <a:pt x="340" y="187"/>
                  </a:cubicBezTo>
                  <a:cubicBezTo>
                    <a:pt x="346" y="187"/>
                    <a:pt x="351" y="182"/>
                    <a:pt x="351" y="176"/>
                  </a:cubicBezTo>
                  <a:cubicBezTo>
                    <a:pt x="351" y="103"/>
                    <a:pt x="351" y="103"/>
                    <a:pt x="351" y="103"/>
                  </a:cubicBezTo>
                  <a:cubicBezTo>
                    <a:pt x="351" y="97"/>
                    <a:pt x="347" y="90"/>
                    <a:pt x="341" y="87"/>
                  </a:cubicBezTo>
                  <a:cubicBezTo>
                    <a:pt x="186" y="3"/>
                    <a:pt x="186" y="3"/>
                    <a:pt x="186" y="3"/>
                  </a:cubicBezTo>
                  <a:cubicBezTo>
                    <a:pt x="180" y="0"/>
                    <a:pt x="171" y="0"/>
                    <a:pt x="166" y="3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5" y="90"/>
                    <a:pt x="0" y="98"/>
                    <a:pt x="0" y="104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rgbClr val="17A3C7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0" hidden="0"/>
            <p:cNvSpPr/>
            <p:nvPr isPhoto="0" userDrawn="0"/>
          </p:nvSpPr>
          <p:spPr bwMode="auto">
            <a:xfrm>
              <a:off x="10993320" y="4336560"/>
              <a:ext cx="266760" cy="64080"/>
            </a:xfrm>
            <a:prstGeom prst="roundRect">
              <a:avLst>
                <a:gd name="adj" fmla="val 16667"/>
              </a:avLst>
            </a:prstGeom>
            <a:solidFill>
              <a:srgbClr val="17A3C7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" name="CustomShape 51" hidden="0"/>
          <p:cNvSpPr/>
          <p:nvPr isPhoto="0" userDrawn="0"/>
        </p:nvSpPr>
        <p:spPr bwMode="auto">
          <a:xfrm>
            <a:off x="10861200" y="4497480"/>
            <a:ext cx="53100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  <a:defRPr/>
            </a:pPr>
            <a:r>
              <a:rPr lang="en-CA" sz="1400" b="1" strike="noStrike" spc="-1">
                <a:solidFill>
                  <a:srgbClr val="000000"/>
                </a:solidFill>
                <a:latin typeface="Calibri"/>
              </a:rPr>
              <a:t>+27%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56" name="CustomShape 52" hidden="0"/>
          <p:cNvSpPr/>
          <p:nvPr isPhoto="0" userDrawn="0"/>
        </p:nvSpPr>
        <p:spPr bwMode="auto">
          <a:xfrm>
            <a:off x="8375039" y="5651640"/>
            <a:ext cx="2437920" cy="83664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  <a:defRPr/>
            </a:pPr>
            <a:r>
              <a:rPr lang="en-CA" sz="1100" b="0" strike="noStrike" spc="-1">
                <a:latin typeface="Calibri"/>
              </a:rPr>
              <a:t>Lorem Ipsum is simply dummy text of the printing and typesetting industry. Lorem Ipsum has been the industry's standard dummy text ever since the 1500s.</a:t>
            </a:r>
            <a:endParaRPr lang="en-CA" sz="1100" b="0" strike="noStrike" spc="-1">
              <a:latin typeface="Arial"/>
            </a:endParaRPr>
          </a:p>
        </p:txBody>
      </p:sp>
      <p:sp>
        <p:nvSpPr>
          <p:cNvPr id="57" name="CustomShape 53" hidden="0"/>
          <p:cNvSpPr/>
          <p:nvPr isPhoto="0" userDrawn="0"/>
        </p:nvSpPr>
        <p:spPr bwMode="auto">
          <a:xfrm>
            <a:off x="8375039" y="5308560"/>
            <a:ext cx="1095480" cy="36468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  <a:defRPr/>
            </a:pPr>
            <a:r>
              <a:rPr lang="en-CA" sz="1200" b="1" strike="noStrike" spc="-1">
                <a:latin typeface="Calibri"/>
              </a:rPr>
              <a:t>LOREM IPSUM</a:t>
            </a:r>
            <a:endParaRPr lang="en-CA" sz="1200" b="0" strike="noStrike" spc="-1">
              <a:latin typeface="Arial"/>
            </a:endParaRPr>
          </a:p>
        </p:txBody>
      </p:sp>
      <p:sp>
        <p:nvSpPr>
          <p:cNvPr id="58" name="CustomShape 54" hidden="0"/>
          <p:cNvSpPr/>
          <p:nvPr isPhoto="0" userDrawn="0"/>
        </p:nvSpPr>
        <p:spPr bwMode="auto">
          <a:xfrm>
            <a:off x="10875240" y="5293080"/>
            <a:ext cx="502920" cy="21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tIns="0" rIns="0" bIns="0">
            <a:noAutofit/>
          </a:bodyPr>
          <a:p>
            <a:pPr algn="ctr">
              <a:lnSpc>
                <a:spcPct val="100000"/>
              </a:lnSpc>
              <a:defRPr/>
            </a:pPr>
            <a:r>
              <a:rPr lang="en-CA" sz="1400" b="1" strike="noStrike" spc="-1">
                <a:latin typeface="Calibri"/>
              </a:rPr>
              <a:t>$3,960</a:t>
            </a:r>
            <a:endParaRPr lang="en-CA" sz="1400" b="0" strike="noStrike" spc="-1">
              <a:latin typeface="Arial"/>
            </a:endParaRPr>
          </a:p>
        </p:txBody>
      </p:sp>
      <p:grpSp>
        <p:nvGrpSpPr>
          <p:cNvPr id="59" name="Group 55" hidden="0"/>
          <p:cNvGrpSpPr/>
          <p:nvPr isPhoto="0" userDrawn="0"/>
        </p:nvGrpSpPr>
        <p:grpSpPr bwMode="auto">
          <a:xfrm>
            <a:off x="10994040" y="5731920"/>
            <a:ext cx="266760" cy="258120"/>
            <a:chOff x="10994040" y="5731920"/>
            <a:chExt cx="266760" cy="258120"/>
          </a:xfrm>
        </p:grpSpPr>
        <p:sp>
          <p:nvSpPr>
            <p:cNvPr id="60" name="CustomShape 56" hidden="0"/>
            <p:cNvSpPr/>
            <p:nvPr isPhoto="0" userDrawn="0"/>
          </p:nvSpPr>
          <p:spPr bwMode="auto">
            <a:xfrm rot="10800000">
              <a:off x="10994040" y="5823360"/>
              <a:ext cx="266760" cy="166680"/>
            </a:xfrm>
            <a:custGeom>
              <a:avLst/>
              <a:gdLst/>
              <a:ahLst/>
              <a:cxnLst/>
              <a:rect l="l" t="t" r="r" b="b"/>
              <a:pathLst>
                <a:path w="351" h="187" fill="norm" stroke="1" extrusionOk="0">
                  <a:moveTo>
                    <a:pt x="0" y="176"/>
                  </a:moveTo>
                  <a:cubicBezTo>
                    <a:pt x="0" y="182"/>
                    <a:pt x="5" y="187"/>
                    <a:pt x="11" y="187"/>
                  </a:cubicBezTo>
                  <a:cubicBezTo>
                    <a:pt x="340" y="187"/>
                    <a:pt x="340" y="187"/>
                    <a:pt x="340" y="187"/>
                  </a:cubicBezTo>
                  <a:cubicBezTo>
                    <a:pt x="346" y="187"/>
                    <a:pt x="351" y="182"/>
                    <a:pt x="351" y="176"/>
                  </a:cubicBezTo>
                  <a:cubicBezTo>
                    <a:pt x="351" y="103"/>
                    <a:pt x="351" y="103"/>
                    <a:pt x="351" y="103"/>
                  </a:cubicBezTo>
                  <a:cubicBezTo>
                    <a:pt x="351" y="97"/>
                    <a:pt x="347" y="90"/>
                    <a:pt x="341" y="87"/>
                  </a:cubicBezTo>
                  <a:cubicBezTo>
                    <a:pt x="186" y="3"/>
                    <a:pt x="186" y="3"/>
                    <a:pt x="186" y="3"/>
                  </a:cubicBezTo>
                  <a:cubicBezTo>
                    <a:pt x="180" y="0"/>
                    <a:pt x="171" y="0"/>
                    <a:pt x="166" y="3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5" y="90"/>
                    <a:pt x="0" y="98"/>
                    <a:pt x="0" y="104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rgbClr val="E54D76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57" hidden="0"/>
            <p:cNvSpPr/>
            <p:nvPr isPhoto="0" userDrawn="0"/>
          </p:nvSpPr>
          <p:spPr bwMode="auto">
            <a:xfrm rot="10800000">
              <a:off x="10994040" y="5731920"/>
              <a:ext cx="266760" cy="64080"/>
            </a:xfrm>
            <a:prstGeom prst="roundRect">
              <a:avLst>
                <a:gd name="adj" fmla="val 16667"/>
              </a:avLst>
            </a:prstGeom>
            <a:solidFill>
              <a:srgbClr val="E54D76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" name="CustomShape 58" hidden="0"/>
          <p:cNvSpPr/>
          <p:nvPr isPhoto="0" userDrawn="0"/>
        </p:nvSpPr>
        <p:spPr bwMode="auto">
          <a:xfrm>
            <a:off x="10861200" y="6086520"/>
            <a:ext cx="53100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>
            <a:spAutoFit/>
          </a:bodyPr>
          <a:p>
            <a:pPr algn="ctr">
              <a:lnSpc>
                <a:spcPct val="100000"/>
              </a:lnSpc>
              <a:defRPr/>
            </a:pPr>
            <a:r>
              <a:rPr lang="en-CA" sz="1400" b="1" strike="noStrike" spc="-1">
                <a:latin typeface="Calibri"/>
              </a:rPr>
              <a:t>+77%</a:t>
            </a:r>
            <a:endParaRPr lang="en-CA" sz="1400" b="0" strike="noStrike" spc="-1">
              <a:latin typeface="Arial"/>
            </a:endParaRPr>
          </a:p>
        </p:txBody>
      </p:sp>
      <p:sp>
        <p:nvSpPr>
          <p:cNvPr id="63" name="CustomShape 59" hidden="0"/>
          <p:cNvSpPr/>
          <p:nvPr isPhoto="0" userDrawn="0"/>
        </p:nvSpPr>
        <p:spPr bwMode="auto">
          <a:xfrm>
            <a:off x="188640" y="0"/>
            <a:ext cx="201600" cy="648000"/>
          </a:xfrm>
          <a:prstGeom prst="rect">
            <a:avLst/>
          </a:prstGeom>
          <a:gradFill rotWithShape="0">
            <a:gsLst>
              <a:gs pos="0">
                <a:srgbClr val="624771"/>
              </a:gs>
              <a:gs pos="100000">
                <a:srgbClr val="4A73A9"/>
              </a:gs>
            </a:gsLst>
            <a:lin ang="6000000" scaled="1"/>
          </a:gradFill>
          <a:ln>
            <a:noFill/>
          </a:ln>
          <a:effectLst>
            <a:innerShdw blurRad="114300">
              <a:srgbClr val="000000">
                <a:alpha val="28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60" hidden="0"/>
          <p:cNvSpPr/>
          <p:nvPr isPhoto="0" userDrawn="0"/>
        </p:nvSpPr>
        <p:spPr bwMode="auto">
          <a:xfrm rot="10800000">
            <a:off x="492120" y="0"/>
            <a:ext cx="217800" cy="281160"/>
          </a:xfrm>
          <a:prstGeom prst="rect">
            <a:avLst/>
          </a:prstGeom>
          <a:gradFill rotWithShape="0">
            <a:gsLst>
              <a:gs pos="0">
                <a:srgbClr val="624771"/>
              </a:gs>
              <a:gs pos="100000">
                <a:srgbClr val="4A73A9"/>
              </a:gs>
            </a:gsLst>
            <a:lin ang="16800000" scaled="1"/>
          </a:gradFill>
          <a:ln>
            <a:noFill/>
          </a:ln>
          <a:effectLst>
            <a:innerShdw blurRad="114300">
              <a:srgbClr val="000000">
                <a:alpha val="28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61" hidden="0"/>
          <p:cNvSpPr/>
          <p:nvPr isPhoto="0" userDrawn="0"/>
        </p:nvSpPr>
        <p:spPr bwMode="auto">
          <a:xfrm>
            <a:off x="8002080" y="2121840"/>
            <a:ext cx="200520" cy="200520"/>
          </a:xfrm>
          <a:prstGeom prst="ellipse">
            <a:avLst/>
          </a:prstGeom>
          <a:gradFill rotWithShape="0">
            <a:gsLst>
              <a:gs pos="0">
                <a:srgbClr val="624771"/>
              </a:gs>
              <a:gs pos="100000">
                <a:srgbClr val="4A73A9"/>
              </a:gs>
            </a:gsLst>
            <a:lin ang="60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62" hidden="0"/>
          <p:cNvSpPr/>
          <p:nvPr isPhoto="0" userDrawn="0"/>
        </p:nvSpPr>
        <p:spPr bwMode="auto">
          <a:xfrm>
            <a:off x="8002080" y="3711240"/>
            <a:ext cx="200520" cy="200520"/>
          </a:xfrm>
          <a:prstGeom prst="ellipse">
            <a:avLst/>
          </a:prstGeom>
          <a:gradFill rotWithShape="0">
            <a:gsLst>
              <a:gs pos="0">
                <a:srgbClr val="1994CF"/>
              </a:gs>
              <a:gs pos="100000">
                <a:srgbClr val="17A4C6"/>
              </a:gs>
            </a:gsLst>
            <a:lin ang="60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63" hidden="0"/>
          <p:cNvSpPr/>
          <p:nvPr isPhoto="0" userDrawn="0"/>
        </p:nvSpPr>
        <p:spPr bwMode="auto">
          <a:xfrm>
            <a:off x="8002080" y="5300280"/>
            <a:ext cx="200520" cy="200520"/>
          </a:xfrm>
          <a:prstGeom prst="ellipse">
            <a:avLst/>
          </a:prstGeom>
          <a:gradFill rotWithShape="0">
            <a:gsLst>
              <a:gs pos="0">
                <a:srgbClr val="BB4582"/>
              </a:gs>
              <a:gs pos="100000">
                <a:srgbClr val="E84D75"/>
              </a:gs>
            </a:gsLst>
            <a:lin ang="60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4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891440" y="0"/>
            <a:ext cx="10281600" cy="6857640"/>
          </a:xfrm>
          <a:prstGeom prst="rect">
            <a:avLst/>
          </a:prstGeom>
          <a:ln>
            <a:noFill/>
          </a:ln>
        </p:spPr>
      </p:pic>
      <p:sp>
        <p:nvSpPr>
          <p:cNvPr id="5" name="CustomShape 1" hidden="0"/>
          <p:cNvSpPr/>
          <p:nvPr isPhoto="0" userDrawn="0"/>
        </p:nvSpPr>
        <p:spPr bwMode="auto">
          <a:xfrm rot="10800000">
            <a:off x="36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1F91CF">
                  <a:alpha val="96078"/>
                </a:srgbClr>
              </a:gs>
              <a:gs pos="100000">
                <a:srgbClr val="4A73A9">
                  <a:alpha val="87058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 hidden="0"/>
          <p:cNvSpPr/>
          <p:nvPr isPhoto="0" userDrawn="0"/>
        </p:nvSpPr>
        <p:spPr bwMode="auto">
          <a:xfrm>
            <a:off x="581760" y="3728519"/>
            <a:ext cx="2018520" cy="9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  <a:defRPr/>
            </a:pPr>
            <a:r>
              <a:rPr lang="en-CA" sz="3200" b="1" strike="noStrike" spc="-1">
                <a:solidFill>
                  <a:srgbClr val="FFFFFF"/>
                </a:solidFill>
                <a:latin typeface="Calibri"/>
              </a:rPr>
              <a:t>FINANCIAL</a:t>
            </a:r>
            <a:endParaRPr lang="en-CA" sz="3200" b="0" strike="noStrike" spc="-1">
              <a:latin typeface="Arial"/>
            </a:endParaRPr>
          </a:p>
        </p:txBody>
      </p:sp>
      <p:sp>
        <p:nvSpPr>
          <p:cNvPr id="7" name="CustomShape 3" hidden="0"/>
          <p:cNvSpPr/>
          <p:nvPr isPhoto="0" userDrawn="0"/>
        </p:nvSpPr>
        <p:spPr bwMode="auto">
          <a:xfrm>
            <a:off x="581760" y="4409640"/>
            <a:ext cx="173952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>
            <a:spAutoFit/>
          </a:bodyPr>
          <a:p>
            <a:pPr>
              <a:lnSpc>
                <a:spcPct val="100000"/>
              </a:lnSpc>
              <a:defRPr/>
            </a:pPr>
            <a:r>
              <a:rPr lang="en-CA" sz="2000" b="0" strike="noStrike" spc="-1">
                <a:solidFill>
                  <a:srgbClr val="FFFFFF"/>
                </a:solidFill>
                <a:latin typeface="Calibri Light"/>
              </a:rPr>
              <a:t>Data Driven</a:t>
            </a:r>
            <a:endParaRPr lang="en-CA" sz="2000" b="0" strike="noStrike" spc="-1">
              <a:latin typeface="Arial"/>
            </a:endParaRPr>
          </a:p>
        </p:txBody>
      </p:sp>
      <p:sp>
        <p:nvSpPr>
          <p:cNvPr id="8" name="CustomShape 4" hidden="0"/>
          <p:cNvSpPr/>
          <p:nvPr isPhoto="0" userDrawn="0"/>
        </p:nvSpPr>
        <p:spPr bwMode="auto">
          <a:xfrm>
            <a:off x="581760" y="4906080"/>
            <a:ext cx="2485080" cy="1642320"/>
          </a:xfrm>
          <a:prstGeom prst="rect">
            <a:avLst/>
          </a:prstGeom>
          <a:noFill/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>
            <a:spAutoFit/>
          </a:bodyPr>
          <a:p>
            <a:pPr algn="just">
              <a:lnSpc>
                <a:spcPct val="100000"/>
              </a:lnSpc>
              <a:defRPr/>
            </a:pPr>
            <a:r>
              <a:rPr lang="en-CA" sz="1200" b="0" strike="noStrike" spc="-1">
                <a:solidFill>
                  <a:srgbClr val="FFFFFF"/>
                </a:solidFill>
                <a:latin typeface="Calibri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lang="en-CA" sz="1200" b="0" strike="noStrike" spc="-1">
              <a:latin typeface="Arial"/>
            </a:endParaRPr>
          </a:p>
        </p:txBody>
      </p:sp>
      <p:grpSp>
        <p:nvGrpSpPr>
          <p:cNvPr id="9" name="Group 5" hidden="0"/>
          <p:cNvGrpSpPr/>
          <p:nvPr isPhoto="0" userDrawn="0"/>
        </p:nvGrpSpPr>
        <p:grpSpPr bwMode="auto">
          <a:xfrm>
            <a:off x="3333600" y="885960"/>
            <a:ext cx="8378640" cy="5312880"/>
            <a:chOff x="3333600" y="885960"/>
            <a:chExt cx="8378640" cy="5312880"/>
          </a:xfrm>
        </p:grpSpPr>
        <p:grpSp>
          <p:nvGrpSpPr>
            <p:cNvPr id="10" name="Group 6" hidden="0"/>
            <p:cNvGrpSpPr/>
            <p:nvPr isPhoto="0" userDrawn="0"/>
          </p:nvGrpSpPr>
          <p:grpSpPr bwMode="auto">
            <a:xfrm>
              <a:off x="3333600" y="2382120"/>
              <a:ext cx="8270640" cy="3816720"/>
              <a:chOff x="3333600" y="2382120"/>
              <a:chExt cx="8270640" cy="3816720"/>
            </a:xfrm>
          </p:grpSpPr>
          <p:graphicFrame>
            <p:nvGraphicFramePr>
              <p:cNvPr id="11" name="Chart 7" hidden="0"/>
              <p:cNvGraphicFramePr>
                <a:graphicFrameLocks xmlns:a="http://schemas.openxmlformats.org/drawingml/2006/main"/>
              </p:cNvGraphicFramePr>
              <p:nvPr isPhoto="0" userDrawn="0"/>
            </p:nvGraphicFramePr>
            <p:xfrm>
              <a:off x="3333600" y="2522160"/>
              <a:ext cx="8270640" cy="36766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2" name="Line 7" hidden="0"/>
              <p:cNvSpPr/>
              <p:nvPr isPhoto="0" userDrawn="0"/>
            </p:nvSpPr>
            <p:spPr bwMode="auto">
              <a:xfrm flipV="1">
                <a:off x="7051320" y="2382120"/>
                <a:ext cx="0" cy="1996200"/>
              </a:xfrm>
              <a:prstGeom prst="line">
                <a:avLst/>
              </a:prstGeom>
              <a:ln w="12600">
                <a:solidFill>
                  <a:srgbClr val="FFFF00"/>
                </a:solidFill>
                <a:prstDash val="dash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" name="Line 8" hidden="0"/>
              <p:cNvSpPr/>
              <p:nvPr isPhoto="0" userDrawn="0"/>
            </p:nvSpPr>
            <p:spPr bwMode="auto">
              <a:xfrm flipV="1">
                <a:off x="10852920" y="2382120"/>
                <a:ext cx="0" cy="636120"/>
              </a:xfrm>
              <a:prstGeom prst="line">
                <a:avLst/>
              </a:prstGeom>
              <a:ln w="12600">
                <a:solidFill>
                  <a:srgbClr val="FFFF00"/>
                </a:solidFill>
                <a:prstDash val="dash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" name="Line 9" hidden="0"/>
              <p:cNvSpPr/>
              <p:nvPr isPhoto="0" userDrawn="0"/>
            </p:nvSpPr>
            <p:spPr bwMode="auto">
              <a:xfrm flipV="1">
                <a:off x="4536360" y="2382120"/>
                <a:ext cx="0" cy="2809080"/>
              </a:xfrm>
              <a:prstGeom prst="line">
                <a:avLst/>
              </a:prstGeom>
              <a:ln w="12600">
                <a:solidFill>
                  <a:srgbClr val="FFFF00"/>
                </a:solidFill>
                <a:prstDash val="dash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5" name="Group 10" hidden="0"/>
            <p:cNvGrpSpPr/>
            <p:nvPr isPhoto="0" userDrawn="0"/>
          </p:nvGrpSpPr>
          <p:grpSpPr bwMode="auto">
            <a:xfrm>
              <a:off x="4164840" y="1560240"/>
              <a:ext cx="744480" cy="744480"/>
              <a:chOff x="4164840" y="1560240"/>
              <a:chExt cx="744480" cy="744480"/>
            </a:xfrm>
          </p:grpSpPr>
          <p:sp>
            <p:nvSpPr>
              <p:cNvPr id="16" name="CustomShape 11" hidden="0"/>
              <p:cNvSpPr/>
              <p:nvPr isPhoto="0" userDrawn="0"/>
            </p:nvSpPr>
            <p:spPr bwMode="auto">
              <a:xfrm rot="8099999">
                <a:off x="4273920" y="1669320"/>
                <a:ext cx="526320" cy="526320"/>
              </a:xfrm>
              <a:prstGeom prst="teardrop">
                <a:avLst>
                  <a:gd name="adj" fmla="val 100000"/>
                </a:avLst>
              </a:prstGeom>
              <a:gradFill rotWithShape="0">
                <a:gsLst>
                  <a:gs pos="0">
                    <a:srgbClr val="BB4582"/>
                  </a:gs>
                  <a:gs pos="100000">
                    <a:srgbClr val="E84D75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7" name="Group 12" hidden="0"/>
              <p:cNvGrpSpPr/>
              <p:nvPr isPhoto="0" userDrawn="0"/>
            </p:nvGrpSpPr>
            <p:grpSpPr bwMode="auto">
              <a:xfrm>
                <a:off x="4416480" y="1852560"/>
                <a:ext cx="239760" cy="258480"/>
                <a:chOff x="4416480" y="1852560"/>
                <a:chExt cx="239760" cy="258480"/>
              </a:xfrm>
            </p:grpSpPr>
            <p:sp>
              <p:nvSpPr>
                <p:cNvPr id="18" name="CustomShape 13" hidden="0"/>
                <p:cNvSpPr/>
                <p:nvPr isPhoto="0" userDrawn="0"/>
              </p:nvSpPr>
              <p:spPr bwMode="auto">
                <a:xfrm>
                  <a:off x="4416840" y="1852560"/>
                  <a:ext cx="239400" cy="33120"/>
                </a:xfrm>
                <a:prstGeom prst="rect">
                  <a:avLst/>
                </a:prstGeom>
                <a:noFill/>
                <a:ln w="11160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" name="Line 14" hidden="0"/>
                <p:cNvSpPr/>
                <p:nvPr isPhoto="0" userDrawn="0"/>
              </p:nvSpPr>
              <p:spPr bwMode="auto">
                <a:xfrm>
                  <a:off x="4416480" y="2043000"/>
                  <a:ext cx="239760" cy="0"/>
                </a:xfrm>
                <a:prstGeom prst="line">
                  <a:avLst/>
                </a:prstGeom>
                <a:ln w="11160" cap="rnd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" name="CustomShape 15" hidden="0"/>
                <p:cNvSpPr/>
                <p:nvPr isPhoto="0" userDrawn="0"/>
              </p:nvSpPr>
              <p:spPr bwMode="auto">
                <a:xfrm>
                  <a:off x="4437360" y="1886040"/>
                  <a:ext cx="196560" cy="156960"/>
                </a:xfrm>
                <a:prstGeom prst="rect">
                  <a:avLst/>
                </a:prstGeom>
                <a:noFill/>
                <a:ln w="11160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" name="Line 16" hidden="0"/>
                <p:cNvSpPr/>
                <p:nvPr isPhoto="0" userDrawn="0"/>
              </p:nvSpPr>
              <p:spPr bwMode="auto">
                <a:xfrm>
                  <a:off x="4535640" y="2043000"/>
                  <a:ext cx="0" cy="33120"/>
                </a:xfrm>
                <a:prstGeom prst="line">
                  <a:avLst/>
                </a:prstGeom>
                <a:ln w="11160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" name="CustomShape 17" hidden="0"/>
                <p:cNvSpPr/>
                <p:nvPr isPhoto="0" userDrawn="0"/>
              </p:nvSpPr>
              <p:spPr bwMode="auto">
                <a:xfrm>
                  <a:off x="4520160" y="2076480"/>
                  <a:ext cx="33120" cy="34560"/>
                </a:xfrm>
                <a:prstGeom prst="ellipse">
                  <a:avLst/>
                </a:prstGeom>
                <a:noFill/>
                <a:ln w="11160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" name="CustomShape 18" hidden="0"/>
                <p:cNvSpPr/>
                <p:nvPr isPhoto="0" userDrawn="0"/>
              </p:nvSpPr>
              <p:spPr bwMode="auto">
                <a:xfrm>
                  <a:off x="4482000" y="1952640"/>
                  <a:ext cx="21960" cy="68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43" fill="norm" stroke="1" extrusionOk="0">
                      <a:moveTo>
                        <a:pt x="14" y="43"/>
                      </a:move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43"/>
                      </a:lnTo>
                    </a:path>
                  </a:pathLst>
                </a:custGeom>
                <a:noFill/>
                <a:ln w="11160" cap="rnd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" name="CustomShape 19" hidden="0"/>
                <p:cNvSpPr/>
                <p:nvPr isPhoto="0" userDrawn="0"/>
              </p:nvSpPr>
              <p:spPr bwMode="auto">
                <a:xfrm>
                  <a:off x="4524840" y="1976400"/>
                  <a:ext cx="21960" cy="43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28" fill="norm" stroke="1" extrusionOk="0">
                      <a:moveTo>
                        <a:pt x="14" y="28"/>
                      </a:move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28"/>
                      </a:lnTo>
                    </a:path>
                  </a:pathLst>
                </a:custGeom>
                <a:noFill/>
                <a:ln w="11160" cap="rnd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" name="CustomShape 20" hidden="0"/>
                <p:cNvSpPr/>
                <p:nvPr isPhoto="0" userDrawn="0"/>
              </p:nvSpPr>
              <p:spPr bwMode="auto">
                <a:xfrm>
                  <a:off x="4569120" y="1908000"/>
                  <a:ext cx="21960" cy="112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71" fill="norm" stroke="1" extrusionOk="0">
                      <a:moveTo>
                        <a:pt x="14" y="71"/>
                      </a:moveTo>
                      <a:lnTo>
                        <a:pt x="14" y="0"/>
                      </a:lnTo>
                      <a:lnTo>
                        <a:pt x="0" y="0"/>
                      </a:lnTo>
                      <a:lnTo>
                        <a:pt x="0" y="71"/>
                      </a:lnTo>
                    </a:path>
                  </a:pathLst>
                </a:custGeom>
                <a:noFill/>
                <a:ln w="11160" cap="rnd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" name="CustomShape 21" hidden="0"/>
                <p:cNvSpPr/>
                <p:nvPr isPhoto="0" userDrawn="0"/>
              </p:nvSpPr>
              <p:spPr bwMode="auto">
                <a:xfrm>
                  <a:off x="4459680" y="1908000"/>
                  <a:ext cx="151920" cy="112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" h="71" fill="norm" stroke="1" extrusionOk="0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96" y="71"/>
                      </a:lnTo>
                    </a:path>
                  </a:pathLst>
                </a:custGeom>
                <a:noFill/>
                <a:ln w="11160" cap="rnd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7" name="Group 22" hidden="0"/>
            <p:cNvGrpSpPr/>
            <p:nvPr isPhoto="0" userDrawn="0"/>
          </p:nvGrpSpPr>
          <p:grpSpPr bwMode="auto">
            <a:xfrm>
              <a:off x="6674760" y="1560240"/>
              <a:ext cx="744480" cy="744480"/>
              <a:chOff x="6674760" y="1560240"/>
              <a:chExt cx="744480" cy="744480"/>
            </a:xfrm>
          </p:grpSpPr>
          <p:sp>
            <p:nvSpPr>
              <p:cNvPr id="28" name="CustomShape 23" hidden="0"/>
              <p:cNvSpPr/>
              <p:nvPr isPhoto="0" userDrawn="0"/>
            </p:nvSpPr>
            <p:spPr bwMode="auto">
              <a:xfrm rot="8099999">
                <a:off x="6783840" y="1669320"/>
                <a:ext cx="526320" cy="526320"/>
              </a:xfrm>
              <a:prstGeom prst="teardrop">
                <a:avLst>
                  <a:gd name="adj" fmla="val 100000"/>
                </a:avLst>
              </a:prstGeom>
              <a:gradFill rotWithShape="0">
                <a:gsLst>
                  <a:gs pos="0">
                    <a:srgbClr val="BB4582"/>
                  </a:gs>
                  <a:gs pos="100000">
                    <a:srgbClr val="E84D75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9" name="Group 24" hidden="0"/>
              <p:cNvGrpSpPr/>
              <p:nvPr isPhoto="0" userDrawn="0"/>
            </p:nvGrpSpPr>
            <p:grpSpPr bwMode="auto">
              <a:xfrm>
                <a:off x="6926760" y="1852560"/>
                <a:ext cx="239760" cy="258480"/>
                <a:chOff x="6926760" y="1852560"/>
                <a:chExt cx="239760" cy="258480"/>
              </a:xfrm>
            </p:grpSpPr>
            <p:sp>
              <p:nvSpPr>
                <p:cNvPr id="30" name="CustomShape 25" hidden="0"/>
                <p:cNvSpPr/>
                <p:nvPr isPhoto="0" userDrawn="0"/>
              </p:nvSpPr>
              <p:spPr bwMode="auto">
                <a:xfrm>
                  <a:off x="6927120" y="1852560"/>
                  <a:ext cx="239400" cy="33120"/>
                </a:xfrm>
                <a:prstGeom prst="rect">
                  <a:avLst/>
                </a:prstGeom>
                <a:noFill/>
                <a:ln w="11160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" name="Line 26" hidden="0"/>
                <p:cNvSpPr/>
                <p:nvPr isPhoto="0" userDrawn="0"/>
              </p:nvSpPr>
              <p:spPr bwMode="auto">
                <a:xfrm>
                  <a:off x="6926760" y="2043000"/>
                  <a:ext cx="239760" cy="0"/>
                </a:xfrm>
                <a:prstGeom prst="line">
                  <a:avLst/>
                </a:prstGeom>
                <a:ln w="11160" cap="rnd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" name="CustomShape 27" hidden="0"/>
                <p:cNvSpPr/>
                <p:nvPr isPhoto="0" userDrawn="0"/>
              </p:nvSpPr>
              <p:spPr bwMode="auto">
                <a:xfrm>
                  <a:off x="6949080" y="1886040"/>
                  <a:ext cx="196560" cy="156960"/>
                </a:xfrm>
                <a:prstGeom prst="rect">
                  <a:avLst/>
                </a:prstGeom>
                <a:noFill/>
                <a:ln w="11160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" name="Line 28" hidden="0"/>
                <p:cNvSpPr/>
                <p:nvPr isPhoto="0" userDrawn="0"/>
              </p:nvSpPr>
              <p:spPr bwMode="auto">
                <a:xfrm>
                  <a:off x="7047360" y="2043000"/>
                  <a:ext cx="0" cy="33120"/>
                </a:xfrm>
                <a:prstGeom prst="line">
                  <a:avLst/>
                </a:prstGeom>
                <a:ln w="11160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" name="CustomShape 29" hidden="0"/>
                <p:cNvSpPr/>
                <p:nvPr isPhoto="0" userDrawn="0"/>
              </p:nvSpPr>
              <p:spPr bwMode="auto">
                <a:xfrm>
                  <a:off x="7030080" y="2076480"/>
                  <a:ext cx="33120" cy="34560"/>
                </a:xfrm>
                <a:prstGeom prst="ellipse">
                  <a:avLst/>
                </a:prstGeom>
                <a:noFill/>
                <a:ln w="11160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" name="CustomShape 30" hidden="0"/>
                <p:cNvSpPr/>
                <p:nvPr isPhoto="0" userDrawn="0"/>
              </p:nvSpPr>
              <p:spPr bwMode="auto">
                <a:xfrm>
                  <a:off x="7025400" y="1908000"/>
                  <a:ext cx="42480" cy="33120"/>
                </a:xfrm>
                <a:prstGeom prst="rect">
                  <a:avLst/>
                </a:prstGeom>
                <a:noFill/>
                <a:ln w="11160" cap="rnd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" name="CustomShape 31" hidden="0"/>
                <p:cNvSpPr/>
                <p:nvPr isPhoto="0" userDrawn="0"/>
              </p:nvSpPr>
              <p:spPr bwMode="auto">
                <a:xfrm>
                  <a:off x="7030080" y="1976400"/>
                  <a:ext cx="33120" cy="33120"/>
                </a:xfrm>
                <a:prstGeom prst="rect">
                  <a:avLst/>
                </a:prstGeom>
                <a:noFill/>
                <a:ln w="11160" cap="rnd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" name="CustomShape 32" hidden="0"/>
                <p:cNvSpPr/>
                <p:nvPr isPhoto="0" userDrawn="0"/>
              </p:nvSpPr>
              <p:spPr bwMode="auto">
                <a:xfrm>
                  <a:off x="7090560" y="1976400"/>
                  <a:ext cx="33120" cy="33120"/>
                </a:xfrm>
                <a:prstGeom prst="rect">
                  <a:avLst/>
                </a:prstGeom>
                <a:noFill/>
                <a:ln w="11160" cap="rnd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" name="CustomShape 33" hidden="0"/>
                <p:cNvSpPr/>
                <p:nvPr isPhoto="0" userDrawn="0"/>
              </p:nvSpPr>
              <p:spPr bwMode="auto">
                <a:xfrm>
                  <a:off x="6969960" y="1976400"/>
                  <a:ext cx="33120" cy="33120"/>
                </a:xfrm>
                <a:prstGeom prst="rect">
                  <a:avLst/>
                </a:prstGeom>
                <a:noFill/>
                <a:ln w="11160" cap="rnd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" name="CustomShape 34" hidden="0"/>
                <p:cNvSpPr/>
                <p:nvPr isPhoto="0" userDrawn="0"/>
              </p:nvSpPr>
              <p:spPr bwMode="auto">
                <a:xfrm>
                  <a:off x="7068240" y="1930320"/>
                  <a:ext cx="33120" cy="4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9" fill="norm" stroke="1" extrusionOk="0">
                      <a:moveTo>
                        <a:pt x="0" y="0"/>
                      </a:moveTo>
                      <a:lnTo>
                        <a:pt x="21" y="0"/>
                      </a:lnTo>
                      <a:lnTo>
                        <a:pt x="21" y="29"/>
                      </a:lnTo>
                    </a:path>
                  </a:pathLst>
                </a:custGeom>
                <a:noFill/>
                <a:ln w="11160" cap="rnd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" name="CustomShape 35" hidden="0"/>
                <p:cNvSpPr/>
                <p:nvPr isPhoto="0" userDrawn="0"/>
              </p:nvSpPr>
              <p:spPr bwMode="auto">
                <a:xfrm>
                  <a:off x="6991920" y="1930320"/>
                  <a:ext cx="33120" cy="4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9" fill="norm" stroke="1" extrusionOk="0">
                      <a:moveTo>
                        <a:pt x="21" y="0"/>
                      </a:moveTo>
                      <a:lnTo>
                        <a:pt x="0" y="0"/>
                      </a:lnTo>
                      <a:lnTo>
                        <a:pt x="0" y="29"/>
                      </a:lnTo>
                    </a:path>
                  </a:pathLst>
                </a:custGeom>
                <a:noFill/>
                <a:ln w="11160" cap="rnd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" name="Line 36" hidden="0"/>
                <p:cNvSpPr/>
                <p:nvPr isPhoto="0" userDrawn="0"/>
              </p:nvSpPr>
              <p:spPr bwMode="auto">
                <a:xfrm>
                  <a:off x="7047360" y="1941120"/>
                  <a:ext cx="0" cy="34920"/>
                </a:xfrm>
                <a:prstGeom prst="line">
                  <a:avLst/>
                </a:prstGeom>
                <a:ln w="11160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42" name="Group 37" hidden="0"/>
            <p:cNvGrpSpPr/>
            <p:nvPr isPhoto="0" userDrawn="0"/>
          </p:nvGrpSpPr>
          <p:grpSpPr bwMode="auto">
            <a:xfrm>
              <a:off x="10481040" y="1560240"/>
              <a:ext cx="744480" cy="744480"/>
              <a:chOff x="10481040" y="1560240"/>
              <a:chExt cx="744480" cy="744480"/>
            </a:xfrm>
          </p:grpSpPr>
          <p:sp>
            <p:nvSpPr>
              <p:cNvPr id="43" name="CustomShape 38" hidden="0"/>
              <p:cNvSpPr/>
              <p:nvPr isPhoto="0" userDrawn="0"/>
            </p:nvSpPr>
            <p:spPr bwMode="auto">
              <a:xfrm rot="8099999">
                <a:off x="10590120" y="1669320"/>
                <a:ext cx="526320" cy="526320"/>
              </a:xfrm>
              <a:prstGeom prst="teardrop">
                <a:avLst>
                  <a:gd name="adj" fmla="val 100000"/>
                </a:avLst>
              </a:prstGeom>
              <a:gradFill rotWithShape="0">
                <a:gsLst>
                  <a:gs pos="0">
                    <a:srgbClr val="BB4582"/>
                  </a:gs>
                  <a:gs pos="100000">
                    <a:srgbClr val="E84D75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44" name="Group 39" hidden="0"/>
              <p:cNvGrpSpPr/>
              <p:nvPr isPhoto="0" userDrawn="0"/>
            </p:nvGrpSpPr>
            <p:grpSpPr bwMode="auto">
              <a:xfrm>
                <a:off x="10731960" y="1852560"/>
                <a:ext cx="241560" cy="258480"/>
                <a:chOff x="10731960" y="1852560"/>
                <a:chExt cx="241560" cy="258480"/>
              </a:xfrm>
            </p:grpSpPr>
            <p:sp>
              <p:nvSpPr>
                <p:cNvPr id="45" name="CustomShape 40" hidden="0"/>
                <p:cNvSpPr/>
                <p:nvPr isPhoto="0" userDrawn="0"/>
              </p:nvSpPr>
              <p:spPr bwMode="auto">
                <a:xfrm>
                  <a:off x="10732320" y="1852560"/>
                  <a:ext cx="240840" cy="33120"/>
                </a:xfrm>
                <a:prstGeom prst="rect">
                  <a:avLst/>
                </a:prstGeom>
                <a:noFill/>
                <a:ln w="11160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" name="Line 41" hidden="0"/>
                <p:cNvSpPr/>
                <p:nvPr isPhoto="0" userDrawn="0"/>
              </p:nvSpPr>
              <p:spPr bwMode="auto">
                <a:xfrm>
                  <a:off x="10731960" y="2043000"/>
                  <a:ext cx="241560" cy="0"/>
                </a:xfrm>
                <a:prstGeom prst="line">
                  <a:avLst/>
                </a:prstGeom>
                <a:ln w="11160" cap="rnd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" name="CustomShape 42" hidden="0"/>
                <p:cNvSpPr/>
                <p:nvPr isPhoto="0" userDrawn="0"/>
              </p:nvSpPr>
              <p:spPr bwMode="auto">
                <a:xfrm>
                  <a:off x="10754640" y="1886040"/>
                  <a:ext cx="196560" cy="156960"/>
                </a:xfrm>
                <a:prstGeom prst="rect">
                  <a:avLst/>
                </a:prstGeom>
                <a:noFill/>
                <a:ln w="11160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8" name="Line 43" hidden="0"/>
                <p:cNvSpPr/>
                <p:nvPr isPhoto="0" userDrawn="0"/>
              </p:nvSpPr>
              <p:spPr bwMode="auto">
                <a:xfrm>
                  <a:off x="10852920" y="2043000"/>
                  <a:ext cx="0" cy="33120"/>
                </a:xfrm>
                <a:prstGeom prst="line">
                  <a:avLst/>
                </a:prstGeom>
                <a:ln w="11160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" name="CustomShape 44" hidden="0"/>
                <p:cNvSpPr/>
                <p:nvPr isPhoto="0" userDrawn="0"/>
              </p:nvSpPr>
              <p:spPr bwMode="auto">
                <a:xfrm>
                  <a:off x="10837079" y="2076480"/>
                  <a:ext cx="31320" cy="34560"/>
                </a:xfrm>
                <a:prstGeom prst="ellipse">
                  <a:avLst/>
                </a:prstGeom>
                <a:noFill/>
                <a:ln w="11160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" name="CustomShape 45" hidden="0"/>
                <p:cNvSpPr/>
                <p:nvPr isPhoto="0" userDrawn="0"/>
              </p:nvSpPr>
              <p:spPr bwMode="auto">
                <a:xfrm>
                  <a:off x="10852920" y="1976400"/>
                  <a:ext cx="21960" cy="43920"/>
                </a:xfrm>
                <a:prstGeom prst="rect">
                  <a:avLst/>
                </a:prstGeom>
                <a:noFill/>
                <a:ln w="11160" cap="rnd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" name="CustomShape 46" hidden="0"/>
                <p:cNvSpPr/>
                <p:nvPr isPhoto="0" userDrawn="0"/>
              </p:nvSpPr>
              <p:spPr bwMode="auto">
                <a:xfrm>
                  <a:off x="10897560" y="1919160"/>
                  <a:ext cx="20160" cy="101160"/>
                </a:xfrm>
                <a:prstGeom prst="rect">
                  <a:avLst/>
                </a:prstGeom>
                <a:noFill/>
                <a:ln w="11160" cap="rnd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" name="CustomShape 47" hidden="0"/>
                <p:cNvSpPr/>
                <p:nvPr isPhoto="0" userDrawn="0"/>
              </p:nvSpPr>
              <p:spPr bwMode="auto">
                <a:xfrm>
                  <a:off x="10779840" y="1919160"/>
                  <a:ext cx="37800" cy="75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27" fill="norm" stroke="1" extrusionOk="0">
                      <a:moveTo>
                        <a:pt x="0" y="21"/>
                      </a:moveTo>
                      <a:cubicBezTo>
                        <a:pt x="0" y="24"/>
                        <a:pt x="3" y="27"/>
                        <a:pt x="7" y="27"/>
                      </a:cubicBezTo>
                      <a:cubicBezTo>
                        <a:pt x="11" y="27"/>
                        <a:pt x="14" y="24"/>
                        <a:pt x="14" y="21"/>
                      </a:cubicBezTo>
                      <a:cubicBezTo>
                        <a:pt x="14" y="17"/>
                        <a:pt x="11" y="14"/>
                        <a:pt x="7" y="14"/>
                      </a:cubicBezTo>
                      <a:cubicBezTo>
                        <a:pt x="3" y="14"/>
                        <a:pt x="0" y="11"/>
                        <a:pt x="0" y="7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11" y="0"/>
                        <a:pt x="14" y="4"/>
                        <a:pt x="14" y="7"/>
                      </a:cubicBezTo>
                    </a:path>
                  </a:pathLst>
                </a:custGeom>
                <a:noFill/>
                <a:ln w="11160" cap="rnd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" name="Line 48" hidden="0"/>
                <p:cNvSpPr/>
                <p:nvPr isPhoto="0" userDrawn="0"/>
              </p:nvSpPr>
              <p:spPr bwMode="auto">
                <a:xfrm>
                  <a:off x="10798920" y="1995120"/>
                  <a:ext cx="0" cy="14400"/>
                </a:xfrm>
                <a:prstGeom prst="line">
                  <a:avLst/>
                </a:prstGeom>
                <a:ln w="11160" cap="rnd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4" name="Line 49" hidden="0"/>
                <p:cNvSpPr/>
                <p:nvPr isPhoto="0" userDrawn="0"/>
              </p:nvSpPr>
              <p:spPr bwMode="auto">
                <a:xfrm>
                  <a:off x="10798920" y="1908000"/>
                  <a:ext cx="0" cy="11160"/>
                </a:xfrm>
                <a:prstGeom prst="line">
                  <a:avLst/>
                </a:prstGeom>
                <a:ln w="11160" cap="rnd">
                  <a:solidFill>
                    <a:schemeClr val="bg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55" name="Group 50" hidden="0"/>
            <p:cNvGrpSpPr/>
            <p:nvPr isPhoto="0" userDrawn="0"/>
          </p:nvGrpSpPr>
          <p:grpSpPr bwMode="auto">
            <a:xfrm>
              <a:off x="9961560" y="885960"/>
              <a:ext cx="1750680" cy="864000"/>
              <a:chOff x="9961560" y="885960"/>
              <a:chExt cx="1750680" cy="864000"/>
            </a:xfrm>
          </p:grpSpPr>
          <p:sp>
            <p:nvSpPr>
              <p:cNvPr id="56" name="CustomShape 51" hidden="0"/>
              <p:cNvSpPr/>
              <p:nvPr isPhoto="0" userDrawn="0"/>
            </p:nvSpPr>
            <p:spPr bwMode="auto">
              <a:xfrm>
                <a:off x="9961560" y="1202759"/>
                <a:ext cx="1750680" cy="54720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tIns="0" rIns="0" bIns="0">
                <a:spAutoFit/>
              </a:bodyPr>
              <a:p>
                <a:pPr algn="ctr">
                  <a:lnSpc>
                    <a:spcPct val="100000"/>
                  </a:lnSpc>
                  <a:defRPr/>
                </a:pPr>
                <a:r>
                  <a:rPr lang="en-CA" sz="1200" b="0" strike="noStrike" spc="-1">
                    <a:solidFill>
                      <a:srgbClr val="FFFFFF"/>
                    </a:solidFill>
                    <a:latin typeface="Calibri"/>
                  </a:rPr>
                  <a:t>Lorem Ipsum is simply dummy text of the printing.</a:t>
                </a:r>
                <a:endParaRPr lang="en-CA" sz="1200" b="0" strike="noStrike" spc="-1">
                  <a:latin typeface="Arial"/>
                </a:endParaRPr>
              </a:p>
            </p:txBody>
          </p:sp>
          <p:sp>
            <p:nvSpPr>
              <p:cNvPr id="57" name="CustomShape 52" hidden="0"/>
              <p:cNvSpPr/>
              <p:nvPr isPhoto="0" userDrawn="0"/>
            </p:nvSpPr>
            <p:spPr bwMode="auto">
              <a:xfrm>
                <a:off x="10246680" y="885960"/>
                <a:ext cx="1180800" cy="27468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tIns="0" rIns="0" bIns="0">
                <a:spAutoFit/>
              </a:bodyPr>
              <a:p>
                <a:pPr algn="ctr">
                  <a:lnSpc>
                    <a:spcPct val="100000"/>
                  </a:lnSpc>
                  <a:defRPr/>
                </a:pPr>
                <a:r>
                  <a:rPr lang="en-CA" sz="1800" b="1" strike="noStrike" spc="-1">
                    <a:solidFill>
                      <a:srgbClr val="FFFFFF"/>
                    </a:solidFill>
                    <a:latin typeface="Calibri"/>
                  </a:rPr>
                  <a:t>85%</a:t>
                </a:r>
                <a:endParaRPr lang="en-CA" sz="1800" b="0" strike="noStrike" spc="-1">
                  <a:latin typeface="Arial"/>
                </a:endParaRPr>
              </a:p>
            </p:txBody>
          </p:sp>
        </p:grpSp>
        <p:grpSp>
          <p:nvGrpSpPr>
            <p:cNvPr id="58" name="Group 53" hidden="0"/>
            <p:cNvGrpSpPr/>
            <p:nvPr isPhoto="0" userDrawn="0"/>
          </p:nvGrpSpPr>
          <p:grpSpPr bwMode="auto">
            <a:xfrm>
              <a:off x="6171480" y="885960"/>
              <a:ext cx="1750680" cy="864000"/>
              <a:chOff x="6171480" y="885960"/>
              <a:chExt cx="1750680" cy="864000"/>
            </a:xfrm>
          </p:grpSpPr>
          <p:sp>
            <p:nvSpPr>
              <p:cNvPr id="59" name="CustomShape 54" hidden="0"/>
              <p:cNvSpPr/>
              <p:nvPr isPhoto="0" userDrawn="0"/>
            </p:nvSpPr>
            <p:spPr bwMode="auto">
              <a:xfrm>
                <a:off x="6171480" y="1202759"/>
                <a:ext cx="1750680" cy="54720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tIns="0" rIns="0" bIns="0">
                <a:spAutoFit/>
              </a:bodyPr>
              <a:p>
                <a:pPr algn="ctr">
                  <a:lnSpc>
                    <a:spcPct val="100000"/>
                  </a:lnSpc>
                  <a:defRPr/>
                </a:pPr>
                <a:r>
                  <a:rPr lang="en-CA" sz="1200" b="0" strike="noStrike" spc="-1">
                    <a:solidFill>
                      <a:srgbClr val="FFFFFF"/>
                    </a:solidFill>
                    <a:latin typeface="Calibri"/>
                  </a:rPr>
                  <a:t>Lorem Ipsum is simply dummy text of the printing.</a:t>
                </a:r>
                <a:endParaRPr lang="en-CA" sz="1200" b="0" strike="noStrike" spc="-1">
                  <a:latin typeface="Arial"/>
                </a:endParaRPr>
              </a:p>
            </p:txBody>
          </p:sp>
          <p:sp>
            <p:nvSpPr>
              <p:cNvPr id="60" name="CustomShape 55" hidden="0"/>
              <p:cNvSpPr/>
              <p:nvPr isPhoto="0" userDrawn="0"/>
            </p:nvSpPr>
            <p:spPr bwMode="auto">
              <a:xfrm>
                <a:off x="6456240" y="885960"/>
                <a:ext cx="1180800" cy="27468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tIns="0" rIns="0" bIns="0">
                <a:spAutoFit/>
              </a:bodyPr>
              <a:p>
                <a:pPr algn="ctr">
                  <a:lnSpc>
                    <a:spcPct val="100000"/>
                  </a:lnSpc>
                  <a:defRPr/>
                </a:pPr>
                <a:r>
                  <a:rPr lang="en-CA" sz="1800" b="1" strike="noStrike" spc="-1">
                    <a:solidFill>
                      <a:srgbClr val="FFFFFF"/>
                    </a:solidFill>
                    <a:latin typeface="Calibri"/>
                  </a:rPr>
                  <a:t>30%</a:t>
                </a:r>
                <a:endParaRPr lang="en-CA" sz="1800" b="0" strike="noStrike" spc="-1">
                  <a:latin typeface="Arial"/>
                </a:endParaRPr>
              </a:p>
            </p:txBody>
          </p:sp>
        </p:grpSp>
        <p:grpSp>
          <p:nvGrpSpPr>
            <p:cNvPr id="61" name="Group 56" hidden="0"/>
            <p:cNvGrpSpPr/>
            <p:nvPr isPhoto="0" userDrawn="0"/>
          </p:nvGrpSpPr>
          <p:grpSpPr bwMode="auto">
            <a:xfrm>
              <a:off x="3704760" y="885960"/>
              <a:ext cx="1750680" cy="864000"/>
              <a:chOff x="3704760" y="885960"/>
              <a:chExt cx="1750680" cy="864000"/>
            </a:xfrm>
          </p:grpSpPr>
          <p:sp>
            <p:nvSpPr>
              <p:cNvPr id="62" name="CustomShape 57" hidden="0"/>
              <p:cNvSpPr/>
              <p:nvPr isPhoto="0" userDrawn="0"/>
            </p:nvSpPr>
            <p:spPr bwMode="auto">
              <a:xfrm>
                <a:off x="3704760" y="1202759"/>
                <a:ext cx="1750680" cy="54720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tIns="0" rIns="0" bIns="0">
                <a:spAutoFit/>
              </a:bodyPr>
              <a:p>
                <a:pPr algn="ctr">
                  <a:lnSpc>
                    <a:spcPct val="100000"/>
                  </a:lnSpc>
                  <a:defRPr/>
                </a:pPr>
                <a:r>
                  <a:rPr lang="en-CA" sz="1200" b="0" strike="noStrike" spc="-1">
                    <a:solidFill>
                      <a:srgbClr val="FFFFFF"/>
                    </a:solidFill>
                    <a:latin typeface="Calibri"/>
                  </a:rPr>
                  <a:t>Lorem Ipsum is simply dummy text of the printing.</a:t>
                </a:r>
                <a:endParaRPr lang="en-CA" sz="1200" b="0" strike="noStrike" spc="-1">
                  <a:latin typeface="Arial"/>
                </a:endParaRPr>
              </a:p>
            </p:txBody>
          </p:sp>
          <p:sp>
            <p:nvSpPr>
              <p:cNvPr id="63" name="CustomShape 58" hidden="0"/>
              <p:cNvSpPr/>
              <p:nvPr isPhoto="0" userDrawn="0"/>
            </p:nvSpPr>
            <p:spPr bwMode="auto">
              <a:xfrm>
                <a:off x="3989880" y="885960"/>
                <a:ext cx="1180800" cy="274680"/>
              </a:xfrm>
              <a:prstGeom prst="rect">
                <a:avLst/>
              </a:prstGeom>
              <a:noFill/>
              <a:ln w="648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tIns="0" rIns="0" bIns="0">
                <a:spAutoFit/>
              </a:bodyPr>
              <a:p>
                <a:pPr algn="ctr">
                  <a:lnSpc>
                    <a:spcPct val="100000"/>
                  </a:lnSpc>
                  <a:defRPr/>
                </a:pPr>
                <a:r>
                  <a:rPr lang="en-CA" sz="1800" b="1" strike="noStrike" spc="-1">
                    <a:solidFill>
                      <a:srgbClr val="FFFFFF"/>
                    </a:solidFill>
                    <a:latin typeface="Calibri"/>
                  </a:rPr>
                  <a:t>10%</a:t>
                </a:r>
                <a:endParaRPr lang="en-CA" sz="1800" b="0" strike="noStrike" spc="-1">
                  <a:latin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1024" descr="" hidden="0"/>
          <p:cNvPicPr/>
          <p:nvPr isPhoto="0" userDrawn="0"/>
        </p:nvPicPr>
        <p:blipFill>
          <a:blip r:embed="rId2"/>
          <a:srcRect l="0" t="0" r="70663" b="0"/>
          <a:stretch/>
        </p:blipFill>
        <p:spPr bwMode="auto">
          <a:xfrm>
            <a:off x="0" y="0"/>
            <a:ext cx="3030120" cy="6857640"/>
          </a:xfrm>
          <a:prstGeom prst="rect">
            <a:avLst/>
          </a:prstGeom>
          <a:ln>
            <a:noFill/>
          </a:ln>
        </p:spPr>
      </p:pic>
      <p:sp>
        <p:nvSpPr>
          <p:cNvPr id="5" name="CustomShape 1" hidden="0"/>
          <p:cNvSpPr/>
          <p:nvPr isPhoto="0" userDrawn="0"/>
        </p:nvSpPr>
        <p:spPr bwMode="auto">
          <a:xfrm>
            <a:off x="0" y="0"/>
            <a:ext cx="3030120" cy="6857640"/>
          </a:xfrm>
          <a:prstGeom prst="rect">
            <a:avLst/>
          </a:prstGeom>
          <a:gradFill rotWithShape="0">
            <a:gsLst>
              <a:gs pos="0">
                <a:srgbClr val="B9FCC8">
                  <a:alpha val="75294"/>
                </a:srgbClr>
              </a:gs>
              <a:gs pos="100000">
                <a:srgbClr val="8FF8C3">
                  <a:alpha val="82352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2" hidden="0"/>
          <p:cNvGrpSpPr/>
          <p:nvPr isPhoto="0" userDrawn="0"/>
        </p:nvGrpSpPr>
        <p:grpSpPr bwMode="auto">
          <a:xfrm>
            <a:off x="587520" y="1041120"/>
            <a:ext cx="10928880" cy="4775400"/>
            <a:chOff x="587520" y="1041120"/>
            <a:chExt cx="10928880" cy="4775400"/>
          </a:xfrm>
        </p:grpSpPr>
        <p:grpSp>
          <p:nvGrpSpPr>
            <p:cNvPr id="7" name="Group 3" hidden="0"/>
            <p:cNvGrpSpPr/>
            <p:nvPr isPhoto="0" userDrawn="0"/>
          </p:nvGrpSpPr>
          <p:grpSpPr bwMode="auto">
            <a:xfrm>
              <a:off x="587520" y="4979520"/>
              <a:ext cx="2169720" cy="736200"/>
              <a:chOff x="587520" y="4979520"/>
              <a:chExt cx="2169720" cy="736200"/>
            </a:xfrm>
          </p:grpSpPr>
          <p:sp>
            <p:nvSpPr>
              <p:cNvPr id="8" name="CustomShape 4" hidden="0"/>
              <p:cNvSpPr/>
              <p:nvPr isPhoto="0" userDrawn="0"/>
            </p:nvSpPr>
            <p:spPr bwMode="auto">
              <a:xfrm>
                <a:off x="587520" y="4979520"/>
                <a:ext cx="2169720" cy="426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tIns="0" rIns="0" bIns="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CA" sz="2800" b="1" strike="noStrike" spc="-1">
                    <a:solidFill>
                      <a:srgbClr val="404040"/>
                    </a:solidFill>
                    <a:latin typeface="Arial"/>
                  </a:rPr>
                  <a:t>FINANCIAL</a:t>
                </a:r>
                <a:endParaRPr lang="en-CA" sz="2800" b="0" strike="noStrike" spc="-1">
                  <a:latin typeface="Arial"/>
                </a:endParaRPr>
              </a:p>
            </p:txBody>
          </p:sp>
          <p:sp>
            <p:nvSpPr>
              <p:cNvPr id="9" name="CustomShape 5" hidden="0"/>
              <p:cNvSpPr/>
              <p:nvPr isPhoto="0" userDrawn="0"/>
            </p:nvSpPr>
            <p:spPr bwMode="auto">
              <a:xfrm>
                <a:off x="587520" y="5410440"/>
                <a:ext cx="1739520" cy="305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tIns="0" rIns="0" bIns="0">
                <a:spAutoFit/>
              </a:bodyPr>
              <a:p>
                <a:pPr>
                  <a:lnSpc>
                    <a:spcPct val="100000"/>
                  </a:lnSpc>
                  <a:defRPr/>
                </a:pPr>
                <a:r>
                  <a:rPr lang="en-CA" sz="2000" b="0" strike="noStrike" spc="-1">
                    <a:solidFill>
                      <a:srgbClr val="404040"/>
                    </a:solidFill>
                    <a:latin typeface="Arial"/>
                  </a:rPr>
                  <a:t>Data Driven</a:t>
                </a:r>
                <a:endParaRPr lang="en-CA" sz="2000" b="0" strike="noStrike" spc="-1">
                  <a:latin typeface="Arial"/>
                </a:endParaRPr>
              </a:p>
            </p:txBody>
          </p:sp>
        </p:grpSp>
        <p:grpSp>
          <p:nvGrpSpPr>
            <p:cNvPr id="10" name="Group 6" hidden="0"/>
            <p:cNvGrpSpPr/>
            <p:nvPr isPhoto="0" userDrawn="0"/>
          </p:nvGrpSpPr>
          <p:grpSpPr bwMode="auto">
            <a:xfrm>
              <a:off x="3270240" y="1041120"/>
              <a:ext cx="8246160" cy="4775400"/>
              <a:chOff x="3270240" y="1041120"/>
              <a:chExt cx="8246160" cy="4775400"/>
            </a:xfrm>
          </p:grpSpPr>
          <p:grpSp>
            <p:nvGrpSpPr>
              <p:cNvPr id="11" name="Group 7" hidden="0"/>
              <p:cNvGrpSpPr/>
              <p:nvPr isPhoto="0" userDrawn="0"/>
            </p:nvGrpSpPr>
            <p:grpSpPr bwMode="auto">
              <a:xfrm>
                <a:off x="3270240" y="1041120"/>
                <a:ext cx="3960360" cy="4676760"/>
                <a:chOff x="3270240" y="1041120"/>
                <a:chExt cx="3960360" cy="4676760"/>
              </a:xfrm>
            </p:grpSpPr>
            <p:graphicFrame>
              <p:nvGraphicFramePr>
                <p:cNvPr id="12" name="Chart 23" hidden="0"/>
                <p:cNvGraphicFramePr>
                  <a:graphicFrameLocks xmlns:a="http://schemas.openxmlformats.org/drawingml/2006/main"/>
                </p:cNvGraphicFramePr>
                <p:nvPr isPhoto="0" userDrawn="0"/>
              </p:nvGraphicFramePr>
              <p:xfrm>
                <a:off x="3270240" y="2025000"/>
                <a:ext cx="3960360" cy="369288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grpSp>
              <p:nvGrpSpPr>
                <p:cNvPr id="13" name="Group 8" hidden="0"/>
                <p:cNvGrpSpPr/>
                <p:nvPr isPhoto="0" userDrawn="0"/>
              </p:nvGrpSpPr>
              <p:grpSpPr bwMode="auto">
                <a:xfrm>
                  <a:off x="3270240" y="1041120"/>
                  <a:ext cx="3771360" cy="1052280"/>
                  <a:chOff x="3270240" y="1041120"/>
                  <a:chExt cx="3771360" cy="1052280"/>
                </a:xfrm>
              </p:grpSpPr>
              <p:sp>
                <p:nvSpPr>
                  <p:cNvPr id="14" name="CustomShape 9" hidden="0"/>
                  <p:cNvSpPr/>
                  <p:nvPr isPhoto="0" userDrawn="0"/>
                </p:nvSpPr>
                <p:spPr bwMode="auto">
                  <a:xfrm>
                    <a:off x="3270240" y="1363680"/>
                    <a:ext cx="3771360" cy="729720"/>
                  </a:xfrm>
                  <a:prstGeom prst="rect">
                    <a:avLst/>
                  </a:prstGeom>
                  <a:noFill/>
                  <a:ln w="648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0" tIns="0" rIns="0" bIns="0">
                    <a:spAutoFit/>
                  </a:bodyPr>
                  <a:p>
                    <a:pPr>
                      <a:lnSpc>
                        <a:spcPct val="100000"/>
                      </a:lnSpc>
                      <a:defRPr/>
                    </a:pPr>
                    <a:r>
                      <a:rPr lang="en-CA" sz="1200" b="0" strike="noStrike" spc="-1">
                        <a:solidFill>
                          <a:srgbClr val="404040"/>
                        </a:solidFill>
                        <a:latin typeface="Calibri"/>
                      </a:rPr>
                      <a:t>Lorem Ipsum is simply dummy text of the printing and typesetting industry. Lorem Ipsum has been the industry's standard dummy text ever since the 1500s.</a:t>
                    </a:r>
                    <a:endParaRPr lang="en-CA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15" name="CustomShape 10" hidden="0"/>
                  <p:cNvSpPr/>
                  <p:nvPr isPhoto="0" userDrawn="0"/>
                </p:nvSpPr>
                <p:spPr bwMode="auto">
                  <a:xfrm>
                    <a:off x="3270240" y="1041120"/>
                    <a:ext cx="3771360" cy="274680"/>
                  </a:xfrm>
                  <a:prstGeom prst="rect">
                    <a:avLst/>
                  </a:prstGeom>
                  <a:noFill/>
                  <a:ln w="648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0" tIns="0" rIns="0" bIns="0">
                    <a:spAutoFit/>
                  </a:bodyPr>
                  <a:p>
                    <a:pPr>
                      <a:lnSpc>
                        <a:spcPct val="100000"/>
                      </a:lnSpc>
                      <a:defRPr/>
                    </a:pPr>
                    <a:r>
                      <a:rPr lang="en-CA" sz="1800" b="1" strike="noStrike" spc="-1">
                        <a:solidFill>
                          <a:srgbClr val="404040"/>
                        </a:solidFill>
                        <a:latin typeface="Arial"/>
                      </a:rPr>
                      <a:t>Sales, Cost &amp; Profit</a:t>
                    </a:r>
                    <a:endParaRPr lang="en-CA" sz="1800" b="0" strike="noStrike" spc="-1"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6" name="Group 11" hidden="0"/>
              <p:cNvGrpSpPr/>
              <p:nvPr isPhoto="0" userDrawn="0"/>
            </p:nvGrpSpPr>
            <p:grpSpPr bwMode="auto">
              <a:xfrm>
                <a:off x="7556039" y="1041120"/>
                <a:ext cx="3960360" cy="4676760"/>
                <a:chOff x="7556039" y="1041120"/>
                <a:chExt cx="3960360" cy="4676760"/>
              </a:xfrm>
            </p:grpSpPr>
            <p:graphicFrame>
              <p:nvGraphicFramePr>
                <p:cNvPr id="17" name="Chart 19" hidden="0"/>
                <p:cNvGraphicFramePr>
                  <a:graphicFrameLocks xmlns:a="http://schemas.openxmlformats.org/drawingml/2006/main"/>
                </p:cNvGraphicFramePr>
                <p:nvPr isPhoto="0" userDrawn="0"/>
              </p:nvGraphicFramePr>
              <p:xfrm>
                <a:off x="7556039" y="2025000"/>
                <a:ext cx="3960360" cy="369288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grpSp>
              <p:nvGrpSpPr>
                <p:cNvPr id="18" name="Group 12" hidden="0"/>
                <p:cNvGrpSpPr/>
                <p:nvPr isPhoto="0" userDrawn="0"/>
              </p:nvGrpSpPr>
              <p:grpSpPr bwMode="auto">
                <a:xfrm>
                  <a:off x="7556039" y="1041120"/>
                  <a:ext cx="3771360" cy="1052280"/>
                  <a:chOff x="7556039" y="1041120"/>
                  <a:chExt cx="3771360" cy="1052280"/>
                </a:xfrm>
              </p:grpSpPr>
              <p:sp>
                <p:nvSpPr>
                  <p:cNvPr id="19" name="CustomShape 13" hidden="0"/>
                  <p:cNvSpPr/>
                  <p:nvPr isPhoto="0" userDrawn="0"/>
                </p:nvSpPr>
                <p:spPr bwMode="auto">
                  <a:xfrm>
                    <a:off x="7556039" y="1363680"/>
                    <a:ext cx="3771360" cy="729720"/>
                  </a:xfrm>
                  <a:prstGeom prst="rect">
                    <a:avLst/>
                  </a:prstGeom>
                  <a:noFill/>
                  <a:ln w="648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0" tIns="0" rIns="0" bIns="0">
                    <a:spAutoFit/>
                  </a:bodyPr>
                  <a:p>
                    <a:pPr>
                      <a:lnSpc>
                        <a:spcPct val="100000"/>
                      </a:lnSpc>
                      <a:defRPr/>
                    </a:pPr>
                    <a:r>
                      <a:rPr lang="en-CA" sz="1200" b="0" strike="noStrike" spc="-1">
                        <a:solidFill>
                          <a:srgbClr val="404040"/>
                        </a:solidFill>
                        <a:latin typeface="Calibri"/>
                      </a:rPr>
                      <a:t>Lorem Ipsum is simply dummy text of the printing and typesetting industry. Lorem Ipsum has been the industry's standard dummy text ever since the 1500s.</a:t>
                    </a:r>
                    <a:endParaRPr lang="en-CA" sz="1200" b="0" strike="noStrike" spc="-1">
                      <a:latin typeface="Arial"/>
                    </a:endParaRPr>
                  </a:p>
                </p:txBody>
              </p:sp>
              <p:sp>
                <p:nvSpPr>
                  <p:cNvPr id="20" name="CustomShape 14" hidden="0"/>
                  <p:cNvSpPr/>
                  <p:nvPr isPhoto="0" userDrawn="0"/>
                </p:nvSpPr>
                <p:spPr bwMode="auto">
                  <a:xfrm>
                    <a:off x="7556039" y="1041120"/>
                    <a:ext cx="3771360" cy="274680"/>
                  </a:xfrm>
                  <a:prstGeom prst="rect">
                    <a:avLst/>
                  </a:prstGeom>
                  <a:noFill/>
                  <a:ln w="648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0" tIns="0" rIns="0" bIns="0">
                    <a:spAutoFit/>
                  </a:bodyPr>
                  <a:p>
                    <a:pPr>
                      <a:lnSpc>
                        <a:spcPct val="100000"/>
                      </a:lnSpc>
                      <a:defRPr/>
                    </a:pPr>
                    <a:r>
                      <a:rPr lang="en-CA" sz="1800" b="1" strike="noStrike" spc="-1">
                        <a:solidFill>
                          <a:srgbClr val="404040"/>
                        </a:solidFill>
                        <a:latin typeface="Arial"/>
                      </a:rPr>
                      <a:t>Cash Flow</a:t>
                    </a:r>
                    <a:endParaRPr lang="en-CA" sz="1800" b="0" strike="noStrike" spc="-1">
                      <a:latin typeface="Arial"/>
                    </a:endParaRPr>
                  </a:p>
                </p:txBody>
              </p:sp>
            </p:grpSp>
          </p:grpSp>
          <p:sp>
            <p:nvSpPr>
              <p:cNvPr id="21" name="Line 15" hidden="0"/>
              <p:cNvSpPr/>
              <p:nvPr isPhoto="0" userDrawn="0"/>
            </p:nvSpPr>
            <p:spPr bwMode="auto">
              <a:xfrm>
                <a:off x="7393320" y="1070640"/>
                <a:ext cx="0" cy="4745880"/>
              </a:xfrm>
              <a:prstGeom prst="line">
                <a:avLst/>
              </a:prstGeom>
              <a:ln w="6480">
                <a:solidFill>
                  <a:schemeClr val="bg1">
                    <a:lumMod val="75000"/>
                  </a:schemeClr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ONLYOFFICE/5.5.1.0</Application>
  <DocSecurity>0</DocSecurity>
  <PresentationFormat/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Deni Pramadita</dc:creator>
  <cp:keywords/>
  <dc:description/>
  <dc:identifier/>
  <dc:language>en-CA</dc:language>
  <cp:lastModifiedBy>Ramez Rafla</cp:lastModifiedBy>
  <cp:revision>23</cp:revision>
  <dcterms:created xsi:type="dcterms:W3CDTF">2017-10-28T14:07:13Z</dcterms:created>
  <dcterms:modified xsi:type="dcterms:W3CDTF">2020-04-23T06:55:51Z</dcterms:modified>
  <cp:category/>
  <cp:contentStatus/>
  <cp:version/>
</cp:coreProperties>
</file>