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70"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4E71"/>
    <a:srgbClr val="6BD63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B00E0F9-73DA-477C-BAA9-FEA75F570B44}" type="datetimeFigureOut">
              <a:rPr lang="en-US" smtClean="0"/>
              <a:pPr/>
              <a:t>8/25/2016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DF592-E50C-4C73-8F36-9FF09512D3B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00E0F9-73DA-477C-BAA9-FEA75F570B44}" type="datetimeFigureOut">
              <a:rPr lang="en-US" smtClean="0"/>
              <a:pPr/>
              <a:t>8/25/2016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DF592-E50C-4C73-8F36-9FF09512D3B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00E0F9-73DA-477C-BAA9-FEA75F570B44}" type="datetimeFigureOut">
              <a:rPr lang="en-US" smtClean="0"/>
              <a:pPr/>
              <a:t>8/25/2016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DF592-E50C-4C73-8F36-9FF09512D3B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00E0F9-73DA-477C-BAA9-FEA75F570B44}" type="datetimeFigureOut">
              <a:rPr lang="en-US" smtClean="0"/>
              <a:pPr/>
              <a:t>8/25/2016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DF592-E50C-4C73-8F36-9FF09512D3B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00E0F9-73DA-477C-BAA9-FEA75F570B44}" type="datetimeFigureOut">
              <a:rPr lang="en-US" smtClean="0"/>
              <a:pPr/>
              <a:t>8/25/2016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DF592-E50C-4C73-8F36-9FF09512D3B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B00E0F9-73DA-477C-BAA9-FEA75F570B44}" type="datetimeFigureOut">
              <a:rPr lang="en-US" smtClean="0"/>
              <a:pPr/>
              <a:t>8/25/2016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6DF592-E50C-4C73-8F36-9FF09512D3B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B00E0F9-73DA-477C-BAA9-FEA75F570B44}" type="datetimeFigureOut">
              <a:rPr lang="en-US" smtClean="0"/>
              <a:pPr/>
              <a:t>8/25/2016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6DF592-E50C-4C73-8F36-9FF09512D3B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B00E0F9-73DA-477C-BAA9-FEA75F570B44}" type="datetimeFigureOut">
              <a:rPr lang="en-US" smtClean="0"/>
              <a:pPr/>
              <a:t>8/25/2016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6DF592-E50C-4C73-8F36-9FF09512D3B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00E0F9-73DA-477C-BAA9-FEA75F570B44}" type="datetimeFigureOut">
              <a:rPr lang="en-US" smtClean="0"/>
              <a:pPr/>
              <a:t>8/25/2016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6DF592-E50C-4C73-8F36-9FF09512D3B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00E0F9-73DA-477C-BAA9-FEA75F570B44}" type="datetimeFigureOut">
              <a:rPr lang="en-US" smtClean="0"/>
              <a:pPr/>
              <a:t>8/25/2016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6DF592-E50C-4C73-8F36-9FF09512D3B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00E0F9-73DA-477C-BAA9-FEA75F570B44}" type="datetimeFigureOut">
              <a:rPr lang="en-US" smtClean="0"/>
              <a:pPr/>
              <a:t>8/25/2016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6DF592-E50C-4C73-8F36-9FF09512D3B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00E0F9-73DA-477C-BAA9-FEA75F570B44}" type="datetimeFigureOut">
              <a:rPr lang="en-US" smtClean="0"/>
              <a:pPr/>
              <a:t>8/25/2016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6DF592-E50C-4C73-8F36-9FF09512D3B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Picture 3" descr="lt_humanheart_am_27_powerpoint_templates_title_slide.jpg"/>
          <p:cNvPicPr>
            <a:picLocks noChangeAspect="1"/>
          </p:cNvPicPr>
          <p:nvPr/>
        </p:nvPicPr>
        <p:blipFill>
          <a:blip r:embed="rId2"/>
          <a:stretch>
            <a:fillRect/>
          </a:stretch>
        </p:blipFill>
        <p:spPr>
          <a:xfrm>
            <a:off x="0" y="0"/>
            <a:ext cx="9144000" cy="6858000"/>
          </a:xfrm>
          <a:prstGeom prst="rect">
            <a:avLst/>
          </a:prstGeom>
          <a:ln>
            <a:solidFill>
              <a:srgbClr val="C00000"/>
            </a:solidFill>
          </a:ln>
        </p:spPr>
      </p:pic>
      <p:sp>
        <p:nvSpPr>
          <p:cNvPr id="7" name="Rectangle 6"/>
          <p:cNvSpPr/>
          <p:nvPr/>
        </p:nvSpPr>
        <p:spPr>
          <a:xfrm>
            <a:off x="4143372" y="214290"/>
            <a:ext cx="4857784" cy="1143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solidFill>
              </a:rPr>
              <a:t>     HEART RATE          	MONITOR</a:t>
            </a:r>
            <a:endParaRPr lang="en-IN" sz="4800" b="1" dirty="0">
              <a:solidFill>
                <a:schemeClr val="bg1"/>
              </a:solidFill>
            </a:endParaRPr>
          </a:p>
        </p:txBody>
      </p:sp>
      <p:sp>
        <p:nvSpPr>
          <p:cNvPr id="8" name="Rectangle 7"/>
          <p:cNvSpPr/>
          <p:nvPr/>
        </p:nvSpPr>
        <p:spPr>
          <a:xfrm>
            <a:off x="5214942" y="1214422"/>
            <a:ext cx="214314" cy="2143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6786546" y="5286388"/>
            <a:ext cx="2357454" cy="1200329"/>
          </a:xfrm>
          <a:prstGeom prst="rect">
            <a:avLst/>
          </a:prstGeom>
          <a:noFill/>
        </p:spPr>
        <p:txBody>
          <a:bodyPr wrap="square" rtlCol="0">
            <a:spAutoFit/>
          </a:bodyPr>
          <a:lstStyle/>
          <a:p>
            <a:pPr>
              <a:buFont typeface="Arial" pitchFamily="34" charset="0"/>
              <a:buChar char="•"/>
            </a:pPr>
            <a:r>
              <a:rPr lang="en-US" b="1" dirty="0" smtClean="0"/>
              <a:t>K.LIKHITHA</a:t>
            </a:r>
          </a:p>
          <a:p>
            <a:pPr>
              <a:buFont typeface="Arial" pitchFamily="34" charset="0"/>
              <a:buChar char="•"/>
            </a:pPr>
            <a:r>
              <a:rPr lang="en-US" b="1" dirty="0" smtClean="0"/>
              <a:t>KAJAL NEGI</a:t>
            </a:r>
          </a:p>
          <a:p>
            <a:pPr>
              <a:buFont typeface="Arial" pitchFamily="34" charset="0"/>
              <a:buChar char="•"/>
            </a:pPr>
            <a:r>
              <a:rPr lang="en-US" b="1" dirty="0" smtClean="0"/>
              <a:t>RAM KISHORE</a:t>
            </a:r>
          </a:p>
          <a:p>
            <a:pPr>
              <a:buFont typeface="Arial" pitchFamily="34" charset="0"/>
              <a:buChar char="•"/>
            </a:pPr>
            <a:r>
              <a:rPr lang="en-US" b="1" dirty="0"/>
              <a:t>B</a:t>
            </a:r>
            <a:r>
              <a:rPr lang="en-US" b="1" dirty="0" smtClean="0"/>
              <a:t>.SHILPA</a:t>
            </a:r>
            <a:endParaRPr lang="en-IN" b="1" dirty="0"/>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chemeClr val="tx1"/>
          </a:solidFill>
          <a:ln>
            <a:solidFill>
              <a:srgbClr val="C00000"/>
            </a:solidFill>
          </a:ln>
        </p:spPr>
        <p:txBody>
          <a:bodyPr>
            <a:normAutofit/>
          </a:bodyPr>
          <a:lstStyle/>
          <a:p>
            <a:r>
              <a:rPr lang="en-US" sz="5400" b="1" dirty="0" smtClean="0">
                <a:solidFill>
                  <a:schemeClr val="bg1"/>
                </a:solidFill>
              </a:rPr>
              <a:t>EXPLANATION </a:t>
            </a:r>
            <a:endParaRPr lang="en-IN" sz="5400" b="1" dirty="0">
              <a:solidFill>
                <a:schemeClr val="bg1"/>
              </a:solidFill>
            </a:endParaRPr>
          </a:p>
        </p:txBody>
      </p:sp>
      <p:pic>
        <p:nvPicPr>
          <p:cNvPr id="4" name="Content Placeholder 3" descr="ls_humanbrain_am_26_powerpoint_template_text_slide.jpg"/>
          <p:cNvPicPr>
            <a:picLocks noGrp="1" noChangeAspect="1"/>
          </p:cNvPicPr>
          <p:nvPr>
            <p:ph idx="1"/>
          </p:nvPr>
        </p:nvPicPr>
        <p:blipFill>
          <a:blip r:embed="rId2"/>
          <a:srcRect l="83146"/>
          <a:stretch>
            <a:fillRect/>
          </a:stretch>
        </p:blipFill>
        <p:spPr>
          <a:xfrm>
            <a:off x="8126956" y="0"/>
            <a:ext cx="1017044" cy="6858000"/>
          </a:xfrm>
        </p:spPr>
      </p:pic>
      <p:sp>
        <p:nvSpPr>
          <p:cNvPr id="5" name="TextBox 4"/>
          <p:cNvSpPr txBox="1"/>
          <p:nvPr/>
        </p:nvSpPr>
        <p:spPr>
          <a:xfrm>
            <a:off x="357158" y="1857364"/>
            <a:ext cx="7500990" cy="3970318"/>
          </a:xfrm>
          <a:prstGeom prst="rect">
            <a:avLst/>
          </a:prstGeom>
          <a:noFill/>
        </p:spPr>
        <p:txBody>
          <a:bodyPr wrap="square" rtlCol="0">
            <a:spAutoFit/>
          </a:bodyPr>
          <a:lstStyle/>
          <a:p>
            <a:pPr algn="ctr">
              <a:buFont typeface="Wingdings" pitchFamily="2" charset="2"/>
              <a:buChar char="Ø"/>
            </a:pPr>
            <a:r>
              <a:rPr lang="en-US" sz="2800" dirty="0" smtClean="0"/>
              <a:t>  The reflected </a:t>
            </a:r>
            <a:r>
              <a:rPr lang="en-IN" sz="2800" dirty="0"/>
              <a:t>signal detected by the </a:t>
            </a:r>
            <a:r>
              <a:rPr lang="en-IN" sz="2800" dirty="0" smtClean="0"/>
              <a:t>photo  diode </a:t>
            </a:r>
            <a:r>
              <a:rPr lang="en-IN" sz="2800" dirty="0"/>
              <a:t>is fed to a signal conditioning circuit that filters the unwanted signals and boost the desired pulse signal</a:t>
            </a:r>
            <a:r>
              <a:rPr lang="en-IN" sz="2800" dirty="0" smtClean="0"/>
              <a:t>.</a:t>
            </a:r>
          </a:p>
          <a:p>
            <a:pPr algn="ctr">
              <a:buFont typeface="Wingdings" pitchFamily="2" charset="2"/>
              <a:buChar char="Ø"/>
            </a:pPr>
            <a:r>
              <a:rPr lang="en-IN" sz="2800" dirty="0" smtClean="0"/>
              <a:t>  The </a:t>
            </a:r>
            <a:r>
              <a:rPr lang="en-IN" sz="2800" dirty="0"/>
              <a:t>signal conditioning circuit made of two stage operational amplifiers configured as active low pass filters</a:t>
            </a:r>
            <a:r>
              <a:rPr lang="en-IN" sz="2800" dirty="0" smtClean="0"/>
              <a:t>.</a:t>
            </a:r>
            <a:r>
              <a:rPr lang="en-US" sz="2800" dirty="0" smtClean="0"/>
              <a:t> </a:t>
            </a:r>
          </a:p>
          <a:p>
            <a:pPr algn="ctr">
              <a:buFont typeface="Wingdings" pitchFamily="2" charset="2"/>
              <a:buChar char="Ø"/>
            </a:pPr>
            <a:r>
              <a:rPr lang="en-IN" sz="2800" dirty="0" smtClean="0"/>
              <a:t>  At </a:t>
            </a:r>
            <a:r>
              <a:rPr lang="en-IN" sz="2800" dirty="0"/>
              <a:t>the </a:t>
            </a:r>
            <a:r>
              <a:rPr lang="en-IN" sz="2800" dirty="0" smtClean="0"/>
              <a:t>output the circuit </a:t>
            </a:r>
            <a:r>
              <a:rPr lang="en-IN" sz="2800" dirty="0"/>
              <a:t>is connected a LED that will blink with heart beat</a:t>
            </a:r>
            <a:r>
              <a:rPr lang="en-IN" sz="2800" dirty="0" smtClean="0"/>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chemeClr val="tx1"/>
          </a:solidFill>
          <a:ln>
            <a:solidFill>
              <a:srgbClr val="C00000"/>
            </a:solidFill>
          </a:ln>
        </p:spPr>
        <p:txBody>
          <a:bodyPr>
            <a:normAutofit/>
          </a:bodyPr>
          <a:lstStyle/>
          <a:p>
            <a:r>
              <a:rPr lang="en-US" b="1" dirty="0" smtClean="0">
                <a:solidFill>
                  <a:schemeClr val="bg1"/>
                </a:solidFill>
              </a:rPr>
              <a:t>FIVE PULSE FORMULA</a:t>
            </a:r>
            <a:endParaRPr lang="en-IN" b="1" dirty="0">
              <a:solidFill>
                <a:schemeClr val="bg1"/>
              </a:solidFill>
            </a:endParaRPr>
          </a:p>
        </p:txBody>
      </p:sp>
      <p:pic>
        <p:nvPicPr>
          <p:cNvPr id="4" name="Content Placeholder 3" descr="ls_humanbrain_am_26_powerpoint_template_text_slide.jpg"/>
          <p:cNvPicPr>
            <a:picLocks noGrp="1" noChangeAspect="1"/>
          </p:cNvPicPr>
          <p:nvPr>
            <p:ph idx="1"/>
          </p:nvPr>
        </p:nvPicPr>
        <p:blipFill>
          <a:blip r:embed="rId2"/>
          <a:srcRect l="83146"/>
          <a:stretch>
            <a:fillRect/>
          </a:stretch>
        </p:blipFill>
        <p:spPr>
          <a:xfrm>
            <a:off x="8126956" y="0"/>
            <a:ext cx="1017044" cy="6858000"/>
          </a:xfrm>
        </p:spPr>
      </p:pic>
      <p:sp>
        <p:nvSpPr>
          <p:cNvPr id="6" name="TextBox 5"/>
          <p:cNvSpPr txBox="1"/>
          <p:nvPr/>
        </p:nvSpPr>
        <p:spPr>
          <a:xfrm>
            <a:off x="428596" y="1785926"/>
            <a:ext cx="7429552" cy="4678204"/>
          </a:xfrm>
          <a:prstGeom prst="rect">
            <a:avLst/>
          </a:prstGeom>
          <a:noFill/>
        </p:spPr>
        <p:txBody>
          <a:bodyPr wrap="square" rtlCol="0">
            <a:spAutoFit/>
          </a:bodyPr>
          <a:lstStyle/>
          <a:p>
            <a:pPr>
              <a:buFont typeface="Wingdings" pitchFamily="2" charset="2"/>
              <a:buChar char="Ø"/>
            </a:pPr>
            <a:r>
              <a:rPr lang="en-IN" sz="2800" dirty="0" smtClean="0"/>
              <a:t>  There are several methods for calculating heart rate, but here we have read only five pulses. Then we have calculated total heart beat in a minute by applying the below formula:</a:t>
            </a:r>
          </a:p>
          <a:p>
            <a:r>
              <a:rPr lang="en-IN" sz="2800" dirty="0" smtClean="0"/>
              <a:t>            Five pulse time = time2-time1</a:t>
            </a:r>
          </a:p>
          <a:p>
            <a:r>
              <a:rPr lang="en-IN" sz="2800" dirty="0" smtClean="0"/>
              <a:t>            Single pulse time = Five pulse time /5</a:t>
            </a:r>
          </a:p>
          <a:p>
            <a:r>
              <a:rPr lang="en-IN" sz="2800" dirty="0" smtClean="0"/>
              <a:t>            Rate = 60000/ Single pulse time</a:t>
            </a:r>
          </a:p>
          <a:p>
            <a:r>
              <a:rPr lang="en-IN" sz="2800" dirty="0" smtClean="0"/>
              <a:t>     where time1 is first pulse counter value</a:t>
            </a:r>
          </a:p>
          <a:p>
            <a:r>
              <a:rPr lang="en-IN" sz="2800" dirty="0"/>
              <a:t> </a:t>
            </a:r>
            <a:r>
              <a:rPr lang="en-IN" sz="2800" dirty="0" smtClean="0"/>
              <a:t>     time2 is list pulse counter value</a:t>
            </a:r>
          </a:p>
          <a:p>
            <a:r>
              <a:rPr lang="en-IN" sz="2800" dirty="0" smtClean="0"/>
              <a:t>      Rate is final heart rate.</a:t>
            </a:r>
          </a:p>
          <a:p>
            <a:endParaRPr lang="en-IN"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chemeClr val="tx1"/>
          </a:solidFill>
          <a:ln>
            <a:solidFill>
              <a:srgbClr val="C00000"/>
            </a:solidFill>
          </a:ln>
        </p:spPr>
        <p:txBody>
          <a:bodyPr>
            <a:normAutofit/>
          </a:bodyPr>
          <a:lstStyle/>
          <a:p>
            <a:r>
              <a:rPr lang="en-US" sz="5400" b="1" dirty="0" smtClean="0">
                <a:solidFill>
                  <a:schemeClr val="bg1"/>
                </a:solidFill>
              </a:rPr>
              <a:t>SWOT ANALYSIS</a:t>
            </a:r>
            <a:endParaRPr lang="en-IN" sz="5400" b="1" dirty="0">
              <a:solidFill>
                <a:schemeClr val="bg1"/>
              </a:solidFill>
            </a:endParaRPr>
          </a:p>
        </p:txBody>
      </p:sp>
      <p:pic>
        <p:nvPicPr>
          <p:cNvPr id="4" name="Content Placeholder 3" descr="ls_humanbrain_am_26_powerpoint_template_text_slide.jpg"/>
          <p:cNvPicPr>
            <a:picLocks noGrp="1" noChangeAspect="1"/>
          </p:cNvPicPr>
          <p:nvPr>
            <p:ph idx="1"/>
          </p:nvPr>
        </p:nvPicPr>
        <p:blipFill>
          <a:blip r:embed="rId2"/>
          <a:srcRect l="83297"/>
          <a:stretch>
            <a:fillRect/>
          </a:stretch>
        </p:blipFill>
        <p:spPr>
          <a:xfrm>
            <a:off x="8126955" y="0"/>
            <a:ext cx="1017045" cy="6858000"/>
          </a:xfrm>
        </p:spPr>
      </p:pic>
      <p:sp>
        <p:nvSpPr>
          <p:cNvPr id="5" name="Oval 4"/>
          <p:cNvSpPr/>
          <p:nvPr/>
        </p:nvSpPr>
        <p:spPr>
          <a:xfrm>
            <a:off x="214282" y="1571612"/>
            <a:ext cx="1643074" cy="1143008"/>
          </a:xfrm>
          <a:prstGeom prst="ellipse">
            <a:avLst/>
          </a:prstGeom>
          <a:solidFill>
            <a:srgbClr val="6BD636"/>
          </a:solidFill>
          <a:ln>
            <a:solidFill>
              <a:srgbClr val="6BD6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Strength</a:t>
            </a:r>
            <a:endParaRPr lang="en-IN" sz="2000" b="1" dirty="0">
              <a:solidFill>
                <a:schemeClr val="tx1"/>
              </a:solidFill>
            </a:endParaRPr>
          </a:p>
        </p:txBody>
      </p:sp>
      <p:sp>
        <p:nvSpPr>
          <p:cNvPr id="6" name="Oval 5"/>
          <p:cNvSpPr/>
          <p:nvPr/>
        </p:nvSpPr>
        <p:spPr>
          <a:xfrm>
            <a:off x="214282" y="2857496"/>
            <a:ext cx="1643074" cy="1143008"/>
          </a:xfrm>
          <a:prstGeom prst="ellipse">
            <a:avLst/>
          </a:prstGeom>
          <a:solidFill>
            <a:srgbClr val="BE4E71"/>
          </a:solidFill>
          <a:ln>
            <a:solidFill>
              <a:srgbClr val="BE4E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Weakness</a:t>
            </a:r>
            <a:endParaRPr lang="en-IN" b="1" dirty="0">
              <a:solidFill>
                <a:schemeClr val="tx1"/>
              </a:solidFill>
            </a:endParaRPr>
          </a:p>
        </p:txBody>
      </p:sp>
      <p:sp>
        <p:nvSpPr>
          <p:cNvPr id="7" name="Oval 6"/>
          <p:cNvSpPr/>
          <p:nvPr/>
        </p:nvSpPr>
        <p:spPr>
          <a:xfrm>
            <a:off x="285720" y="4214818"/>
            <a:ext cx="1643074" cy="1143008"/>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Arial Narrow" pitchFamily="34" charset="0"/>
              </a:rPr>
              <a:t>Opportunity</a:t>
            </a:r>
            <a:endParaRPr lang="en-IN" sz="1400" b="1" dirty="0">
              <a:solidFill>
                <a:schemeClr val="tx1"/>
              </a:solidFill>
              <a:latin typeface="Arial Narrow" pitchFamily="34" charset="0"/>
            </a:endParaRPr>
          </a:p>
        </p:txBody>
      </p:sp>
      <p:sp>
        <p:nvSpPr>
          <p:cNvPr id="8" name="Oval 7"/>
          <p:cNvSpPr/>
          <p:nvPr/>
        </p:nvSpPr>
        <p:spPr>
          <a:xfrm>
            <a:off x="285720" y="5572140"/>
            <a:ext cx="1643074" cy="107157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Threats</a:t>
            </a:r>
            <a:endParaRPr lang="en-IN" sz="2000" b="1" dirty="0">
              <a:solidFill>
                <a:schemeClr val="tx1"/>
              </a:solidFill>
            </a:endParaRPr>
          </a:p>
        </p:txBody>
      </p:sp>
      <p:sp>
        <p:nvSpPr>
          <p:cNvPr id="10" name="Flowchart: Display 9"/>
          <p:cNvSpPr/>
          <p:nvPr/>
        </p:nvSpPr>
        <p:spPr>
          <a:xfrm>
            <a:off x="1857356" y="1500174"/>
            <a:ext cx="6215106" cy="1143008"/>
          </a:xfrm>
          <a:prstGeom prst="flowChartDisplay">
            <a:avLst/>
          </a:prstGeom>
          <a:solidFill>
            <a:srgbClr val="6BD636"/>
          </a:solidFill>
          <a:ln>
            <a:solidFill>
              <a:srgbClr val="6BD6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Portable, easy to monitor and can be used in most situations</a:t>
            </a:r>
            <a:endParaRPr lang="en-IN" sz="2400" b="1" dirty="0">
              <a:solidFill>
                <a:schemeClr val="tx1"/>
              </a:solidFill>
            </a:endParaRPr>
          </a:p>
        </p:txBody>
      </p:sp>
      <p:sp>
        <p:nvSpPr>
          <p:cNvPr id="11" name="Flowchart: Display 10"/>
          <p:cNvSpPr/>
          <p:nvPr/>
        </p:nvSpPr>
        <p:spPr>
          <a:xfrm>
            <a:off x="1857356" y="2786058"/>
            <a:ext cx="6143668" cy="1214446"/>
          </a:xfrm>
          <a:prstGeom prst="flowChartDisplay">
            <a:avLst/>
          </a:prstGeom>
          <a:solidFill>
            <a:srgbClr val="BE4E71"/>
          </a:solidFill>
          <a:ln>
            <a:solidFill>
              <a:srgbClr val="BE4E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Costly and there is a complexity in code</a:t>
            </a:r>
            <a:endParaRPr lang="en-IN" sz="2400" b="1" dirty="0">
              <a:solidFill>
                <a:schemeClr val="tx1"/>
              </a:solidFill>
            </a:endParaRPr>
          </a:p>
        </p:txBody>
      </p:sp>
      <p:sp>
        <p:nvSpPr>
          <p:cNvPr id="12" name="Flowchart: Display 11"/>
          <p:cNvSpPr/>
          <p:nvPr/>
        </p:nvSpPr>
        <p:spPr>
          <a:xfrm>
            <a:off x="1928794" y="4143380"/>
            <a:ext cx="6072230" cy="1285884"/>
          </a:xfrm>
          <a:prstGeom prst="flowChartDisplay">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It could potentially play a role in the detection of over training</a:t>
            </a:r>
            <a:endParaRPr lang="en-IN" sz="2400" b="1" dirty="0">
              <a:solidFill>
                <a:schemeClr val="tx1"/>
              </a:solidFill>
            </a:endParaRPr>
          </a:p>
        </p:txBody>
      </p:sp>
      <p:sp>
        <p:nvSpPr>
          <p:cNvPr id="13" name="Flowchart: Display 12"/>
          <p:cNvSpPr/>
          <p:nvPr/>
        </p:nvSpPr>
        <p:spPr>
          <a:xfrm>
            <a:off x="1928794" y="5572140"/>
            <a:ext cx="6000792" cy="1143008"/>
          </a:xfrm>
          <a:prstGeom prst="flowChartDisplay">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med">
    <p:wheel spokes="2"/>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to="" calcmode="lin" valueType="num">
                                      <p:cBhvr>
                                        <p:cTn id="12" dur="1" fill="hold"/>
                                        <p:tgtEl>
                                          <p:spTgt spid="5">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to="" calcmode="lin" valueType="num">
                                      <p:cBhvr>
                                        <p:cTn id="17" dur="1" fill="hold"/>
                                        <p:tgtEl>
                                          <p:spTgt spid="6">
                                            <p:txEl>
                                              <p:pRg st="0" end="0"/>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 to="" calcmode="lin" valueType="num">
                                      <p:cBhvr>
                                        <p:cTn id="22" dur="1" fill="hold"/>
                                        <p:tgtEl>
                                          <p:spTgt spid="7">
                                            <p:txEl>
                                              <p:pRg st="0" end="0"/>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 to="" calcmode="lin" valueType="num">
                                      <p:cBhvr>
                                        <p:cTn id="27" dur="1" fill="hold"/>
                                        <p:tgtEl>
                                          <p:spTgt spid="8">
                                            <p:txEl>
                                              <p:pRg st="0" end="0"/>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7"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0" fill="hold"/>
                                        <p:tgtEl>
                                          <p:spTgt spid="10"/>
                                        </p:tgtEl>
                                        <p:attrNameLst>
                                          <p:attrName>ppt_x</p:attrName>
                                        </p:attrNameLst>
                                      </p:cBhvr>
                                      <p:tavLst>
                                        <p:tav tm="0">
                                          <p:val>
                                            <p:strVal val="#ppt_x"/>
                                          </p:val>
                                        </p:tav>
                                        <p:tav tm="100000">
                                          <p:val>
                                            <p:strVal val="#ppt_x"/>
                                          </p:val>
                                        </p:tav>
                                      </p:tavLst>
                                    </p:anim>
                                    <p:anim calcmode="lin" valueType="num">
                                      <p:cBhvr additive="base">
                                        <p:cTn id="33" dur="50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7" presetClass="entr" presetSubtype="4"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0" fill="hold"/>
                                        <p:tgtEl>
                                          <p:spTgt spid="11"/>
                                        </p:tgtEl>
                                        <p:attrNameLst>
                                          <p:attrName>ppt_x</p:attrName>
                                        </p:attrNameLst>
                                      </p:cBhvr>
                                      <p:tavLst>
                                        <p:tav tm="0">
                                          <p:val>
                                            <p:strVal val="#ppt_x"/>
                                          </p:val>
                                        </p:tav>
                                        <p:tav tm="100000">
                                          <p:val>
                                            <p:strVal val="#ppt_x"/>
                                          </p:val>
                                        </p:tav>
                                      </p:tavLst>
                                    </p:anim>
                                    <p:anim calcmode="lin" valueType="num">
                                      <p:cBhvr additive="base">
                                        <p:cTn id="39" dur="5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7" presetClass="entr" presetSubtype="4"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0" fill="hold"/>
                                        <p:tgtEl>
                                          <p:spTgt spid="12"/>
                                        </p:tgtEl>
                                        <p:attrNameLst>
                                          <p:attrName>ppt_x</p:attrName>
                                        </p:attrNameLst>
                                      </p:cBhvr>
                                      <p:tavLst>
                                        <p:tav tm="0">
                                          <p:val>
                                            <p:strVal val="#ppt_x"/>
                                          </p:val>
                                        </p:tav>
                                        <p:tav tm="100000">
                                          <p:val>
                                            <p:strVal val="#ppt_x"/>
                                          </p:val>
                                        </p:tav>
                                      </p:tavLst>
                                    </p:anim>
                                    <p:anim calcmode="lin" valueType="num">
                                      <p:cBhvr additive="base">
                                        <p:cTn id="45" dur="50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7" presetClass="entr" presetSubtype="4"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0" fill="hold"/>
                                        <p:tgtEl>
                                          <p:spTgt spid="13"/>
                                        </p:tgtEl>
                                        <p:attrNameLst>
                                          <p:attrName>ppt_x</p:attrName>
                                        </p:attrNameLst>
                                      </p:cBhvr>
                                      <p:tavLst>
                                        <p:tav tm="0">
                                          <p:val>
                                            <p:strVal val="#ppt_x"/>
                                          </p:val>
                                        </p:tav>
                                        <p:tav tm="100000">
                                          <p:val>
                                            <p:strVal val="#ppt_x"/>
                                          </p:val>
                                        </p:tav>
                                      </p:tavLst>
                                    </p:anim>
                                    <p:anim calcmode="lin" valueType="num">
                                      <p:cBhvr additive="base">
                                        <p:cTn id="51" dur="5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chemeClr val="tx1"/>
          </a:solidFill>
          <a:ln>
            <a:solidFill>
              <a:srgbClr val="C00000"/>
            </a:solidFill>
          </a:ln>
        </p:spPr>
        <p:txBody>
          <a:bodyPr>
            <a:normAutofit/>
          </a:bodyPr>
          <a:lstStyle/>
          <a:p>
            <a:r>
              <a:rPr lang="en-US" sz="5400" b="1" dirty="0" smtClean="0">
                <a:solidFill>
                  <a:schemeClr val="bg1"/>
                </a:solidFill>
              </a:rPr>
              <a:t>APPLICATIONS</a:t>
            </a:r>
            <a:endParaRPr lang="en-IN" sz="5400" b="1" dirty="0">
              <a:solidFill>
                <a:schemeClr val="bg1"/>
              </a:solidFill>
            </a:endParaRPr>
          </a:p>
        </p:txBody>
      </p:sp>
      <p:pic>
        <p:nvPicPr>
          <p:cNvPr id="4" name="Content Placeholder 3" descr="ls_humanbrain_am_26_powerpoint_template_text_slide.jpg"/>
          <p:cNvPicPr>
            <a:picLocks noGrp="1" noChangeAspect="1"/>
          </p:cNvPicPr>
          <p:nvPr>
            <p:ph idx="1"/>
          </p:nvPr>
        </p:nvPicPr>
        <p:blipFill>
          <a:blip r:embed="rId2"/>
          <a:srcRect l="83146"/>
          <a:stretch>
            <a:fillRect/>
          </a:stretch>
        </p:blipFill>
        <p:spPr>
          <a:xfrm>
            <a:off x="8126956" y="0"/>
            <a:ext cx="1017044" cy="6858000"/>
          </a:xfrm>
        </p:spPr>
      </p:pic>
      <p:sp>
        <p:nvSpPr>
          <p:cNvPr id="5" name="TextBox 4"/>
          <p:cNvSpPr txBox="1"/>
          <p:nvPr/>
        </p:nvSpPr>
        <p:spPr>
          <a:xfrm>
            <a:off x="500034" y="2428868"/>
            <a:ext cx="7358114" cy="3108543"/>
          </a:xfrm>
          <a:prstGeom prst="rect">
            <a:avLst/>
          </a:prstGeom>
          <a:noFill/>
        </p:spPr>
        <p:txBody>
          <a:bodyPr wrap="square" rtlCol="0">
            <a:spAutoFit/>
          </a:bodyPr>
          <a:lstStyle/>
          <a:p>
            <a:pPr>
              <a:buFont typeface="Wingdings" pitchFamily="2" charset="2"/>
              <a:buChar char="Ø"/>
            </a:pPr>
            <a:r>
              <a:rPr lang="en-US" sz="2800" dirty="0" smtClean="0"/>
              <a:t> </a:t>
            </a:r>
            <a:r>
              <a:rPr lang="en-US" sz="2800" dirty="0" smtClean="0"/>
              <a:t> Widely used training aid for variety of sports.</a:t>
            </a:r>
          </a:p>
          <a:p>
            <a:endParaRPr lang="en-US" sz="2800" dirty="0" smtClean="0"/>
          </a:p>
          <a:p>
            <a:pPr>
              <a:buFont typeface="Wingdings" pitchFamily="2" charset="2"/>
              <a:buChar char="Ø"/>
            </a:pPr>
            <a:r>
              <a:rPr lang="en-US" sz="2800" dirty="0" smtClean="0"/>
              <a:t>  It is used in Bio-Medical Engineering.</a:t>
            </a:r>
          </a:p>
          <a:p>
            <a:endParaRPr lang="en-US" sz="2800" dirty="0" smtClean="0"/>
          </a:p>
          <a:p>
            <a:pPr>
              <a:buFont typeface="Wingdings" pitchFamily="2" charset="2"/>
              <a:buChar char="Ø"/>
            </a:pPr>
            <a:r>
              <a:rPr lang="en-US" sz="2800" dirty="0" smtClean="0"/>
              <a:t>  It helps to manage personal fitness goals which often require exercise to be maintained at some target heart rate</a:t>
            </a:r>
            <a:endParaRPr lang="en-IN" sz="2800"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chemeClr val="tx1"/>
          </a:solidFill>
          <a:ln>
            <a:solidFill>
              <a:srgbClr val="C00000"/>
            </a:solidFill>
          </a:ln>
        </p:spPr>
        <p:txBody>
          <a:bodyPr>
            <a:normAutofit/>
          </a:bodyPr>
          <a:lstStyle/>
          <a:p>
            <a:r>
              <a:rPr lang="en-US" sz="5400" b="1" dirty="0" smtClean="0">
                <a:solidFill>
                  <a:schemeClr val="bg1"/>
                </a:solidFill>
              </a:rPr>
              <a:t>CONCLUSION</a:t>
            </a:r>
            <a:endParaRPr lang="en-IN" sz="5400" b="1" dirty="0">
              <a:solidFill>
                <a:schemeClr val="bg1"/>
              </a:solidFill>
            </a:endParaRPr>
          </a:p>
        </p:txBody>
      </p:sp>
      <p:pic>
        <p:nvPicPr>
          <p:cNvPr id="4" name="Content Placeholder 3" descr="ls_humanbrain_am_26_powerpoint_template_text_slide.jpg"/>
          <p:cNvPicPr>
            <a:picLocks noGrp="1" noChangeAspect="1"/>
          </p:cNvPicPr>
          <p:nvPr>
            <p:ph idx="1"/>
          </p:nvPr>
        </p:nvPicPr>
        <p:blipFill>
          <a:blip r:embed="rId2"/>
          <a:srcRect l="83146"/>
          <a:stretch>
            <a:fillRect/>
          </a:stretch>
        </p:blipFill>
        <p:spPr>
          <a:xfrm>
            <a:off x="8126956" y="0"/>
            <a:ext cx="1017044" cy="6858000"/>
          </a:xfrm>
        </p:spPr>
      </p:pic>
      <p:sp>
        <p:nvSpPr>
          <p:cNvPr id="5" name="TextBox 4"/>
          <p:cNvSpPr txBox="1"/>
          <p:nvPr/>
        </p:nvSpPr>
        <p:spPr>
          <a:xfrm>
            <a:off x="214282" y="2500306"/>
            <a:ext cx="7643866" cy="2677656"/>
          </a:xfrm>
          <a:prstGeom prst="rect">
            <a:avLst/>
          </a:prstGeom>
          <a:noFill/>
        </p:spPr>
        <p:txBody>
          <a:bodyPr wrap="square" rtlCol="0">
            <a:spAutoFit/>
          </a:bodyPr>
          <a:lstStyle/>
          <a:p>
            <a:r>
              <a:rPr lang="en-IN" sz="2800" dirty="0" smtClean="0"/>
              <a:t>	Cardiovascular disease </a:t>
            </a:r>
            <a:r>
              <a:rPr lang="en-IN" sz="2800" dirty="0"/>
              <a:t>is one of the major causes of untimely deaths in </a:t>
            </a:r>
            <a:r>
              <a:rPr lang="en-IN" sz="2800" dirty="0" smtClean="0"/>
              <a:t>world</a:t>
            </a:r>
            <a:r>
              <a:rPr lang="en-IN" sz="2800" dirty="0"/>
              <a:t>, </a:t>
            </a:r>
            <a:r>
              <a:rPr lang="en-IN" sz="2800" dirty="0" smtClean="0"/>
              <a:t>heartbeat </a:t>
            </a:r>
            <a:r>
              <a:rPr lang="en-IN" sz="2800" dirty="0"/>
              <a:t>readings are by far the only viable </a:t>
            </a:r>
            <a:r>
              <a:rPr lang="en-IN" sz="2800" dirty="0" smtClean="0"/>
              <a:t>diagnostic </a:t>
            </a:r>
            <a:endParaRPr lang="en-IN" sz="2800" dirty="0"/>
          </a:p>
          <a:p>
            <a:r>
              <a:rPr lang="en-IN" sz="2800" dirty="0"/>
              <a:t>tool that could promote early detection of </a:t>
            </a:r>
            <a:r>
              <a:rPr lang="en-IN" sz="2800" dirty="0" smtClean="0"/>
              <a:t>cardiac events. By </a:t>
            </a:r>
            <a:r>
              <a:rPr lang="en-IN" sz="2800" dirty="0"/>
              <a:t>using this we can measure </a:t>
            </a:r>
            <a:r>
              <a:rPr lang="en-IN" sz="2800" dirty="0" smtClean="0"/>
              <a:t>ones heart </a:t>
            </a:r>
            <a:r>
              <a:rPr lang="en-IN" sz="2800" dirty="0"/>
              <a:t>rate through </a:t>
            </a:r>
            <a:r>
              <a:rPr lang="en-IN" sz="2800" dirty="0" smtClean="0"/>
              <a:t>fingertip.</a:t>
            </a:r>
            <a:endParaRPr lang="en-IN" sz="2800"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chemeClr val="tx1"/>
          </a:solidFill>
          <a:ln>
            <a:solidFill>
              <a:srgbClr val="C00000"/>
            </a:solidFill>
          </a:ln>
        </p:spPr>
        <p:txBody>
          <a:bodyPr/>
          <a:lstStyle/>
          <a:p>
            <a:endParaRPr lang="en-IN" dirty="0"/>
          </a:p>
        </p:txBody>
      </p:sp>
      <p:pic>
        <p:nvPicPr>
          <p:cNvPr id="4" name="Content Placeholder 3" descr="ls_humanbrain_am_26_powerpoint_template_text_slide.jpg"/>
          <p:cNvPicPr>
            <a:picLocks noGrp="1" noChangeAspect="1"/>
          </p:cNvPicPr>
          <p:nvPr>
            <p:ph idx="1"/>
          </p:nvPr>
        </p:nvPicPr>
        <p:blipFill>
          <a:blip r:embed="rId2"/>
          <a:srcRect l="83147"/>
          <a:stretch>
            <a:fillRect/>
          </a:stretch>
        </p:blipFill>
        <p:spPr>
          <a:xfrm>
            <a:off x="8126956" y="0"/>
            <a:ext cx="1017044" cy="6858000"/>
          </a:xfrm>
        </p:spPr>
      </p:pic>
      <p:pic>
        <p:nvPicPr>
          <p:cNvPr id="5" name="Picture 4" descr="thank-you-illustration-d-man-holding-gift-box-white-background-front-angle-view-40619187.jpg"/>
          <p:cNvPicPr>
            <a:picLocks noChangeAspect="1"/>
          </p:cNvPicPr>
          <p:nvPr/>
        </p:nvPicPr>
        <p:blipFill>
          <a:blip r:embed="rId3"/>
          <a:srcRect t="15911" b="9836"/>
          <a:stretch>
            <a:fillRect/>
          </a:stretch>
        </p:blipFill>
        <p:spPr>
          <a:xfrm>
            <a:off x="0" y="1500174"/>
            <a:ext cx="8143900" cy="5357826"/>
          </a:xfrm>
          <a:prstGeom prst="rect">
            <a:avLst/>
          </a:prstGeom>
        </p:spPr>
      </p:pic>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5"/>
                                        </p:tgtEl>
                                        <p:attrNameLst>
                                          <p:attrName>ppt_x</p:attrName>
                                        </p:attrNameLst>
                                      </p:cBhvr>
                                      <p:tavLst>
                                        <p:tav tm="0">
                                          <p:val>
                                            <p:strVal val="ppt_x"/>
                                          </p:val>
                                        </p:tav>
                                        <p:tav tm="100000">
                                          <p:val>
                                            <p:strVal val="ppt_x"/>
                                          </p:val>
                                        </p:tav>
                                      </p:tavLst>
                                    </p:anim>
                                    <p:anim calcmode="lin" valueType="num">
                                      <p:cBhvr additive="base">
                                        <p:cTn id="12" dur="500"/>
                                        <p:tgtEl>
                                          <p:spTgt spid="5"/>
                                        </p:tgtEl>
                                        <p:attrNameLst>
                                          <p:attrName>ppt_y</p:attrName>
                                        </p:attrNameLst>
                                      </p:cBhvr>
                                      <p:tavLst>
                                        <p:tav tm="0">
                                          <p:val>
                                            <p:strVal val="ppt_y"/>
                                          </p:val>
                                        </p:tav>
                                        <p:tav tm="100000">
                                          <p:val>
                                            <p:strVal val="1+ppt_h/2"/>
                                          </p:val>
                                        </p:tav>
                                      </p:tavLst>
                                    </p:anim>
                                    <p:set>
                                      <p:cBhvr>
                                        <p:cTn id="1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28736"/>
          </a:xfrm>
          <a:solidFill>
            <a:schemeClr val="tx1"/>
          </a:solidFill>
          <a:ln>
            <a:solidFill>
              <a:srgbClr val="C00000"/>
            </a:solidFill>
          </a:ln>
        </p:spPr>
        <p:txBody>
          <a:bodyPr>
            <a:normAutofit/>
          </a:bodyPr>
          <a:lstStyle/>
          <a:p>
            <a:r>
              <a:rPr lang="en-US" sz="5400" b="1" dirty="0" smtClean="0">
                <a:solidFill>
                  <a:schemeClr val="bg1"/>
                </a:solidFill>
              </a:rPr>
              <a:t>AGENDA</a:t>
            </a:r>
            <a:endParaRPr lang="en-IN" sz="5400" b="1" dirty="0">
              <a:solidFill>
                <a:schemeClr val="bg1"/>
              </a:solidFill>
            </a:endParaRPr>
          </a:p>
        </p:txBody>
      </p:sp>
      <p:pic>
        <p:nvPicPr>
          <p:cNvPr id="4" name="Content Placeholder 3" descr="ls_humanbrain_am_26_powerpoint_template_text_slide.jpg"/>
          <p:cNvPicPr>
            <a:picLocks noGrp="1" noChangeAspect="1"/>
          </p:cNvPicPr>
          <p:nvPr>
            <p:ph idx="1"/>
          </p:nvPr>
        </p:nvPicPr>
        <p:blipFill>
          <a:blip r:embed="rId2"/>
          <a:srcRect l="82927"/>
          <a:stretch>
            <a:fillRect/>
          </a:stretch>
        </p:blipFill>
        <p:spPr>
          <a:xfrm>
            <a:off x="8143868" y="0"/>
            <a:ext cx="1000132" cy="6858000"/>
          </a:xfrm>
        </p:spPr>
      </p:pic>
      <p:sp>
        <p:nvSpPr>
          <p:cNvPr id="9" name="TextBox 8"/>
          <p:cNvSpPr txBox="1"/>
          <p:nvPr/>
        </p:nvSpPr>
        <p:spPr>
          <a:xfrm>
            <a:off x="500034" y="1785926"/>
            <a:ext cx="5357850" cy="4401205"/>
          </a:xfrm>
          <a:prstGeom prst="rect">
            <a:avLst/>
          </a:prstGeom>
          <a:noFill/>
        </p:spPr>
        <p:txBody>
          <a:bodyPr wrap="square" rtlCol="0">
            <a:spAutoFit/>
          </a:bodyPr>
          <a:lstStyle/>
          <a:p>
            <a:pPr>
              <a:buFont typeface="Arial" pitchFamily="34" charset="0"/>
              <a:buChar char="•"/>
            </a:pPr>
            <a:r>
              <a:rPr lang="en-US" sz="2800" b="1" dirty="0" smtClean="0"/>
              <a:t> Introduction</a:t>
            </a:r>
          </a:p>
          <a:p>
            <a:pPr>
              <a:buFont typeface="Arial" pitchFamily="34" charset="0"/>
              <a:buChar char="•"/>
            </a:pPr>
            <a:r>
              <a:rPr lang="en-US" sz="2800" b="1" dirty="0" smtClean="0"/>
              <a:t> Components Required</a:t>
            </a:r>
          </a:p>
          <a:p>
            <a:pPr>
              <a:buFont typeface="Arial" pitchFamily="34" charset="0"/>
              <a:buChar char="•"/>
            </a:pPr>
            <a:r>
              <a:rPr lang="en-US" sz="2800" b="1" dirty="0" smtClean="0"/>
              <a:t> Block Diagram</a:t>
            </a:r>
          </a:p>
          <a:p>
            <a:pPr>
              <a:buFont typeface="Arial" pitchFamily="34" charset="0"/>
              <a:buChar char="•"/>
            </a:pPr>
            <a:r>
              <a:rPr lang="en-US" sz="2800" b="1" dirty="0" smtClean="0"/>
              <a:t> Modus Operandi</a:t>
            </a:r>
          </a:p>
          <a:p>
            <a:pPr>
              <a:buFont typeface="Arial" pitchFamily="34" charset="0"/>
              <a:buChar char="•"/>
            </a:pPr>
            <a:r>
              <a:rPr lang="en-US" sz="2800" b="1" dirty="0" smtClean="0"/>
              <a:t> Heart Sensor Module</a:t>
            </a:r>
            <a:endParaRPr lang="en-US" sz="2800" b="1" dirty="0"/>
          </a:p>
          <a:p>
            <a:pPr>
              <a:buFont typeface="Arial" pitchFamily="34" charset="0"/>
              <a:buChar char="•"/>
            </a:pPr>
            <a:r>
              <a:rPr lang="en-US" sz="2800" b="1" dirty="0" smtClean="0"/>
              <a:t> Five pulse Formula</a:t>
            </a:r>
          </a:p>
          <a:p>
            <a:pPr>
              <a:buFont typeface="Arial" pitchFamily="34" charset="0"/>
              <a:buChar char="•"/>
            </a:pPr>
            <a:r>
              <a:rPr lang="en-US" sz="2800" b="1" dirty="0" smtClean="0"/>
              <a:t> SWOT Analysis</a:t>
            </a:r>
          </a:p>
          <a:p>
            <a:pPr>
              <a:buFont typeface="Arial" pitchFamily="34" charset="0"/>
              <a:buChar char="•"/>
            </a:pPr>
            <a:r>
              <a:rPr lang="en-US" sz="2800" b="1" dirty="0" smtClean="0"/>
              <a:t> Applications</a:t>
            </a:r>
          </a:p>
          <a:p>
            <a:pPr>
              <a:buFont typeface="Arial" pitchFamily="34" charset="0"/>
              <a:buChar char="•"/>
            </a:pPr>
            <a:r>
              <a:rPr lang="en-US" sz="2800" b="1" dirty="0" smtClean="0"/>
              <a:t> Conclusion</a:t>
            </a:r>
          </a:p>
          <a:p>
            <a:pPr>
              <a:buFont typeface="Arial" pitchFamily="34" charset="0"/>
              <a:buChar char="•"/>
            </a:pPr>
            <a:endParaRPr lang="en-US" sz="2800" b="1" dirty="0" smtClean="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20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 calcmode="lin" valueType="num">
                                      <p:cBhvr additive="base">
                                        <p:cTn id="18" dur="20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 calcmode="lin" valueType="num">
                                      <p:cBhvr additive="base">
                                        <p:cTn id="24" dur="20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 calcmode="lin" valueType="num">
                                      <p:cBhvr additive="base">
                                        <p:cTn id="30" dur="20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1" dur="20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9">
                                            <p:txEl>
                                              <p:pRg st="4" end="4"/>
                                            </p:txEl>
                                          </p:spTgt>
                                        </p:tgtEl>
                                        <p:attrNameLst>
                                          <p:attrName>style.visibility</p:attrName>
                                        </p:attrNameLst>
                                      </p:cBhvr>
                                      <p:to>
                                        <p:strVal val="visible"/>
                                      </p:to>
                                    </p:set>
                                    <p:anim calcmode="lin" valueType="num">
                                      <p:cBhvr additive="base">
                                        <p:cTn id="36" dur="20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7" dur="20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 calcmode="lin" valueType="num">
                                      <p:cBhvr additive="base">
                                        <p:cTn id="42" dur="20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43" dur="20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9">
                                            <p:txEl>
                                              <p:pRg st="6" end="6"/>
                                            </p:txEl>
                                          </p:spTgt>
                                        </p:tgtEl>
                                        <p:attrNameLst>
                                          <p:attrName>style.visibility</p:attrName>
                                        </p:attrNameLst>
                                      </p:cBhvr>
                                      <p:to>
                                        <p:strVal val="visible"/>
                                      </p:to>
                                    </p:set>
                                    <p:anim calcmode="lin" valueType="num">
                                      <p:cBhvr additive="base">
                                        <p:cTn id="48" dur="20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9" dur="20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9">
                                            <p:txEl>
                                              <p:pRg st="7" end="7"/>
                                            </p:txEl>
                                          </p:spTgt>
                                        </p:tgtEl>
                                        <p:attrNameLst>
                                          <p:attrName>style.visibility</p:attrName>
                                        </p:attrNameLst>
                                      </p:cBhvr>
                                      <p:to>
                                        <p:strVal val="visible"/>
                                      </p:to>
                                    </p:set>
                                    <p:anim calcmode="lin" valueType="num">
                                      <p:cBhvr additive="base">
                                        <p:cTn id="54" dur="20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5" dur="20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9">
                                            <p:txEl>
                                              <p:pRg st="8" end="8"/>
                                            </p:txEl>
                                          </p:spTgt>
                                        </p:tgtEl>
                                        <p:attrNameLst>
                                          <p:attrName>style.visibility</p:attrName>
                                        </p:attrNameLst>
                                      </p:cBhvr>
                                      <p:to>
                                        <p:strVal val="visible"/>
                                      </p:to>
                                    </p:set>
                                    <p:anim calcmode="lin" valueType="num">
                                      <p:cBhvr additive="base">
                                        <p:cTn id="60" dur="20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61" dur="20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chemeClr val="tx1"/>
          </a:solidFill>
          <a:ln>
            <a:solidFill>
              <a:srgbClr val="C00000"/>
            </a:solidFill>
          </a:ln>
        </p:spPr>
        <p:txBody>
          <a:bodyPr>
            <a:normAutofit/>
          </a:bodyPr>
          <a:lstStyle/>
          <a:p>
            <a:r>
              <a:rPr lang="en-US" sz="5400" b="1" dirty="0" smtClean="0">
                <a:solidFill>
                  <a:schemeClr val="bg1"/>
                </a:solidFill>
              </a:rPr>
              <a:t>INTRODUCTION</a:t>
            </a:r>
            <a:endParaRPr lang="en-IN" sz="5400" b="1" dirty="0">
              <a:solidFill>
                <a:schemeClr val="bg1"/>
              </a:solidFill>
            </a:endParaRPr>
          </a:p>
        </p:txBody>
      </p:sp>
      <p:pic>
        <p:nvPicPr>
          <p:cNvPr id="4" name="Content Placeholder 3" descr="ls_humanbrain_am_26_powerpoint_template_text_slide.jpg"/>
          <p:cNvPicPr>
            <a:picLocks noGrp="1" noChangeAspect="1"/>
          </p:cNvPicPr>
          <p:nvPr>
            <p:ph idx="1"/>
          </p:nvPr>
        </p:nvPicPr>
        <p:blipFill>
          <a:blip r:embed="rId2"/>
          <a:srcRect l="83300"/>
          <a:stretch>
            <a:fillRect/>
          </a:stretch>
        </p:blipFill>
        <p:spPr>
          <a:xfrm>
            <a:off x="8055518" y="0"/>
            <a:ext cx="1088482" cy="6858000"/>
          </a:xfrm>
        </p:spPr>
      </p:pic>
      <p:sp>
        <p:nvSpPr>
          <p:cNvPr id="5" name="TextBox 4"/>
          <p:cNvSpPr txBox="1"/>
          <p:nvPr/>
        </p:nvSpPr>
        <p:spPr>
          <a:xfrm>
            <a:off x="214282" y="1643051"/>
            <a:ext cx="7500990" cy="5693866"/>
          </a:xfrm>
          <a:prstGeom prst="rect">
            <a:avLst/>
          </a:prstGeom>
          <a:noFill/>
        </p:spPr>
        <p:txBody>
          <a:bodyPr wrap="square" rtlCol="0">
            <a:spAutoFit/>
          </a:bodyPr>
          <a:lstStyle/>
          <a:p>
            <a:pPr>
              <a:buFont typeface="Wingdings" pitchFamily="2" charset="2"/>
              <a:buChar char="Ø"/>
            </a:pPr>
            <a:r>
              <a:rPr lang="en-US" sz="2800" dirty="0" smtClean="0"/>
              <a:t>  A </a:t>
            </a:r>
            <a:r>
              <a:rPr lang="en-US" sz="2800" dirty="0" smtClean="0"/>
              <a:t>heart rate monitor is a </a:t>
            </a:r>
          </a:p>
          <a:p>
            <a:r>
              <a:rPr lang="en-US" sz="2800" dirty="0"/>
              <a:t>p</a:t>
            </a:r>
            <a:r>
              <a:rPr lang="en-US" sz="2800" dirty="0" smtClean="0"/>
              <a:t>ersonal monitoring </a:t>
            </a:r>
            <a:r>
              <a:rPr lang="en-IN" sz="2800" dirty="0"/>
              <a:t>device </a:t>
            </a:r>
            <a:r>
              <a:rPr lang="en-IN" sz="2800" dirty="0" smtClean="0"/>
              <a:t>that</a:t>
            </a:r>
          </a:p>
          <a:p>
            <a:r>
              <a:rPr lang="en-IN" sz="2800" dirty="0"/>
              <a:t>allows a subject to measure </a:t>
            </a:r>
            <a:r>
              <a:rPr lang="en-IN" sz="2800" dirty="0" smtClean="0"/>
              <a:t>their</a:t>
            </a:r>
          </a:p>
          <a:p>
            <a:r>
              <a:rPr lang="en-IN" sz="2800" dirty="0"/>
              <a:t>heart rate </a:t>
            </a:r>
            <a:r>
              <a:rPr lang="en-IN" sz="2800" dirty="0" smtClean="0"/>
              <a:t>in </a:t>
            </a:r>
            <a:r>
              <a:rPr lang="en-IN" sz="2800" dirty="0"/>
              <a:t>real time or </a:t>
            </a:r>
            <a:r>
              <a:rPr lang="en-IN" sz="2800" dirty="0" smtClean="0"/>
              <a:t>record</a:t>
            </a:r>
          </a:p>
          <a:p>
            <a:r>
              <a:rPr lang="en-IN" sz="2800" dirty="0"/>
              <a:t>their heart rate. </a:t>
            </a:r>
            <a:endParaRPr lang="en-IN" sz="2800" dirty="0" smtClean="0"/>
          </a:p>
          <a:p>
            <a:r>
              <a:rPr lang="en-IN" sz="2800" dirty="0" smtClean="0"/>
              <a:t> </a:t>
            </a:r>
          </a:p>
          <a:p>
            <a:pPr>
              <a:buFont typeface="Wingdings" pitchFamily="2" charset="2"/>
              <a:buChar char="Ø"/>
            </a:pPr>
            <a:r>
              <a:rPr lang="en-IN" sz="2800" b="1" dirty="0" smtClean="0"/>
              <a:t>  </a:t>
            </a:r>
            <a:r>
              <a:rPr lang="en-IN" sz="2800" b="1" dirty="0" err="1" smtClean="0"/>
              <a:t>Arduino</a:t>
            </a:r>
            <a:r>
              <a:rPr lang="en-IN" sz="2800" b="1" dirty="0" smtClean="0"/>
              <a:t> </a:t>
            </a:r>
            <a:r>
              <a:rPr lang="en-IN" sz="2800" b="1" dirty="0"/>
              <a:t>based heartbeat </a:t>
            </a:r>
          </a:p>
          <a:p>
            <a:r>
              <a:rPr lang="en-IN" sz="2800" b="1" dirty="0"/>
              <a:t>monitor</a:t>
            </a:r>
            <a:r>
              <a:rPr lang="en-IN" sz="2800" dirty="0"/>
              <a:t> counts the number of heartbeats in a minute by using </a:t>
            </a:r>
            <a:r>
              <a:rPr lang="en-IN" sz="2800" b="1" dirty="0"/>
              <a:t>heart beat sensor module.</a:t>
            </a:r>
            <a:r>
              <a:rPr lang="en-IN" sz="2800" dirty="0"/>
              <a:t> It senses the heart beat upon putting the finger on the sensor.</a:t>
            </a:r>
          </a:p>
          <a:p>
            <a:endParaRPr lang="en-US" sz="2800" dirty="0"/>
          </a:p>
          <a:p>
            <a:endParaRPr lang="en-IN" sz="2800" dirty="0" smtClean="0"/>
          </a:p>
        </p:txBody>
      </p:sp>
      <p:pic>
        <p:nvPicPr>
          <p:cNvPr id="6" name="Picture 5" descr="Arduino-Heart-Beat-Counter.jpg"/>
          <p:cNvPicPr>
            <a:picLocks noChangeAspect="1"/>
          </p:cNvPicPr>
          <p:nvPr/>
        </p:nvPicPr>
        <p:blipFill>
          <a:blip r:embed="rId3"/>
          <a:srcRect l="12727" t="4065" r="3636"/>
          <a:stretch>
            <a:fillRect/>
          </a:stretch>
        </p:blipFill>
        <p:spPr>
          <a:xfrm>
            <a:off x="5072066" y="1428736"/>
            <a:ext cx="2928958" cy="260198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chemeClr val="tx1"/>
          </a:solidFill>
          <a:ln>
            <a:solidFill>
              <a:srgbClr val="C00000"/>
            </a:solidFill>
          </a:ln>
        </p:spPr>
        <p:txBody>
          <a:bodyPr>
            <a:normAutofit/>
          </a:bodyPr>
          <a:lstStyle/>
          <a:p>
            <a:r>
              <a:rPr lang="en-US" b="1" dirty="0" smtClean="0">
                <a:solidFill>
                  <a:schemeClr val="bg1"/>
                </a:solidFill>
              </a:rPr>
              <a:t>COMPONENTS REQUIRED</a:t>
            </a:r>
            <a:endParaRPr lang="en-IN" b="1" dirty="0">
              <a:solidFill>
                <a:schemeClr val="bg1"/>
              </a:solidFill>
            </a:endParaRPr>
          </a:p>
        </p:txBody>
      </p:sp>
      <p:pic>
        <p:nvPicPr>
          <p:cNvPr id="4" name="Content Placeholder 3" descr="ls_humanbrain_am_26_powerpoint_template_text_slide.jpg"/>
          <p:cNvPicPr>
            <a:picLocks noGrp="1" noChangeAspect="1"/>
          </p:cNvPicPr>
          <p:nvPr>
            <p:ph idx="1"/>
          </p:nvPr>
        </p:nvPicPr>
        <p:blipFill>
          <a:blip r:embed="rId2"/>
          <a:srcRect l="83146"/>
          <a:stretch>
            <a:fillRect/>
          </a:stretch>
        </p:blipFill>
        <p:spPr>
          <a:xfrm>
            <a:off x="8126956" y="0"/>
            <a:ext cx="1017044" cy="6858000"/>
          </a:xfrm>
        </p:spPr>
      </p:pic>
      <p:pic>
        <p:nvPicPr>
          <p:cNvPr id="5" name="Picture 4" descr="48912-arduinouno_r3_front.jpg"/>
          <p:cNvPicPr>
            <a:picLocks noChangeAspect="1"/>
          </p:cNvPicPr>
          <p:nvPr/>
        </p:nvPicPr>
        <p:blipFill>
          <a:blip r:embed="rId3" cstate="print"/>
          <a:stretch>
            <a:fillRect/>
          </a:stretch>
        </p:blipFill>
        <p:spPr>
          <a:xfrm>
            <a:off x="357158" y="2357430"/>
            <a:ext cx="2428892" cy="2214579"/>
          </a:xfrm>
          <a:prstGeom prst="rect">
            <a:avLst/>
          </a:prstGeom>
        </p:spPr>
      </p:pic>
      <p:pic>
        <p:nvPicPr>
          <p:cNvPr id="6" name="Picture 5" descr="16-2-lcd-backlight-green-2-500x500.jpg"/>
          <p:cNvPicPr>
            <a:picLocks noChangeAspect="1"/>
          </p:cNvPicPr>
          <p:nvPr/>
        </p:nvPicPr>
        <p:blipFill>
          <a:blip r:embed="rId4"/>
          <a:stretch>
            <a:fillRect/>
          </a:stretch>
        </p:blipFill>
        <p:spPr>
          <a:xfrm>
            <a:off x="4214810" y="1714488"/>
            <a:ext cx="3143272" cy="3143272"/>
          </a:xfrm>
          <a:prstGeom prst="rect">
            <a:avLst/>
          </a:prstGeom>
        </p:spPr>
      </p:pic>
      <p:pic>
        <p:nvPicPr>
          <p:cNvPr id="7" name="Picture 6" descr="17392-IMG_5072.jpg"/>
          <p:cNvPicPr>
            <a:picLocks noChangeAspect="1"/>
          </p:cNvPicPr>
          <p:nvPr/>
        </p:nvPicPr>
        <p:blipFill>
          <a:blip r:embed="rId5"/>
          <a:stretch>
            <a:fillRect/>
          </a:stretch>
        </p:blipFill>
        <p:spPr>
          <a:xfrm>
            <a:off x="3000364" y="5143488"/>
            <a:ext cx="2286016" cy="1714512"/>
          </a:xfrm>
          <a:prstGeom prst="rect">
            <a:avLst/>
          </a:prstGeom>
        </p:spPr>
      </p:pic>
      <p:sp>
        <p:nvSpPr>
          <p:cNvPr id="8" name="TextBox 7"/>
          <p:cNvSpPr txBox="1"/>
          <p:nvPr/>
        </p:nvSpPr>
        <p:spPr>
          <a:xfrm>
            <a:off x="928662" y="1643050"/>
            <a:ext cx="1384161" cy="523220"/>
          </a:xfrm>
          <a:prstGeom prst="rect">
            <a:avLst/>
          </a:prstGeom>
          <a:noFill/>
        </p:spPr>
        <p:txBody>
          <a:bodyPr wrap="none" rtlCol="0">
            <a:spAutoFit/>
          </a:bodyPr>
          <a:lstStyle/>
          <a:p>
            <a:r>
              <a:rPr lang="en-US" sz="2800" b="1" dirty="0" smtClean="0"/>
              <a:t>Arduino</a:t>
            </a:r>
            <a:endParaRPr lang="en-IN" sz="2800" b="1" dirty="0"/>
          </a:p>
        </p:txBody>
      </p:sp>
      <p:sp>
        <p:nvSpPr>
          <p:cNvPr id="9" name="TextBox 8"/>
          <p:cNvSpPr txBox="1"/>
          <p:nvPr/>
        </p:nvSpPr>
        <p:spPr>
          <a:xfrm>
            <a:off x="5143504" y="1714488"/>
            <a:ext cx="1544462" cy="523220"/>
          </a:xfrm>
          <a:prstGeom prst="rect">
            <a:avLst/>
          </a:prstGeom>
          <a:noFill/>
        </p:spPr>
        <p:txBody>
          <a:bodyPr wrap="none" rtlCol="0">
            <a:spAutoFit/>
          </a:bodyPr>
          <a:lstStyle/>
          <a:p>
            <a:r>
              <a:rPr lang="en-US" sz="2800" b="1" dirty="0" smtClean="0"/>
              <a:t>16x2 LCD</a:t>
            </a:r>
            <a:endParaRPr lang="en-IN" sz="2800" b="1" dirty="0"/>
          </a:p>
        </p:txBody>
      </p:sp>
      <p:sp>
        <p:nvSpPr>
          <p:cNvPr id="10" name="TextBox 9"/>
          <p:cNvSpPr txBox="1"/>
          <p:nvPr/>
        </p:nvSpPr>
        <p:spPr>
          <a:xfrm>
            <a:off x="3286116" y="4714884"/>
            <a:ext cx="2148602" cy="523220"/>
          </a:xfrm>
          <a:prstGeom prst="rect">
            <a:avLst/>
          </a:prstGeom>
          <a:noFill/>
        </p:spPr>
        <p:txBody>
          <a:bodyPr wrap="none" rtlCol="0">
            <a:spAutoFit/>
          </a:bodyPr>
          <a:lstStyle/>
          <a:p>
            <a:r>
              <a:rPr lang="en-US" sz="2800" b="1" dirty="0" smtClean="0"/>
              <a:t>Push Buttons</a:t>
            </a:r>
            <a:endParaRPr lang="en-IN" sz="2800" b="1"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chemeClr val="tx1"/>
          </a:solidFill>
          <a:ln>
            <a:solidFill>
              <a:srgbClr val="C00000"/>
            </a:solidFill>
          </a:ln>
        </p:spPr>
        <p:txBody>
          <a:bodyPr/>
          <a:lstStyle/>
          <a:p>
            <a:r>
              <a:rPr lang="en-US" b="1" dirty="0" smtClean="0">
                <a:solidFill>
                  <a:schemeClr val="bg1"/>
                </a:solidFill>
              </a:rPr>
              <a:t>COMPONENTS REQUIRED</a:t>
            </a:r>
            <a:endParaRPr lang="en-IN" dirty="0">
              <a:solidFill>
                <a:schemeClr val="bg1"/>
              </a:solidFill>
            </a:endParaRPr>
          </a:p>
        </p:txBody>
      </p:sp>
      <p:pic>
        <p:nvPicPr>
          <p:cNvPr id="4" name="Content Placeholder 3" descr="ls_humanbrain_am_26_powerpoint_template_text_slide.jpg"/>
          <p:cNvPicPr>
            <a:picLocks noGrp="1" noChangeAspect="1"/>
          </p:cNvPicPr>
          <p:nvPr>
            <p:ph idx="1"/>
          </p:nvPr>
        </p:nvPicPr>
        <p:blipFill>
          <a:blip r:embed="rId2"/>
          <a:srcRect l="83146"/>
          <a:stretch>
            <a:fillRect/>
          </a:stretch>
        </p:blipFill>
        <p:spPr>
          <a:xfrm>
            <a:off x="8126956" y="0"/>
            <a:ext cx="1017044" cy="6858000"/>
          </a:xfrm>
        </p:spPr>
      </p:pic>
      <p:sp>
        <p:nvSpPr>
          <p:cNvPr id="10242" name="AutoShape 2" descr="Image result for pcb board"/>
          <p:cNvSpPr>
            <a:spLocks noChangeAspect="1" noChangeArrowheads="1"/>
          </p:cNvSpPr>
          <p:nvPr/>
        </p:nvSpPr>
        <p:spPr bwMode="auto">
          <a:xfrm>
            <a:off x="63500" y="-136525"/>
            <a:ext cx="3105150" cy="233362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244" name="AutoShape 4" descr="Image result for pcb board"/>
          <p:cNvSpPr>
            <a:spLocks noChangeAspect="1" noChangeArrowheads="1"/>
          </p:cNvSpPr>
          <p:nvPr/>
        </p:nvSpPr>
        <p:spPr bwMode="auto">
          <a:xfrm>
            <a:off x="63500" y="-136525"/>
            <a:ext cx="3105150" cy="2333625"/>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7" name="Picture 6" descr="PRINTED-CIRCUIT-BOARDS1.jpg"/>
          <p:cNvPicPr>
            <a:picLocks noChangeAspect="1"/>
          </p:cNvPicPr>
          <p:nvPr/>
        </p:nvPicPr>
        <p:blipFill>
          <a:blip r:embed="rId3"/>
          <a:stretch>
            <a:fillRect/>
          </a:stretch>
        </p:blipFill>
        <p:spPr>
          <a:xfrm>
            <a:off x="357158" y="2143116"/>
            <a:ext cx="3105150" cy="2333625"/>
          </a:xfrm>
          <a:prstGeom prst="rect">
            <a:avLst/>
          </a:prstGeom>
        </p:spPr>
      </p:pic>
      <p:pic>
        <p:nvPicPr>
          <p:cNvPr id="8" name="Picture 7" descr="connecting-wires.png"/>
          <p:cNvPicPr>
            <a:picLocks noChangeAspect="1"/>
          </p:cNvPicPr>
          <p:nvPr/>
        </p:nvPicPr>
        <p:blipFill>
          <a:blip r:embed="rId4"/>
          <a:stretch>
            <a:fillRect/>
          </a:stretch>
        </p:blipFill>
        <p:spPr>
          <a:xfrm>
            <a:off x="4857752" y="2143116"/>
            <a:ext cx="3024197" cy="3024197"/>
          </a:xfrm>
          <a:prstGeom prst="rect">
            <a:avLst/>
          </a:prstGeom>
        </p:spPr>
      </p:pic>
      <p:pic>
        <p:nvPicPr>
          <p:cNvPr id="9" name="Picture 8" descr="5mm_Red_LED.jpg"/>
          <p:cNvPicPr>
            <a:picLocks noChangeAspect="1"/>
          </p:cNvPicPr>
          <p:nvPr/>
        </p:nvPicPr>
        <p:blipFill>
          <a:blip r:embed="rId5" cstate="print"/>
          <a:srcRect l="13684" t="3941" r="18947"/>
          <a:stretch>
            <a:fillRect/>
          </a:stretch>
        </p:blipFill>
        <p:spPr>
          <a:xfrm>
            <a:off x="2786050" y="4071942"/>
            <a:ext cx="2643206" cy="2786058"/>
          </a:xfrm>
          <a:prstGeom prst="rect">
            <a:avLst/>
          </a:prstGeom>
        </p:spPr>
      </p:pic>
      <p:sp>
        <p:nvSpPr>
          <p:cNvPr id="10" name="TextBox 9"/>
          <p:cNvSpPr txBox="1"/>
          <p:nvPr/>
        </p:nvSpPr>
        <p:spPr>
          <a:xfrm>
            <a:off x="214282" y="1643050"/>
            <a:ext cx="3285387" cy="523220"/>
          </a:xfrm>
          <a:prstGeom prst="rect">
            <a:avLst/>
          </a:prstGeom>
          <a:noFill/>
        </p:spPr>
        <p:txBody>
          <a:bodyPr wrap="none" rtlCol="0">
            <a:spAutoFit/>
          </a:bodyPr>
          <a:lstStyle/>
          <a:p>
            <a:r>
              <a:rPr lang="en-US" sz="2800" b="1" dirty="0" smtClean="0"/>
              <a:t>Printed Circuit Board</a:t>
            </a:r>
            <a:endParaRPr lang="en-IN" sz="2800" b="1" dirty="0"/>
          </a:p>
        </p:txBody>
      </p:sp>
      <p:sp>
        <p:nvSpPr>
          <p:cNvPr id="11" name="TextBox 10"/>
          <p:cNvSpPr txBox="1"/>
          <p:nvPr/>
        </p:nvSpPr>
        <p:spPr>
          <a:xfrm>
            <a:off x="4929190" y="1714488"/>
            <a:ext cx="2803140" cy="523220"/>
          </a:xfrm>
          <a:prstGeom prst="rect">
            <a:avLst/>
          </a:prstGeom>
          <a:noFill/>
        </p:spPr>
        <p:txBody>
          <a:bodyPr wrap="none" rtlCol="0">
            <a:spAutoFit/>
          </a:bodyPr>
          <a:lstStyle/>
          <a:p>
            <a:r>
              <a:rPr lang="en-US" sz="2800" b="1" dirty="0" smtClean="0"/>
              <a:t>Connecting Wires</a:t>
            </a:r>
            <a:endParaRPr lang="en-IN" sz="2800" b="1" dirty="0"/>
          </a:p>
        </p:txBody>
      </p:sp>
      <p:sp>
        <p:nvSpPr>
          <p:cNvPr id="12" name="TextBox 11"/>
          <p:cNvSpPr txBox="1"/>
          <p:nvPr/>
        </p:nvSpPr>
        <p:spPr>
          <a:xfrm>
            <a:off x="2143108" y="5500702"/>
            <a:ext cx="737702" cy="523220"/>
          </a:xfrm>
          <a:prstGeom prst="rect">
            <a:avLst/>
          </a:prstGeom>
          <a:noFill/>
        </p:spPr>
        <p:txBody>
          <a:bodyPr wrap="none" rtlCol="0">
            <a:spAutoFit/>
          </a:bodyPr>
          <a:lstStyle/>
          <a:p>
            <a:r>
              <a:rPr lang="en-US" sz="2800" b="1" dirty="0" smtClean="0"/>
              <a:t>LED</a:t>
            </a:r>
            <a:endParaRPr lang="en-IN" sz="2800" b="1"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chemeClr val="tx1"/>
          </a:solidFill>
          <a:ln>
            <a:solidFill>
              <a:srgbClr val="C00000"/>
            </a:solidFill>
          </a:ln>
        </p:spPr>
        <p:txBody>
          <a:bodyPr>
            <a:normAutofit/>
          </a:bodyPr>
          <a:lstStyle/>
          <a:p>
            <a:r>
              <a:rPr lang="en-US" sz="5400" dirty="0" smtClean="0">
                <a:solidFill>
                  <a:schemeClr val="bg1"/>
                </a:solidFill>
              </a:rPr>
              <a:t>BLOCK DIAGRAM</a:t>
            </a:r>
            <a:endParaRPr lang="en-IN" sz="5400" dirty="0">
              <a:solidFill>
                <a:schemeClr val="bg1"/>
              </a:solidFill>
            </a:endParaRPr>
          </a:p>
        </p:txBody>
      </p:sp>
      <p:pic>
        <p:nvPicPr>
          <p:cNvPr id="4" name="Content Placeholder 3" descr="ls_humanbrain_am_26_powerpoint_template_text_slide.jpg"/>
          <p:cNvPicPr>
            <a:picLocks noGrp="1" noChangeAspect="1"/>
          </p:cNvPicPr>
          <p:nvPr>
            <p:ph idx="1"/>
          </p:nvPr>
        </p:nvPicPr>
        <p:blipFill>
          <a:blip r:embed="rId2"/>
          <a:srcRect l="82896"/>
          <a:stretch>
            <a:fillRect/>
          </a:stretch>
        </p:blipFill>
        <p:spPr>
          <a:xfrm>
            <a:off x="8126956" y="0"/>
            <a:ext cx="1017044" cy="6858000"/>
          </a:xfrm>
        </p:spPr>
      </p:pic>
      <p:pic>
        <p:nvPicPr>
          <p:cNvPr id="5" name="Picture 4" descr="Heartbeat-Monitor-Project-B.gif"/>
          <p:cNvPicPr>
            <a:picLocks noChangeAspect="1"/>
          </p:cNvPicPr>
          <p:nvPr/>
        </p:nvPicPr>
        <p:blipFill>
          <a:blip r:embed="rId3"/>
          <a:stretch>
            <a:fillRect/>
          </a:stretch>
        </p:blipFill>
        <p:spPr>
          <a:xfrm>
            <a:off x="214282" y="1857364"/>
            <a:ext cx="7572428" cy="4572032"/>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chemeClr val="tx1"/>
          </a:solidFill>
          <a:ln>
            <a:solidFill>
              <a:srgbClr val="C00000"/>
            </a:solidFill>
          </a:ln>
        </p:spPr>
        <p:txBody>
          <a:bodyPr>
            <a:normAutofit/>
          </a:bodyPr>
          <a:lstStyle/>
          <a:p>
            <a:r>
              <a:rPr lang="en-US" sz="5400" b="1" dirty="0" smtClean="0">
                <a:solidFill>
                  <a:schemeClr val="bg1"/>
                </a:solidFill>
              </a:rPr>
              <a:t>MODUS OPERANDI</a:t>
            </a:r>
            <a:endParaRPr lang="en-IN" sz="5400" b="1" dirty="0">
              <a:solidFill>
                <a:schemeClr val="bg1"/>
              </a:solidFill>
            </a:endParaRPr>
          </a:p>
        </p:txBody>
      </p:sp>
      <p:pic>
        <p:nvPicPr>
          <p:cNvPr id="4" name="Content Placeholder 3" descr="ls_humanbrain_am_26_powerpoint_template_text_slide.jpg"/>
          <p:cNvPicPr>
            <a:picLocks noGrp="1" noChangeAspect="1"/>
          </p:cNvPicPr>
          <p:nvPr>
            <p:ph idx="1"/>
          </p:nvPr>
        </p:nvPicPr>
        <p:blipFill>
          <a:blip r:embed="rId2"/>
          <a:srcRect l="83146"/>
          <a:stretch>
            <a:fillRect/>
          </a:stretch>
        </p:blipFill>
        <p:spPr>
          <a:xfrm>
            <a:off x="8126956" y="0"/>
            <a:ext cx="1017044" cy="6858000"/>
          </a:xfrm>
        </p:spPr>
      </p:pic>
      <p:sp>
        <p:nvSpPr>
          <p:cNvPr id="5" name="TextBox 4"/>
          <p:cNvSpPr txBox="1"/>
          <p:nvPr/>
        </p:nvSpPr>
        <p:spPr>
          <a:xfrm>
            <a:off x="357159" y="1857364"/>
            <a:ext cx="7429551" cy="1815882"/>
          </a:xfrm>
          <a:prstGeom prst="rect">
            <a:avLst/>
          </a:prstGeom>
          <a:noFill/>
        </p:spPr>
        <p:txBody>
          <a:bodyPr wrap="square" rtlCol="0">
            <a:spAutoFit/>
          </a:bodyPr>
          <a:lstStyle/>
          <a:p>
            <a:pPr>
              <a:buFont typeface="Wingdings" pitchFamily="2" charset="2"/>
              <a:buChar char="Ø"/>
            </a:pPr>
            <a:r>
              <a:rPr lang="en-IN" sz="2800" dirty="0" smtClean="0"/>
              <a:t>  It </a:t>
            </a:r>
            <a:r>
              <a:rPr lang="en-IN" sz="2800" dirty="0"/>
              <a:t>is based on the principle of  photophelthysmography (PPG) </a:t>
            </a:r>
            <a:r>
              <a:rPr lang="en-IN" sz="2800" dirty="0" smtClean="0"/>
              <a:t>. </a:t>
            </a:r>
            <a:r>
              <a:rPr lang="en-IN" sz="2800" dirty="0"/>
              <a:t>This is an optical technique of finding the heart rate i.e no insertions or attachments on the body</a:t>
            </a:r>
            <a:r>
              <a:rPr lang="en-IN" sz="2800" dirty="0" smtClean="0"/>
              <a:t>.</a:t>
            </a:r>
            <a:endParaRPr lang="en-IN" sz="2800" dirty="0"/>
          </a:p>
        </p:txBody>
      </p:sp>
      <p:sp>
        <p:nvSpPr>
          <p:cNvPr id="6" name="TextBox 5"/>
          <p:cNvSpPr txBox="1"/>
          <p:nvPr/>
        </p:nvSpPr>
        <p:spPr>
          <a:xfrm>
            <a:off x="428596" y="3857628"/>
            <a:ext cx="7429553" cy="2677656"/>
          </a:xfrm>
          <a:prstGeom prst="rect">
            <a:avLst/>
          </a:prstGeom>
          <a:noFill/>
        </p:spPr>
        <p:txBody>
          <a:bodyPr wrap="square" rtlCol="0">
            <a:spAutoFit/>
          </a:bodyPr>
          <a:lstStyle/>
          <a:p>
            <a:pPr>
              <a:buFont typeface="Wingdings" pitchFamily="2" charset="2"/>
              <a:buChar char="Ø"/>
            </a:pPr>
            <a:r>
              <a:rPr lang="en-IN" sz="2800" dirty="0" smtClean="0"/>
              <a:t>  Circuit </a:t>
            </a:r>
            <a:r>
              <a:rPr lang="en-IN" sz="2800" dirty="0"/>
              <a:t>of heartbeat monitor contains </a:t>
            </a:r>
            <a:r>
              <a:rPr lang="en-IN" sz="2800" dirty="0" err="1"/>
              <a:t>arduino</a:t>
            </a:r>
            <a:r>
              <a:rPr lang="en-IN" sz="2800" dirty="0"/>
              <a:t> </a:t>
            </a:r>
            <a:r>
              <a:rPr lang="en-IN" sz="2800" dirty="0" smtClean="0"/>
              <a:t>Uno, </a:t>
            </a:r>
            <a:r>
              <a:rPr lang="en-IN" sz="2800" dirty="0"/>
              <a:t>heart beat sensor module, reset button and LCD. Arduino controls whole the process of system like reading pulses form Heart beat sensor module, calculating heart rate and sending this data to </a:t>
            </a:r>
            <a:r>
              <a:rPr lang="en-IN" sz="2800" dirty="0" smtClean="0"/>
              <a:t>LCD.</a:t>
            </a:r>
            <a:endParaRPr lang="en-IN" sz="2800"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chemeClr val="tx1"/>
          </a:solidFill>
          <a:ln>
            <a:solidFill>
              <a:srgbClr val="C00000"/>
            </a:solidFill>
          </a:ln>
        </p:spPr>
        <p:txBody>
          <a:bodyPr/>
          <a:lstStyle/>
          <a:p>
            <a:r>
              <a:rPr lang="en-US" b="1" dirty="0" smtClean="0">
                <a:solidFill>
                  <a:schemeClr val="bg1"/>
                </a:solidFill>
              </a:rPr>
              <a:t>HEART SENSOR MODULE</a:t>
            </a:r>
            <a:endParaRPr lang="en-IN" b="1" dirty="0">
              <a:solidFill>
                <a:schemeClr val="bg1"/>
              </a:solidFill>
            </a:endParaRPr>
          </a:p>
        </p:txBody>
      </p:sp>
      <p:pic>
        <p:nvPicPr>
          <p:cNvPr id="4" name="Content Placeholder 3" descr="ls_humanbrain_am_26_powerpoint_template_text_slide.jpg"/>
          <p:cNvPicPr>
            <a:picLocks noGrp="1" noChangeAspect="1"/>
          </p:cNvPicPr>
          <p:nvPr>
            <p:ph idx="1"/>
          </p:nvPr>
        </p:nvPicPr>
        <p:blipFill>
          <a:blip r:embed="rId2"/>
          <a:srcRect l="83146"/>
          <a:stretch>
            <a:fillRect/>
          </a:stretch>
        </p:blipFill>
        <p:spPr>
          <a:xfrm>
            <a:off x="8126956" y="0"/>
            <a:ext cx="1017044" cy="6858000"/>
          </a:xfrm>
        </p:spPr>
      </p:pic>
      <p:sp>
        <p:nvSpPr>
          <p:cNvPr id="6" name="TextBox 5"/>
          <p:cNvSpPr txBox="1"/>
          <p:nvPr/>
        </p:nvSpPr>
        <p:spPr>
          <a:xfrm>
            <a:off x="285720" y="1714488"/>
            <a:ext cx="7500990" cy="4832092"/>
          </a:xfrm>
          <a:prstGeom prst="rect">
            <a:avLst/>
          </a:prstGeom>
          <a:noFill/>
        </p:spPr>
        <p:txBody>
          <a:bodyPr wrap="square" rtlCol="0">
            <a:spAutoFit/>
          </a:bodyPr>
          <a:lstStyle/>
          <a:p>
            <a:pPr>
              <a:buFont typeface="Wingdings" pitchFamily="2" charset="2"/>
              <a:buChar char="Ø"/>
            </a:pPr>
            <a:r>
              <a:rPr lang="en-US" sz="2800" b="1" dirty="0" smtClean="0"/>
              <a:t>  </a:t>
            </a:r>
            <a:r>
              <a:rPr lang="en-US" sz="2800" dirty="0" smtClean="0"/>
              <a:t>It consists of IR LED and </a:t>
            </a:r>
          </a:p>
          <a:p>
            <a:r>
              <a:rPr lang="en-US" sz="2800" dirty="0" smtClean="0"/>
              <a:t>photo diode side by side and</a:t>
            </a:r>
          </a:p>
          <a:p>
            <a:r>
              <a:rPr lang="en-US" sz="2800" dirty="0" smtClean="0"/>
              <a:t> the fingertip </a:t>
            </a:r>
            <a:r>
              <a:rPr lang="en-IN" sz="2800" dirty="0"/>
              <a:t>is placed over </a:t>
            </a:r>
            <a:endParaRPr lang="en-IN" sz="2800" dirty="0" smtClean="0"/>
          </a:p>
          <a:p>
            <a:r>
              <a:rPr lang="en-IN" sz="2800" dirty="0" smtClean="0"/>
              <a:t>the </a:t>
            </a:r>
            <a:r>
              <a:rPr lang="en-IN" sz="2800" dirty="0"/>
              <a:t>sensor </a:t>
            </a:r>
            <a:r>
              <a:rPr lang="en-IN" sz="2800" dirty="0" smtClean="0"/>
              <a:t>assembly. The IR</a:t>
            </a:r>
          </a:p>
          <a:p>
            <a:r>
              <a:rPr lang="en-IN" sz="2800" dirty="0" smtClean="0"/>
              <a:t> </a:t>
            </a:r>
            <a:r>
              <a:rPr lang="en-IN" sz="2800" dirty="0"/>
              <a:t>LED transmits </a:t>
            </a:r>
            <a:r>
              <a:rPr lang="en-IN" sz="2800" dirty="0" smtClean="0"/>
              <a:t>an infrared</a:t>
            </a:r>
          </a:p>
          <a:p>
            <a:r>
              <a:rPr lang="en-IN" sz="2800" dirty="0" smtClean="0"/>
              <a:t>light </a:t>
            </a:r>
            <a:r>
              <a:rPr lang="en-IN" sz="2800" dirty="0"/>
              <a:t>into the </a:t>
            </a:r>
            <a:r>
              <a:rPr lang="en-IN" sz="2800" dirty="0" err="1" smtClean="0"/>
              <a:t>fingertip,the</a:t>
            </a:r>
            <a:r>
              <a:rPr lang="en-IN" sz="2800" dirty="0" smtClean="0"/>
              <a:t> </a:t>
            </a:r>
            <a:r>
              <a:rPr lang="en-IN" sz="2800" dirty="0"/>
              <a:t>photo diode senses the portion of the light that is reflected back.</a:t>
            </a:r>
            <a:r>
              <a:rPr lang="en-US" sz="2800" dirty="0" smtClean="0"/>
              <a:t> </a:t>
            </a:r>
            <a:r>
              <a:rPr lang="en-IN" sz="2800" dirty="0"/>
              <a:t>With a high gain amplifier, this little alteration in the amplitude of the reflected light can be converted into a pulse.</a:t>
            </a:r>
          </a:p>
          <a:p>
            <a:endParaRPr lang="en-IN" sz="2800" b="1" dirty="0"/>
          </a:p>
        </p:txBody>
      </p:sp>
      <p:pic>
        <p:nvPicPr>
          <p:cNvPr id="7" name="Picture 6" descr="FIQ8HSBGP6ZJN9R.LARGE.jpg"/>
          <p:cNvPicPr>
            <a:picLocks noChangeAspect="1"/>
          </p:cNvPicPr>
          <p:nvPr/>
        </p:nvPicPr>
        <p:blipFill>
          <a:blip r:embed="rId3"/>
          <a:stretch>
            <a:fillRect/>
          </a:stretch>
        </p:blipFill>
        <p:spPr>
          <a:xfrm>
            <a:off x="4714876" y="1500174"/>
            <a:ext cx="3357586" cy="2357454"/>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chemeClr val="tx1"/>
          </a:solidFill>
          <a:ln>
            <a:solidFill>
              <a:srgbClr val="C00000"/>
            </a:solidFill>
          </a:ln>
        </p:spPr>
        <p:txBody>
          <a:bodyPr>
            <a:normAutofit/>
          </a:bodyPr>
          <a:lstStyle/>
          <a:p>
            <a:r>
              <a:rPr lang="en-US" b="1" dirty="0" smtClean="0">
                <a:solidFill>
                  <a:schemeClr val="bg1"/>
                </a:solidFill>
              </a:rPr>
              <a:t>HEART SENSOR MODULE</a:t>
            </a:r>
            <a:endParaRPr lang="en-IN" b="1" dirty="0">
              <a:solidFill>
                <a:schemeClr val="bg1"/>
              </a:solidFill>
            </a:endParaRPr>
          </a:p>
        </p:txBody>
      </p:sp>
      <p:pic>
        <p:nvPicPr>
          <p:cNvPr id="4" name="Content Placeholder 3" descr="ls_humanbrain_am_26_powerpoint_template_text_slide.jpg"/>
          <p:cNvPicPr>
            <a:picLocks noGrp="1" noChangeAspect="1"/>
          </p:cNvPicPr>
          <p:nvPr>
            <p:ph idx="1"/>
          </p:nvPr>
        </p:nvPicPr>
        <p:blipFill>
          <a:blip r:embed="rId2"/>
          <a:srcRect l="83146"/>
          <a:stretch>
            <a:fillRect/>
          </a:stretch>
        </p:blipFill>
        <p:spPr>
          <a:xfrm>
            <a:off x="8126956" y="0"/>
            <a:ext cx="1017044" cy="6858000"/>
          </a:xfrm>
        </p:spPr>
      </p:pic>
      <p:pic>
        <p:nvPicPr>
          <p:cNvPr id="5" name="Picture 4" descr="Heartbeat_monitor_schematic.JPG"/>
          <p:cNvPicPr>
            <a:picLocks noChangeAspect="1"/>
          </p:cNvPicPr>
          <p:nvPr/>
        </p:nvPicPr>
        <p:blipFill>
          <a:blip r:embed="rId3"/>
          <a:stretch>
            <a:fillRect/>
          </a:stretch>
        </p:blipFill>
        <p:spPr>
          <a:xfrm>
            <a:off x="428596" y="1857364"/>
            <a:ext cx="7421537" cy="4286280"/>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420</Words>
  <Application>Microsoft Office PowerPoint</Application>
  <PresentationFormat>On-screen Show (4:3)</PresentationFormat>
  <Paragraphs>73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AGENDA</vt:lpstr>
      <vt:lpstr>INTRODUCTION</vt:lpstr>
      <vt:lpstr>COMPONENTS REQUIRED</vt:lpstr>
      <vt:lpstr>COMPONENTS REQUIRED</vt:lpstr>
      <vt:lpstr>BLOCK DIAGRAM</vt:lpstr>
      <vt:lpstr>MODUS OPERANDI</vt:lpstr>
      <vt:lpstr>HEART SENSOR MODULE</vt:lpstr>
      <vt:lpstr>HEART SENSOR MODULE</vt:lpstr>
      <vt:lpstr>EXPLANATION </vt:lpstr>
      <vt:lpstr>FIVE PULSE FORMULA</vt:lpstr>
      <vt:lpstr>SWOT ANALYSIS</vt:lpstr>
      <vt:lpstr>APPLICATIONS</vt:lpstr>
      <vt:lpstr>CONCLUSION</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swetha</dc:creator>
  <cp:lastModifiedBy>swetha</cp:lastModifiedBy>
  <cp:revision>43</cp:revision>
  <dcterms:created xsi:type="dcterms:W3CDTF">2016-08-25T07:26:16Z</dcterms:created>
  <dcterms:modified xsi:type="dcterms:W3CDTF">2016-08-25T17:50:02Z</dcterms:modified>
</cp:coreProperties>
</file>