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27"/>
  </p:notesMasterIdLst>
  <p:sldIdLst>
    <p:sldId id="476" r:id="rId2"/>
    <p:sldId id="501" r:id="rId3"/>
    <p:sldId id="478" r:id="rId4"/>
    <p:sldId id="479" r:id="rId5"/>
    <p:sldId id="480" r:id="rId6"/>
    <p:sldId id="481" r:id="rId7"/>
    <p:sldId id="482" r:id="rId8"/>
    <p:sldId id="483" r:id="rId9"/>
    <p:sldId id="484" r:id="rId10"/>
    <p:sldId id="485" r:id="rId11"/>
    <p:sldId id="486" r:id="rId12"/>
    <p:sldId id="487" r:id="rId13"/>
    <p:sldId id="488" r:id="rId14"/>
    <p:sldId id="489" r:id="rId15"/>
    <p:sldId id="490" r:id="rId16"/>
    <p:sldId id="491" r:id="rId17"/>
    <p:sldId id="492" r:id="rId18"/>
    <p:sldId id="493" r:id="rId19"/>
    <p:sldId id="494" r:id="rId20"/>
    <p:sldId id="495" r:id="rId21"/>
    <p:sldId id="496" r:id="rId22"/>
    <p:sldId id="497" r:id="rId23"/>
    <p:sldId id="498" r:id="rId24"/>
    <p:sldId id="499" r:id="rId25"/>
    <p:sldId id="50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03" autoAdjust="0"/>
    <p:restoredTop sz="94761" autoAdjust="0"/>
  </p:normalViewPr>
  <p:slideViewPr>
    <p:cSldViewPr>
      <p:cViewPr varScale="1">
        <p:scale>
          <a:sx n="65" d="100"/>
          <a:sy n="65" d="100"/>
        </p:scale>
        <p:origin x="-1422" y="-108"/>
      </p:cViewPr>
      <p:guideLst>
        <p:guide orient="horz" pos="2160"/>
        <p:guide pos="2880"/>
      </p:guideLst>
    </p:cSldViewPr>
  </p:slideViewPr>
  <p:outlineViewPr>
    <p:cViewPr>
      <p:scale>
        <a:sx n="33" d="100"/>
        <a:sy n="33" d="100"/>
      </p:scale>
      <p:origin x="0" y="7788"/>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33"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34"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35"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36"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37"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38"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1048590"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1048591"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048592" name="Date Placeholder 27"/>
          <p:cNvSpPr>
            <a:spLocks noGrp="1"/>
          </p:cNvSpPr>
          <p:nvPr>
            <p:ph type="dt" sz="half" idx="10"/>
          </p:nvPr>
        </p:nvSpPr>
        <p:spPr bwMode="auto">
          <a:xfrm rot="5400000">
            <a:off x="7764621" y="1174097"/>
            <a:ext cx="2286000" cy="381000"/>
          </a:xfrm>
        </p:spPr>
        <p:txBody>
          <a:bodyPr/>
          <a:lstStyle/>
          <a:p>
            <a:fld id="{409B6295-E054-46D0-A67D-A3DB5CC265A5}" type="datetimeFigureOut">
              <a:rPr lang="en-US" smtClean="0"/>
              <a:pPr/>
              <a:t>5/19/2020</a:t>
            </a:fld>
            <a:endParaRPr lang="en-US"/>
          </a:p>
        </p:txBody>
      </p:sp>
      <p:sp>
        <p:nvSpPr>
          <p:cNvPr id="1048593"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48594"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595"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596"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597"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598"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599"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60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601"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602"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603"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604"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605"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606"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607"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608"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609"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610" name="Slide Number Placeholder 28"/>
          <p:cNvSpPr>
            <a:spLocks noGrp="1"/>
          </p:cNvSpPr>
          <p:nvPr>
            <p:ph type="sldNum" sz="quarter" idx="12"/>
          </p:nvPr>
        </p:nvSpPr>
        <p:spPr bwMode="auto">
          <a:xfrm>
            <a:off x="1325544" y="4928702"/>
            <a:ext cx="609600" cy="517524"/>
          </a:xfrm>
        </p:spPr>
        <p:txBody>
          <a:bodyPr/>
          <a:lstStyle/>
          <a:p>
            <a:fld id="{D87A2922-1A69-4A8C-965B-59B7169B2A07}"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80" name="Title 1"/>
          <p:cNvSpPr>
            <a:spLocks noGrp="1"/>
          </p:cNvSpPr>
          <p:nvPr>
            <p:ph type="title"/>
          </p:nvPr>
        </p:nvSpPr>
        <p:spPr/>
        <p:txBody>
          <a:bodyPr/>
          <a:lstStyle/>
          <a:p>
            <a:r>
              <a:rPr kumimoji="0" lang="en-US" smtClean="0"/>
              <a:t>Click to edit Master title style</a:t>
            </a:r>
            <a:endParaRPr kumimoji="0" lang="en-US"/>
          </a:p>
        </p:txBody>
      </p:sp>
      <p:sp>
        <p:nvSpPr>
          <p:cNvPr id="1048681"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82" name="Date Placeholder 3"/>
          <p:cNvSpPr>
            <a:spLocks noGrp="1"/>
          </p:cNvSpPr>
          <p:nvPr>
            <p:ph type="dt" sz="half" idx="10"/>
          </p:nvPr>
        </p:nvSpPr>
        <p:spPr/>
        <p:txBody>
          <a:bodyPr/>
          <a:lstStyle/>
          <a:p>
            <a:fld id="{409B6295-E054-46D0-A67D-A3DB5CC265A5}" type="datetimeFigureOut">
              <a:rPr lang="en-US" smtClean="0"/>
              <a:pPr/>
              <a:t>5/19/2020</a:t>
            </a:fld>
            <a:endParaRPr lang="en-US"/>
          </a:p>
        </p:txBody>
      </p:sp>
      <p:sp>
        <p:nvSpPr>
          <p:cNvPr id="1048683" name="Footer Placeholder 4"/>
          <p:cNvSpPr>
            <a:spLocks noGrp="1"/>
          </p:cNvSpPr>
          <p:nvPr>
            <p:ph type="ftr" sz="quarter" idx="11"/>
          </p:nvPr>
        </p:nvSpPr>
        <p:spPr/>
        <p:txBody>
          <a:bodyPr/>
          <a:lstStyle/>
          <a:p>
            <a:endParaRPr lang="en-US"/>
          </a:p>
        </p:txBody>
      </p:sp>
      <p:sp>
        <p:nvSpPr>
          <p:cNvPr id="1048684" name="Slide Number Placeholder 5"/>
          <p:cNvSpPr>
            <a:spLocks noGrp="1"/>
          </p:cNvSpPr>
          <p:nvPr>
            <p:ph type="sldNum" sz="quarter" idx="12"/>
          </p:nvPr>
        </p:nvSpPr>
        <p:spPr/>
        <p:txBody>
          <a:bodyPr/>
          <a:lstStyle/>
          <a:p>
            <a:fld id="{D87A2922-1A69-4A8C-965B-59B7169B2A0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6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104866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64" name="Date Placeholder 3"/>
          <p:cNvSpPr>
            <a:spLocks noGrp="1"/>
          </p:cNvSpPr>
          <p:nvPr>
            <p:ph type="dt" sz="half" idx="10"/>
          </p:nvPr>
        </p:nvSpPr>
        <p:spPr/>
        <p:txBody>
          <a:bodyPr/>
          <a:lstStyle/>
          <a:p>
            <a:fld id="{409B6295-E054-46D0-A67D-A3DB5CC265A5}" type="datetimeFigureOut">
              <a:rPr lang="en-US" smtClean="0"/>
              <a:pPr/>
              <a:t>5/19/2020</a:t>
            </a:fld>
            <a:endParaRPr lang="en-US"/>
          </a:p>
        </p:txBody>
      </p:sp>
      <p:sp>
        <p:nvSpPr>
          <p:cNvPr id="1048665" name="Footer Placeholder 4"/>
          <p:cNvSpPr>
            <a:spLocks noGrp="1"/>
          </p:cNvSpPr>
          <p:nvPr>
            <p:ph type="ftr" sz="quarter" idx="11"/>
          </p:nvPr>
        </p:nvSpPr>
        <p:spPr/>
        <p:txBody>
          <a:bodyPr/>
          <a:lstStyle/>
          <a:p>
            <a:endParaRPr lang="en-US"/>
          </a:p>
        </p:txBody>
      </p:sp>
      <p:sp>
        <p:nvSpPr>
          <p:cNvPr id="1048666" name="Slide Number Placeholder 5"/>
          <p:cNvSpPr>
            <a:spLocks noGrp="1"/>
          </p:cNvSpPr>
          <p:nvPr>
            <p:ph type="sldNum" sz="quarter" idx="12"/>
          </p:nvPr>
        </p:nvSpPr>
        <p:spPr/>
        <p:txBody>
          <a:bodyPr/>
          <a:lstStyle/>
          <a:p>
            <a:fld id="{D87A2922-1A69-4A8C-965B-59B7169B2A0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12" name="Title 1"/>
          <p:cNvSpPr>
            <a:spLocks noGrp="1"/>
          </p:cNvSpPr>
          <p:nvPr>
            <p:ph type="title"/>
          </p:nvPr>
        </p:nvSpPr>
        <p:spPr/>
        <p:txBody>
          <a:bodyPr/>
          <a:lstStyle/>
          <a:p>
            <a:r>
              <a:rPr kumimoji="0" lang="en-US" smtClean="0"/>
              <a:t>Click to edit Master title style</a:t>
            </a:r>
            <a:endParaRPr kumimoji="0" lang="en-US"/>
          </a:p>
        </p:txBody>
      </p:sp>
      <p:sp>
        <p:nvSpPr>
          <p:cNvPr id="1048613"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14" name="Date Placeholder 6"/>
          <p:cNvSpPr>
            <a:spLocks noGrp="1"/>
          </p:cNvSpPr>
          <p:nvPr>
            <p:ph type="dt" sz="half" idx="14"/>
          </p:nvPr>
        </p:nvSpPr>
        <p:spPr/>
        <p:txBody>
          <a:bodyPr rtlCol="0"/>
          <a:lstStyle/>
          <a:p>
            <a:fld id="{409B6295-E054-46D0-A67D-A3DB5CC265A5}" type="datetimeFigureOut">
              <a:rPr lang="en-US" smtClean="0"/>
              <a:pPr/>
              <a:t>5/19/2020</a:t>
            </a:fld>
            <a:endParaRPr lang="en-US"/>
          </a:p>
        </p:txBody>
      </p:sp>
      <p:sp>
        <p:nvSpPr>
          <p:cNvPr id="1048615" name="Slide Number Placeholder 8"/>
          <p:cNvSpPr>
            <a:spLocks noGrp="1"/>
          </p:cNvSpPr>
          <p:nvPr>
            <p:ph type="sldNum" sz="quarter" idx="15"/>
          </p:nvPr>
        </p:nvSpPr>
        <p:spPr/>
        <p:txBody>
          <a:bodyPr rtlCol="0"/>
          <a:lstStyle/>
          <a:p>
            <a:fld id="{D87A2922-1A69-4A8C-965B-59B7169B2A07}" type="slidenum">
              <a:rPr lang="en-US" smtClean="0"/>
              <a:pPr/>
              <a:t>‹#›</a:t>
            </a:fld>
            <a:endParaRPr lang="en-US"/>
          </a:p>
        </p:txBody>
      </p:sp>
      <p:sp>
        <p:nvSpPr>
          <p:cNvPr id="1048616"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1048685"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1048686"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048687" name="Date Placeholder 3"/>
          <p:cNvSpPr>
            <a:spLocks noGrp="1"/>
          </p:cNvSpPr>
          <p:nvPr>
            <p:ph type="dt" sz="half" idx="10"/>
          </p:nvPr>
        </p:nvSpPr>
        <p:spPr bwMode="auto">
          <a:xfrm rot="5400000">
            <a:off x="7763256" y="1170432"/>
            <a:ext cx="2286000" cy="381000"/>
          </a:xfrm>
        </p:spPr>
        <p:txBody>
          <a:bodyPr/>
          <a:lstStyle/>
          <a:p>
            <a:fld id="{409B6295-E054-46D0-A67D-A3DB5CC265A5}" type="datetimeFigureOut">
              <a:rPr lang="en-US" smtClean="0"/>
              <a:pPr/>
              <a:t>5/19/2020</a:t>
            </a:fld>
            <a:endParaRPr lang="en-US"/>
          </a:p>
        </p:txBody>
      </p:sp>
      <p:sp>
        <p:nvSpPr>
          <p:cNvPr id="1048688"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104868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69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69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69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69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69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69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69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69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69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69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70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70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70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70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704"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705" name="Slide Number Placeholder 5"/>
          <p:cNvSpPr>
            <a:spLocks noGrp="1"/>
          </p:cNvSpPr>
          <p:nvPr>
            <p:ph type="sldNum" sz="quarter" idx="12"/>
          </p:nvPr>
        </p:nvSpPr>
        <p:spPr bwMode="auto">
          <a:xfrm>
            <a:off x="1340616" y="4928702"/>
            <a:ext cx="609600" cy="517524"/>
          </a:xfrm>
        </p:spPr>
        <p:txBody>
          <a:bodyPr/>
          <a:lstStyle/>
          <a:p>
            <a:fld id="{D87A2922-1A69-4A8C-965B-59B7169B2A0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706" name="Title 1"/>
          <p:cNvSpPr>
            <a:spLocks noGrp="1"/>
          </p:cNvSpPr>
          <p:nvPr>
            <p:ph type="title"/>
          </p:nvPr>
        </p:nvSpPr>
        <p:spPr/>
        <p:txBody>
          <a:bodyPr/>
          <a:lstStyle/>
          <a:p>
            <a:r>
              <a:rPr kumimoji="0" lang="en-US" smtClean="0"/>
              <a:t>Click to edit Master title style</a:t>
            </a:r>
            <a:endParaRPr kumimoji="0" lang="en-US"/>
          </a:p>
        </p:txBody>
      </p:sp>
      <p:sp>
        <p:nvSpPr>
          <p:cNvPr id="1048707" name="Date Placeholder 4"/>
          <p:cNvSpPr>
            <a:spLocks noGrp="1"/>
          </p:cNvSpPr>
          <p:nvPr>
            <p:ph type="dt" sz="half" idx="10"/>
          </p:nvPr>
        </p:nvSpPr>
        <p:spPr/>
        <p:txBody>
          <a:bodyPr/>
          <a:lstStyle/>
          <a:p>
            <a:fld id="{409B6295-E054-46D0-A67D-A3DB5CC265A5}" type="datetimeFigureOut">
              <a:rPr lang="en-US" smtClean="0"/>
              <a:pPr/>
              <a:t>5/19/2020</a:t>
            </a:fld>
            <a:endParaRPr lang="en-US"/>
          </a:p>
        </p:txBody>
      </p:sp>
      <p:sp>
        <p:nvSpPr>
          <p:cNvPr id="1048708" name="Footer Placeholder 5"/>
          <p:cNvSpPr>
            <a:spLocks noGrp="1"/>
          </p:cNvSpPr>
          <p:nvPr>
            <p:ph type="ftr" sz="quarter" idx="11"/>
          </p:nvPr>
        </p:nvSpPr>
        <p:spPr/>
        <p:txBody>
          <a:bodyPr/>
          <a:lstStyle/>
          <a:p>
            <a:endParaRPr lang="en-US"/>
          </a:p>
        </p:txBody>
      </p:sp>
      <p:sp>
        <p:nvSpPr>
          <p:cNvPr id="1048709" name="Slide Number Placeholder 6"/>
          <p:cNvSpPr>
            <a:spLocks noGrp="1"/>
          </p:cNvSpPr>
          <p:nvPr>
            <p:ph type="sldNum" sz="quarter" idx="12"/>
          </p:nvPr>
        </p:nvSpPr>
        <p:spPr/>
        <p:txBody>
          <a:bodyPr/>
          <a:lstStyle/>
          <a:p>
            <a:fld id="{D87A2922-1A69-4A8C-965B-59B7169B2A07}" type="slidenum">
              <a:rPr lang="en-US" smtClean="0"/>
              <a:pPr/>
              <a:t>‹#›</a:t>
            </a:fld>
            <a:endParaRPr lang="en-US"/>
          </a:p>
        </p:txBody>
      </p:sp>
      <p:sp>
        <p:nvSpPr>
          <p:cNvPr id="1048710"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7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712" name="Title 1"/>
          <p:cNvSpPr>
            <a:spLocks noGrp="1"/>
          </p:cNvSpPr>
          <p:nvPr>
            <p:ph type="title"/>
          </p:nvPr>
        </p:nvSpPr>
        <p:spPr>
          <a:xfrm>
            <a:off x="457200" y="273050"/>
            <a:ext cx="7543800" cy="1143000"/>
          </a:xfrm>
        </p:spPr>
        <p:txBody>
          <a:bodyPr anchor="b"/>
          <a:lstStyle/>
          <a:p>
            <a:r>
              <a:rPr kumimoji="0" lang="en-US" smtClean="0"/>
              <a:t>Click to edit Master title style</a:t>
            </a:r>
            <a:endParaRPr kumimoji="0" lang="en-US"/>
          </a:p>
        </p:txBody>
      </p:sp>
      <p:sp>
        <p:nvSpPr>
          <p:cNvPr id="1048713" name="Date Placeholder 6"/>
          <p:cNvSpPr>
            <a:spLocks noGrp="1"/>
          </p:cNvSpPr>
          <p:nvPr>
            <p:ph type="dt" sz="half" idx="10"/>
          </p:nvPr>
        </p:nvSpPr>
        <p:spPr/>
        <p:txBody>
          <a:bodyPr/>
          <a:lstStyle/>
          <a:p>
            <a:fld id="{409B6295-E054-46D0-A67D-A3DB5CC265A5}" type="datetimeFigureOut">
              <a:rPr lang="en-US" smtClean="0"/>
              <a:pPr/>
              <a:t>5/19/2020</a:t>
            </a:fld>
            <a:endParaRPr lang="en-US"/>
          </a:p>
        </p:txBody>
      </p:sp>
      <p:sp>
        <p:nvSpPr>
          <p:cNvPr id="1048714" name="Footer Placeholder 7"/>
          <p:cNvSpPr>
            <a:spLocks noGrp="1"/>
          </p:cNvSpPr>
          <p:nvPr>
            <p:ph type="ftr" sz="quarter" idx="11"/>
          </p:nvPr>
        </p:nvSpPr>
        <p:spPr/>
        <p:txBody>
          <a:bodyPr/>
          <a:lstStyle/>
          <a:p>
            <a:endParaRPr lang="en-US"/>
          </a:p>
        </p:txBody>
      </p:sp>
      <p:sp>
        <p:nvSpPr>
          <p:cNvPr id="1048715" name="Slide Number Placeholder 8"/>
          <p:cNvSpPr>
            <a:spLocks noGrp="1"/>
          </p:cNvSpPr>
          <p:nvPr>
            <p:ph type="sldNum" sz="quarter" idx="12"/>
          </p:nvPr>
        </p:nvSpPr>
        <p:spPr/>
        <p:txBody>
          <a:bodyPr/>
          <a:lstStyle/>
          <a:p>
            <a:fld id="{D87A2922-1A69-4A8C-965B-59B7169B2A07}" type="slidenum">
              <a:rPr lang="en-US" smtClean="0"/>
              <a:pPr/>
              <a:t>‹#›</a:t>
            </a:fld>
            <a:endParaRPr lang="en-US"/>
          </a:p>
        </p:txBody>
      </p:sp>
      <p:sp>
        <p:nvSpPr>
          <p:cNvPr id="1048716"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717"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718"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048719"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58" name="Title 1"/>
          <p:cNvSpPr>
            <a:spLocks noGrp="1"/>
          </p:cNvSpPr>
          <p:nvPr>
            <p:ph type="title"/>
          </p:nvPr>
        </p:nvSpPr>
        <p:spPr/>
        <p:txBody>
          <a:bodyPr/>
          <a:lstStyle/>
          <a:p>
            <a:r>
              <a:rPr kumimoji="0" lang="en-US" smtClean="0"/>
              <a:t>Click to edit Master title style</a:t>
            </a:r>
            <a:endParaRPr kumimoji="0" lang="en-US"/>
          </a:p>
        </p:txBody>
      </p:sp>
      <p:sp>
        <p:nvSpPr>
          <p:cNvPr id="1048659" name="Date Placeholder 5"/>
          <p:cNvSpPr>
            <a:spLocks noGrp="1"/>
          </p:cNvSpPr>
          <p:nvPr>
            <p:ph type="dt" sz="half" idx="10"/>
          </p:nvPr>
        </p:nvSpPr>
        <p:spPr/>
        <p:txBody>
          <a:bodyPr rtlCol="0"/>
          <a:lstStyle/>
          <a:p>
            <a:fld id="{409B6295-E054-46D0-A67D-A3DB5CC265A5}" type="datetimeFigureOut">
              <a:rPr lang="en-US" smtClean="0"/>
              <a:pPr/>
              <a:t>5/19/2020</a:t>
            </a:fld>
            <a:endParaRPr lang="en-US"/>
          </a:p>
        </p:txBody>
      </p:sp>
      <p:sp>
        <p:nvSpPr>
          <p:cNvPr id="1048660" name="Slide Number Placeholder 6"/>
          <p:cNvSpPr>
            <a:spLocks noGrp="1"/>
          </p:cNvSpPr>
          <p:nvPr>
            <p:ph type="sldNum" sz="quarter" idx="11"/>
          </p:nvPr>
        </p:nvSpPr>
        <p:spPr/>
        <p:txBody>
          <a:bodyPr rtlCol="0"/>
          <a:lstStyle/>
          <a:p>
            <a:fld id="{D87A2922-1A69-4A8C-965B-59B7169B2A07}" type="slidenum">
              <a:rPr lang="en-US" smtClean="0"/>
              <a:pPr/>
              <a:t>‹#›</a:t>
            </a:fld>
            <a:endParaRPr lang="en-US"/>
          </a:p>
        </p:txBody>
      </p:sp>
      <p:sp>
        <p:nvSpPr>
          <p:cNvPr id="1048661"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587" name="Date Placeholder 1"/>
          <p:cNvSpPr>
            <a:spLocks noGrp="1"/>
          </p:cNvSpPr>
          <p:nvPr>
            <p:ph type="dt" sz="half" idx="10"/>
          </p:nvPr>
        </p:nvSpPr>
        <p:spPr/>
        <p:txBody>
          <a:bodyPr/>
          <a:lstStyle/>
          <a:p>
            <a:fld id="{409B6295-E054-46D0-A67D-A3DB5CC265A5}" type="datetimeFigureOut">
              <a:rPr lang="en-US" smtClean="0"/>
              <a:pPr/>
              <a:t>5/19/2020</a:t>
            </a:fld>
            <a:endParaRPr lang="en-US"/>
          </a:p>
        </p:txBody>
      </p:sp>
      <p:sp>
        <p:nvSpPr>
          <p:cNvPr id="1048588" name="Footer Placeholder 2"/>
          <p:cNvSpPr>
            <a:spLocks noGrp="1"/>
          </p:cNvSpPr>
          <p:nvPr>
            <p:ph type="ftr" sz="quarter" idx="11"/>
          </p:nvPr>
        </p:nvSpPr>
        <p:spPr/>
        <p:txBody>
          <a:bodyPr/>
          <a:lstStyle/>
          <a:p>
            <a:endParaRPr lang="en-US"/>
          </a:p>
        </p:txBody>
      </p:sp>
      <p:sp>
        <p:nvSpPr>
          <p:cNvPr id="1048589" name="Slide Number Placeholder 3"/>
          <p:cNvSpPr>
            <a:spLocks noGrp="1"/>
          </p:cNvSpPr>
          <p:nvPr>
            <p:ph type="sldNum" sz="quarter" idx="12"/>
          </p:nvPr>
        </p:nvSpPr>
        <p:spPr/>
        <p:txBody>
          <a:bodyPr/>
          <a:lstStyle/>
          <a:p>
            <a:fld id="{D87A2922-1A69-4A8C-965B-59B7169B2A0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4872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48721"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1048722"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048723"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48724"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48725"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726"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727"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728"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729"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730" name="Date Placeholder 20"/>
          <p:cNvSpPr>
            <a:spLocks noGrp="1"/>
          </p:cNvSpPr>
          <p:nvPr>
            <p:ph type="dt" sz="half" idx="14"/>
          </p:nvPr>
        </p:nvSpPr>
        <p:spPr/>
        <p:txBody>
          <a:bodyPr rtlCol="0"/>
          <a:lstStyle/>
          <a:p>
            <a:fld id="{409B6295-E054-46D0-A67D-A3DB5CC265A5}" type="datetimeFigureOut">
              <a:rPr lang="en-US" smtClean="0"/>
              <a:pPr/>
              <a:t>5/19/2020</a:t>
            </a:fld>
            <a:endParaRPr lang="en-US"/>
          </a:p>
        </p:txBody>
      </p:sp>
      <p:sp>
        <p:nvSpPr>
          <p:cNvPr id="1048731" name="Slide Number Placeholder 21"/>
          <p:cNvSpPr>
            <a:spLocks noGrp="1"/>
          </p:cNvSpPr>
          <p:nvPr>
            <p:ph type="sldNum" sz="quarter" idx="15"/>
          </p:nvPr>
        </p:nvSpPr>
        <p:spPr/>
        <p:txBody>
          <a:bodyPr rtlCol="0"/>
          <a:lstStyle/>
          <a:p>
            <a:fld id="{D87A2922-1A69-4A8C-965B-59B7169B2A07}" type="slidenum">
              <a:rPr lang="en-US" smtClean="0"/>
              <a:pPr/>
              <a:t>‹#›</a:t>
            </a:fld>
            <a:endParaRPr lang="en-US"/>
          </a:p>
        </p:txBody>
      </p:sp>
      <p:sp>
        <p:nvSpPr>
          <p:cNvPr id="1048732"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048667"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668"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669"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1048670"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1048671"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48672"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673"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674"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675"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48676"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48677" name="Date Placeholder 16"/>
          <p:cNvSpPr>
            <a:spLocks noGrp="1"/>
          </p:cNvSpPr>
          <p:nvPr>
            <p:ph type="dt" sz="half" idx="10"/>
          </p:nvPr>
        </p:nvSpPr>
        <p:spPr/>
        <p:txBody>
          <a:bodyPr rtlCol="0"/>
          <a:lstStyle/>
          <a:p>
            <a:fld id="{409B6295-E054-46D0-A67D-A3DB5CC265A5}" type="datetimeFigureOut">
              <a:rPr lang="en-US" smtClean="0"/>
              <a:pPr/>
              <a:t>5/19/2020</a:t>
            </a:fld>
            <a:endParaRPr lang="en-US"/>
          </a:p>
        </p:txBody>
      </p:sp>
      <p:sp>
        <p:nvSpPr>
          <p:cNvPr id="1048678" name="Slide Number Placeholder 17"/>
          <p:cNvSpPr>
            <a:spLocks noGrp="1"/>
          </p:cNvSpPr>
          <p:nvPr>
            <p:ph type="sldNum" sz="quarter" idx="11"/>
          </p:nvPr>
        </p:nvSpPr>
        <p:spPr/>
        <p:txBody>
          <a:bodyPr rtlCol="0"/>
          <a:lstStyle/>
          <a:p>
            <a:fld id="{D87A2922-1A69-4A8C-965B-59B7169B2A07}" type="slidenum">
              <a:rPr lang="en-US" smtClean="0"/>
              <a:pPr/>
              <a:t>‹#›</a:t>
            </a:fld>
            <a:endParaRPr lang="en-US"/>
          </a:p>
        </p:txBody>
      </p:sp>
      <p:sp>
        <p:nvSpPr>
          <p:cNvPr id="1048679"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48577"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048578"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48579"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409B6295-E054-46D0-A67D-A3DB5CC265A5}" type="datetimeFigureOut">
              <a:rPr lang="en-US" smtClean="0"/>
              <a:pPr/>
              <a:t>5/19/2020</a:t>
            </a:fld>
            <a:endParaRPr lang="en-US"/>
          </a:p>
        </p:txBody>
      </p:sp>
      <p:sp>
        <p:nvSpPr>
          <p:cNvPr id="1048580"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1048581"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582"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583"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584"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585"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586"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D87A2922-1A69-4A8C-965B-59B7169B2A0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2" name="Picture 2097151"/>
          <p:cNvPicPr>
            <a:picLocks/>
          </p:cNvPicPr>
          <p:nvPr/>
        </p:nvPicPr>
        <p:blipFill>
          <a:blip r:embed="rId2"/>
          <a:stretch>
            <a:fillRect/>
          </a:stretch>
        </p:blipFill>
        <p:spPr>
          <a:xfrm>
            <a:off x="116167" y="0"/>
            <a:ext cx="8911666" cy="6858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8" name="Title 1"/>
          <p:cNvSpPr>
            <a:spLocks noGrp="1"/>
          </p:cNvSpPr>
          <p:nvPr>
            <p:ph type="title"/>
          </p:nvPr>
        </p:nvSpPr>
        <p:spPr/>
        <p:txBody>
          <a:bodyPr>
            <a:normAutofit/>
          </a:bodyPr>
          <a:lstStyle/>
          <a:p>
            <a:pPr>
              <a:buFont typeface="Wingdings" pitchFamily="2" charset="2"/>
              <a:buChar char="q"/>
            </a:pPr>
            <a:r>
              <a:rPr lang="en-US" sz="3600" b="1" dirty="0" smtClean="0">
                <a:latin typeface="Times New Roman" pitchFamily="18" charset="0"/>
                <a:cs typeface="Times New Roman" pitchFamily="18" charset="0"/>
              </a:rPr>
              <a:t>Multivalued Attribute</a:t>
            </a:r>
            <a:endParaRPr lang="en-US" sz="3600" dirty="0">
              <a:latin typeface="Times New Roman" pitchFamily="18" charset="0"/>
              <a:cs typeface="Times New Roman" pitchFamily="18" charset="0"/>
            </a:endParaRPr>
          </a:p>
        </p:txBody>
      </p:sp>
      <p:sp>
        <p:nvSpPr>
          <p:cNvPr id="1048629" name="Content Placeholder 2"/>
          <p:cNvSpPr>
            <a:spLocks noGrp="1"/>
          </p:cNvSpPr>
          <p:nvPr>
            <p:ph sz="quarter" idx="1"/>
          </p:nvPr>
        </p:nvSpPr>
        <p:spPr/>
        <p:txBody>
          <a:bodyPr/>
          <a:lstStyle/>
          <a:p>
            <a:pPr>
              <a:buNone/>
            </a:pPr>
            <a:r>
              <a:rPr lang="en-US" dirty="0" smtClean="0">
                <a:latin typeface="Times New Roman" pitchFamily="18" charset="0"/>
                <a:cs typeface="Times New Roman" pitchFamily="18" charset="0"/>
              </a:rPr>
              <a:t>An attribute can have more than one value. These attributes are known as a </a:t>
            </a:r>
            <a:r>
              <a:rPr lang="en-US" dirty="0" err="1" smtClean="0">
                <a:latin typeface="Times New Roman" pitchFamily="18" charset="0"/>
                <a:cs typeface="Times New Roman" pitchFamily="18" charset="0"/>
              </a:rPr>
              <a:t>multivalued</a:t>
            </a:r>
            <a:r>
              <a:rPr lang="en-US" dirty="0" smtClean="0">
                <a:latin typeface="Times New Roman" pitchFamily="18" charset="0"/>
                <a:cs typeface="Times New Roman" pitchFamily="18" charset="0"/>
              </a:rPr>
              <a:t> attribute. The double oval is used to represent </a:t>
            </a:r>
            <a:r>
              <a:rPr lang="en-US" dirty="0" err="1" smtClean="0">
                <a:latin typeface="Times New Roman" pitchFamily="18" charset="0"/>
                <a:cs typeface="Times New Roman" pitchFamily="18" charset="0"/>
              </a:rPr>
              <a:t>multivalued</a:t>
            </a:r>
            <a:r>
              <a:rPr lang="en-US" dirty="0" smtClean="0">
                <a:latin typeface="Times New Roman" pitchFamily="18" charset="0"/>
                <a:cs typeface="Times New Roman" pitchFamily="18" charset="0"/>
              </a:rPr>
              <a:t> attribute.</a:t>
            </a:r>
          </a:p>
          <a:p>
            <a:pPr>
              <a:buNone/>
            </a:pPr>
            <a:r>
              <a:rPr lang="en-US" b="1" dirty="0" smtClean="0">
                <a:latin typeface="Times New Roman" pitchFamily="18" charset="0"/>
                <a:cs typeface="Times New Roman" pitchFamily="18" charset="0"/>
              </a:rPr>
              <a:t>For example,</a:t>
            </a:r>
            <a:r>
              <a:rPr lang="en-US" dirty="0" smtClean="0">
                <a:latin typeface="Times New Roman" pitchFamily="18" charset="0"/>
                <a:cs typeface="Times New Roman" pitchFamily="18" charset="0"/>
              </a:rPr>
              <a:t> a student can have more than one phone number.</a:t>
            </a:r>
          </a:p>
          <a:p>
            <a:pPr>
              <a:buNone/>
            </a:pP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pic>
        <p:nvPicPr>
          <p:cNvPr id="2097159" name="Picture 3" descr="ER 7.PNG"/>
          <p:cNvPicPr>
            <a:picLocks noChangeAspect="1"/>
          </p:cNvPicPr>
          <p:nvPr/>
        </p:nvPicPr>
        <p:blipFill>
          <a:blip r:embed="rId2" cstate="print"/>
          <a:stretch>
            <a:fillRect/>
          </a:stretch>
        </p:blipFill>
        <p:spPr>
          <a:xfrm>
            <a:off x="2195736" y="3645024"/>
            <a:ext cx="4464496" cy="239043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0" name="Title 1"/>
          <p:cNvSpPr>
            <a:spLocks noGrp="1"/>
          </p:cNvSpPr>
          <p:nvPr>
            <p:ph type="title"/>
          </p:nvPr>
        </p:nvSpPr>
        <p:spPr/>
        <p:txBody>
          <a:bodyPr>
            <a:normAutofit/>
          </a:bodyPr>
          <a:lstStyle/>
          <a:p>
            <a:pPr>
              <a:buFont typeface="Wingdings" pitchFamily="2" charset="2"/>
              <a:buChar char="q"/>
            </a:pPr>
            <a:r>
              <a:rPr lang="en-US" sz="3600" b="1" dirty="0" smtClean="0">
                <a:latin typeface="Times New Roman" pitchFamily="18" charset="0"/>
                <a:cs typeface="Times New Roman" pitchFamily="18" charset="0"/>
              </a:rPr>
              <a:t>Derived Attribute</a:t>
            </a:r>
            <a:endParaRPr lang="en-US" sz="3600" b="1" dirty="0">
              <a:latin typeface="Times New Roman" pitchFamily="18" charset="0"/>
              <a:cs typeface="Times New Roman" pitchFamily="18" charset="0"/>
            </a:endParaRPr>
          </a:p>
        </p:txBody>
      </p:sp>
      <p:sp>
        <p:nvSpPr>
          <p:cNvPr id="1048631" name="Content Placeholder 2"/>
          <p:cNvSpPr>
            <a:spLocks noGrp="1"/>
          </p:cNvSpPr>
          <p:nvPr>
            <p:ph sz="quarter" idx="1"/>
          </p:nvPr>
        </p:nvSpPr>
        <p:spPr/>
        <p:txBody>
          <a:bodyPr/>
          <a:lstStyle/>
          <a:p>
            <a:pPr>
              <a:buNone/>
            </a:pPr>
            <a:r>
              <a:rPr lang="en-US" dirty="0" smtClean="0">
                <a:latin typeface="Times New Roman" pitchFamily="18" charset="0"/>
                <a:cs typeface="Times New Roman" pitchFamily="18" charset="0"/>
              </a:rPr>
              <a:t>An attribute that can be derived from other attribute is known as a derived attribute. It can be represented by a dashed ellipse.</a:t>
            </a:r>
          </a:p>
          <a:p>
            <a:pPr>
              <a:buNone/>
            </a:pPr>
            <a:r>
              <a:rPr lang="en-US" b="1" dirty="0" smtClean="0">
                <a:latin typeface="Times New Roman" pitchFamily="18" charset="0"/>
                <a:cs typeface="Times New Roman" pitchFamily="18" charset="0"/>
              </a:rPr>
              <a:t>For example,</a:t>
            </a:r>
            <a:r>
              <a:rPr lang="en-US" dirty="0" smtClean="0">
                <a:latin typeface="Times New Roman" pitchFamily="18" charset="0"/>
                <a:cs typeface="Times New Roman" pitchFamily="18" charset="0"/>
              </a:rPr>
              <a:t> A person's age changes over time and can be derived from another attribute like Date of birth.</a:t>
            </a:r>
          </a:p>
          <a:p>
            <a:pPr>
              <a:buNone/>
            </a:pPr>
            <a:endParaRPr lang="en-US" dirty="0">
              <a:latin typeface="Times New Roman" pitchFamily="18" charset="0"/>
              <a:cs typeface="Times New Roman" pitchFamily="18" charset="0"/>
            </a:endParaRPr>
          </a:p>
        </p:txBody>
      </p:sp>
      <p:pic>
        <p:nvPicPr>
          <p:cNvPr id="2097160" name="Picture 3" descr="ER 8.PNG"/>
          <p:cNvPicPr>
            <a:picLocks noChangeAspect="1"/>
          </p:cNvPicPr>
          <p:nvPr/>
        </p:nvPicPr>
        <p:blipFill>
          <a:blip r:embed="rId2" cstate="print"/>
          <a:stretch>
            <a:fillRect/>
          </a:stretch>
        </p:blipFill>
        <p:spPr>
          <a:xfrm>
            <a:off x="2771800" y="3645024"/>
            <a:ext cx="3553321" cy="274358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2" name="Title 1"/>
          <p:cNvSpPr>
            <a:spLocks noGrp="1"/>
          </p:cNvSpPr>
          <p:nvPr>
            <p:ph type="title"/>
          </p:nvPr>
        </p:nvSpPr>
        <p:spPr/>
        <p:txBody>
          <a:bodyPr>
            <a:noAutofit/>
          </a:bodyPr>
          <a:lstStyle/>
          <a:p>
            <a:r>
              <a:rPr lang="en-US" sz="5400" b="1" dirty="0" smtClean="0">
                <a:latin typeface="Times New Roman" pitchFamily="18" charset="0"/>
                <a:cs typeface="Times New Roman" pitchFamily="18" charset="0"/>
              </a:rPr>
              <a:t>Mapping Constraints</a:t>
            </a:r>
            <a:endParaRPr lang="en-US" sz="5400" b="1" dirty="0">
              <a:latin typeface="Times New Roman" pitchFamily="18" charset="0"/>
              <a:cs typeface="Times New Roman" pitchFamily="18" charset="0"/>
            </a:endParaRPr>
          </a:p>
        </p:txBody>
      </p:sp>
      <p:sp>
        <p:nvSpPr>
          <p:cNvPr id="1048633" name="Content Placeholder 2"/>
          <p:cNvSpPr>
            <a:spLocks noGrp="1"/>
          </p:cNvSpPr>
          <p:nvPr>
            <p:ph sz="quarter" idx="1"/>
          </p:nvPr>
        </p:nvSpPr>
        <p:spPr/>
        <p:txBody>
          <a:bodyPr>
            <a:noAutofit/>
          </a:bodyPr>
          <a:lstStyle/>
          <a:p>
            <a:r>
              <a:rPr lang="en-US" dirty="0" smtClean="0">
                <a:latin typeface="Times New Roman" pitchFamily="18" charset="0"/>
                <a:cs typeface="Times New Roman" pitchFamily="18" charset="0"/>
              </a:rPr>
              <a:t>A mapping constraint is a data constraint that expresses the number of entities to which another entity can be related via a relationship set.</a:t>
            </a:r>
          </a:p>
          <a:p>
            <a:r>
              <a:rPr lang="en-US" dirty="0" smtClean="0">
                <a:latin typeface="Times New Roman" pitchFamily="18" charset="0"/>
                <a:cs typeface="Times New Roman" pitchFamily="18" charset="0"/>
              </a:rPr>
              <a:t>It is most useful in describing the relationship sets that involve more than two entity sets.</a:t>
            </a:r>
          </a:p>
          <a:p>
            <a:r>
              <a:rPr lang="en-US" dirty="0" smtClean="0">
                <a:latin typeface="Times New Roman" pitchFamily="18" charset="0"/>
                <a:cs typeface="Times New Roman" pitchFamily="18" charset="0"/>
              </a:rPr>
              <a:t>For binary relationship set R on an entity set A and B, there are four possible mapping cardinalities. These are as follows:</a:t>
            </a:r>
          </a:p>
          <a:p>
            <a:pPr marL="880110" lvl="1" indent="-514350">
              <a:buClr>
                <a:schemeClr val="accent1">
                  <a:lumMod val="75000"/>
                </a:schemeClr>
              </a:buClr>
              <a:buFont typeface="+mj-lt"/>
              <a:buAutoNum type="romanLcPeriod"/>
            </a:pPr>
            <a:r>
              <a:rPr lang="en-US" sz="2400" dirty="0" smtClean="0">
                <a:latin typeface="Times New Roman" pitchFamily="18" charset="0"/>
                <a:cs typeface="Times New Roman" pitchFamily="18" charset="0"/>
              </a:rPr>
              <a:t>One to one (1:1)</a:t>
            </a:r>
          </a:p>
          <a:p>
            <a:pPr marL="880110" lvl="1" indent="-514350">
              <a:buClr>
                <a:schemeClr val="accent1">
                  <a:lumMod val="75000"/>
                </a:schemeClr>
              </a:buClr>
              <a:buFont typeface="+mj-lt"/>
              <a:buAutoNum type="romanLcPeriod"/>
            </a:pPr>
            <a:r>
              <a:rPr lang="en-US" sz="2400" dirty="0" smtClean="0">
                <a:latin typeface="Times New Roman" pitchFamily="18" charset="0"/>
                <a:cs typeface="Times New Roman" pitchFamily="18" charset="0"/>
              </a:rPr>
              <a:t>One to many (1:M)</a:t>
            </a:r>
          </a:p>
          <a:p>
            <a:pPr marL="880110" lvl="1" indent="-514350">
              <a:buClr>
                <a:schemeClr val="accent1">
                  <a:lumMod val="75000"/>
                </a:schemeClr>
              </a:buClr>
              <a:buFont typeface="+mj-lt"/>
              <a:buAutoNum type="romanLcPeriod"/>
            </a:pPr>
            <a:r>
              <a:rPr lang="en-US" sz="2400" dirty="0" smtClean="0">
                <a:latin typeface="Times New Roman" pitchFamily="18" charset="0"/>
                <a:cs typeface="Times New Roman" pitchFamily="18" charset="0"/>
              </a:rPr>
              <a:t>Many to one (M:1)</a:t>
            </a:r>
          </a:p>
          <a:p>
            <a:pPr marL="880110" lvl="1" indent="-514350">
              <a:buClr>
                <a:schemeClr val="accent1">
                  <a:lumMod val="75000"/>
                </a:schemeClr>
              </a:buClr>
              <a:buFont typeface="+mj-lt"/>
              <a:buAutoNum type="romanLcPeriod"/>
            </a:pPr>
            <a:r>
              <a:rPr lang="en-US" sz="2400" dirty="0" smtClean="0">
                <a:latin typeface="Times New Roman" pitchFamily="18" charset="0"/>
                <a:cs typeface="Times New Roman" pitchFamily="18" charset="0"/>
              </a:rPr>
              <a:t>Many to many (M:M)</a:t>
            </a:r>
          </a:p>
          <a:p>
            <a:pPr>
              <a:buNone/>
            </a:pPr>
            <a:endParaRPr lang="en-US"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4" name="Title 1"/>
          <p:cNvSpPr>
            <a:spLocks noGrp="1"/>
          </p:cNvSpPr>
          <p:nvPr>
            <p:ph type="title"/>
          </p:nvPr>
        </p:nvSpPr>
        <p:spPr/>
        <p:txBody>
          <a:bodyPr>
            <a:noAutofit/>
          </a:bodyPr>
          <a:lstStyle/>
          <a:p>
            <a:r>
              <a:rPr lang="en-US" sz="3600" b="1" dirty="0" smtClean="0">
                <a:latin typeface="Times New Roman" pitchFamily="18" charset="0"/>
                <a:cs typeface="Times New Roman" pitchFamily="18" charset="0"/>
              </a:rPr>
              <a:t>One-to-one</a:t>
            </a:r>
            <a:endParaRPr lang="en-US" sz="3600" b="1" dirty="0">
              <a:latin typeface="Times New Roman" pitchFamily="18" charset="0"/>
              <a:cs typeface="Times New Roman" pitchFamily="18" charset="0"/>
            </a:endParaRPr>
          </a:p>
        </p:txBody>
      </p:sp>
      <p:sp>
        <p:nvSpPr>
          <p:cNvPr id="1048635" name="Content Placeholder 2"/>
          <p:cNvSpPr>
            <a:spLocks noGrp="1"/>
          </p:cNvSpPr>
          <p:nvPr>
            <p:ph sz="quarter" idx="1"/>
          </p:nvPr>
        </p:nvSpPr>
        <p:spPr/>
        <p:txBody>
          <a:bodyPr/>
          <a:lstStyle/>
          <a:p>
            <a:pPr>
              <a:buNone/>
            </a:pPr>
            <a:r>
              <a:rPr lang="en-US" dirty="0" smtClean="0">
                <a:latin typeface="Times New Roman" pitchFamily="18" charset="0"/>
                <a:cs typeface="Times New Roman" pitchFamily="18" charset="0"/>
              </a:rPr>
              <a:t>In one-to-one mapping, an entity in E1 is associated with at most one entity in E2, and an entity in E2 is associated with at most one entity in E1.</a:t>
            </a:r>
            <a:endParaRPr lang="en-US" dirty="0">
              <a:latin typeface="Times New Roman" pitchFamily="18" charset="0"/>
              <a:cs typeface="Times New Roman" pitchFamily="18" charset="0"/>
            </a:endParaRPr>
          </a:p>
        </p:txBody>
      </p:sp>
      <p:pic>
        <p:nvPicPr>
          <p:cNvPr id="2097161" name="Picture 3" descr="ER 9.PNG"/>
          <p:cNvPicPr>
            <a:picLocks noChangeAspect="1"/>
          </p:cNvPicPr>
          <p:nvPr/>
        </p:nvPicPr>
        <p:blipFill>
          <a:blip r:embed="rId2" cstate="print"/>
          <a:stretch>
            <a:fillRect/>
          </a:stretch>
        </p:blipFill>
        <p:spPr>
          <a:xfrm>
            <a:off x="1907704" y="3068960"/>
            <a:ext cx="4752528" cy="201353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6" name="Title 1"/>
          <p:cNvSpPr>
            <a:spLocks noGrp="1"/>
          </p:cNvSpPr>
          <p:nvPr>
            <p:ph type="title"/>
          </p:nvPr>
        </p:nvSpPr>
        <p:spPr/>
        <p:txBody>
          <a:bodyPr>
            <a:noAutofit/>
          </a:bodyPr>
          <a:lstStyle/>
          <a:p>
            <a:r>
              <a:rPr lang="en-US" sz="3600" b="1" dirty="0" smtClean="0">
                <a:latin typeface="Times New Roman" pitchFamily="18" charset="0"/>
                <a:cs typeface="Times New Roman" pitchFamily="18" charset="0"/>
              </a:rPr>
              <a:t>One-to-many</a:t>
            </a:r>
            <a:endParaRPr lang="en-US" sz="3600" b="1" dirty="0">
              <a:latin typeface="Times New Roman" pitchFamily="18" charset="0"/>
              <a:cs typeface="Times New Roman" pitchFamily="18" charset="0"/>
            </a:endParaRPr>
          </a:p>
        </p:txBody>
      </p:sp>
      <p:sp>
        <p:nvSpPr>
          <p:cNvPr id="1048637" name="Content Placeholder 2"/>
          <p:cNvSpPr>
            <a:spLocks noGrp="1"/>
          </p:cNvSpPr>
          <p:nvPr>
            <p:ph sz="quarter" idx="1"/>
          </p:nvPr>
        </p:nvSpPr>
        <p:spPr/>
        <p:txBody>
          <a:bodyPr/>
          <a:lstStyle/>
          <a:p>
            <a:pPr>
              <a:buNone/>
            </a:pPr>
            <a:r>
              <a:rPr lang="en-US" dirty="0" smtClean="0">
                <a:latin typeface="Times New Roman" pitchFamily="18" charset="0"/>
                <a:cs typeface="Times New Roman" pitchFamily="18" charset="0"/>
              </a:rPr>
              <a:t>In one-to-many mapping, an entity in E1 is associated with any number of entities in E2, and an entity in E2 is associated with at most one entity in E1.</a:t>
            </a:r>
            <a:endParaRPr lang="en-US" dirty="0">
              <a:latin typeface="Times New Roman" pitchFamily="18" charset="0"/>
              <a:cs typeface="Times New Roman" pitchFamily="18" charset="0"/>
            </a:endParaRPr>
          </a:p>
        </p:txBody>
      </p:sp>
      <p:pic>
        <p:nvPicPr>
          <p:cNvPr id="2097162" name="Picture 3" descr="ER 10.PNG"/>
          <p:cNvPicPr>
            <a:picLocks noChangeAspect="1"/>
          </p:cNvPicPr>
          <p:nvPr/>
        </p:nvPicPr>
        <p:blipFill>
          <a:blip r:embed="rId2" cstate="print"/>
          <a:stretch>
            <a:fillRect/>
          </a:stretch>
        </p:blipFill>
        <p:spPr>
          <a:xfrm>
            <a:off x="1979712" y="3212976"/>
            <a:ext cx="5143115" cy="208795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8" name="Title 1"/>
          <p:cNvSpPr>
            <a:spLocks noGrp="1"/>
          </p:cNvSpPr>
          <p:nvPr>
            <p:ph type="title"/>
          </p:nvPr>
        </p:nvSpPr>
        <p:spPr/>
        <p:txBody>
          <a:bodyPr>
            <a:noAutofit/>
          </a:bodyPr>
          <a:lstStyle/>
          <a:p>
            <a:r>
              <a:rPr lang="en-US" sz="3600" b="1" dirty="0" smtClean="0">
                <a:latin typeface="Times New Roman" pitchFamily="18" charset="0"/>
                <a:cs typeface="Times New Roman" pitchFamily="18" charset="0"/>
              </a:rPr>
              <a:t>Many-to-one</a:t>
            </a:r>
            <a:endParaRPr lang="en-US" sz="3600" b="1" dirty="0">
              <a:latin typeface="Times New Roman" pitchFamily="18" charset="0"/>
              <a:cs typeface="Times New Roman" pitchFamily="18" charset="0"/>
            </a:endParaRPr>
          </a:p>
        </p:txBody>
      </p:sp>
      <p:sp>
        <p:nvSpPr>
          <p:cNvPr id="1048639" name="Content Placeholder 2"/>
          <p:cNvSpPr>
            <a:spLocks noGrp="1"/>
          </p:cNvSpPr>
          <p:nvPr>
            <p:ph sz="quarter" idx="1"/>
          </p:nvPr>
        </p:nvSpPr>
        <p:spPr/>
        <p:txBody>
          <a:bodyPr/>
          <a:lstStyle/>
          <a:p>
            <a:pPr>
              <a:buNone/>
            </a:pPr>
            <a:r>
              <a:rPr lang="en-US" dirty="0" smtClean="0">
                <a:latin typeface="Times New Roman" pitchFamily="18" charset="0"/>
                <a:cs typeface="Times New Roman" pitchFamily="18" charset="0"/>
              </a:rPr>
              <a:t>In one-to-many mapping, an entity in E1 is associated with at most one entity in E2, and an entity in E2 is associated with any number of entities in E1.</a:t>
            </a:r>
            <a:endParaRPr lang="en-US" dirty="0">
              <a:latin typeface="Times New Roman" pitchFamily="18" charset="0"/>
              <a:cs typeface="Times New Roman" pitchFamily="18" charset="0"/>
            </a:endParaRPr>
          </a:p>
        </p:txBody>
      </p:sp>
      <p:pic>
        <p:nvPicPr>
          <p:cNvPr id="2097163" name="Picture 3" descr="ER 11.PNG"/>
          <p:cNvPicPr>
            <a:picLocks noChangeAspect="1"/>
          </p:cNvPicPr>
          <p:nvPr/>
        </p:nvPicPr>
        <p:blipFill>
          <a:blip r:embed="rId2" cstate="print"/>
          <a:stretch>
            <a:fillRect/>
          </a:stretch>
        </p:blipFill>
        <p:spPr>
          <a:xfrm>
            <a:off x="1403648" y="3140968"/>
            <a:ext cx="5512643" cy="2330963"/>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0" name="Title 1"/>
          <p:cNvSpPr>
            <a:spLocks noGrp="1"/>
          </p:cNvSpPr>
          <p:nvPr>
            <p:ph type="title"/>
          </p:nvPr>
        </p:nvSpPr>
        <p:spPr/>
        <p:txBody>
          <a:bodyPr>
            <a:noAutofit/>
          </a:bodyPr>
          <a:lstStyle/>
          <a:p>
            <a:r>
              <a:rPr lang="en-US" sz="3600" b="1" dirty="0" smtClean="0">
                <a:latin typeface="Times New Roman" pitchFamily="18" charset="0"/>
                <a:cs typeface="Times New Roman" pitchFamily="18" charset="0"/>
              </a:rPr>
              <a:t>Many-to-many</a:t>
            </a:r>
            <a:br>
              <a:rPr lang="en-US" sz="3600" b="1" dirty="0" smtClean="0">
                <a:latin typeface="Times New Roman" pitchFamily="18" charset="0"/>
                <a:cs typeface="Times New Roman" pitchFamily="18" charset="0"/>
              </a:rPr>
            </a:br>
            <a:endParaRPr lang="en-US" sz="3600" b="1" dirty="0">
              <a:latin typeface="Times New Roman" pitchFamily="18" charset="0"/>
              <a:cs typeface="Times New Roman" pitchFamily="18" charset="0"/>
            </a:endParaRPr>
          </a:p>
        </p:txBody>
      </p:sp>
      <p:sp>
        <p:nvSpPr>
          <p:cNvPr id="1048641" name="Content Placeholder 2"/>
          <p:cNvSpPr>
            <a:spLocks noGrp="1"/>
          </p:cNvSpPr>
          <p:nvPr>
            <p:ph sz="quarter" idx="1"/>
          </p:nvPr>
        </p:nvSpPr>
        <p:spPr/>
        <p:txBody>
          <a:bodyPr/>
          <a:lstStyle/>
          <a:p>
            <a:pPr>
              <a:buNone/>
            </a:pPr>
            <a:r>
              <a:rPr lang="en-US" dirty="0" smtClean="0">
                <a:latin typeface="Times New Roman" pitchFamily="18" charset="0"/>
                <a:cs typeface="Times New Roman" pitchFamily="18" charset="0"/>
              </a:rPr>
              <a:t>In many-to-many mapping, an entity in E1 is associated with any number of entities in E2, and an entity in E2 is associated with any number of entities in E1.</a:t>
            </a:r>
            <a:endParaRPr lang="en-US" dirty="0">
              <a:latin typeface="Times New Roman" pitchFamily="18" charset="0"/>
              <a:cs typeface="Times New Roman" pitchFamily="18" charset="0"/>
            </a:endParaRPr>
          </a:p>
        </p:txBody>
      </p:sp>
      <p:pic>
        <p:nvPicPr>
          <p:cNvPr id="2097164" name="Picture 3" descr="ER 12.PNG"/>
          <p:cNvPicPr>
            <a:picLocks noChangeAspect="1"/>
          </p:cNvPicPr>
          <p:nvPr/>
        </p:nvPicPr>
        <p:blipFill>
          <a:blip r:embed="rId2" cstate="print"/>
          <a:stretch>
            <a:fillRect/>
          </a:stretch>
        </p:blipFill>
        <p:spPr>
          <a:xfrm>
            <a:off x="1547664" y="3068960"/>
            <a:ext cx="5253381" cy="2260546"/>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2" name="Title 1"/>
          <p:cNvSpPr>
            <a:spLocks noGrp="1"/>
          </p:cNvSpPr>
          <p:nvPr>
            <p:ph type="title"/>
          </p:nvPr>
        </p:nvSpPr>
        <p:spPr>
          <a:xfrm>
            <a:off x="539552" y="188640"/>
            <a:ext cx="7467600" cy="1143000"/>
          </a:xfrm>
        </p:spPr>
        <p:txBody>
          <a:bodyPr>
            <a:noAutofit/>
          </a:bodyPr>
          <a:lstStyle/>
          <a:p>
            <a:r>
              <a:rPr lang="en-US" sz="5400" b="1" dirty="0" smtClean="0">
                <a:latin typeface="Times New Roman" pitchFamily="18" charset="0"/>
                <a:cs typeface="Times New Roman" pitchFamily="18" charset="0"/>
              </a:rPr>
              <a:t>Keys</a:t>
            </a:r>
            <a:endParaRPr lang="en-US" sz="5400" b="1" dirty="0">
              <a:latin typeface="Times New Roman" pitchFamily="18" charset="0"/>
              <a:cs typeface="Times New Roman" pitchFamily="18" charset="0"/>
            </a:endParaRPr>
          </a:p>
        </p:txBody>
      </p:sp>
      <p:sp>
        <p:nvSpPr>
          <p:cNvPr id="1048643" name="Content Placeholder 2"/>
          <p:cNvSpPr>
            <a:spLocks noGrp="1"/>
          </p:cNvSpPr>
          <p:nvPr>
            <p:ph sz="quarter" idx="1"/>
          </p:nvPr>
        </p:nvSpPr>
        <p:spPr>
          <a:xfrm>
            <a:off x="467544" y="1628800"/>
            <a:ext cx="7467600" cy="4873752"/>
          </a:xfrm>
        </p:spPr>
        <p:txBody>
          <a:bodyPr/>
          <a:lstStyle/>
          <a:p>
            <a:r>
              <a:rPr lang="en-US" dirty="0" smtClean="0">
                <a:latin typeface="Times New Roman" pitchFamily="18" charset="0"/>
                <a:cs typeface="Times New Roman" pitchFamily="18" charset="0"/>
              </a:rPr>
              <a:t>Keys play an important role in the relational database.</a:t>
            </a:r>
          </a:p>
          <a:p>
            <a:r>
              <a:rPr lang="en-US" dirty="0" smtClean="0">
                <a:latin typeface="Times New Roman" pitchFamily="18" charset="0"/>
                <a:cs typeface="Times New Roman" pitchFamily="18" charset="0"/>
              </a:rPr>
              <a:t>It is used to uniquely identify any record or row of data from the table. It is also used to establish and identify relationships between tables.</a:t>
            </a:r>
          </a:p>
          <a:p>
            <a:pPr>
              <a:buNone/>
            </a:pPr>
            <a:r>
              <a:rPr lang="en-US" b="1" dirty="0" smtClean="0">
                <a:latin typeface="Times New Roman" pitchFamily="18" charset="0"/>
                <a:cs typeface="Times New Roman" pitchFamily="18" charset="0"/>
              </a:rPr>
              <a:t>For example:</a:t>
            </a:r>
            <a:r>
              <a:rPr lang="en-US" dirty="0" smtClean="0">
                <a:latin typeface="Times New Roman" pitchFamily="18" charset="0"/>
                <a:cs typeface="Times New Roman" pitchFamily="18" charset="0"/>
              </a:rPr>
              <a:t> In Student table, ID is used as a key because it is unique for each student. In PERSON table, passport_number, license_number, SSN are keys since they are unique for each person.</a:t>
            </a:r>
          </a:p>
          <a:p>
            <a:pPr>
              <a:buNone/>
            </a:pPr>
            <a:endParaRPr lang="en-US" dirty="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4" name="Title 1"/>
          <p:cNvSpPr>
            <a:spLocks noGrp="1"/>
          </p:cNvSpPr>
          <p:nvPr>
            <p:ph type="title"/>
          </p:nvPr>
        </p:nvSpPr>
        <p:spPr>
          <a:xfrm>
            <a:off x="467544" y="3356992"/>
            <a:ext cx="3168352" cy="706090"/>
          </a:xfrm>
        </p:spPr>
        <p:txBody>
          <a:bodyPr>
            <a:noAutofit/>
          </a:bodyPr>
          <a:lstStyle/>
          <a:p>
            <a:r>
              <a:rPr lang="en-US" sz="3200" b="1" dirty="0" smtClean="0">
                <a:latin typeface="Times New Roman" pitchFamily="18" charset="0"/>
                <a:cs typeface="Times New Roman" pitchFamily="18" charset="0"/>
              </a:rPr>
              <a:t>Types of key:</a:t>
            </a:r>
            <a:endParaRPr lang="en-US" sz="3200" b="1" dirty="0">
              <a:latin typeface="Times New Roman" pitchFamily="18" charset="0"/>
              <a:cs typeface="Times New Roman" pitchFamily="18" charset="0"/>
            </a:endParaRPr>
          </a:p>
        </p:txBody>
      </p:sp>
      <p:pic>
        <p:nvPicPr>
          <p:cNvPr id="2097165" name="Content Placeholder 3" descr="ER 13.PNG"/>
          <p:cNvPicPr>
            <a:picLocks noGrp="1" noChangeAspect="1"/>
          </p:cNvPicPr>
          <p:nvPr>
            <p:ph sz="quarter" idx="1"/>
          </p:nvPr>
        </p:nvPicPr>
        <p:blipFill>
          <a:blip r:embed="rId2" cstate="print"/>
          <a:stretch>
            <a:fillRect/>
          </a:stretch>
        </p:blipFill>
        <p:spPr>
          <a:xfrm>
            <a:off x="3491880" y="188640"/>
            <a:ext cx="5125166" cy="3200847"/>
          </a:xfrm>
        </p:spPr>
      </p:pic>
      <p:pic>
        <p:nvPicPr>
          <p:cNvPr id="2097166" name="Picture 4" descr="ER 14.PNG"/>
          <p:cNvPicPr>
            <a:picLocks noChangeAspect="1"/>
          </p:cNvPicPr>
          <p:nvPr/>
        </p:nvPicPr>
        <p:blipFill>
          <a:blip r:embed="rId3" cstate="print"/>
          <a:stretch>
            <a:fillRect/>
          </a:stretch>
        </p:blipFill>
        <p:spPr>
          <a:xfrm>
            <a:off x="1691680" y="4221088"/>
            <a:ext cx="6049220" cy="2419688"/>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5" name="Title 1"/>
          <p:cNvSpPr>
            <a:spLocks noGrp="1"/>
          </p:cNvSpPr>
          <p:nvPr>
            <p:ph type="title"/>
          </p:nvPr>
        </p:nvSpPr>
        <p:spPr/>
        <p:txBody>
          <a:bodyPr>
            <a:noAutofit/>
          </a:bodyPr>
          <a:lstStyle/>
          <a:p>
            <a:pPr>
              <a:buFont typeface="Wingdings" pitchFamily="2" charset="2"/>
              <a:buChar char="Ø"/>
            </a:pPr>
            <a:r>
              <a:rPr lang="en-US" sz="3600" b="1" dirty="0" smtClean="0">
                <a:latin typeface="Times New Roman" pitchFamily="18" charset="0"/>
                <a:cs typeface="Times New Roman" pitchFamily="18" charset="0"/>
              </a:rPr>
              <a:t> Primary key</a:t>
            </a:r>
            <a:endParaRPr lang="en-US" sz="3600" b="1" dirty="0">
              <a:latin typeface="Times New Roman" pitchFamily="18" charset="0"/>
              <a:cs typeface="Times New Roman" pitchFamily="18" charset="0"/>
            </a:endParaRPr>
          </a:p>
        </p:txBody>
      </p:sp>
      <p:sp>
        <p:nvSpPr>
          <p:cNvPr id="1048646" name="Content Placeholder 2"/>
          <p:cNvSpPr>
            <a:spLocks noGrp="1"/>
          </p:cNvSpPr>
          <p:nvPr>
            <p:ph sz="quarter" idx="1"/>
          </p:nvPr>
        </p:nvSpPr>
        <p:spPr>
          <a:xfrm>
            <a:off x="467544" y="1412776"/>
            <a:ext cx="7467600" cy="4873752"/>
          </a:xfrm>
        </p:spPr>
        <p:txBody>
          <a:bodyPr/>
          <a:lstStyle/>
          <a:p>
            <a:pPr>
              <a:buNone/>
            </a:pPr>
            <a:r>
              <a:rPr lang="en-US" dirty="0" smtClean="0">
                <a:latin typeface="Times New Roman" pitchFamily="18" charset="0"/>
                <a:cs typeface="Times New Roman" pitchFamily="18" charset="0"/>
              </a:rPr>
              <a:t>It is the first key which is used to identify one and only one instance of an entity uniquely. An entity can contain multiple keys as we saw in PERSON table. The key which is most suitable from those lists become a primary key.</a:t>
            </a:r>
            <a:endParaRPr lang="en-US" dirty="0">
              <a:latin typeface="Times New Roman" pitchFamily="18" charset="0"/>
              <a:cs typeface="Times New Roman" pitchFamily="18" charset="0"/>
            </a:endParaRPr>
          </a:p>
        </p:txBody>
      </p:sp>
      <p:pic>
        <p:nvPicPr>
          <p:cNvPr id="2097167" name="Picture 3" descr="ER 15.PNG"/>
          <p:cNvPicPr>
            <a:picLocks noChangeAspect="1"/>
          </p:cNvPicPr>
          <p:nvPr/>
        </p:nvPicPr>
        <p:blipFill>
          <a:blip r:embed="rId2" cstate="print"/>
          <a:stretch>
            <a:fillRect/>
          </a:stretch>
        </p:blipFill>
        <p:spPr>
          <a:xfrm>
            <a:off x="2843808" y="3062150"/>
            <a:ext cx="3744416" cy="37958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2852"/>
            <a:ext cx="8186766" cy="6331100"/>
          </a:xfrm>
        </p:spPr>
        <p:txBody>
          <a:bodyPr>
            <a:normAutofit/>
          </a:bodyPr>
          <a:lstStyle/>
          <a:p>
            <a:pPr>
              <a:lnSpc>
                <a:spcPct val="150000"/>
              </a:lnSpc>
            </a:pPr>
            <a:r>
              <a:rPr lang="en-US" dirty="0" smtClean="0"/>
              <a:t>Name of the Faculty  : </a:t>
            </a:r>
            <a:r>
              <a:rPr lang="en-US" dirty="0" err="1" smtClean="0"/>
              <a:t>Ms.R.RITA</a:t>
            </a:r>
            <a:r>
              <a:rPr lang="en-US" dirty="0" smtClean="0"/>
              <a:t> JENIFER</a:t>
            </a:r>
            <a:br>
              <a:rPr lang="en-US" dirty="0" smtClean="0"/>
            </a:br>
            <a:r>
              <a:rPr lang="en-US" dirty="0" smtClean="0"/>
              <a:t>Designation               : Assistant Professor</a:t>
            </a:r>
            <a:br>
              <a:rPr lang="en-US" dirty="0" smtClean="0"/>
            </a:br>
            <a:r>
              <a:rPr lang="en-US" dirty="0" smtClean="0"/>
              <a:t>Department              : Computer Science</a:t>
            </a:r>
          </a:p>
          <a:p>
            <a:pPr>
              <a:lnSpc>
                <a:spcPct val="150000"/>
              </a:lnSpc>
            </a:pPr>
            <a:r>
              <a:rPr lang="en-US" dirty="0" smtClean="0"/>
              <a:t>Contact Number       : 75980 11228</a:t>
            </a:r>
            <a:br>
              <a:rPr lang="en-US" dirty="0" smtClean="0"/>
            </a:br>
            <a:r>
              <a:rPr lang="en-US" dirty="0" err="1" smtClean="0"/>
              <a:t>Programme</a:t>
            </a:r>
            <a:r>
              <a:rPr lang="en-US" dirty="0" smtClean="0"/>
              <a:t> 	</a:t>
            </a:r>
            <a:r>
              <a:rPr lang="en-US" dirty="0" smtClean="0"/>
              <a:t>     : </a:t>
            </a:r>
            <a:r>
              <a:rPr lang="en-US" dirty="0" err="1" smtClean="0"/>
              <a:t>B.Sc</a:t>
            </a:r>
            <a:r>
              <a:rPr lang="en-US" dirty="0" smtClean="0"/>
              <a:t> Computer Science</a:t>
            </a:r>
            <a:br>
              <a:rPr lang="en-US" dirty="0" smtClean="0"/>
            </a:br>
            <a:r>
              <a:rPr lang="en-US" dirty="0" smtClean="0"/>
              <a:t>Batch                         :2018-2021 Onwards         </a:t>
            </a:r>
            <a:br>
              <a:rPr lang="en-US" dirty="0" smtClean="0"/>
            </a:br>
            <a:r>
              <a:rPr lang="en-US" dirty="0" smtClean="0"/>
              <a:t>Semester                   : IV</a:t>
            </a:r>
          </a:p>
          <a:p>
            <a:pPr>
              <a:lnSpc>
                <a:spcPct val="150000"/>
              </a:lnSpc>
            </a:pPr>
            <a:r>
              <a:rPr lang="en-US" dirty="0" smtClean="0"/>
              <a:t>Course Code             :16SCCCS4</a:t>
            </a:r>
            <a:br>
              <a:rPr lang="en-US" dirty="0" smtClean="0"/>
            </a:br>
            <a:r>
              <a:rPr lang="en-US" dirty="0" smtClean="0"/>
              <a:t>Course Title              : Database Systems</a:t>
            </a:r>
            <a:br>
              <a:rPr lang="en-US" dirty="0" smtClean="0"/>
            </a:br>
            <a:r>
              <a:rPr lang="en-US" smtClean="0"/>
              <a:t>Unit                      </a:t>
            </a:r>
            <a:r>
              <a:rPr lang="en-US" smtClean="0"/>
              <a:t>     </a:t>
            </a:r>
            <a:r>
              <a:rPr lang="en-US" dirty="0" smtClean="0"/>
              <a:t>:  IV</a:t>
            </a:r>
            <a:br>
              <a:rPr lang="en-US" dirty="0" smtClean="0"/>
            </a:br>
            <a:r>
              <a:rPr lang="en-US" dirty="0" smtClean="0"/>
              <a:t>Topics Covered         :Database Design, ER Model</a:t>
            </a: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7" name="Title 1"/>
          <p:cNvSpPr>
            <a:spLocks noGrp="1"/>
          </p:cNvSpPr>
          <p:nvPr>
            <p:ph type="title"/>
          </p:nvPr>
        </p:nvSpPr>
        <p:spPr/>
        <p:txBody>
          <a:bodyPr>
            <a:noAutofit/>
          </a:bodyPr>
          <a:lstStyle/>
          <a:p>
            <a:r>
              <a:rPr lang="en-US" sz="3600" b="1" dirty="0" smtClean="0">
                <a:latin typeface="Times New Roman" pitchFamily="18" charset="0"/>
                <a:cs typeface="Times New Roman" pitchFamily="18" charset="0"/>
              </a:rPr>
              <a:t>Entity Relationship Diagram</a:t>
            </a:r>
            <a:br>
              <a:rPr lang="en-US" sz="3600" b="1" dirty="0" smtClean="0">
                <a:latin typeface="Times New Roman" pitchFamily="18" charset="0"/>
                <a:cs typeface="Times New Roman" pitchFamily="18" charset="0"/>
              </a:rPr>
            </a:br>
            <a:endParaRPr lang="en-US" sz="3600" b="1" dirty="0">
              <a:latin typeface="Times New Roman" pitchFamily="18" charset="0"/>
              <a:cs typeface="Times New Roman" pitchFamily="18" charset="0"/>
            </a:endParaRPr>
          </a:p>
        </p:txBody>
      </p:sp>
      <p:pic>
        <p:nvPicPr>
          <p:cNvPr id="2097168" name="Content Placeholder 7" descr="ER 18.PNG"/>
          <p:cNvPicPr>
            <a:picLocks noGrp="1" noChangeAspect="1"/>
          </p:cNvPicPr>
          <p:nvPr>
            <p:ph sz="quarter" idx="1"/>
          </p:nvPr>
        </p:nvPicPr>
        <p:blipFill>
          <a:blip r:embed="rId2" cstate="print"/>
          <a:stretch>
            <a:fillRect/>
          </a:stretch>
        </p:blipFill>
        <p:spPr>
          <a:xfrm>
            <a:off x="611560" y="764704"/>
            <a:ext cx="7467600" cy="2259569"/>
          </a:xfrm>
        </p:spPr>
      </p:pic>
      <p:pic>
        <p:nvPicPr>
          <p:cNvPr id="2097169" name="Picture 9" descr="ER 19.PNG"/>
          <p:cNvPicPr>
            <a:picLocks noChangeAspect="1"/>
          </p:cNvPicPr>
          <p:nvPr/>
        </p:nvPicPr>
        <p:blipFill>
          <a:blip r:embed="rId3" cstate="print"/>
          <a:stretch>
            <a:fillRect/>
          </a:stretch>
        </p:blipFill>
        <p:spPr>
          <a:xfrm>
            <a:off x="467544" y="2996952"/>
            <a:ext cx="7859222" cy="4239217"/>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8" name="Title 1"/>
          <p:cNvSpPr>
            <a:spLocks noGrp="1"/>
          </p:cNvSpPr>
          <p:nvPr>
            <p:ph type="title"/>
          </p:nvPr>
        </p:nvSpPr>
        <p:spPr/>
        <p:txBody>
          <a:bodyPr>
            <a:normAutofit/>
          </a:bodyPr>
          <a:lstStyle/>
          <a:p>
            <a:r>
              <a:rPr lang="en-US" b="1" dirty="0" smtClean="0">
                <a:latin typeface="Times New Roman" pitchFamily="18" charset="0"/>
                <a:cs typeface="Times New Roman" pitchFamily="18" charset="0"/>
              </a:rPr>
              <a:t>What is an Entity Relationship Diagram (ERD)?</a:t>
            </a:r>
            <a:endParaRPr lang="en-US" b="1" dirty="0">
              <a:latin typeface="Times New Roman" pitchFamily="18" charset="0"/>
              <a:cs typeface="Times New Roman" pitchFamily="18" charset="0"/>
            </a:endParaRPr>
          </a:p>
        </p:txBody>
      </p:sp>
      <p:sp>
        <p:nvSpPr>
          <p:cNvPr id="1048649" name="Content Placeholder 2"/>
          <p:cNvSpPr>
            <a:spLocks noGrp="1"/>
          </p:cNvSpPr>
          <p:nvPr>
            <p:ph sz="quarter" idx="1"/>
          </p:nvPr>
        </p:nvSpPr>
        <p:spPr/>
        <p:txBody>
          <a:bodyPr/>
          <a:lstStyle/>
          <a:p>
            <a:pPr>
              <a:buNone/>
            </a:pPr>
            <a:r>
              <a:rPr lang="en-US" dirty="0" smtClean="0">
                <a:latin typeface="Times New Roman" pitchFamily="18" charset="0"/>
                <a:cs typeface="Times New Roman" pitchFamily="18" charset="0"/>
              </a:rPr>
              <a:t>An entity relationship diagram (ERD) shows the relationships of entity sets stored in a database. An entity in this context is an object, a component of data. An entity set is a collection of similar entities. These entities can have attributes that define its properties.</a:t>
            </a:r>
          </a:p>
          <a:p>
            <a:pPr>
              <a:buNone/>
            </a:pPr>
            <a:endParaRPr/>
          </a:p>
          <a:p>
            <a:pPr>
              <a:buNone/>
            </a:pPr>
            <a:r>
              <a:rPr lang="en-US" dirty="0" smtClean="0">
                <a:latin typeface="Times New Roman" pitchFamily="18" charset="0"/>
                <a:cs typeface="Times New Roman" pitchFamily="18" charset="0"/>
              </a:rPr>
              <a:t>By defining the entities, their attributes, and showing the relationships between them, an ER diagram illustrates the logical structure of databases.</a:t>
            </a:r>
          </a:p>
          <a:p>
            <a:pPr>
              <a:buNone/>
            </a:pPr>
            <a:r>
              <a:rPr lang="en-US" dirty="0" smtClean="0">
                <a:latin typeface="Times New Roman" pitchFamily="18" charset="0"/>
                <a:cs typeface="Times New Roman" pitchFamily="18" charset="0"/>
              </a:rPr>
              <a:t>ER diagrams are used to sketch out the design of a database.</a:t>
            </a:r>
          </a:p>
          <a:p>
            <a:pPr>
              <a:buNone/>
            </a:pPr>
            <a:endParaRPr lang="en-US" dirty="0">
              <a:latin typeface="Times New Roman" pitchFamily="18" charset="0"/>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0" name="Title 1"/>
          <p:cNvSpPr>
            <a:spLocks noGrp="1"/>
          </p:cNvSpPr>
          <p:nvPr>
            <p:ph type="title"/>
          </p:nvPr>
        </p:nvSpPr>
        <p:spPr/>
        <p:txBody>
          <a:bodyPr>
            <a:normAutofit/>
          </a:bodyPr>
          <a:lstStyle/>
          <a:p>
            <a:r>
              <a:rPr lang="en-IN" sz="3600" b="1" dirty="0" smtClean="0">
                <a:latin typeface="Times New Roman" pitchFamily="18" charset="0"/>
                <a:cs typeface="Times New Roman" pitchFamily="18" charset="0"/>
              </a:rPr>
              <a:t>Weak entity sets</a:t>
            </a:r>
            <a:endParaRPr lang="en-US" sz="3600" b="1" dirty="0">
              <a:latin typeface="Times New Roman" pitchFamily="18" charset="0"/>
              <a:cs typeface="Times New Roman" pitchFamily="18" charset="0"/>
            </a:endParaRPr>
          </a:p>
        </p:txBody>
      </p:sp>
      <p:sp>
        <p:nvSpPr>
          <p:cNvPr id="1048651" name="Content Placeholder 2"/>
          <p:cNvSpPr>
            <a:spLocks noGrp="1"/>
          </p:cNvSpPr>
          <p:nvPr>
            <p:ph sz="quarter" idx="1"/>
          </p:nvPr>
        </p:nvSpPr>
        <p:spPr/>
        <p:txBody>
          <a:bodyPr/>
          <a:lstStyle/>
          <a:p>
            <a:pPr>
              <a:buNone/>
            </a:pPr>
            <a:r>
              <a:rPr lang="en-US" dirty="0" smtClean="0">
                <a:latin typeface="Times New Roman" pitchFamily="18" charset="0"/>
                <a:cs typeface="Times New Roman" pitchFamily="18" charset="0"/>
              </a:rPr>
              <a:t>A </a:t>
            </a:r>
            <a:r>
              <a:rPr lang="en-US" b="1" dirty="0" smtClean="0">
                <a:latin typeface="Times New Roman" pitchFamily="18" charset="0"/>
                <a:cs typeface="Times New Roman" pitchFamily="18" charset="0"/>
              </a:rPr>
              <a:t>weak entity set</a:t>
            </a:r>
            <a:r>
              <a:rPr lang="en-US" dirty="0" smtClean="0">
                <a:latin typeface="Times New Roman" pitchFamily="18" charset="0"/>
                <a:cs typeface="Times New Roman" pitchFamily="18" charset="0"/>
              </a:rPr>
              <a:t> is an </a:t>
            </a:r>
            <a:r>
              <a:rPr lang="en-US" b="1" dirty="0" smtClean="0">
                <a:latin typeface="Times New Roman" pitchFamily="18" charset="0"/>
                <a:cs typeface="Times New Roman" pitchFamily="18" charset="0"/>
              </a:rPr>
              <a:t>entity set</a:t>
            </a:r>
            <a:r>
              <a:rPr lang="en-US" dirty="0" smtClean="0">
                <a:latin typeface="Times New Roman" pitchFamily="18" charset="0"/>
                <a:cs typeface="Times New Roman" pitchFamily="18" charset="0"/>
              </a:rPr>
              <a:t> that does not contain sufficient attributes to uniquely identify its </a:t>
            </a:r>
            <a:r>
              <a:rPr lang="en-US" b="1" dirty="0" smtClean="0">
                <a:latin typeface="Times New Roman" pitchFamily="18" charset="0"/>
                <a:cs typeface="Times New Roman" pitchFamily="18" charset="0"/>
              </a:rPr>
              <a:t>entities</a:t>
            </a:r>
            <a:r>
              <a:rPr lang="en-US" dirty="0" smtClean="0">
                <a:latin typeface="Times New Roman" pitchFamily="18" charset="0"/>
                <a:cs typeface="Times New Roman" pitchFamily="18" charset="0"/>
              </a:rPr>
              <a:t>. In other words, a primary key does not exist for a </a:t>
            </a:r>
            <a:r>
              <a:rPr lang="en-US" b="1" dirty="0" smtClean="0">
                <a:latin typeface="Times New Roman" pitchFamily="18" charset="0"/>
                <a:cs typeface="Times New Roman" pitchFamily="18" charset="0"/>
              </a:rPr>
              <a:t>weak entity set</a:t>
            </a:r>
            <a:r>
              <a:rPr lang="en-US" dirty="0" smtClean="0">
                <a:latin typeface="Times New Roman" pitchFamily="18" charset="0"/>
                <a:cs typeface="Times New Roman" pitchFamily="18" charset="0"/>
              </a:rPr>
              <a:t>. However, it contains a partial key called as a discriminator. Discriminator can identify a group of </a:t>
            </a:r>
            <a:r>
              <a:rPr lang="en-US" b="1" dirty="0" smtClean="0">
                <a:latin typeface="Times New Roman" pitchFamily="18" charset="0"/>
                <a:cs typeface="Times New Roman" pitchFamily="18" charset="0"/>
              </a:rPr>
              <a:t>entities</a:t>
            </a:r>
            <a:r>
              <a:rPr lang="en-US" dirty="0" smtClean="0">
                <a:latin typeface="Times New Roman" pitchFamily="18" charset="0"/>
                <a:cs typeface="Times New Roman" pitchFamily="18" charset="0"/>
              </a:rPr>
              <a:t> from the </a:t>
            </a:r>
            <a:r>
              <a:rPr lang="en-US" b="1" dirty="0" smtClean="0">
                <a:latin typeface="Times New Roman" pitchFamily="18" charset="0"/>
                <a:cs typeface="Times New Roman" pitchFamily="18" charset="0"/>
              </a:rPr>
              <a:t>entity set</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pic>
        <p:nvPicPr>
          <p:cNvPr id="2097170" name="Picture 3" descr="ER 20.PNG"/>
          <p:cNvPicPr>
            <a:picLocks noChangeAspect="1"/>
          </p:cNvPicPr>
          <p:nvPr/>
        </p:nvPicPr>
        <p:blipFill>
          <a:blip r:embed="rId2" cstate="print"/>
          <a:stretch>
            <a:fillRect/>
          </a:stretch>
        </p:blipFill>
        <p:spPr>
          <a:xfrm>
            <a:off x="1115616" y="3933056"/>
            <a:ext cx="6792273" cy="2010056"/>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2" name="Title 1"/>
          <p:cNvSpPr>
            <a:spLocks noGrp="1"/>
          </p:cNvSpPr>
          <p:nvPr>
            <p:ph type="title"/>
          </p:nvPr>
        </p:nvSpPr>
        <p:spPr/>
        <p:txBody>
          <a:bodyPr>
            <a:noAutofit/>
          </a:bodyPr>
          <a:lstStyle/>
          <a:p>
            <a:r>
              <a:rPr lang="en-US" sz="3600" b="1" dirty="0" smtClean="0">
                <a:latin typeface="Times New Roman" pitchFamily="18" charset="0"/>
                <a:cs typeface="Times New Roman" pitchFamily="18" charset="0"/>
              </a:rPr>
              <a:t>Extended E-R Features – Specialization </a:t>
            </a:r>
            <a:endParaRPr lang="en-US" sz="3600" b="1" dirty="0">
              <a:latin typeface="Times New Roman" pitchFamily="18" charset="0"/>
              <a:cs typeface="Times New Roman" pitchFamily="18" charset="0"/>
            </a:endParaRPr>
          </a:p>
        </p:txBody>
      </p:sp>
      <p:sp>
        <p:nvSpPr>
          <p:cNvPr id="1048653" name="Content Placeholder 2"/>
          <p:cNvSpPr>
            <a:spLocks noGrp="1"/>
          </p:cNvSpPr>
          <p:nvPr>
            <p:ph sz="quarter" idx="1"/>
          </p:nvPr>
        </p:nvSpPr>
        <p:spPr/>
        <p:txBody>
          <a:bodyPr>
            <a:noAutofit/>
          </a:bodyPr>
          <a:lstStyle/>
          <a:p>
            <a:r>
              <a:rPr lang="en-US" sz="1400" dirty="0" smtClean="0">
                <a:latin typeface="Times New Roman" pitchFamily="18" charset="0"/>
                <a:cs typeface="Times New Roman" pitchFamily="18" charset="0"/>
              </a:rPr>
              <a:t>An entity set may include </a:t>
            </a:r>
            <a:r>
              <a:rPr lang="en-US" sz="1400" b="1" dirty="0" smtClean="0">
                <a:latin typeface="Times New Roman" pitchFamily="18" charset="0"/>
                <a:cs typeface="Times New Roman" pitchFamily="18" charset="0"/>
              </a:rPr>
              <a:t>sub-groupings of entities</a:t>
            </a:r>
            <a:r>
              <a:rPr lang="en-US" sz="1400" dirty="0" smtClean="0">
                <a:latin typeface="Times New Roman" pitchFamily="18" charset="0"/>
                <a:cs typeface="Times New Roman" pitchFamily="18" charset="0"/>
              </a:rPr>
              <a:t> that are distinct in some way from other entities in the set. For instance, a subset of entities within an entity set may have attributes that are not shared by all the entities in the entity set.</a:t>
            </a:r>
          </a:p>
          <a:p>
            <a:r>
              <a:rPr lang="en-US" sz="1400" dirty="0" smtClean="0">
                <a:latin typeface="Times New Roman" pitchFamily="18" charset="0"/>
                <a:cs typeface="Times New Roman" pitchFamily="18" charset="0"/>
              </a:rPr>
              <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As an example, the entity set person may be further classified as one of the following: </a:t>
            </a:r>
            <a:r>
              <a:rPr lang="en-US" sz="1400" i="1" dirty="0" smtClean="0">
                <a:latin typeface="Times New Roman" pitchFamily="18" charset="0"/>
                <a:cs typeface="Times New Roman" pitchFamily="18" charset="0"/>
              </a:rPr>
              <a:t>employee, student</a:t>
            </a:r>
            <a:r>
              <a:rPr lang="en-US" sz="1400" dirty="0" smtClean="0">
                <a:latin typeface="Times New Roman" pitchFamily="18" charset="0"/>
                <a:cs typeface="Times New Roman" pitchFamily="18" charset="0"/>
              </a:rPr>
              <a:t>.</a:t>
            </a:r>
          </a:p>
          <a:p>
            <a:r>
              <a:rPr lang="en-US" sz="1400" dirty="0" smtClean="0">
                <a:latin typeface="Times New Roman" pitchFamily="18" charset="0"/>
                <a:cs typeface="Times New Roman" pitchFamily="18" charset="0"/>
              </a:rPr>
              <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Each of these person types is described by a set of attributes that includes </a:t>
            </a:r>
            <a:r>
              <a:rPr lang="en-US" sz="1400" b="1" dirty="0" smtClean="0">
                <a:latin typeface="Times New Roman" pitchFamily="18" charset="0"/>
                <a:cs typeface="Times New Roman" pitchFamily="18" charset="0"/>
              </a:rPr>
              <a:t>all the attributes of entity set person plus possibly additional attributes</a:t>
            </a:r>
            <a:r>
              <a:rPr lang="en-US" sz="1400" dirty="0" smtClean="0">
                <a:latin typeface="Times New Roman" pitchFamily="18" charset="0"/>
                <a:cs typeface="Times New Roman" pitchFamily="18" charset="0"/>
              </a:rPr>
              <a:t>.</a:t>
            </a:r>
          </a:p>
          <a:p>
            <a:r>
              <a:rPr lang="en-US" sz="1400" dirty="0" smtClean="0">
                <a:latin typeface="Times New Roman" pitchFamily="18" charset="0"/>
                <a:cs typeface="Times New Roman" pitchFamily="18" charset="0"/>
              </a:rPr>
              <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The process of designating sub-groupings within an entity set is called </a:t>
            </a:r>
            <a:r>
              <a:rPr lang="en-US" sz="1400" b="1" dirty="0" smtClean="0">
                <a:latin typeface="Times New Roman" pitchFamily="18" charset="0"/>
                <a:cs typeface="Times New Roman" pitchFamily="18" charset="0"/>
              </a:rPr>
              <a:t>specialization</a:t>
            </a:r>
            <a:r>
              <a:rPr lang="en-US" sz="1400" dirty="0" smtClean="0">
                <a:latin typeface="Times New Roman" pitchFamily="18" charset="0"/>
                <a:cs typeface="Times New Roman" pitchFamily="18" charset="0"/>
              </a:rPr>
              <a:t>.</a:t>
            </a:r>
          </a:p>
          <a:p>
            <a:r>
              <a:rPr lang="en-US" sz="1400" dirty="0" smtClean="0">
                <a:latin typeface="Times New Roman" pitchFamily="18" charset="0"/>
                <a:cs typeface="Times New Roman" pitchFamily="18" charset="0"/>
              </a:rPr>
              <a:t/>
            </a:r>
            <a:br>
              <a:rPr lang="en-US" sz="1400" dirty="0" smtClean="0">
                <a:latin typeface="Times New Roman" pitchFamily="18" charset="0"/>
                <a:cs typeface="Times New Roman" pitchFamily="18" charset="0"/>
              </a:rPr>
            </a:br>
            <a:r>
              <a:rPr lang="en-US" sz="1400" b="1" dirty="0" smtClean="0">
                <a:latin typeface="Times New Roman" pitchFamily="18" charset="0"/>
                <a:cs typeface="Times New Roman" pitchFamily="18" charset="0"/>
              </a:rPr>
              <a:t>For example, :</a:t>
            </a:r>
            <a:r>
              <a:rPr lang="en-US" sz="1400" dirty="0" smtClean="0">
                <a:latin typeface="Times New Roman" pitchFamily="18" charset="0"/>
                <a:cs typeface="Times New Roman" pitchFamily="18" charset="0"/>
              </a:rPr>
              <a:t> A university divides students into two categories: graduate and undergraduate. Graduate students have an </a:t>
            </a:r>
            <a:r>
              <a:rPr lang="en-US" sz="1400" dirty="0" err="1" smtClean="0">
                <a:latin typeface="Times New Roman" pitchFamily="18" charset="0"/>
                <a:cs typeface="Times New Roman" pitchFamily="18" charset="0"/>
              </a:rPr>
              <a:t>ofﬁce</a:t>
            </a:r>
            <a:r>
              <a:rPr lang="en-US" sz="1400" dirty="0" smtClean="0">
                <a:latin typeface="Times New Roman" pitchFamily="18" charset="0"/>
                <a:cs typeface="Times New Roman" pitchFamily="18" charset="0"/>
              </a:rPr>
              <a:t> assigned to them. Undergraduate students are assigned to a residential college. Each of these student types is described by a set of attributes that includes all the attributes of the entity set student plus additional attributes.</a:t>
            </a:r>
          </a:p>
          <a:p>
            <a:r>
              <a:rPr lang="en-US" sz="1400" dirty="0" smtClean="0">
                <a:latin typeface="Times New Roman" pitchFamily="18" charset="0"/>
                <a:cs typeface="Times New Roman" pitchFamily="18" charset="0"/>
              </a:rPr>
              <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An entity set may be specialized by </a:t>
            </a:r>
            <a:r>
              <a:rPr lang="en-US" sz="1400" b="1" dirty="0" smtClean="0">
                <a:latin typeface="Times New Roman" pitchFamily="18" charset="0"/>
                <a:cs typeface="Times New Roman" pitchFamily="18" charset="0"/>
              </a:rPr>
              <a:t>more than one distinguishing feature</a:t>
            </a:r>
            <a:r>
              <a:rPr lang="en-US" sz="1400" dirty="0" smtClean="0">
                <a:latin typeface="Times New Roman" pitchFamily="18" charset="0"/>
                <a:cs typeface="Times New Roman" pitchFamily="18" charset="0"/>
              </a:rPr>
              <a:t>. A distinguishing feature among employee entities is the job the employee performs.</a:t>
            </a:r>
            <a:br>
              <a:rPr lang="en-US" sz="1400" dirty="0" smtClean="0">
                <a:latin typeface="Times New Roman" pitchFamily="18" charset="0"/>
                <a:cs typeface="Times New Roman" pitchFamily="18" charset="0"/>
              </a:rPr>
            </a:br>
            <a:endParaRPr lang="en-US" sz="1400" dirty="0">
              <a:latin typeface="Times New Roman" pitchFamily="18" charset="0"/>
              <a:cs typeface="Times New Roman"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4" name="Title 1"/>
          <p:cNvSpPr>
            <a:spLocks noGrp="1"/>
          </p:cNvSpPr>
          <p:nvPr>
            <p:ph type="title"/>
          </p:nvPr>
        </p:nvSpPr>
        <p:spPr/>
        <p:txBody>
          <a:bodyPr/>
          <a:lstStyle/>
          <a:p>
            <a:endParaRPr lang="en-US"/>
          </a:p>
        </p:txBody>
      </p:sp>
      <p:sp>
        <p:nvSpPr>
          <p:cNvPr id="1048655" name="Content Placeholder 2"/>
          <p:cNvSpPr>
            <a:spLocks noGrp="1"/>
          </p:cNvSpPr>
          <p:nvPr>
            <p:ph sz="quarter" idx="1"/>
          </p:nvPr>
        </p:nvSpPr>
        <p:spPr>
          <a:xfrm>
            <a:off x="457200" y="332656"/>
            <a:ext cx="7467600" cy="6141296"/>
          </a:xfrm>
        </p:spPr>
        <p:txBody>
          <a:bodyPr>
            <a:normAutofit fontScale="93750" lnSpcReduction="10000"/>
          </a:bodyPr>
          <a:lstStyle/>
          <a:p>
            <a:r>
              <a:rPr lang="en-US" sz="1600" dirty="0" smtClean="0">
                <a:latin typeface="Times New Roman" pitchFamily="18" charset="0"/>
                <a:cs typeface="Times New Roman" pitchFamily="18" charset="0"/>
              </a:rPr>
              <a:t>In terms of an E-R diagram, specialization is depicted by a hollow arrow-head pointing from the specialized entity to the other entity. This relationship is the </a:t>
            </a:r>
            <a:r>
              <a:rPr lang="en-US" sz="1600" b="1" dirty="0" smtClean="0">
                <a:latin typeface="Times New Roman" pitchFamily="18" charset="0"/>
                <a:cs typeface="Times New Roman" pitchFamily="18" charset="0"/>
              </a:rPr>
              <a:t>ISA relationship</a:t>
            </a:r>
            <a:r>
              <a:rPr lang="en-US" sz="1600" dirty="0" smtClean="0">
                <a:latin typeface="Times New Roman" pitchFamily="18" charset="0"/>
                <a:cs typeface="Times New Roman" pitchFamily="18" charset="0"/>
              </a:rPr>
              <a:t>, which stands for “is a” and represents, for example, </a:t>
            </a:r>
            <a:r>
              <a:rPr lang="en-US" sz="1600" b="1" dirty="0" smtClean="0">
                <a:latin typeface="Times New Roman" pitchFamily="18" charset="0"/>
                <a:cs typeface="Times New Roman" pitchFamily="18" charset="0"/>
              </a:rPr>
              <a:t>that an instructor “is a” employee</a:t>
            </a:r>
            <a:r>
              <a:rPr lang="en-US" sz="1600" dirty="0" smtClean="0">
                <a:latin typeface="Times New Roman" pitchFamily="18" charset="0"/>
                <a:cs typeface="Times New Roman" pitchFamily="18" charset="0"/>
              </a:rPr>
              <a:t>.</a:t>
            </a:r>
          </a:p>
          <a:p>
            <a:r>
              <a:rPr lang="en-US" sz="1600" dirty="0" smtClean="0">
                <a:latin typeface="Times New Roman" pitchFamily="18" charset="0"/>
                <a:cs typeface="Times New Roman" pitchFamily="18" charset="0"/>
              </a:rPr>
              <a:t/>
            </a:r>
            <a:br>
              <a:rPr lang="en-US" sz="1600" dirty="0" smtClean="0">
                <a:latin typeface="Times New Roman" pitchFamily="18" charset="0"/>
                <a:cs typeface="Times New Roman" pitchFamily="18" charset="0"/>
              </a:rPr>
            </a:br>
            <a:r>
              <a:rPr lang="en-US" sz="1600" b="1" dirty="0" smtClean="0">
                <a:latin typeface="Times New Roman" pitchFamily="18" charset="0"/>
                <a:cs typeface="Times New Roman" pitchFamily="18" charset="0"/>
              </a:rPr>
              <a:t>Types of specialization :</a:t>
            </a:r>
          </a:p>
          <a:p>
            <a:pPr lvl="1">
              <a:buSzPct val="104000"/>
              <a:buNone/>
            </a:pPr>
            <a:endParaRPr lang="en-US" sz="1600" dirty="0" smtClean="0">
              <a:latin typeface="Times New Roman" pitchFamily="18" charset="0"/>
              <a:cs typeface="Times New Roman" pitchFamily="18" charset="0"/>
            </a:endParaRPr>
          </a:p>
          <a:p>
            <a:pPr lvl="1">
              <a:buSzPct val="104000"/>
              <a:buFont typeface="Wingdings" pitchFamily="2" charset="2"/>
              <a:buChar char="q"/>
            </a:pPr>
            <a:r>
              <a:rPr lang="en-US" sz="1600" b="1" dirty="0" smtClean="0">
                <a:latin typeface="Times New Roman" pitchFamily="18" charset="0"/>
                <a:cs typeface="Times New Roman" pitchFamily="18" charset="0"/>
              </a:rPr>
              <a:t>overlapping specialization : </a:t>
            </a:r>
            <a:r>
              <a:rPr lang="en-US" sz="1600" dirty="0" smtClean="0">
                <a:latin typeface="Times New Roman" pitchFamily="18" charset="0"/>
                <a:cs typeface="Times New Roman" pitchFamily="18" charset="0"/>
              </a:rPr>
              <a:t>An entity may belong to multiple specialized entity sets.</a:t>
            </a:r>
          </a:p>
          <a:p>
            <a:pPr>
              <a:buSzPct val="104000"/>
              <a:buFont typeface="Wingdings" pitchFamily="2" charset="2"/>
              <a:buChar char="q"/>
            </a:pPr>
            <a:r>
              <a:rPr lang="en-US" sz="1600" b="1" dirty="0" smtClean="0">
                <a:latin typeface="Times New Roman" pitchFamily="18" charset="0"/>
                <a:cs typeface="Times New Roman" pitchFamily="18" charset="0"/>
              </a:rPr>
              <a:t>        disjoint specialization : </a:t>
            </a:r>
            <a:r>
              <a:rPr lang="en-US" sz="1600" dirty="0" smtClean="0">
                <a:latin typeface="Times New Roman" pitchFamily="18" charset="0"/>
                <a:cs typeface="Times New Roman" pitchFamily="18" charset="0"/>
              </a:rPr>
              <a:t>An entity may belong to at most one specialized entity sets.</a:t>
            </a:r>
          </a:p>
          <a:p>
            <a:pPr>
              <a:buNone/>
            </a:pPr>
            <a:r>
              <a:rPr lang="en-US" sz="1600" dirty="0" smtClean="0">
                <a:latin typeface="Times New Roman" pitchFamily="18" charset="0"/>
                <a:cs typeface="Times New Roman" pitchFamily="18" charset="0"/>
              </a:rPr>
              <a:t> </a:t>
            </a:r>
          </a:p>
          <a:p>
            <a:r>
              <a:rPr lang="en-US" sz="1600" dirty="0" smtClean="0">
                <a:latin typeface="Times New Roman" pitchFamily="18" charset="0"/>
                <a:cs typeface="Times New Roman" pitchFamily="18" charset="0"/>
              </a:rPr>
              <a:t>For an </a:t>
            </a:r>
            <a:r>
              <a:rPr lang="en-US" sz="1600" b="1" dirty="0" smtClean="0">
                <a:latin typeface="Times New Roman" pitchFamily="18" charset="0"/>
                <a:cs typeface="Times New Roman" pitchFamily="18" charset="0"/>
              </a:rPr>
              <a:t>overlapping specialization</a:t>
            </a:r>
          </a:p>
          <a:p>
            <a:pPr>
              <a:buNone/>
            </a:pPr>
            <a:r>
              <a:rPr lang="en-US" sz="1600" dirty="0" smtClean="0">
                <a:latin typeface="Times New Roman" pitchFamily="18" charset="0"/>
                <a:cs typeface="Times New Roman" pitchFamily="18" charset="0"/>
              </a:rPr>
              <a:t>      (as is the case for student and employee</a:t>
            </a:r>
          </a:p>
          <a:p>
            <a:pPr>
              <a:buNone/>
            </a:pPr>
            <a:r>
              <a:rPr lang="en-US" sz="1600" dirty="0" smtClean="0">
                <a:latin typeface="Times New Roman" pitchFamily="18" charset="0"/>
                <a:cs typeface="Times New Roman" pitchFamily="18" charset="0"/>
              </a:rPr>
              <a:t>      as specializations of person), </a:t>
            </a:r>
            <a:r>
              <a:rPr lang="en-US" sz="1600" b="1" dirty="0" smtClean="0">
                <a:latin typeface="Times New Roman" pitchFamily="18" charset="0"/>
                <a:cs typeface="Times New Roman" pitchFamily="18" charset="0"/>
              </a:rPr>
              <a:t>two separate </a:t>
            </a:r>
          </a:p>
          <a:p>
            <a:pPr>
              <a:buNone/>
            </a:pPr>
            <a:r>
              <a:rPr lang="en-US" sz="1600" b="1" dirty="0" smtClean="0">
                <a:latin typeface="Times New Roman" pitchFamily="18" charset="0"/>
                <a:cs typeface="Times New Roman" pitchFamily="18" charset="0"/>
              </a:rPr>
              <a:t>      arrows</a:t>
            </a:r>
            <a:r>
              <a:rPr lang="en-US" sz="1600" dirty="0" smtClean="0">
                <a:latin typeface="Times New Roman" pitchFamily="18" charset="0"/>
                <a:cs typeface="Times New Roman" pitchFamily="18" charset="0"/>
              </a:rPr>
              <a:t> are used. For a </a:t>
            </a:r>
            <a:r>
              <a:rPr lang="en-US" sz="1600" b="1" dirty="0" smtClean="0">
                <a:latin typeface="Times New Roman" pitchFamily="18" charset="0"/>
                <a:cs typeface="Times New Roman" pitchFamily="18" charset="0"/>
              </a:rPr>
              <a:t>disjoint specialization</a:t>
            </a:r>
            <a:r>
              <a:rPr lang="en-US" sz="1600" dirty="0" smtClean="0">
                <a:latin typeface="Times New Roman" pitchFamily="18" charset="0"/>
                <a:cs typeface="Times New Roman" pitchFamily="18" charset="0"/>
              </a:rPr>
              <a:t> </a:t>
            </a:r>
          </a:p>
          <a:p>
            <a:pPr>
              <a:buNone/>
            </a:pPr>
            <a:r>
              <a:rPr lang="en-US" sz="1600" dirty="0" smtClean="0">
                <a:latin typeface="Times New Roman" pitchFamily="18" charset="0"/>
                <a:cs typeface="Times New Roman" pitchFamily="18" charset="0"/>
              </a:rPr>
              <a:t>      (as is the case for instructor and secretary </a:t>
            </a:r>
          </a:p>
          <a:p>
            <a:pPr>
              <a:buNone/>
            </a:pPr>
            <a:r>
              <a:rPr lang="en-US" sz="1600" dirty="0" smtClean="0">
                <a:latin typeface="Times New Roman" pitchFamily="18" charset="0"/>
                <a:cs typeface="Times New Roman" pitchFamily="18" charset="0"/>
              </a:rPr>
              <a:t>       as specializations of employee), </a:t>
            </a:r>
            <a:r>
              <a:rPr lang="en-US" sz="1600" b="1" dirty="0" smtClean="0">
                <a:latin typeface="Times New Roman" pitchFamily="18" charset="0"/>
                <a:cs typeface="Times New Roman" pitchFamily="18" charset="0"/>
              </a:rPr>
              <a:t>a single </a:t>
            </a:r>
          </a:p>
          <a:p>
            <a:pPr>
              <a:buNone/>
            </a:pPr>
            <a:r>
              <a:rPr lang="en-US" sz="1600" b="1" dirty="0" smtClean="0">
                <a:latin typeface="Times New Roman" pitchFamily="18" charset="0"/>
                <a:cs typeface="Times New Roman" pitchFamily="18" charset="0"/>
              </a:rPr>
              <a:t>     arrow</a:t>
            </a:r>
            <a:r>
              <a:rPr lang="en-US" sz="1600" dirty="0" smtClean="0">
                <a:latin typeface="Times New Roman" pitchFamily="18" charset="0"/>
                <a:cs typeface="Times New Roman" pitchFamily="18" charset="0"/>
              </a:rPr>
              <a:t> is used.</a:t>
            </a:r>
          </a:p>
          <a:p>
            <a:r>
              <a:rPr lang="en-US" sz="1600" dirty="0" smtClean="0">
                <a:latin typeface="Times New Roman" pitchFamily="18" charset="0"/>
                <a:cs typeface="Times New Roman" pitchFamily="18" charset="0"/>
              </a:rPr>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The specialization relationship may also be </a:t>
            </a:r>
          </a:p>
          <a:p>
            <a:pPr>
              <a:buNone/>
            </a:pPr>
            <a:r>
              <a:rPr lang="en-US" sz="1600" dirty="0" smtClean="0">
                <a:latin typeface="Times New Roman" pitchFamily="18" charset="0"/>
                <a:cs typeface="Times New Roman" pitchFamily="18" charset="0"/>
              </a:rPr>
              <a:t>       referred to as a </a:t>
            </a:r>
            <a:r>
              <a:rPr lang="en-US" sz="1600" b="1" dirty="0" err="1" smtClean="0">
                <a:latin typeface="Times New Roman" pitchFamily="18" charset="0"/>
                <a:cs typeface="Times New Roman" pitchFamily="18" charset="0"/>
              </a:rPr>
              <a:t>superclass</a:t>
            </a:r>
            <a:r>
              <a:rPr lang="en-US" sz="1600" b="1" dirty="0" smtClean="0">
                <a:latin typeface="Times New Roman" pitchFamily="18" charset="0"/>
                <a:cs typeface="Times New Roman" pitchFamily="18" charset="0"/>
              </a:rPr>
              <a:t> - subclass</a:t>
            </a:r>
            <a:r>
              <a:rPr lang="en-US" sz="1600" dirty="0" smtClean="0">
                <a:latin typeface="Times New Roman" pitchFamily="18" charset="0"/>
                <a:cs typeface="Times New Roman" pitchFamily="18" charset="0"/>
              </a:rPr>
              <a:t> relationship.</a:t>
            </a:r>
          </a:p>
          <a:p>
            <a:pPr lvl="1"/>
            <a:endParaRPr lang="en-US" sz="1600" dirty="0" smtClean="0">
              <a:latin typeface="Times New Roman" pitchFamily="18" charset="0"/>
              <a:cs typeface="Times New Roman" pitchFamily="18" charset="0"/>
            </a:endParaRPr>
          </a:p>
          <a:p>
            <a:pPr>
              <a:buNone/>
            </a:pPr>
            <a:r>
              <a:rPr lang="en-US" sz="1600" dirty="0" smtClean="0">
                <a:latin typeface="Times New Roman" pitchFamily="18" charset="0"/>
                <a:cs typeface="Times New Roman" pitchFamily="18" charset="0"/>
              </a:rPr>
              <a:t/>
            </a:r>
            <a:br>
              <a:rPr lang="en-US" sz="1600" dirty="0" smtClean="0">
                <a:latin typeface="Times New Roman" pitchFamily="18" charset="0"/>
                <a:cs typeface="Times New Roman" pitchFamily="18" charset="0"/>
              </a:rPr>
            </a:br>
            <a:endParaRPr lang="en-US" sz="1600" dirty="0">
              <a:latin typeface="Times New Roman" pitchFamily="18" charset="0"/>
              <a:cs typeface="Times New Roman" pitchFamily="18" charset="0"/>
            </a:endParaRPr>
          </a:p>
        </p:txBody>
      </p:sp>
      <p:pic>
        <p:nvPicPr>
          <p:cNvPr id="2097171" name="Picture 3" descr="ER 21.PNG"/>
          <p:cNvPicPr>
            <a:picLocks noChangeAspect="1"/>
          </p:cNvPicPr>
          <p:nvPr/>
        </p:nvPicPr>
        <p:blipFill>
          <a:blip r:embed="rId2" cstate="print"/>
          <a:stretch>
            <a:fillRect/>
          </a:stretch>
        </p:blipFill>
        <p:spPr>
          <a:xfrm>
            <a:off x="4860032" y="3068960"/>
            <a:ext cx="3240360" cy="3169917"/>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6" name="Title 1"/>
          <p:cNvSpPr>
            <a:spLocks noGrp="1"/>
          </p:cNvSpPr>
          <p:nvPr>
            <p:ph type="title"/>
          </p:nvPr>
        </p:nvSpPr>
        <p:spPr>
          <a:xfrm>
            <a:off x="2267744" y="2276872"/>
            <a:ext cx="4767808" cy="1143000"/>
          </a:xfrm>
        </p:spPr>
        <p:txBody>
          <a:bodyPr>
            <a:noAutofit/>
          </a:bodyPr>
          <a:lstStyle/>
          <a:p>
            <a:r>
              <a:rPr lang="en-IN" sz="6000" dirty="0" smtClean="0">
                <a:latin typeface="Times New Roman" pitchFamily="18" charset="0"/>
                <a:cs typeface="Times New Roman" pitchFamily="18" charset="0"/>
              </a:rPr>
              <a:t>Thank You</a:t>
            </a:r>
            <a:endParaRPr lang="en-US" sz="6000" dirty="0">
              <a:latin typeface="Times New Roman" pitchFamily="18" charset="0"/>
              <a:cs typeface="Times New Roman" pitchFamily="18" charset="0"/>
            </a:endParaRPr>
          </a:p>
        </p:txBody>
      </p:sp>
      <p:sp>
        <p:nvSpPr>
          <p:cNvPr id="1048657" name="Content Placeholder 2"/>
          <p:cNvSpPr>
            <a:spLocks noGrp="1"/>
          </p:cNvSpPr>
          <p:nvPr>
            <p:ph sz="quarter" idx="1"/>
          </p:nvPr>
        </p:nvSpPr>
        <p:spPr>
          <a:xfrm>
            <a:off x="457200" y="6428232"/>
            <a:ext cx="7467600" cy="45719"/>
          </a:xfrm>
        </p:spPr>
        <p:txBody>
          <a:bodyPr>
            <a:normAutofit fontScale="25000" lnSpcReduction="20000"/>
          </a:bodyPr>
          <a:lstStyle/>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Title 1"/>
          <p:cNvSpPr>
            <a:spLocks noGrp="1"/>
          </p:cNvSpPr>
          <p:nvPr>
            <p:ph type="ctrTitle"/>
          </p:nvPr>
        </p:nvSpPr>
        <p:spPr>
          <a:xfrm>
            <a:off x="755576" y="764704"/>
            <a:ext cx="7772400" cy="1828800"/>
          </a:xfrm>
        </p:spPr>
        <p:txBody>
          <a:bodyPr>
            <a:normAutofit/>
          </a:bodyPr>
          <a:lstStyle/>
          <a:p>
            <a:r>
              <a:rPr lang="en-IN" sz="6600" dirty="0" smtClean="0">
                <a:latin typeface="Times New Roman" pitchFamily="18" charset="0"/>
                <a:cs typeface="Times New Roman" pitchFamily="18" charset="0"/>
              </a:rPr>
              <a:t>ER Model In DBS</a:t>
            </a:r>
            <a:endParaRPr lang="en-US" sz="66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Title 1"/>
          <p:cNvSpPr>
            <a:spLocks noGrp="1"/>
          </p:cNvSpPr>
          <p:nvPr>
            <p:ph type="title"/>
          </p:nvPr>
        </p:nvSpPr>
        <p:spPr/>
        <p:txBody>
          <a:bodyPr>
            <a:noAutofit/>
          </a:bodyPr>
          <a:lstStyle/>
          <a:p>
            <a:r>
              <a:rPr lang="en-US" sz="5400" b="1" dirty="0" smtClean="0">
                <a:latin typeface="Times New Roman" pitchFamily="18" charset="0"/>
                <a:cs typeface="Times New Roman" pitchFamily="18" charset="0"/>
              </a:rPr>
              <a:t/>
            </a:r>
            <a:br>
              <a:rPr lang="en-US" sz="5400" b="1" dirty="0" smtClean="0">
                <a:latin typeface="Times New Roman" pitchFamily="18" charset="0"/>
                <a:cs typeface="Times New Roman" pitchFamily="18" charset="0"/>
              </a:rPr>
            </a:br>
            <a:r>
              <a:rPr lang="en-US" sz="5400" b="1" dirty="0" smtClean="0">
                <a:latin typeface="Times New Roman" pitchFamily="18" charset="0"/>
                <a:cs typeface="Times New Roman" pitchFamily="18" charset="0"/>
              </a:rPr>
              <a:t> ER model</a:t>
            </a:r>
            <a:endParaRPr lang="en-US" sz="5400" b="1" dirty="0">
              <a:latin typeface="Times New Roman" pitchFamily="18" charset="0"/>
              <a:cs typeface="Times New Roman" pitchFamily="18" charset="0"/>
            </a:endParaRPr>
          </a:p>
        </p:txBody>
      </p:sp>
      <p:sp>
        <p:nvSpPr>
          <p:cNvPr id="1048618" name="Content Placeholder 2"/>
          <p:cNvSpPr>
            <a:spLocks noGrp="1"/>
          </p:cNvSpPr>
          <p:nvPr>
            <p:ph sz="quarter" idx="1"/>
          </p:nvPr>
        </p:nvSpPr>
        <p:spPr/>
        <p:txBody>
          <a:bodyPr>
            <a:noAutofit/>
          </a:bodyPr>
          <a:lstStyle/>
          <a:p>
            <a:r>
              <a:rPr lang="en-US" dirty="0" smtClean="0">
                <a:latin typeface="Times New Roman" pitchFamily="18" charset="0"/>
                <a:cs typeface="Times New Roman" pitchFamily="18" charset="0"/>
              </a:rPr>
              <a:t>ER model stands for an Entity-Relationship model. It is a high-level data model. This model is used to define the data elements and relationship for a specified system.</a:t>
            </a:r>
          </a:p>
          <a:p>
            <a:r>
              <a:rPr lang="en-US" dirty="0" smtClean="0">
                <a:latin typeface="Times New Roman" pitchFamily="18" charset="0"/>
                <a:cs typeface="Times New Roman" pitchFamily="18" charset="0"/>
              </a:rPr>
              <a:t>It develops a conceptual design for the database. It also develops a very simple and easy to design view of data.</a:t>
            </a:r>
          </a:p>
          <a:p>
            <a:r>
              <a:rPr lang="en-US" dirty="0" smtClean="0">
                <a:latin typeface="Times New Roman" pitchFamily="18" charset="0"/>
                <a:cs typeface="Times New Roman" pitchFamily="18" charset="0"/>
              </a:rPr>
              <a:t>In ER modeling, the database structure is portrayed as a diagram called an entity-relationship diagram.</a:t>
            </a:r>
          </a:p>
          <a:p>
            <a:pPr>
              <a:buNone/>
            </a:pPr>
            <a:r>
              <a:rPr lang="en-US" b="1" dirty="0" smtClean="0">
                <a:latin typeface="Times New Roman" pitchFamily="18" charset="0"/>
                <a:cs typeface="Times New Roman" pitchFamily="18" charset="0"/>
              </a:rPr>
              <a:t>For example,</a:t>
            </a:r>
            <a:r>
              <a:rPr lang="en-US" dirty="0" smtClean="0">
                <a:latin typeface="Times New Roman" pitchFamily="18" charset="0"/>
                <a:cs typeface="Times New Roman" pitchFamily="18" charset="0"/>
              </a:rPr>
              <a:t> Suppose we design a school database. In this database, the student will be an entity with attributes like address, name, id, age, etc. The address can be another entity with attributes like city, street name, pin code, etc and there will be a relationship between them.</a:t>
            </a:r>
          </a:p>
          <a:p>
            <a:endParaRPr lang="en-US"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Title 1"/>
          <p:cNvSpPr>
            <a:spLocks noGrp="1"/>
          </p:cNvSpPr>
          <p:nvPr>
            <p:ph type="title"/>
          </p:nvPr>
        </p:nvSpPr>
        <p:spPr>
          <a:xfrm>
            <a:off x="4860032" y="5517232"/>
            <a:ext cx="3240360" cy="648072"/>
          </a:xfrm>
        </p:spPr>
        <p:txBody>
          <a:bodyPr>
            <a:normAutofit fontScale="90000"/>
          </a:bodyPr>
          <a:lstStyle/>
          <a:p>
            <a:r>
              <a:rPr lang="en-US" sz="2000" dirty="0" smtClean="0">
                <a:latin typeface="Times New Roman" pitchFamily="18" charset="0"/>
                <a:cs typeface="Times New Roman" pitchFamily="18" charset="0"/>
              </a:rPr>
              <a:t>Component of ER Diagram</a:t>
            </a:r>
            <a:br>
              <a:rPr lang="en-US" sz="2000" dirty="0" smtClean="0">
                <a:latin typeface="Times New Roman" pitchFamily="18" charset="0"/>
                <a:cs typeface="Times New Roman" pitchFamily="18" charset="0"/>
              </a:rPr>
            </a:br>
            <a:endParaRPr lang="en-US" sz="2000" dirty="0">
              <a:latin typeface="Times New Roman" pitchFamily="18" charset="0"/>
              <a:cs typeface="Times New Roman" pitchFamily="18" charset="0"/>
            </a:endParaRPr>
          </a:p>
        </p:txBody>
      </p:sp>
      <p:pic>
        <p:nvPicPr>
          <p:cNvPr id="2097153" name="Content Placeholder 3" descr="ER 1.PNG"/>
          <p:cNvPicPr>
            <a:picLocks noGrp="1" noChangeAspect="1"/>
          </p:cNvPicPr>
          <p:nvPr>
            <p:ph sz="quarter" idx="1"/>
          </p:nvPr>
        </p:nvPicPr>
        <p:blipFill>
          <a:blip r:embed="rId2" cstate="print"/>
          <a:stretch>
            <a:fillRect/>
          </a:stretch>
        </p:blipFill>
        <p:spPr>
          <a:xfrm>
            <a:off x="179512" y="836712"/>
            <a:ext cx="4590126" cy="3528392"/>
          </a:xfrm>
        </p:spPr>
      </p:pic>
      <p:pic>
        <p:nvPicPr>
          <p:cNvPr id="2097154" name="Picture 4" descr="ER 2.PNG"/>
          <p:cNvPicPr>
            <a:picLocks noChangeAspect="1"/>
          </p:cNvPicPr>
          <p:nvPr/>
        </p:nvPicPr>
        <p:blipFill>
          <a:blip r:embed="rId3" cstate="print"/>
          <a:stretch>
            <a:fillRect/>
          </a:stretch>
        </p:blipFill>
        <p:spPr>
          <a:xfrm>
            <a:off x="4644008" y="1844824"/>
            <a:ext cx="4105970" cy="363969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0" name="Title 1"/>
          <p:cNvSpPr>
            <a:spLocks noGrp="1"/>
          </p:cNvSpPr>
          <p:nvPr>
            <p:ph type="title"/>
          </p:nvPr>
        </p:nvSpPr>
        <p:spPr>
          <a:xfrm>
            <a:off x="457200" y="274638"/>
            <a:ext cx="7467600" cy="922114"/>
          </a:xfrm>
        </p:spPr>
        <p:txBody>
          <a:bodyPr>
            <a:normAutofit/>
          </a:bodyPr>
          <a:lstStyle/>
          <a:p>
            <a:pPr marL="1028700" indent="-1028700">
              <a:buFont typeface="Wingdings" pitchFamily="2" charset="2"/>
              <a:buChar char="Ø"/>
            </a:pPr>
            <a:r>
              <a:rPr lang="en-US" sz="5400" b="1" dirty="0" smtClean="0">
                <a:latin typeface="Times New Roman" pitchFamily="18" charset="0"/>
                <a:cs typeface="Times New Roman" pitchFamily="18" charset="0"/>
              </a:rPr>
              <a:t>Entity:</a:t>
            </a:r>
            <a:endParaRPr lang="en-US" sz="5400" b="1" dirty="0">
              <a:latin typeface="Times New Roman" pitchFamily="18" charset="0"/>
              <a:cs typeface="Times New Roman" pitchFamily="18" charset="0"/>
            </a:endParaRPr>
          </a:p>
        </p:txBody>
      </p:sp>
      <p:sp>
        <p:nvSpPr>
          <p:cNvPr id="1048621" name="Content Placeholder 2"/>
          <p:cNvSpPr>
            <a:spLocks noGrp="1"/>
          </p:cNvSpPr>
          <p:nvPr>
            <p:ph sz="quarter" idx="1"/>
          </p:nvPr>
        </p:nvSpPr>
        <p:spPr>
          <a:xfrm>
            <a:off x="683568" y="1628800"/>
            <a:ext cx="7467600" cy="4657728"/>
          </a:xfrm>
        </p:spPr>
        <p:txBody>
          <a:bodyPr/>
          <a:lstStyle/>
          <a:p>
            <a:pPr>
              <a:buNone/>
            </a:pPr>
            <a:endParaRPr lang="en-US" sz="2800" dirty="0" smtClean="0"/>
          </a:p>
          <a:p>
            <a:r>
              <a:rPr lang="en-US" dirty="0" smtClean="0">
                <a:latin typeface="Times New Roman" pitchFamily="18" charset="0"/>
                <a:cs typeface="Times New Roman" pitchFamily="18" charset="0"/>
              </a:rPr>
              <a:t>An entity may be any object, class, person or place. In the ER diagram, an entity can be represented as rectangles.</a:t>
            </a:r>
          </a:p>
          <a:p>
            <a:r>
              <a:rPr lang="en-US" dirty="0" smtClean="0">
                <a:latin typeface="Times New Roman" pitchFamily="18" charset="0"/>
                <a:cs typeface="Times New Roman" pitchFamily="18" charset="0"/>
              </a:rPr>
              <a:t>Consider an organization as an example- manager, product, employee, department etc. can be taken as an entity.</a:t>
            </a:r>
          </a:p>
          <a:p>
            <a:pPr>
              <a:buNone/>
            </a:pPr>
            <a:endParaRPr lang="en-US" dirty="0"/>
          </a:p>
        </p:txBody>
      </p:sp>
      <p:pic>
        <p:nvPicPr>
          <p:cNvPr id="2097155" name="Picture 3" descr="ER 3.PNG"/>
          <p:cNvPicPr>
            <a:picLocks noChangeAspect="1"/>
          </p:cNvPicPr>
          <p:nvPr/>
        </p:nvPicPr>
        <p:blipFill>
          <a:blip r:embed="rId2" cstate="print"/>
          <a:stretch>
            <a:fillRect/>
          </a:stretch>
        </p:blipFill>
        <p:spPr>
          <a:xfrm>
            <a:off x="827584" y="3789040"/>
            <a:ext cx="7238373" cy="115212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2" name="Title 1"/>
          <p:cNvSpPr>
            <a:spLocks noGrp="1"/>
          </p:cNvSpPr>
          <p:nvPr>
            <p:ph type="title"/>
          </p:nvPr>
        </p:nvSpPr>
        <p:spPr>
          <a:xfrm>
            <a:off x="467544" y="260648"/>
            <a:ext cx="7467600" cy="1143000"/>
          </a:xfrm>
        </p:spPr>
        <p:txBody>
          <a:bodyPr>
            <a:noAutofit/>
          </a:bodyPr>
          <a:lstStyle/>
          <a:p>
            <a:r>
              <a:rPr lang="en-US" sz="5400" b="1" dirty="0" smtClean="0">
                <a:latin typeface="Times New Roman" pitchFamily="18" charset="0"/>
                <a:cs typeface="Times New Roman" pitchFamily="18" charset="0"/>
              </a:rPr>
              <a:t>2. Attribute</a:t>
            </a:r>
            <a:endParaRPr lang="en-US" sz="5400" b="1" dirty="0">
              <a:latin typeface="Times New Roman" pitchFamily="18" charset="0"/>
              <a:cs typeface="Times New Roman" pitchFamily="18" charset="0"/>
            </a:endParaRPr>
          </a:p>
        </p:txBody>
      </p:sp>
      <p:sp>
        <p:nvSpPr>
          <p:cNvPr id="1048623" name="Content Placeholder 2"/>
          <p:cNvSpPr>
            <a:spLocks noGrp="1"/>
          </p:cNvSpPr>
          <p:nvPr>
            <p:ph sz="quarter" idx="1"/>
          </p:nvPr>
        </p:nvSpPr>
        <p:spPr/>
        <p:txBody>
          <a:bodyPr/>
          <a:lstStyle/>
          <a:p>
            <a:pPr>
              <a:buNone/>
            </a:pPr>
            <a:r>
              <a:rPr lang="en-US" dirty="0" smtClean="0">
                <a:latin typeface="Times New Roman" pitchFamily="18" charset="0"/>
                <a:cs typeface="Times New Roman" pitchFamily="18" charset="0"/>
              </a:rPr>
              <a:t>The attribute is used to describe the property of an entity. Eclipse is used to represent an attribute.</a:t>
            </a:r>
          </a:p>
          <a:p>
            <a:pPr>
              <a:buNone/>
            </a:pPr>
            <a:r>
              <a:rPr lang="en-US" b="1" dirty="0" smtClean="0">
                <a:latin typeface="Times New Roman" pitchFamily="18" charset="0"/>
                <a:cs typeface="Times New Roman" pitchFamily="18" charset="0"/>
              </a:rPr>
              <a:t>For example,</a:t>
            </a:r>
            <a:r>
              <a:rPr lang="en-US" dirty="0" smtClean="0">
                <a:latin typeface="Times New Roman" pitchFamily="18" charset="0"/>
                <a:cs typeface="Times New Roman" pitchFamily="18" charset="0"/>
              </a:rPr>
              <a:t> id, age, contact number, name, etc. can be attributes of a student.</a:t>
            </a:r>
          </a:p>
          <a:p>
            <a:pPr>
              <a:buNone/>
            </a:pP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pic>
        <p:nvPicPr>
          <p:cNvPr id="2097156" name="Picture 3" descr="ER 4.PNG"/>
          <p:cNvPicPr>
            <a:picLocks noChangeAspect="1"/>
          </p:cNvPicPr>
          <p:nvPr/>
        </p:nvPicPr>
        <p:blipFill>
          <a:blip r:embed="rId2" cstate="print"/>
          <a:stretch>
            <a:fillRect/>
          </a:stretch>
        </p:blipFill>
        <p:spPr>
          <a:xfrm>
            <a:off x="2195736" y="3284984"/>
            <a:ext cx="3762900" cy="283884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4" name="Title 1"/>
          <p:cNvSpPr>
            <a:spLocks noGrp="1"/>
          </p:cNvSpPr>
          <p:nvPr>
            <p:ph type="title"/>
          </p:nvPr>
        </p:nvSpPr>
        <p:spPr/>
        <p:txBody>
          <a:bodyPr>
            <a:normAutofit/>
          </a:bodyPr>
          <a:lstStyle/>
          <a:p>
            <a:pPr>
              <a:buFont typeface="Wingdings" pitchFamily="2" charset="2"/>
              <a:buChar char="q"/>
            </a:pPr>
            <a:r>
              <a:rPr lang="en-US" sz="3600" b="1" dirty="0" smtClean="0">
                <a:latin typeface="Times New Roman" pitchFamily="18" charset="0"/>
                <a:cs typeface="Times New Roman" pitchFamily="18" charset="0"/>
              </a:rPr>
              <a:t> Key Attribute</a:t>
            </a:r>
            <a:endParaRPr lang="en-US" sz="3600" dirty="0">
              <a:latin typeface="Times New Roman" pitchFamily="18" charset="0"/>
              <a:cs typeface="Times New Roman" pitchFamily="18" charset="0"/>
            </a:endParaRPr>
          </a:p>
        </p:txBody>
      </p:sp>
      <p:sp>
        <p:nvSpPr>
          <p:cNvPr id="1048625" name="Content Placeholder 2"/>
          <p:cNvSpPr>
            <a:spLocks noGrp="1"/>
          </p:cNvSpPr>
          <p:nvPr>
            <p:ph sz="quarter" idx="1"/>
          </p:nvPr>
        </p:nvSpPr>
        <p:spPr/>
        <p:txBody>
          <a:bodyPr/>
          <a:lstStyle/>
          <a:p>
            <a:pPr>
              <a:buNone/>
            </a:pPr>
            <a:r>
              <a:rPr lang="en-US" dirty="0" smtClean="0">
                <a:latin typeface="Times New Roman" pitchFamily="18" charset="0"/>
                <a:cs typeface="Times New Roman" pitchFamily="18" charset="0"/>
              </a:rPr>
              <a:t>The key attribute is used to represent the main characteristics of an entity. It represents a primary key. The key attribute is represented by an ellipse with the text underlined.</a:t>
            </a:r>
          </a:p>
          <a:p>
            <a:pPr>
              <a:buNone/>
            </a:pPr>
            <a:r>
              <a:rPr lang="en-US" dirty="0" smtClean="0"/>
              <a:t/>
            </a:r>
            <a:br>
              <a:rPr lang="en-US" dirty="0" smtClean="0"/>
            </a:br>
            <a:endParaRPr lang="en-US" dirty="0"/>
          </a:p>
        </p:txBody>
      </p:sp>
      <p:pic>
        <p:nvPicPr>
          <p:cNvPr id="2097157" name="Picture 3" descr="ER 5.PNG"/>
          <p:cNvPicPr>
            <a:picLocks noChangeAspect="1"/>
          </p:cNvPicPr>
          <p:nvPr/>
        </p:nvPicPr>
        <p:blipFill>
          <a:blip r:embed="rId2" cstate="print"/>
          <a:stretch>
            <a:fillRect/>
          </a:stretch>
        </p:blipFill>
        <p:spPr>
          <a:xfrm>
            <a:off x="2051720" y="3212976"/>
            <a:ext cx="4176464" cy="303837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6" name="Title 1"/>
          <p:cNvSpPr>
            <a:spLocks noGrp="1"/>
          </p:cNvSpPr>
          <p:nvPr>
            <p:ph type="title"/>
          </p:nvPr>
        </p:nvSpPr>
        <p:spPr/>
        <p:txBody>
          <a:bodyPr>
            <a:normAutofit/>
          </a:bodyPr>
          <a:lstStyle/>
          <a:p>
            <a:pPr>
              <a:buFont typeface="Wingdings" pitchFamily="2" charset="2"/>
              <a:buChar char="q"/>
            </a:pPr>
            <a:r>
              <a:rPr lang="en-US" sz="3600" b="1" dirty="0" smtClean="0">
                <a:latin typeface="Times New Roman" pitchFamily="18" charset="0"/>
                <a:cs typeface="Times New Roman" pitchFamily="18" charset="0"/>
              </a:rPr>
              <a:t>Composite Attribute</a:t>
            </a:r>
            <a:endParaRPr lang="en-US" sz="3600" b="1" dirty="0">
              <a:latin typeface="Times New Roman" pitchFamily="18" charset="0"/>
              <a:cs typeface="Times New Roman" pitchFamily="18" charset="0"/>
            </a:endParaRPr>
          </a:p>
        </p:txBody>
      </p:sp>
      <p:sp>
        <p:nvSpPr>
          <p:cNvPr id="1048627" name="Content Placeholder 2"/>
          <p:cNvSpPr>
            <a:spLocks noGrp="1"/>
          </p:cNvSpPr>
          <p:nvPr>
            <p:ph sz="quarter" idx="1"/>
          </p:nvPr>
        </p:nvSpPr>
        <p:spPr/>
        <p:txBody>
          <a:bodyPr/>
          <a:lstStyle/>
          <a:p>
            <a:pPr>
              <a:buNone/>
            </a:pPr>
            <a:r>
              <a:rPr lang="en-US" dirty="0" smtClean="0">
                <a:latin typeface="Times New Roman" pitchFamily="18" charset="0"/>
                <a:cs typeface="Times New Roman" pitchFamily="18" charset="0"/>
              </a:rPr>
              <a:t>An attribute that composed of many other attributes is known as a composite attribute. The composite attribute is represented by an ellipse, and those ellipses are connected with an ellipse.</a:t>
            </a:r>
            <a:endParaRPr lang="en-US" dirty="0">
              <a:latin typeface="Times New Roman" pitchFamily="18" charset="0"/>
              <a:cs typeface="Times New Roman" pitchFamily="18" charset="0"/>
            </a:endParaRPr>
          </a:p>
        </p:txBody>
      </p:sp>
      <p:pic>
        <p:nvPicPr>
          <p:cNvPr id="2097158" name="Picture 3" descr="ER 6.PNG"/>
          <p:cNvPicPr>
            <a:picLocks noChangeAspect="1"/>
          </p:cNvPicPr>
          <p:nvPr/>
        </p:nvPicPr>
        <p:blipFill>
          <a:blip r:embed="rId2" cstate="print"/>
          <a:stretch>
            <a:fillRect/>
          </a:stretch>
        </p:blipFill>
        <p:spPr>
          <a:xfrm>
            <a:off x="1475656" y="3140968"/>
            <a:ext cx="5393427" cy="2880320"/>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767</Words>
  <Application>Microsoft Office PowerPoint</Application>
  <PresentationFormat>On-screen Show (4:3)</PresentationFormat>
  <Paragraphs>86</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Oriel</vt:lpstr>
      <vt:lpstr>Slide 1</vt:lpstr>
      <vt:lpstr>Slide 2</vt:lpstr>
      <vt:lpstr>ER Model In DBS</vt:lpstr>
      <vt:lpstr>  ER model</vt:lpstr>
      <vt:lpstr>Component of ER Diagram </vt:lpstr>
      <vt:lpstr>Entity:</vt:lpstr>
      <vt:lpstr>2. Attribute</vt:lpstr>
      <vt:lpstr> Key Attribute</vt:lpstr>
      <vt:lpstr>Composite Attribute</vt:lpstr>
      <vt:lpstr>Multivalued Attribute</vt:lpstr>
      <vt:lpstr>Derived Attribute</vt:lpstr>
      <vt:lpstr>Mapping Constraints</vt:lpstr>
      <vt:lpstr>One-to-one</vt:lpstr>
      <vt:lpstr>One-to-many</vt:lpstr>
      <vt:lpstr>Many-to-one</vt:lpstr>
      <vt:lpstr>Many-to-many </vt:lpstr>
      <vt:lpstr>Keys</vt:lpstr>
      <vt:lpstr>Types of key:</vt:lpstr>
      <vt:lpstr> Primary key</vt:lpstr>
      <vt:lpstr>Entity Relationship Diagram </vt:lpstr>
      <vt:lpstr>What is an Entity Relationship Diagram (ERD)?</vt:lpstr>
      <vt:lpstr>Weak entity sets</vt:lpstr>
      <vt:lpstr>Extended E-R Features – Specialization </vt:lpstr>
      <vt:lpstr>Slide 24</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 Model In DBMS</dc:title>
  <dc:creator>pradeeba mukesh</dc:creator>
  <cp:lastModifiedBy>Soft</cp:lastModifiedBy>
  <cp:revision>4</cp:revision>
  <dcterms:created xsi:type="dcterms:W3CDTF">2020-05-02T09:24:09Z</dcterms:created>
  <dcterms:modified xsi:type="dcterms:W3CDTF">2020-05-19T06:43:01Z</dcterms:modified>
</cp:coreProperties>
</file>