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39" r:id="rId7"/>
    <p:sldId id="340" r:id="rId8"/>
    <p:sldId id="341" r:id="rId9"/>
    <p:sldId id="259" r:id="rId10"/>
    <p:sldId id="338" r:id="rId11"/>
    <p:sldId id="260" r:id="rId12"/>
    <p:sldId id="261" r:id="rId13"/>
    <p:sldId id="262" r:id="rId14"/>
    <p:sldId id="263" r:id="rId15"/>
    <p:sldId id="264" r:id="rId16"/>
    <p:sldId id="265" r:id="rId17"/>
    <p:sldId id="266" r:id="rId18"/>
    <p:sldId id="272" r:id="rId19"/>
    <p:sldId id="345" r:id="rId20"/>
    <p:sldId id="348" r:id="rId21"/>
    <p:sldId id="349" r:id="rId22"/>
    <p:sldId id="350" r:id="rId23"/>
    <p:sldId id="276" r:id="rId24"/>
    <p:sldId id="277" r:id="rId25"/>
    <p:sldId id="281" r:id="rId26"/>
    <p:sldId id="282" r:id="rId27"/>
    <p:sldId id="283" r:id="rId28"/>
    <p:sldId id="284" r:id="rId29"/>
    <p:sldId id="285" r:id="rId30"/>
    <p:sldId id="286" r:id="rId31"/>
    <p:sldId id="288" r:id="rId32"/>
    <p:sldId id="289" r:id="rId33"/>
    <p:sldId id="351" r:id="rId34"/>
    <p:sldId id="290" r:id="rId35"/>
    <p:sldId id="291" r:id="rId36"/>
    <p:sldId id="292" r:id="rId37"/>
    <p:sldId id="293" r:id="rId38"/>
    <p:sldId id="294" r:id="rId39"/>
    <p:sldId id="295" r:id="rId40"/>
    <p:sldId id="344" r:id="rId41"/>
    <p:sldId id="347" r:id="rId42"/>
    <p:sldId id="346" r:id="rId43"/>
    <p:sldId id="343"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4F1EFD-9518-45CF-B894-3DED5CCA6987}" styleName="Table_4">
    <a:wholeTbl>
      <a:tcTxStyle>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2" name="Google Shape;342;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8" name="Google Shape;448;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3" name="Google Shape;453;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7" name="Shape 537"/>
        <p:cNvGrpSpPr/>
        <p:nvPr/>
      </p:nvGrpSpPr>
      <p:grpSpPr>
        <a:xfrm>
          <a:off x="0" y="0"/>
          <a:ext cx="0" cy="0"/>
          <a:chOff x="0" y="0"/>
          <a:chExt cx="0" cy="0"/>
        </a:xfrm>
      </p:grpSpPr>
      <p:sp>
        <p:nvSpPr>
          <p:cNvPr id="538" name="Google Shape;538;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9" name="Google Shape;539;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0" name="Shape 650"/>
        <p:cNvGrpSpPr/>
        <p:nvPr/>
      </p:nvGrpSpPr>
      <p:grpSpPr>
        <a:xfrm>
          <a:off x="0" y="0"/>
          <a:ext cx="0" cy="0"/>
          <a:chOff x="0" y="0"/>
          <a:chExt cx="0" cy="0"/>
        </a:xfrm>
      </p:grpSpPr>
      <p:sp>
        <p:nvSpPr>
          <p:cNvPr id="651" name="Google Shape;651;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2" name="Google Shape;652;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5" name="Shape 655"/>
        <p:cNvGrpSpPr/>
        <p:nvPr/>
      </p:nvGrpSpPr>
      <p:grpSpPr>
        <a:xfrm>
          <a:off x="0" y="0"/>
          <a:ext cx="0" cy="0"/>
          <a:chOff x="0" y="0"/>
          <a:chExt cx="0" cy="0"/>
        </a:xfrm>
      </p:grpSpPr>
      <p:sp>
        <p:nvSpPr>
          <p:cNvPr id="656" name="Google Shape;656;p5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7" name="Google Shape;657;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9" name="Shape 689"/>
        <p:cNvGrpSpPr/>
        <p:nvPr/>
      </p:nvGrpSpPr>
      <p:grpSpPr>
        <a:xfrm>
          <a:off x="0" y="0"/>
          <a:ext cx="0" cy="0"/>
          <a:chOff x="0" y="0"/>
          <a:chExt cx="0" cy="0"/>
        </a:xfrm>
      </p:grpSpPr>
      <p:sp>
        <p:nvSpPr>
          <p:cNvPr id="690" name="Google Shape;690;p6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1" name="Google Shape;691;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4" name="Shape 694"/>
        <p:cNvGrpSpPr/>
        <p:nvPr/>
      </p:nvGrpSpPr>
      <p:grpSpPr>
        <a:xfrm>
          <a:off x="0" y="0"/>
          <a:ext cx="0" cy="0"/>
          <a:chOff x="0" y="0"/>
          <a:chExt cx="0" cy="0"/>
        </a:xfrm>
      </p:grpSpPr>
      <p:sp>
        <p:nvSpPr>
          <p:cNvPr id="695" name="Google Shape;695;p6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6" name="Google Shape;696;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p6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0" name="Google Shape;720;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6" name="Shape 756"/>
        <p:cNvGrpSpPr/>
        <p:nvPr/>
      </p:nvGrpSpPr>
      <p:grpSpPr>
        <a:xfrm>
          <a:off x="0" y="0"/>
          <a:ext cx="0" cy="0"/>
          <a:chOff x="0" y="0"/>
          <a:chExt cx="0" cy="0"/>
        </a:xfrm>
      </p:grpSpPr>
      <p:sp>
        <p:nvSpPr>
          <p:cNvPr id="757" name="Google Shape;757;p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8" name="Google Shape;758;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7" name="Shape 767"/>
        <p:cNvGrpSpPr/>
        <p:nvPr/>
      </p:nvGrpSpPr>
      <p:grpSpPr>
        <a:xfrm>
          <a:off x="0" y="0"/>
          <a:ext cx="0" cy="0"/>
          <a:chOff x="0" y="0"/>
          <a:chExt cx="0" cy="0"/>
        </a:xfrm>
      </p:grpSpPr>
      <p:sp>
        <p:nvSpPr>
          <p:cNvPr id="768" name="Google Shape;768;p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9" name="Google Shape;769;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2" name="Shape 772"/>
        <p:cNvGrpSpPr/>
        <p:nvPr/>
      </p:nvGrpSpPr>
      <p:grpSpPr>
        <a:xfrm>
          <a:off x="0" y="0"/>
          <a:ext cx="0" cy="0"/>
          <a:chOff x="0" y="0"/>
          <a:chExt cx="0" cy="0"/>
        </a:xfrm>
      </p:grpSpPr>
      <p:sp>
        <p:nvSpPr>
          <p:cNvPr id="773" name="Google Shape;773;p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4" name="Google Shape;774;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p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9" name="Google Shape;849;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8" name="Shape 858"/>
        <p:cNvGrpSpPr/>
        <p:nvPr/>
      </p:nvGrpSpPr>
      <p:grpSpPr>
        <a:xfrm>
          <a:off x="0" y="0"/>
          <a:ext cx="0" cy="0"/>
          <a:chOff x="0" y="0"/>
          <a:chExt cx="0" cy="0"/>
        </a:xfrm>
      </p:grpSpPr>
      <p:sp>
        <p:nvSpPr>
          <p:cNvPr id="859" name="Google Shape;859;p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0" name="Google Shape;860;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0" name="Google Shape;870;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p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5" name="Google Shape;875;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3" name="Shape 883"/>
        <p:cNvGrpSpPr/>
        <p:nvPr/>
      </p:nvGrpSpPr>
      <p:grpSpPr>
        <a:xfrm>
          <a:off x="0" y="0"/>
          <a:ext cx="0" cy="0"/>
          <a:chOff x="0" y="0"/>
          <a:chExt cx="0" cy="0"/>
        </a:xfrm>
      </p:grpSpPr>
      <p:sp>
        <p:nvSpPr>
          <p:cNvPr id="884" name="Google Shape;884;p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5" name="Google Shape;885;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8" name="Shape 888"/>
        <p:cNvGrpSpPr/>
        <p:nvPr/>
      </p:nvGrpSpPr>
      <p:grpSpPr>
        <a:xfrm>
          <a:off x="0" y="0"/>
          <a:ext cx="0" cy="0"/>
          <a:chOff x="0" y="0"/>
          <a:chExt cx="0" cy="0"/>
        </a:xfrm>
      </p:grpSpPr>
      <p:sp>
        <p:nvSpPr>
          <p:cNvPr id="889" name="Google Shape;889;p7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0" name="Google Shape;890;p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7" name="Shape 907"/>
        <p:cNvGrpSpPr/>
        <p:nvPr/>
      </p:nvGrpSpPr>
      <p:grpSpPr>
        <a:xfrm>
          <a:off x="0" y="0"/>
          <a:ext cx="0" cy="0"/>
          <a:chOff x="0" y="0"/>
          <a:chExt cx="0" cy="0"/>
        </a:xfrm>
      </p:grpSpPr>
      <p:sp>
        <p:nvSpPr>
          <p:cNvPr id="908" name="Google Shape;908;p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9" name="Google Shape;909;p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7" name="Shape 917"/>
        <p:cNvGrpSpPr/>
        <p:nvPr/>
      </p:nvGrpSpPr>
      <p:grpSpPr>
        <a:xfrm>
          <a:off x="0" y="0"/>
          <a:ext cx="0" cy="0"/>
          <a:chOff x="0" y="0"/>
          <a:chExt cx="0" cy="0"/>
        </a:xfrm>
      </p:grpSpPr>
      <p:sp>
        <p:nvSpPr>
          <p:cNvPr id="918" name="Google Shape;918;p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9" name="Google Shape;919;p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2" name="Google Shape;482;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8" name="Shape 668"/>
        <p:cNvGrpSpPr/>
        <p:nvPr/>
      </p:nvGrpSpPr>
      <p:grpSpPr>
        <a:xfrm>
          <a:off x="0" y="0"/>
          <a:ext cx="0" cy="0"/>
          <a:chOff x="0" y="0"/>
          <a:chExt cx="0" cy="0"/>
        </a:xfrm>
      </p:grpSpPr>
      <p:sp>
        <p:nvSpPr>
          <p:cNvPr id="669" name="Google Shape;669;p5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0" name="Google Shape;670;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p5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8" name="Google Shape;678;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4" name="Shape 684"/>
        <p:cNvGrpSpPr/>
        <p:nvPr/>
      </p:nvGrpSpPr>
      <p:grpSpPr>
        <a:xfrm>
          <a:off x="0" y="0"/>
          <a:ext cx="0" cy="0"/>
          <a:chOff x="0" y="0"/>
          <a:chExt cx="0" cy="0"/>
        </a:xfrm>
      </p:grpSpPr>
      <p:sp>
        <p:nvSpPr>
          <p:cNvPr id="685" name="Google Shape;685;p6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6" name="Google Shape;686;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7" name="Shape 2597"/>
        <p:cNvGrpSpPr/>
        <p:nvPr/>
      </p:nvGrpSpPr>
      <p:grpSpPr>
        <a:xfrm>
          <a:off x="0" y="0"/>
          <a:ext cx="0" cy="0"/>
          <a:chOff x="0" y="0"/>
          <a:chExt cx="0" cy="0"/>
        </a:xfrm>
      </p:grpSpPr>
      <p:sp>
        <p:nvSpPr>
          <p:cNvPr id="2598" name="Google Shape;2598;p2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9" name="Google Shape;2599;p2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3" name="Shape 2603"/>
        <p:cNvGrpSpPr/>
        <p:nvPr/>
      </p:nvGrpSpPr>
      <p:grpSpPr>
        <a:xfrm>
          <a:off x="0" y="0"/>
          <a:ext cx="0" cy="0"/>
          <a:chOff x="0" y="0"/>
          <a:chExt cx="0" cy="0"/>
        </a:xfrm>
      </p:grpSpPr>
      <p:sp>
        <p:nvSpPr>
          <p:cNvPr id="2604" name="Google Shape;2604;p2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05" name="Google Shape;2605;p2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9" name="Shape 2609"/>
        <p:cNvGrpSpPr/>
        <p:nvPr/>
      </p:nvGrpSpPr>
      <p:grpSpPr>
        <a:xfrm>
          <a:off x="0" y="0"/>
          <a:ext cx="0" cy="0"/>
          <a:chOff x="0" y="0"/>
          <a:chExt cx="0" cy="0"/>
        </a:xfrm>
      </p:grpSpPr>
      <p:sp>
        <p:nvSpPr>
          <p:cNvPr id="2610" name="Google Shape;2610;p2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1" name="Google Shape;2611;p2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6" name="Shape 2616"/>
        <p:cNvGrpSpPr/>
        <p:nvPr/>
      </p:nvGrpSpPr>
      <p:grpSpPr>
        <a:xfrm>
          <a:off x="0" y="0"/>
          <a:ext cx="0" cy="0"/>
          <a:chOff x="0" y="0"/>
          <a:chExt cx="0" cy="0"/>
        </a:xfrm>
      </p:grpSpPr>
      <p:sp>
        <p:nvSpPr>
          <p:cNvPr id="2617" name="Google Shape;2617;p26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8" name="Google Shape;2618;p2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5" name="Shape 2625"/>
        <p:cNvGrpSpPr/>
        <p:nvPr/>
      </p:nvGrpSpPr>
      <p:grpSpPr>
        <a:xfrm>
          <a:off x="0" y="0"/>
          <a:ext cx="0" cy="0"/>
          <a:chOff x="0" y="0"/>
          <a:chExt cx="0" cy="0"/>
        </a:xfrm>
      </p:grpSpPr>
      <p:sp>
        <p:nvSpPr>
          <p:cNvPr id="2626" name="Google Shape;2626;p2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7" name="Google Shape;2627;p2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2" name="Shape 2632"/>
        <p:cNvGrpSpPr/>
        <p:nvPr/>
      </p:nvGrpSpPr>
      <p:grpSpPr>
        <a:xfrm>
          <a:off x="0" y="0"/>
          <a:ext cx="0" cy="0"/>
          <a:chOff x="0" y="0"/>
          <a:chExt cx="0" cy="0"/>
        </a:xfrm>
      </p:grpSpPr>
      <p:sp>
        <p:nvSpPr>
          <p:cNvPr id="2633" name="Google Shape;2633;p2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4" name="Google Shape;2634;p2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6" name="Shape 2646"/>
        <p:cNvGrpSpPr/>
        <p:nvPr/>
      </p:nvGrpSpPr>
      <p:grpSpPr>
        <a:xfrm>
          <a:off x="0" y="0"/>
          <a:ext cx="0" cy="0"/>
          <a:chOff x="0" y="0"/>
          <a:chExt cx="0" cy="0"/>
        </a:xfrm>
      </p:grpSpPr>
      <p:sp>
        <p:nvSpPr>
          <p:cNvPr id="2647" name="Google Shape;2647;p2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8" name="Google Shape;2648;p2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6" name="Shape 2656"/>
        <p:cNvGrpSpPr/>
        <p:nvPr/>
      </p:nvGrpSpPr>
      <p:grpSpPr>
        <a:xfrm>
          <a:off x="0" y="0"/>
          <a:ext cx="0" cy="0"/>
          <a:chOff x="0" y="0"/>
          <a:chExt cx="0" cy="0"/>
        </a:xfrm>
      </p:grpSpPr>
      <p:sp>
        <p:nvSpPr>
          <p:cNvPr id="2657" name="Google Shape;2657;p2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8" name="Google Shape;2658;p2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3" name="Shape 2663"/>
        <p:cNvGrpSpPr/>
        <p:nvPr/>
      </p:nvGrpSpPr>
      <p:grpSpPr>
        <a:xfrm>
          <a:off x="0" y="0"/>
          <a:ext cx="0" cy="0"/>
          <a:chOff x="0" y="0"/>
          <a:chExt cx="0" cy="0"/>
        </a:xfrm>
      </p:grpSpPr>
      <p:sp>
        <p:nvSpPr>
          <p:cNvPr id="2664" name="Google Shape;2664;p2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5" name="Google Shape;2665;p2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9" name="Shape 2669"/>
        <p:cNvGrpSpPr/>
        <p:nvPr/>
      </p:nvGrpSpPr>
      <p:grpSpPr>
        <a:xfrm>
          <a:off x="0" y="0"/>
          <a:ext cx="0" cy="0"/>
          <a:chOff x="0" y="0"/>
          <a:chExt cx="0" cy="0"/>
        </a:xfrm>
      </p:grpSpPr>
      <p:sp>
        <p:nvSpPr>
          <p:cNvPr id="2670" name="Google Shape;2670;p2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1" name="Google Shape;2671;p27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72" name="Google Shape;2672;p27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0" name="Shape 2680"/>
        <p:cNvGrpSpPr/>
        <p:nvPr/>
      </p:nvGrpSpPr>
      <p:grpSpPr>
        <a:xfrm>
          <a:off x="0" y="0"/>
          <a:ext cx="0" cy="0"/>
          <a:chOff x="0" y="0"/>
          <a:chExt cx="0" cy="0"/>
        </a:xfrm>
      </p:grpSpPr>
      <p:sp>
        <p:nvSpPr>
          <p:cNvPr id="2681" name="Google Shape;2681;p2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2" name="Google Shape;2682;p2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5" name="Shape 2685"/>
        <p:cNvGrpSpPr/>
        <p:nvPr/>
      </p:nvGrpSpPr>
      <p:grpSpPr>
        <a:xfrm>
          <a:off x="0" y="0"/>
          <a:ext cx="0" cy="0"/>
          <a:chOff x="0" y="0"/>
          <a:chExt cx="0" cy="0"/>
        </a:xfrm>
      </p:grpSpPr>
      <p:sp>
        <p:nvSpPr>
          <p:cNvPr id="2686" name="Google Shape;2686;p2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7" name="Google Shape;2687;p2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8" name="Shape 2698"/>
        <p:cNvGrpSpPr/>
        <p:nvPr/>
      </p:nvGrpSpPr>
      <p:grpSpPr>
        <a:xfrm>
          <a:off x="0" y="0"/>
          <a:ext cx="0" cy="0"/>
          <a:chOff x="0" y="0"/>
          <a:chExt cx="0" cy="0"/>
        </a:xfrm>
      </p:grpSpPr>
      <p:sp>
        <p:nvSpPr>
          <p:cNvPr id="2699" name="Google Shape;2699;p27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0" name="Google Shape;2700;p27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4" name="Shape 2704"/>
        <p:cNvGrpSpPr/>
        <p:nvPr/>
      </p:nvGrpSpPr>
      <p:grpSpPr>
        <a:xfrm>
          <a:off x="0" y="0"/>
          <a:ext cx="0" cy="0"/>
          <a:chOff x="0" y="0"/>
          <a:chExt cx="0" cy="0"/>
        </a:xfrm>
      </p:grpSpPr>
      <p:sp>
        <p:nvSpPr>
          <p:cNvPr id="2705" name="Google Shape;2705;p27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6" name="Google Shape;2706;p2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2" name="Shape 2712"/>
        <p:cNvGrpSpPr/>
        <p:nvPr/>
      </p:nvGrpSpPr>
      <p:grpSpPr>
        <a:xfrm>
          <a:off x="0" y="0"/>
          <a:ext cx="0" cy="0"/>
          <a:chOff x="0" y="0"/>
          <a:chExt cx="0" cy="0"/>
        </a:xfrm>
      </p:grpSpPr>
      <p:sp>
        <p:nvSpPr>
          <p:cNvPr id="2713" name="Google Shape;2713;p27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4" name="Google Shape;2714;p2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8" name="Shape 2718"/>
        <p:cNvGrpSpPr/>
        <p:nvPr/>
      </p:nvGrpSpPr>
      <p:grpSpPr>
        <a:xfrm>
          <a:off x="0" y="0"/>
          <a:ext cx="0" cy="0"/>
          <a:chOff x="0" y="0"/>
          <a:chExt cx="0" cy="0"/>
        </a:xfrm>
      </p:grpSpPr>
      <p:sp>
        <p:nvSpPr>
          <p:cNvPr id="2719" name="Google Shape;2719;p28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0" name="Google Shape;2720;p2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7" name="Shape 2727"/>
        <p:cNvGrpSpPr/>
        <p:nvPr/>
      </p:nvGrpSpPr>
      <p:grpSpPr>
        <a:xfrm>
          <a:off x="0" y="0"/>
          <a:ext cx="0" cy="0"/>
          <a:chOff x="0" y="0"/>
          <a:chExt cx="0" cy="0"/>
        </a:xfrm>
      </p:grpSpPr>
      <p:sp>
        <p:nvSpPr>
          <p:cNvPr id="2728" name="Google Shape;2728;p28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9" name="Google Shape;2729;p2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7" name="Shape 527"/>
        <p:cNvGrpSpPr/>
        <p:nvPr/>
      </p:nvGrpSpPr>
      <p:grpSpPr>
        <a:xfrm>
          <a:off x="0" y="0"/>
          <a:ext cx="0" cy="0"/>
          <a:chOff x="0" y="0"/>
          <a:chExt cx="0" cy="0"/>
        </a:xfrm>
      </p:grpSpPr>
      <p:sp>
        <p:nvSpPr>
          <p:cNvPr id="528" name="Google Shape;528;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9" name="Google Shape;529;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6" name="Shape 2736"/>
        <p:cNvGrpSpPr/>
        <p:nvPr/>
      </p:nvGrpSpPr>
      <p:grpSpPr>
        <a:xfrm>
          <a:off x="0" y="0"/>
          <a:ext cx="0" cy="0"/>
          <a:chOff x="0" y="0"/>
          <a:chExt cx="0" cy="0"/>
        </a:xfrm>
      </p:grpSpPr>
      <p:sp>
        <p:nvSpPr>
          <p:cNvPr id="2737" name="Google Shape;2737;p28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8" name="Google Shape;2738;p2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3" name="Shape 2743"/>
        <p:cNvGrpSpPr/>
        <p:nvPr/>
      </p:nvGrpSpPr>
      <p:grpSpPr>
        <a:xfrm>
          <a:off x="0" y="0"/>
          <a:ext cx="0" cy="0"/>
          <a:chOff x="0" y="0"/>
          <a:chExt cx="0" cy="0"/>
        </a:xfrm>
      </p:grpSpPr>
      <p:sp>
        <p:nvSpPr>
          <p:cNvPr id="2744" name="Google Shape;2744;p28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45" name="Google Shape;2745;p28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p28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2" name="Google Shape;2752;p28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7" name="Shape 2757"/>
        <p:cNvGrpSpPr/>
        <p:nvPr/>
      </p:nvGrpSpPr>
      <p:grpSpPr>
        <a:xfrm>
          <a:off x="0" y="0"/>
          <a:ext cx="0" cy="0"/>
          <a:chOff x="0" y="0"/>
          <a:chExt cx="0" cy="0"/>
        </a:xfrm>
      </p:grpSpPr>
      <p:sp>
        <p:nvSpPr>
          <p:cNvPr id="2758" name="Google Shape;2758;p28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9" name="Google Shape;2759;p2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2" name="Shape 2772"/>
        <p:cNvGrpSpPr/>
        <p:nvPr/>
      </p:nvGrpSpPr>
      <p:grpSpPr>
        <a:xfrm>
          <a:off x="0" y="0"/>
          <a:ext cx="0" cy="0"/>
          <a:chOff x="0" y="0"/>
          <a:chExt cx="0" cy="0"/>
        </a:xfrm>
      </p:grpSpPr>
      <p:sp>
        <p:nvSpPr>
          <p:cNvPr id="2773" name="Google Shape;2773;p28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74" name="Google Shape;2774;p2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0" name="Shape 2780"/>
        <p:cNvGrpSpPr/>
        <p:nvPr/>
      </p:nvGrpSpPr>
      <p:grpSpPr>
        <a:xfrm>
          <a:off x="0" y="0"/>
          <a:ext cx="0" cy="0"/>
          <a:chOff x="0" y="0"/>
          <a:chExt cx="0" cy="0"/>
        </a:xfrm>
      </p:grpSpPr>
      <p:sp>
        <p:nvSpPr>
          <p:cNvPr id="2781" name="Google Shape;2781;p28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2" name="Google Shape;2782;p2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7" name="Shape 2787"/>
        <p:cNvGrpSpPr/>
        <p:nvPr/>
      </p:nvGrpSpPr>
      <p:grpSpPr>
        <a:xfrm>
          <a:off x="0" y="0"/>
          <a:ext cx="0" cy="0"/>
          <a:chOff x="0" y="0"/>
          <a:chExt cx="0" cy="0"/>
        </a:xfrm>
      </p:grpSpPr>
      <p:sp>
        <p:nvSpPr>
          <p:cNvPr id="2788" name="Google Shape;2788;p28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9" name="Google Shape;2789;p28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6" name="Shape 2796"/>
        <p:cNvGrpSpPr/>
        <p:nvPr/>
      </p:nvGrpSpPr>
      <p:grpSpPr>
        <a:xfrm>
          <a:off x="0" y="0"/>
          <a:ext cx="0" cy="0"/>
          <a:chOff x="0" y="0"/>
          <a:chExt cx="0" cy="0"/>
        </a:xfrm>
      </p:grpSpPr>
      <p:sp>
        <p:nvSpPr>
          <p:cNvPr id="2797" name="Google Shape;2797;p28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8" name="Google Shape;2798;p2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4" name="Google Shape;394;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0" name="Google Shape;430;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2.web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3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an Attribute?</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 name="Google Shape;370;p33"/>
          <p:cNvSpPr/>
          <p:nvPr/>
        </p:nvSpPr>
        <p:spPr>
          <a:xfrm>
            <a:off x="184738" y="291789"/>
            <a:ext cx="1148620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When you are designing attributes for your entities, </a:t>
            </a:r>
            <a:r>
              <a:rPr lang="en-IN" sz="2000" b="1">
                <a:solidFill>
                  <a:srgbClr val="006C86"/>
                </a:solidFill>
                <a:latin typeface="Palatino Linotype" panose="02040502050505030304"/>
                <a:ea typeface="Palatino Linotype" panose="02040502050505030304"/>
                <a:cs typeface="Palatino Linotype" panose="02040502050505030304"/>
                <a:sym typeface="Palatino Linotype" panose="02040502050505030304"/>
              </a:rPr>
              <a:t>you will sometimes find that an attribute does not have a value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For example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you might want an attribute for a person's middle name, but you can't require a value because some people have no middle name</a:t>
            </a:r>
            <a:r>
              <a:rPr lang="en-IN" sz="1800" i="1">
                <a:solidFill>
                  <a:srgbClr val="D9DD2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For these, you can define the attribute so that it can contain null values.</a:t>
            </a:r>
            <a:endParaRPr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71" name="Google Shape;371;p33"/>
          <p:cNvSpPr/>
          <p:nvPr/>
        </p:nvSpPr>
        <p:spPr>
          <a:xfrm>
            <a:off x="184738" y="4255348"/>
            <a:ext cx="922363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b="1">
                <a:solidFill>
                  <a:srgbClr val="006C86"/>
                </a:solidFill>
                <a:latin typeface="Palatino Linotype" panose="02040502050505030304"/>
                <a:ea typeface="Palatino Linotype" panose="02040502050505030304"/>
                <a:cs typeface="Palatino Linotype" panose="02040502050505030304"/>
                <a:sym typeface="Palatino Linotype" panose="02040502050505030304"/>
              </a:rPr>
              <a:t>In some cases, you might not want a specific attribute to contain a null value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but you don't want to require that the user or program always provide a value. In this case, a default value might be appropriate.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default value is a value that applies to an attribute if no other valid value is available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72" name="Google Shape;372;p33"/>
          <p:cNvSpPr/>
          <p:nvPr/>
        </p:nvSpPr>
        <p:spPr>
          <a:xfrm>
            <a:off x="2604189" y="3193246"/>
            <a:ext cx="698362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Attributes are the properties that define a relation</a:t>
            </a:r>
            <a:r>
              <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ctr" rtl="0">
              <a:spcBef>
                <a:spcPts val="0"/>
              </a:spcBef>
              <a:spcAft>
                <a:spcPts val="0"/>
              </a:spcAft>
              <a:buNone/>
            </a:pPr>
            <a:r>
              <a:rPr lang="en-IN" sz="20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student</a:t>
            </a:r>
            <a:r>
              <a:rPr lang="en-IN"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rPr>
              <a:t>(</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ID, firstName, middleName, lastName, city</a:t>
            </a:r>
            <a:r>
              <a:rPr lang="en-IN"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rPr>
              <a:t>)</a:t>
            </a:r>
            <a:endParaRPr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373" name="Google Shape;373;p33"/>
          <p:cNvGrpSpPr/>
          <p:nvPr/>
        </p:nvGrpSpPr>
        <p:grpSpPr>
          <a:xfrm>
            <a:off x="9792550" y="4437112"/>
            <a:ext cx="2245156" cy="1981171"/>
            <a:chOff x="9874933" y="3958791"/>
            <a:chExt cx="2245156" cy="1981171"/>
          </a:xfrm>
        </p:grpSpPr>
        <p:sp>
          <p:nvSpPr>
            <p:cNvPr id="374" name="Google Shape;374;p33"/>
            <p:cNvSpPr/>
            <p:nvPr/>
          </p:nvSpPr>
          <p:spPr>
            <a:xfrm>
              <a:off x="9874933" y="3958791"/>
              <a:ext cx="2244184" cy="635320"/>
            </a:xfrm>
            <a:prstGeom prst="rect">
              <a:avLst/>
            </a:prstGeom>
            <a:solidFill>
              <a:srgbClr val="E4E8AE"/>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Gill Sans" panose="020B0502020104020203"/>
                  <a:ea typeface="Gill Sans" panose="020B0502020104020203"/>
                  <a:cs typeface="Gill Sans" panose="020B0502020104020203"/>
                  <a:sym typeface="Gill Sans" panose="020B0502020104020203"/>
                </a:rPr>
                <a:t>Entity</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75" name="Google Shape;375;p33"/>
            <p:cNvSpPr/>
            <p:nvPr/>
          </p:nvSpPr>
          <p:spPr>
            <a:xfrm>
              <a:off x="9878952"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76" name="Google Shape;376;p33"/>
            <p:cNvCxnSpPr/>
            <p:nvPr/>
          </p:nvCxnSpPr>
          <p:spPr>
            <a:xfrm>
              <a:off x="11084655" y="4594111"/>
              <a:ext cx="0" cy="297002"/>
            </a:xfrm>
            <a:prstGeom prst="straightConnector1">
              <a:avLst/>
            </a:prstGeom>
            <a:noFill/>
            <a:ln w="28575" cap="flat" cmpd="sng">
              <a:solidFill>
                <a:schemeClr val="dk1"/>
              </a:solidFill>
              <a:prstDash val="solid"/>
              <a:round/>
              <a:headEnd type="none" w="sm" len="sm"/>
              <a:tailEnd type="triangle" w="med" len="med"/>
            </a:ln>
          </p:spPr>
        </p:cxnSp>
        <p:cxnSp>
          <p:nvCxnSpPr>
            <p:cNvPr id="377" name="Google Shape;377;p33"/>
            <p:cNvCxnSpPr/>
            <p:nvPr/>
          </p:nvCxnSpPr>
          <p:spPr>
            <a:xfrm>
              <a:off x="10129449"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78" name="Google Shape;378;p33"/>
            <p:cNvSpPr/>
            <p:nvPr/>
          </p:nvSpPr>
          <p:spPr>
            <a:xfrm>
              <a:off x="9883628"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33"/>
            <p:cNvSpPr/>
            <p:nvPr/>
          </p:nvSpPr>
          <p:spPr>
            <a:xfrm>
              <a:off x="10323870"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0" name="Google Shape;380;p33"/>
            <p:cNvSpPr/>
            <p:nvPr/>
          </p:nvSpPr>
          <p:spPr>
            <a:xfrm>
              <a:off x="10771630"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3</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1" name="Google Shape;381;p33"/>
            <p:cNvSpPr/>
            <p:nvPr/>
          </p:nvSpPr>
          <p:spPr>
            <a:xfrm>
              <a:off x="11220766"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4</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2" name="Google Shape;382;p33"/>
            <p:cNvSpPr/>
            <p:nvPr/>
          </p:nvSpPr>
          <p:spPr>
            <a:xfrm>
              <a:off x="11669144"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3" name="Google Shape;383;p33"/>
            <p:cNvCxnSpPr/>
            <p:nvPr/>
          </p:nvCxnSpPr>
          <p:spPr>
            <a:xfrm>
              <a:off x="10567952"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4" name="Google Shape;384;p33"/>
            <p:cNvSpPr/>
            <p:nvPr/>
          </p:nvSpPr>
          <p:spPr>
            <a:xfrm>
              <a:off x="10322131"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5" name="Google Shape;385;p33"/>
            <p:cNvCxnSpPr/>
            <p:nvPr/>
          </p:nvCxnSpPr>
          <p:spPr>
            <a:xfrm>
              <a:off x="11006272"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6" name="Google Shape;386;p33"/>
            <p:cNvSpPr/>
            <p:nvPr/>
          </p:nvSpPr>
          <p:spPr>
            <a:xfrm>
              <a:off x="10760451"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3</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7" name="Google Shape;387;p33"/>
            <p:cNvCxnSpPr/>
            <p:nvPr/>
          </p:nvCxnSpPr>
          <p:spPr>
            <a:xfrm>
              <a:off x="11466587"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8" name="Google Shape;388;p33"/>
            <p:cNvSpPr/>
            <p:nvPr/>
          </p:nvSpPr>
          <p:spPr>
            <a:xfrm>
              <a:off x="11211038"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4</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9" name="Google Shape;389;p33"/>
            <p:cNvCxnSpPr/>
            <p:nvPr/>
          </p:nvCxnSpPr>
          <p:spPr>
            <a:xfrm>
              <a:off x="11874486"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90" name="Google Shape;390;p33"/>
            <p:cNvSpPr/>
            <p:nvPr/>
          </p:nvSpPr>
          <p:spPr>
            <a:xfrm>
              <a:off x="11628665"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391" name="Google Shape;391;p33"/>
          <p:cNvSpPr txBox="1"/>
          <p:nvPr/>
        </p:nvSpPr>
        <p:spPr>
          <a:xfrm>
            <a:off x="184737" y="1872318"/>
            <a:ext cx="114861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In database management systems, </a:t>
            </a:r>
            <a:r>
              <a:rPr lang="en-IN" sz="1800" b="1"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null</a:t>
            </a:r>
            <a:r>
              <a:rPr lang="en-IN" sz="18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 is used to represent missing or unknown data in a table column. </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5" name="Shape 395"/>
        <p:cNvGrpSpPr/>
        <p:nvPr/>
      </p:nvGrpSpPr>
      <p:grpSpPr>
        <a:xfrm>
          <a:off x="0" y="0"/>
          <a:ext cx="0" cy="0"/>
          <a:chOff x="0" y="0"/>
          <a:chExt cx="0" cy="0"/>
        </a:xfrm>
      </p:grpSpPr>
      <p:sp>
        <p:nvSpPr>
          <p:cNvPr id="396" name="Google Shape;396;p34"/>
          <p:cNvSpPr/>
          <p:nvPr/>
        </p:nvSpPr>
        <p:spPr>
          <a:xfrm>
            <a:off x="259550" y="777710"/>
            <a:ext cx="88392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rgbClr val="222222"/>
                </a:solidFill>
                <a:latin typeface="Arial" panose="020B0604020202020204"/>
                <a:ea typeface="Arial" panose="020B0604020202020204"/>
                <a:cs typeface="Arial" panose="020B0604020202020204"/>
                <a:sym typeface="Arial" panose="020B0604020202020204"/>
              </a:rPr>
              <a:t>A table has rows and columns</a:t>
            </a:r>
            <a:endParaRPr sz="36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97" name="Google Shape;397;p34"/>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398" name="Google Shape;398;p34"/>
          <p:cNvSpPr/>
          <p:nvPr/>
        </p:nvSpPr>
        <p:spPr>
          <a:xfrm>
            <a:off x="259549" y="1700808"/>
            <a:ext cx="115250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22426"/>
                </a:solidFill>
                <a:latin typeface="Arial" panose="020B0604020202020204"/>
                <a:ea typeface="Arial" panose="020B0604020202020204"/>
                <a:cs typeface="Arial" panose="020B0604020202020204"/>
                <a:sym typeface="Arial" panose="020B0604020202020204"/>
              </a:rPr>
              <a:t>In RDBMS, a table organizes data in rows and columns. The </a:t>
            </a:r>
            <a:r>
              <a:rPr lang="en-IN" sz="2000" b="1">
                <a:solidFill>
                  <a:srgbClr val="C00000"/>
                </a:solidFill>
                <a:latin typeface="Arial" panose="020B0604020202020204"/>
                <a:ea typeface="Arial" panose="020B0604020202020204"/>
                <a:cs typeface="Arial" panose="020B0604020202020204"/>
                <a:sym typeface="Arial" panose="020B0604020202020204"/>
              </a:rPr>
              <a:t>COLUMNS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are known as </a:t>
            </a:r>
            <a:r>
              <a:rPr lang="en-IN" sz="2000" b="1">
                <a:solidFill>
                  <a:srgbClr val="C00000"/>
                </a:solidFill>
                <a:latin typeface="Arial" panose="020B0604020202020204"/>
                <a:ea typeface="Arial" panose="020B0604020202020204"/>
                <a:cs typeface="Arial" panose="020B0604020202020204"/>
                <a:sym typeface="Arial" panose="020B0604020202020204"/>
              </a:rPr>
              <a:t>ATTRIBUTES / FIELDS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whereas the </a:t>
            </a:r>
            <a:r>
              <a:rPr lang="en-IN" sz="2000" b="1">
                <a:solidFill>
                  <a:srgbClr val="C00000"/>
                </a:solidFill>
                <a:latin typeface="Arial" panose="020B0604020202020204"/>
                <a:ea typeface="Arial" panose="020B0604020202020204"/>
                <a:cs typeface="Arial" panose="020B0604020202020204"/>
                <a:sym typeface="Arial" panose="020B0604020202020204"/>
              </a:rPr>
              <a:t>ROWS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are known as </a:t>
            </a:r>
            <a:r>
              <a:rPr lang="en-IN" sz="2000" b="1">
                <a:solidFill>
                  <a:srgbClr val="C00000"/>
                </a:solidFill>
                <a:latin typeface="Arial" panose="020B0604020202020204"/>
                <a:ea typeface="Arial" panose="020B0604020202020204"/>
                <a:cs typeface="Arial" panose="020B0604020202020204"/>
                <a:sym typeface="Arial" panose="020B0604020202020204"/>
              </a:rPr>
              <a:t>RECORDS / TUPLE</a:t>
            </a:r>
            <a:r>
              <a:rPr lang="en-IN" sz="2000">
                <a:solidFill>
                  <a:srgbClr val="222426"/>
                </a:solidFill>
                <a:latin typeface="Arial" panose="020B0604020202020204"/>
                <a:ea typeface="Arial" panose="020B0604020202020204"/>
                <a:cs typeface="Arial" panose="020B0604020202020204"/>
                <a:sym typeface="Arial" panose="020B060402020202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99" name="Google Shape;399;p34"/>
          <p:cNvGraphicFramePr/>
          <p:nvPr/>
        </p:nvGraphicFramePr>
        <p:xfrm>
          <a:off x="2209802" y="3860800"/>
          <a:ext cx="7162800" cy="3000000"/>
        </p:xfrm>
        <a:graphic>
          <a:graphicData uri="http://schemas.openxmlformats.org/drawingml/2006/table">
            <a:tbl>
              <a:tblPr firstRow="1" bandRow="1">
                <a:noFill/>
                <a:tableStyleId>{404F1EFD-9518-45CF-B894-3DED5CCA6987}</a:tableStyleId>
              </a:tblPr>
              <a:tblGrid>
                <a:gridCol w="778575"/>
                <a:gridCol w="2117025"/>
                <a:gridCol w="1600200"/>
                <a:gridCol w="1577000"/>
                <a:gridCol w="1090000"/>
              </a:tblGrid>
              <a:tr h="401325">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ID</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EmployeeName</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 Job</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Hiredate</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Salary</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1</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KING</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PRESIDENT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2017-02-15</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5000</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bl>
          </a:graphicData>
        </a:graphic>
      </p:graphicFrame>
      <p:grpSp>
        <p:nvGrpSpPr>
          <p:cNvPr id="400" name="Google Shape;400;p34"/>
          <p:cNvGrpSpPr/>
          <p:nvPr/>
        </p:nvGrpSpPr>
        <p:grpSpPr>
          <a:xfrm>
            <a:off x="1525708" y="2708920"/>
            <a:ext cx="9218491" cy="3456384"/>
            <a:chOff x="1556658" y="2819400"/>
            <a:chExt cx="9218491" cy="3456384"/>
          </a:xfrm>
        </p:grpSpPr>
        <p:sp>
          <p:nvSpPr>
            <p:cNvPr id="401" name="Google Shape;401;p34"/>
            <p:cNvSpPr txBox="1"/>
            <p:nvPr/>
          </p:nvSpPr>
          <p:spPr>
            <a:xfrm>
              <a:off x="5234466" y="3004066"/>
              <a:ext cx="13949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panose="020B0604020202020204"/>
                  <a:ea typeface="Arial" panose="020B0604020202020204"/>
                  <a:cs typeface="Arial" panose="020B0604020202020204"/>
                  <a:sym typeface="Arial" panose="020B0604020202020204"/>
                </a:rPr>
                <a:t>Attributes</a:t>
              </a:r>
              <a:endParaRPr lang="en-IN"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2" name="Google Shape;402;p34"/>
            <p:cNvSpPr txBox="1"/>
            <p:nvPr/>
          </p:nvSpPr>
          <p:spPr>
            <a:xfrm>
              <a:off x="9906000" y="4867562"/>
              <a:ext cx="86914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panose="020B0604020202020204"/>
                  <a:ea typeface="Arial" panose="020B0604020202020204"/>
                  <a:cs typeface="Arial" panose="020B0604020202020204"/>
                  <a:sym typeface="Arial" panose="020B0604020202020204"/>
                </a:rPr>
                <a:t>Rows</a:t>
              </a:r>
              <a:endParaRPr lang="en-IN"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3" name="Google Shape;403;p34"/>
            <p:cNvSpPr txBox="1"/>
            <p:nvPr/>
          </p:nvSpPr>
          <p:spPr>
            <a:xfrm>
              <a:off x="1556658" y="2819400"/>
              <a:ext cx="20056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Arial" panose="020B0604020202020204"/>
                  <a:ea typeface="Arial" panose="020B0604020202020204"/>
                  <a:cs typeface="Arial" panose="020B0604020202020204"/>
                  <a:sym typeface="Arial" panose="020B0604020202020204"/>
                </a:rPr>
                <a:t>In Relation: EMP</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404" name="Google Shape;404;p34"/>
            <p:cNvGrpSpPr/>
            <p:nvPr/>
          </p:nvGrpSpPr>
          <p:grpSpPr>
            <a:xfrm>
              <a:off x="1600202" y="3159072"/>
              <a:ext cx="8305798" cy="3116712"/>
              <a:chOff x="1600202" y="3159072"/>
              <a:chExt cx="8305798" cy="3116712"/>
            </a:xfrm>
          </p:grpSpPr>
          <p:sp>
            <p:nvSpPr>
              <p:cNvPr id="405" name="Google Shape;405;p34"/>
              <p:cNvSpPr/>
              <p:nvPr/>
            </p:nvSpPr>
            <p:spPr>
              <a:xfrm>
                <a:off x="1611088" y="3505200"/>
                <a:ext cx="827312" cy="2514600"/>
              </a:xfrm>
              <a:prstGeom prst="leftBrace">
                <a:avLst>
                  <a:gd name="adj1" fmla="val 8333"/>
                  <a:gd name="adj2" fmla="val 47355"/>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406" name="Google Shape;406;p34"/>
              <p:cNvGrpSpPr/>
              <p:nvPr/>
            </p:nvGrpSpPr>
            <p:grpSpPr>
              <a:xfrm>
                <a:off x="1600202" y="3159072"/>
                <a:ext cx="8305798" cy="3116712"/>
                <a:chOff x="1600202" y="3159072"/>
                <a:chExt cx="8305798" cy="3116712"/>
              </a:xfrm>
            </p:grpSpPr>
            <p:grpSp>
              <p:nvGrpSpPr>
                <p:cNvPr id="407" name="Google Shape;407;p34"/>
                <p:cNvGrpSpPr/>
                <p:nvPr/>
              </p:nvGrpSpPr>
              <p:grpSpPr>
                <a:xfrm>
                  <a:off x="1600202" y="3159072"/>
                  <a:ext cx="1600198" cy="1536917"/>
                  <a:chOff x="1600202" y="3159072"/>
                  <a:chExt cx="1600198" cy="1536917"/>
                </a:xfrm>
              </p:grpSpPr>
              <p:cxnSp>
                <p:nvCxnSpPr>
                  <p:cNvPr id="408" name="Google Shape;408;p34"/>
                  <p:cNvCxnSpPr>
                    <a:stCxn id="405" idx="1"/>
                  </p:cNvCxnSpPr>
                  <p:nvPr/>
                </p:nvCxnSpPr>
                <p:spPr>
                  <a:xfrm rot="10800000">
                    <a:off x="1611088" y="3423089"/>
                    <a:ext cx="0" cy="1272900"/>
                  </a:xfrm>
                  <a:prstGeom prst="straightConnector1">
                    <a:avLst/>
                  </a:prstGeom>
                  <a:noFill/>
                  <a:ln w="19050" cap="flat" cmpd="sng">
                    <a:solidFill>
                      <a:schemeClr val="accent1"/>
                    </a:solidFill>
                    <a:prstDash val="solid"/>
                    <a:round/>
                    <a:headEnd type="none" w="sm" len="sm"/>
                    <a:tailEnd type="none" w="sm" len="sm"/>
                  </a:ln>
                </p:spPr>
              </p:cxnSp>
              <p:cxnSp>
                <p:nvCxnSpPr>
                  <p:cNvPr id="409" name="Google Shape;409;p34"/>
                  <p:cNvCxnSpPr/>
                  <p:nvPr/>
                </p:nvCxnSpPr>
                <p:spPr>
                  <a:xfrm rot="10800000">
                    <a:off x="1600202" y="3429000"/>
                    <a:ext cx="1600198" cy="0"/>
                  </a:xfrm>
                  <a:prstGeom prst="straightConnector1">
                    <a:avLst/>
                  </a:prstGeom>
                  <a:noFill/>
                  <a:ln w="19050" cap="flat" cmpd="sng">
                    <a:solidFill>
                      <a:schemeClr val="accent1"/>
                    </a:solidFill>
                    <a:prstDash val="solid"/>
                    <a:round/>
                    <a:headEnd type="none" w="sm" len="sm"/>
                    <a:tailEnd type="none" w="sm" len="sm"/>
                  </a:ln>
                </p:spPr>
              </p:cxnSp>
              <p:cxnSp>
                <p:nvCxnSpPr>
                  <p:cNvPr id="410" name="Google Shape;410;p34"/>
                  <p:cNvCxnSpPr/>
                  <p:nvPr/>
                </p:nvCxnSpPr>
                <p:spPr>
                  <a:xfrm rot="10800000">
                    <a:off x="3200400" y="3159072"/>
                    <a:ext cx="0" cy="279976"/>
                  </a:xfrm>
                  <a:prstGeom prst="straightConnector1">
                    <a:avLst/>
                  </a:prstGeom>
                  <a:noFill/>
                  <a:ln w="19050" cap="flat" cmpd="sng">
                    <a:solidFill>
                      <a:schemeClr val="accent1"/>
                    </a:solidFill>
                    <a:prstDash val="solid"/>
                    <a:round/>
                    <a:headEnd type="none" w="sm" len="sm"/>
                    <a:tailEnd type="triangle" w="med" len="med"/>
                  </a:ln>
                </p:spPr>
              </p:cxnSp>
            </p:grpSp>
            <p:grpSp>
              <p:nvGrpSpPr>
                <p:cNvPr id="411" name="Google Shape;411;p34"/>
                <p:cNvGrpSpPr/>
                <p:nvPr/>
              </p:nvGrpSpPr>
              <p:grpSpPr>
                <a:xfrm>
                  <a:off x="9098750" y="4565052"/>
                  <a:ext cx="807250" cy="1710732"/>
                  <a:chOff x="9098750" y="4565052"/>
                  <a:chExt cx="807250" cy="1710732"/>
                </a:xfrm>
              </p:grpSpPr>
              <p:cxnSp>
                <p:nvCxnSpPr>
                  <p:cNvPr id="412" name="Google Shape;412;p34"/>
                  <p:cNvCxnSpPr/>
                  <p:nvPr/>
                </p:nvCxnSpPr>
                <p:spPr>
                  <a:xfrm>
                    <a:off x="9636916" y="5085705"/>
                    <a:ext cx="269084" cy="0"/>
                  </a:xfrm>
                  <a:prstGeom prst="straightConnector1">
                    <a:avLst/>
                  </a:prstGeom>
                  <a:noFill/>
                  <a:ln w="19050" cap="flat" cmpd="sng">
                    <a:solidFill>
                      <a:schemeClr val="accent1"/>
                    </a:solidFill>
                    <a:prstDash val="solid"/>
                    <a:round/>
                    <a:headEnd type="none" w="sm" len="sm"/>
                    <a:tailEnd type="triangle" w="med" len="med"/>
                  </a:ln>
                </p:spPr>
              </p:cxnSp>
              <p:grpSp>
                <p:nvGrpSpPr>
                  <p:cNvPr id="413" name="Google Shape;413;p34"/>
                  <p:cNvGrpSpPr/>
                  <p:nvPr/>
                </p:nvGrpSpPr>
                <p:grpSpPr>
                  <a:xfrm>
                    <a:off x="9098750" y="4565052"/>
                    <a:ext cx="484351" cy="1710732"/>
                    <a:chOff x="9098750" y="4565052"/>
                    <a:chExt cx="484351" cy="1710732"/>
                  </a:xfrm>
                </p:grpSpPr>
                <p:cxnSp>
                  <p:nvCxnSpPr>
                    <p:cNvPr id="414" name="Google Shape;414;p34"/>
                    <p:cNvCxnSpPr/>
                    <p:nvPr/>
                  </p:nvCxnSpPr>
                  <p:spPr>
                    <a:xfrm rot="10800000">
                      <a:off x="9098750" y="4566726"/>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5" name="Google Shape;415;p34"/>
                    <p:cNvCxnSpPr/>
                    <p:nvPr/>
                  </p:nvCxnSpPr>
                  <p:spPr>
                    <a:xfrm rot="10800000">
                      <a:off x="9098750" y="5742960"/>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6" name="Google Shape;416;p34"/>
                    <p:cNvCxnSpPr/>
                    <p:nvPr/>
                  </p:nvCxnSpPr>
                  <p:spPr>
                    <a:xfrm rot="10800000">
                      <a:off x="9098750" y="4980960"/>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7" name="Google Shape;417;p34"/>
                    <p:cNvCxnSpPr/>
                    <p:nvPr/>
                  </p:nvCxnSpPr>
                  <p:spPr>
                    <a:xfrm rot="10800000">
                      <a:off x="9098750" y="5361384"/>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8" name="Google Shape;418;p34"/>
                    <p:cNvCxnSpPr/>
                    <p:nvPr/>
                  </p:nvCxnSpPr>
                  <p:spPr>
                    <a:xfrm>
                      <a:off x="9572730" y="4565052"/>
                      <a:ext cx="10370" cy="1710732"/>
                    </a:xfrm>
                    <a:prstGeom prst="straightConnector1">
                      <a:avLst/>
                    </a:prstGeom>
                    <a:noFill/>
                    <a:ln w="19050" cap="flat" cmpd="sng">
                      <a:solidFill>
                        <a:schemeClr val="accent1"/>
                      </a:solidFill>
                      <a:prstDash val="solid"/>
                      <a:round/>
                      <a:headEnd type="none" w="sm" len="sm"/>
                      <a:tailEnd type="triangle" w="med" len="med"/>
                    </a:ln>
                  </p:spPr>
                </p:cxnSp>
              </p:grpSp>
            </p:grpSp>
            <p:grpSp>
              <p:nvGrpSpPr>
                <p:cNvPr id="419" name="Google Shape;419;p34"/>
                <p:cNvGrpSpPr/>
                <p:nvPr/>
              </p:nvGrpSpPr>
              <p:grpSpPr>
                <a:xfrm>
                  <a:off x="2498412" y="3313668"/>
                  <a:ext cx="7315200" cy="648732"/>
                  <a:chOff x="2498412" y="3313668"/>
                  <a:chExt cx="7315200" cy="648732"/>
                </a:xfrm>
              </p:grpSpPr>
              <p:cxnSp>
                <p:nvCxnSpPr>
                  <p:cNvPr id="420" name="Google Shape;420;p34"/>
                  <p:cNvCxnSpPr/>
                  <p:nvPr/>
                </p:nvCxnSpPr>
                <p:spPr>
                  <a:xfrm rot="10800000">
                    <a:off x="5878284" y="3313668"/>
                    <a:ext cx="0" cy="293132"/>
                  </a:xfrm>
                  <a:prstGeom prst="straightConnector1">
                    <a:avLst/>
                  </a:prstGeom>
                  <a:noFill/>
                  <a:ln w="19050" cap="flat" cmpd="sng">
                    <a:solidFill>
                      <a:schemeClr val="accent1"/>
                    </a:solidFill>
                    <a:prstDash val="solid"/>
                    <a:round/>
                    <a:headEnd type="none" w="sm" len="sm"/>
                    <a:tailEnd type="triangle" w="med" len="med"/>
                  </a:ln>
                </p:spPr>
              </p:cxnSp>
              <p:grpSp>
                <p:nvGrpSpPr>
                  <p:cNvPr id="421" name="Google Shape;421;p34"/>
                  <p:cNvGrpSpPr/>
                  <p:nvPr/>
                </p:nvGrpSpPr>
                <p:grpSpPr>
                  <a:xfrm>
                    <a:off x="2498412" y="3657600"/>
                    <a:ext cx="7315200" cy="304800"/>
                    <a:chOff x="2498412" y="3657600"/>
                    <a:chExt cx="7315200" cy="304800"/>
                  </a:xfrm>
                </p:grpSpPr>
                <p:cxnSp>
                  <p:nvCxnSpPr>
                    <p:cNvPr id="422" name="Google Shape;422;p34"/>
                    <p:cNvCxnSpPr/>
                    <p:nvPr/>
                  </p:nvCxnSpPr>
                  <p:spPr>
                    <a:xfrm>
                      <a:off x="2503712" y="3659852"/>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3" name="Google Shape;423;p34"/>
                    <p:cNvCxnSpPr/>
                    <p:nvPr/>
                  </p:nvCxnSpPr>
                  <p:spPr>
                    <a:xfrm>
                      <a:off x="3820885"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4" name="Google Shape;424;p34"/>
                    <p:cNvCxnSpPr/>
                    <p:nvPr/>
                  </p:nvCxnSpPr>
                  <p:spPr>
                    <a:xfrm>
                      <a:off x="5421084"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5" name="Google Shape;425;p34"/>
                    <p:cNvCxnSpPr/>
                    <p:nvPr/>
                  </p:nvCxnSpPr>
                  <p:spPr>
                    <a:xfrm>
                      <a:off x="7249884"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6" name="Google Shape;426;p34"/>
                    <p:cNvCxnSpPr/>
                    <p:nvPr/>
                  </p:nvCxnSpPr>
                  <p:spPr>
                    <a:xfrm>
                      <a:off x="8693500" y="3667649"/>
                      <a:ext cx="4185" cy="270729"/>
                    </a:xfrm>
                    <a:prstGeom prst="straightConnector1">
                      <a:avLst/>
                    </a:prstGeom>
                    <a:noFill/>
                    <a:ln w="19050" cap="flat" cmpd="sng">
                      <a:solidFill>
                        <a:schemeClr val="accent1"/>
                      </a:solidFill>
                      <a:prstDash val="solid"/>
                      <a:round/>
                      <a:headEnd type="none" w="sm" len="sm"/>
                      <a:tailEnd type="triangle" w="med" len="med"/>
                    </a:ln>
                  </p:spPr>
                </p:cxnSp>
                <p:cxnSp>
                  <p:nvCxnSpPr>
                    <p:cNvPr id="427" name="Google Shape;427;p34"/>
                    <p:cNvCxnSpPr/>
                    <p:nvPr/>
                  </p:nvCxnSpPr>
                  <p:spPr>
                    <a:xfrm>
                      <a:off x="2498412" y="3666531"/>
                      <a:ext cx="7315200" cy="0"/>
                    </a:xfrm>
                    <a:prstGeom prst="straightConnector1">
                      <a:avLst/>
                    </a:prstGeom>
                    <a:noFill/>
                    <a:ln w="19050" cap="flat" cmpd="sng">
                      <a:solidFill>
                        <a:schemeClr val="accent1"/>
                      </a:solidFill>
                      <a:prstDash val="solid"/>
                      <a:round/>
                      <a:headEnd type="none" w="sm" len="sm"/>
                      <a:tailEnd type="triangle" w="med" len="med"/>
                    </a:ln>
                  </p:spPr>
                </p:cxnSp>
              </p:grpSp>
            </p:gr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3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433" name="Google Shape;433;p35"/>
          <p:cNvSpPr/>
          <p:nvPr/>
        </p:nvSpPr>
        <p:spPr>
          <a:xfrm>
            <a:off x="407368" y="838200"/>
            <a:ext cx="11233248" cy="1077218"/>
          </a:xfrm>
          <a:prstGeom prst="rect">
            <a:avLst/>
          </a:prstGeom>
          <a:solidFill>
            <a:schemeClr val="lt1"/>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200">
                <a:solidFill>
                  <a:schemeClr val="dk1"/>
                </a:solidFill>
                <a:latin typeface="Arial" panose="020B0604020202020204"/>
                <a:ea typeface="Arial" panose="020B0604020202020204"/>
                <a:cs typeface="Arial" panose="020B0604020202020204"/>
                <a:sym typeface="Arial" panose="020B0604020202020204"/>
              </a:rPr>
              <a:t>In Entity Relationship(ER) Model attributes can be classified into the following types.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35"/>
          <p:cNvSpPr/>
          <p:nvPr/>
        </p:nvSpPr>
        <p:spPr>
          <a:xfrm>
            <a:off x="407368" y="2640406"/>
            <a:ext cx="9955832" cy="2513965"/>
          </a:xfrm>
          <a:prstGeom prst="rect">
            <a:avLst/>
          </a:prstGeom>
          <a:solidFill>
            <a:schemeClr val="lt1"/>
          </a:solidFill>
          <a:ln>
            <a:noFill/>
          </a:ln>
        </p:spPr>
        <p:txBody>
          <a:bodyPr spcFirstLastPara="1" wrap="square" lIns="91425" tIns="45700" rIns="91425" bIns="45700" anchor="t" anchorCtr="0">
            <a:spAutoFit/>
          </a:bodyPr>
          <a:lstStyle/>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Simple/Atomic and Composite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Single Valued and Multi Valued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Stored and Derived Attributes</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Complex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Key Attribute and Non-Key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35" name="Google Shape;435;p35"/>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36" name="Google Shape;436;p35"/>
          <p:cNvSpPr txBox="1"/>
          <p:nvPr/>
        </p:nvSpPr>
        <p:spPr>
          <a:xfrm>
            <a:off x="479376" y="5391337"/>
            <a:ext cx="1116124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FF0000"/>
                </a:solidFill>
                <a:latin typeface="Arial" panose="020B0604020202020204"/>
                <a:ea typeface="Arial" panose="020B0604020202020204"/>
                <a:cs typeface="Arial" panose="020B0604020202020204"/>
                <a:sym typeface="Arial" panose="020B0604020202020204"/>
              </a:rPr>
              <a:t>Remember:</a:t>
            </a:r>
            <a:endParaRPr lang="en-IN" sz="220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In SQL, the same name can be used for two (or more) attributes as long as the attributes are in different relations.</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1" name="Picture 0"/>
          <p:cNvPicPr/>
          <p:nvPr/>
        </p:nvPicPr>
        <p:blipFill>
          <a:blip r:embed="rId1"/>
        </p:blipFill>
        <p:spPr>
          <a:xfrm>
            <a:off x="6245225" y="2256790"/>
            <a:ext cx="5511165" cy="320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p36"/>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442" name="Google Shape;442;p36"/>
          <p:cNvSpPr/>
          <p:nvPr/>
        </p:nvSpPr>
        <p:spPr>
          <a:xfrm>
            <a:off x="191344" y="188640"/>
            <a:ext cx="8424936" cy="2631490"/>
          </a:xfrm>
          <a:prstGeom prst="rect">
            <a:avLst/>
          </a:prstGeom>
          <a:noFill/>
          <a:ln>
            <a:noFill/>
          </a:ln>
        </p:spPr>
        <p:txBody>
          <a:bodyPr spcFirstLastPara="1" wrap="square" lIns="91425" tIns="45700" rIns="91425" bIns="45700" anchor="ctr" anchorCtr="0">
            <a:spAutoFit/>
          </a:bodyPr>
          <a:lstStyle/>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Simple / Atomic Attribute       --VS--        Composite Attribute</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(Can’t be divided further)</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(Can be divided further)</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Single Value Attribute             --VS--        Multi Valued Attribute </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(Only One value)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(Multiple values)</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Stored Attribute                        --VS--        Derived Attribute</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(Only One value)</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(Virtual)</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Complex Attribute </a:t>
            </a:r>
            <a:endPar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(Composite &amp; Multivalued)</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43" name="Google Shape;443;p36"/>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44" name="Google Shape;444;p36"/>
          <p:cNvSpPr txBox="1"/>
          <p:nvPr/>
        </p:nvSpPr>
        <p:spPr>
          <a:xfrm>
            <a:off x="191344" y="3140968"/>
            <a:ext cx="11593288"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Atomic Attribute: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An attribute that cannot be divided into smaller independent attribute is known as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atomic attribute</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ID’s, PRN,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age, gender, zip,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marital status cannot further divide.</a:t>
            </a:r>
            <a:endPar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Single Value Attribute: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An attribute that has only single value is known as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single valued attribute.</a:t>
            </a: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manufactured part can have only one serial number, voter card,</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 blood group, price, quantity, branch can have only one value.</a:t>
            </a:r>
            <a:endPar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Stored Attribute: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The stored attribute are such attributes which are already stored in the database and from which the value of another attribute is derived.</a:t>
            </a:r>
            <a:endPar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(HRA, DA…) can be derive from salary, age can be derived from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DoB, t</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otal marks or average marks of a student can be derived from marks.</a:t>
            </a: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45" name="Google Shape;445;p36"/>
          <p:cNvSpPr txBox="1"/>
          <p:nvPr/>
        </p:nvSpPr>
        <p:spPr>
          <a:xfrm>
            <a:off x="7608168" y="1035886"/>
            <a:ext cx="448714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Employee ID: An employee ID can be a composite attribute, which is composed of sub-attributes such as department code, job code, and employee number.</a:t>
            </a:r>
            <a:endParaRPr lang="en-IN" sz="20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37"/>
          <p:cNvSpPr txBox="1"/>
          <p:nvPr/>
        </p:nvSpPr>
        <p:spPr>
          <a:xfrm>
            <a:off x="1132840" y="567055"/>
            <a:ext cx="8839200" cy="17951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Composite</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b="1">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VS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Multi</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Valued</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Attribute</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 name="Picture 0"/>
          <p:cNvPicPr/>
          <p:nvPr/>
        </p:nvPicPr>
        <p:blipFill>
          <a:blip r:embed="rId1"/>
        </p:blipFill>
        <p:spPr>
          <a:xfrm>
            <a:off x="179705" y="2978785"/>
            <a:ext cx="5262880" cy="3587115"/>
          </a:xfrm>
          <a:prstGeom prst="rect">
            <a:avLst/>
          </a:prstGeom>
        </p:spPr>
      </p:pic>
      <p:pic>
        <p:nvPicPr>
          <p:cNvPr id="2" name="Picture 1"/>
          <p:cNvPicPr/>
          <p:nvPr/>
        </p:nvPicPr>
        <p:blipFill>
          <a:blip r:embed="rId2"/>
        </p:blipFill>
        <p:spPr>
          <a:xfrm>
            <a:off x="6275705" y="2705100"/>
            <a:ext cx="5259705" cy="346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38"/>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composite / multi valued 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56" name="Google Shape;456;p38"/>
          <p:cNvSpPr/>
          <p:nvPr/>
        </p:nvSpPr>
        <p:spPr>
          <a:xfrm>
            <a:off x="479377" y="332656"/>
            <a:ext cx="31307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2658E6"/>
                </a:solidFill>
                <a:latin typeface="Arial" panose="020B0604020202020204"/>
                <a:ea typeface="Arial" panose="020B0604020202020204"/>
                <a:cs typeface="Arial" panose="020B0604020202020204"/>
                <a:sym typeface="Arial" panose="020B0604020202020204"/>
              </a:rPr>
              <a:t>Composite Attribute</a:t>
            </a:r>
            <a:endParaRPr sz="2400">
              <a:solidFill>
                <a:srgbClr val="2658E6"/>
              </a:solidFill>
              <a:latin typeface="Gill Sans" panose="020B0502020104020203"/>
              <a:ea typeface="Gill Sans" panose="020B0502020104020203"/>
              <a:cs typeface="Gill Sans" panose="020B0502020104020203"/>
              <a:sym typeface="Gill Sans" panose="020B0502020104020203"/>
            </a:endParaRPr>
          </a:p>
        </p:txBody>
      </p:sp>
      <p:sp>
        <p:nvSpPr>
          <p:cNvPr id="457" name="Google Shape;457;p38"/>
          <p:cNvSpPr/>
          <p:nvPr/>
        </p:nvSpPr>
        <p:spPr>
          <a:xfrm>
            <a:off x="479376" y="4047455"/>
            <a:ext cx="34183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2658E6"/>
                </a:solidFill>
                <a:latin typeface="Arial" panose="020B0604020202020204"/>
                <a:ea typeface="Arial" panose="020B0604020202020204"/>
                <a:cs typeface="Arial" panose="020B0604020202020204"/>
                <a:sym typeface="Arial" panose="020B0604020202020204"/>
              </a:rPr>
              <a:t>Multi Valued Attribute </a:t>
            </a:r>
            <a:endParaRPr sz="2400">
              <a:solidFill>
                <a:srgbClr val="2658E6"/>
              </a:solidFill>
              <a:latin typeface="Gill Sans" panose="020B0502020104020203"/>
              <a:ea typeface="Gill Sans" panose="020B0502020104020203"/>
              <a:cs typeface="Gill Sans" panose="020B0502020104020203"/>
              <a:sym typeface="Gill Sans" panose="020B0502020104020203"/>
            </a:endParaRPr>
          </a:p>
        </p:txBody>
      </p:sp>
      <p:sp>
        <p:nvSpPr>
          <p:cNvPr id="458" name="Google Shape;458;p38"/>
          <p:cNvSpPr/>
          <p:nvPr/>
        </p:nvSpPr>
        <p:spPr>
          <a:xfrm>
            <a:off x="479376" y="861864"/>
            <a:ext cx="9883824" cy="12130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rPr>
              <a:t>Person Entity</a:t>
            </a:r>
            <a:endPar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Name</a:t>
            </a:r>
            <a:r>
              <a:rPr lang="en-IN" sz="1800" b="1">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firstName, middleName, and lastName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PhoneNumber</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countryCode, cityCode, and phoneNumber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59" name="Google Shape;459;p38"/>
          <p:cNvSpPr/>
          <p:nvPr/>
        </p:nvSpPr>
        <p:spPr>
          <a:xfrm>
            <a:off x="479376" y="4665581"/>
            <a:ext cx="9883824" cy="2050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rPr>
              <a:t>Person Entity</a:t>
            </a:r>
            <a:endPar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Hobbies</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reading, hiking, hockey, skiing, photography,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SpokenLanguages</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Hindi, Marathi, Gujarati, English,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Degrees</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[ 10</a:t>
            </a:r>
            <a:r>
              <a:rPr lang="en-IN" sz="1800" baseline="30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12</a:t>
            </a:r>
            <a:r>
              <a:rPr lang="en-IN" sz="1800" baseline="30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BE, ME, PhD,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emailID</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saleel@gmail.com, salil@yahoomail.com,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460" name="Google Shape;460;p38"/>
          <p:cNvGrpSpPr/>
          <p:nvPr/>
        </p:nvGrpSpPr>
        <p:grpSpPr>
          <a:xfrm>
            <a:off x="623392" y="2204864"/>
            <a:ext cx="7272808" cy="1512167"/>
            <a:chOff x="1850572" y="2570650"/>
            <a:chExt cx="7896225" cy="1536099"/>
          </a:xfrm>
        </p:grpSpPr>
        <p:pic>
          <p:nvPicPr>
            <p:cNvPr id="461" name="Google Shape;461;p38"/>
            <p:cNvPicPr preferRelativeResize="0"/>
            <p:nvPr/>
          </p:nvPicPr>
          <p:blipFill rotWithShape="1">
            <a:blip r:embed="rId1"/>
            <a:srcRect/>
            <a:stretch>
              <a:fillRect/>
            </a:stretch>
          </p:blipFill>
          <p:spPr>
            <a:xfrm>
              <a:off x="1900917" y="2570650"/>
              <a:ext cx="1543050" cy="419100"/>
            </a:xfrm>
            <a:prstGeom prst="rect">
              <a:avLst/>
            </a:prstGeom>
            <a:noFill/>
            <a:ln>
              <a:noFill/>
            </a:ln>
          </p:spPr>
        </p:pic>
        <p:pic>
          <p:nvPicPr>
            <p:cNvPr id="462" name="Google Shape;462;p38"/>
            <p:cNvPicPr preferRelativeResize="0"/>
            <p:nvPr/>
          </p:nvPicPr>
          <p:blipFill rotWithShape="1">
            <a:blip r:embed="rId2"/>
            <a:srcRect/>
            <a:stretch>
              <a:fillRect/>
            </a:stretch>
          </p:blipFill>
          <p:spPr>
            <a:xfrm>
              <a:off x="1879147" y="3165889"/>
              <a:ext cx="5819775" cy="371475"/>
            </a:xfrm>
            <a:prstGeom prst="rect">
              <a:avLst/>
            </a:prstGeom>
            <a:noFill/>
            <a:ln>
              <a:noFill/>
            </a:ln>
          </p:spPr>
        </p:pic>
        <p:pic>
          <p:nvPicPr>
            <p:cNvPr id="463" name="Google Shape;463;p38"/>
            <p:cNvPicPr preferRelativeResize="0"/>
            <p:nvPr/>
          </p:nvPicPr>
          <p:blipFill rotWithShape="1">
            <a:blip r:embed="rId3"/>
            <a:srcRect/>
            <a:stretch>
              <a:fillRect/>
            </a:stretch>
          </p:blipFill>
          <p:spPr>
            <a:xfrm>
              <a:off x="1850572" y="3735274"/>
              <a:ext cx="7896225" cy="371475"/>
            </a:xfrm>
            <a:prstGeom prst="rect">
              <a:avLst/>
            </a:prstGeom>
            <a:noFill/>
            <a:ln>
              <a:noFill/>
            </a:ln>
          </p:spPr>
        </p:pic>
        <p:cxnSp>
          <p:nvCxnSpPr>
            <p:cNvPr id="464" name="Google Shape;464;p38"/>
            <p:cNvCxnSpPr/>
            <p:nvPr/>
          </p:nvCxnSpPr>
          <p:spPr>
            <a:xfrm>
              <a:off x="2514600" y="2895601"/>
              <a:ext cx="0" cy="328977"/>
            </a:xfrm>
            <a:prstGeom prst="straightConnector1">
              <a:avLst/>
            </a:prstGeom>
            <a:noFill/>
            <a:ln w="28575" cap="flat" cmpd="sng">
              <a:solidFill>
                <a:srgbClr val="FF0000"/>
              </a:solidFill>
              <a:prstDash val="solid"/>
              <a:round/>
              <a:headEnd type="none" w="sm" len="sm"/>
              <a:tailEnd type="triangle" w="med" len="med"/>
            </a:ln>
          </p:spPr>
        </p:cxnSp>
        <p:cxnSp>
          <p:nvCxnSpPr>
            <p:cNvPr id="465" name="Google Shape;465;p38"/>
            <p:cNvCxnSpPr/>
            <p:nvPr/>
          </p:nvCxnSpPr>
          <p:spPr>
            <a:xfrm>
              <a:off x="2514600" y="3481024"/>
              <a:ext cx="0" cy="328977"/>
            </a:xfrm>
            <a:prstGeom prst="straightConnector1">
              <a:avLst/>
            </a:prstGeom>
            <a:noFill/>
            <a:ln w="28575" cap="flat" cmpd="sng">
              <a:solidFill>
                <a:srgbClr val="FF0000"/>
              </a:solidFill>
              <a:prstDash val="solid"/>
              <a:round/>
              <a:headEnd type="none" w="sm" len="sm"/>
              <a:tailEnd type="triangle" w="med" len="med"/>
            </a:ln>
          </p:spPr>
        </p:cxnSp>
        <p:cxnSp>
          <p:nvCxnSpPr>
            <p:cNvPr id="466" name="Google Shape;466;p38"/>
            <p:cNvCxnSpPr/>
            <p:nvPr/>
          </p:nvCxnSpPr>
          <p:spPr>
            <a:xfrm>
              <a:off x="2514601" y="3060088"/>
              <a:ext cx="2752827" cy="0"/>
            </a:xfrm>
            <a:prstGeom prst="straightConnector1">
              <a:avLst/>
            </a:prstGeom>
            <a:noFill/>
            <a:ln w="28575" cap="flat" cmpd="sng">
              <a:solidFill>
                <a:srgbClr val="FF0000"/>
              </a:solidFill>
              <a:prstDash val="solid"/>
              <a:round/>
              <a:headEnd type="none" w="sm" len="sm"/>
              <a:tailEnd type="triangle" w="med" len="med"/>
            </a:ln>
          </p:spPr>
        </p:cxnSp>
        <p:cxnSp>
          <p:nvCxnSpPr>
            <p:cNvPr id="467" name="Google Shape;467;p38"/>
            <p:cNvCxnSpPr/>
            <p:nvPr/>
          </p:nvCxnSpPr>
          <p:spPr>
            <a:xfrm>
              <a:off x="2508188" y="3635828"/>
              <a:ext cx="3664013" cy="0"/>
            </a:xfrm>
            <a:prstGeom prst="straightConnector1">
              <a:avLst/>
            </a:prstGeom>
            <a:noFill/>
            <a:ln w="28575" cap="flat" cmpd="sng">
              <a:solidFill>
                <a:srgbClr val="FF0000"/>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0" name="Shape 540"/>
        <p:cNvGrpSpPr/>
        <p:nvPr/>
      </p:nvGrpSpPr>
      <p:grpSpPr>
        <a:xfrm>
          <a:off x="0" y="0"/>
          <a:ext cx="0" cy="0"/>
          <a:chOff x="0" y="0"/>
          <a:chExt cx="0" cy="0"/>
        </a:xfrm>
      </p:grpSpPr>
      <p:sp>
        <p:nvSpPr>
          <p:cNvPr id="541" name="Google Shape;541;p44"/>
          <p:cNvSpPr/>
          <p:nvPr/>
        </p:nvSpPr>
        <p:spPr>
          <a:xfrm>
            <a:off x="2763520" y="129540"/>
            <a:ext cx="6251575" cy="58229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entity relationship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1" name="Picture 0"/>
          <p:cNvPicPr/>
          <p:nvPr/>
        </p:nvPicPr>
        <p:blipFill>
          <a:blip r:embed="rId1"/>
        </p:blipFill>
        <p:spPr>
          <a:xfrm>
            <a:off x="862965" y="957580"/>
            <a:ext cx="10591165" cy="5129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387725" y="615315"/>
            <a:ext cx="5080000" cy="464185"/>
          </a:xfrm>
          <a:prstGeom prst="rect">
            <a:avLst/>
          </a:prstGeom>
        </p:spPr>
        <p:txBody>
          <a:bodyPr>
            <a:noAutofit/>
          </a:bodyPr>
          <a:p>
            <a:pPr marL="0" indent="0" algn="just">
              <a:lnSpc>
                <a:spcPts val="1365"/>
              </a:lnSpc>
              <a:spcAft>
                <a:spcPct val="60000"/>
              </a:spcAft>
            </a:pPr>
            <a:r>
              <a:rPr lang="en-IN" sz="4800" b="0" i="0">
                <a:solidFill>
                  <a:srgbClr val="DC525C"/>
                </a:solidFill>
                <a:latin typeface="Quattrocento Sans" panose="020B0502050000020003"/>
                <a:ea typeface="Quattrocento Sans" panose="020B0502050000020003"/>
                <a:cs typeface="Quattrocento Sans" panose="020B0502050000020003"/>
              </a:rPr>
              <a:t>Keys</a:t>
            </a:r>
            <a:endParaRPr lang="en-IN" sz="4800" b="0" i="0">
              <a:solidFill>
                <a:srgbClr val="DC525C"/>
              </a:solidFill>
              <a:latin typeface="Quattrocento Sans" panose="020B0502050000020003"/>
              <a:ea typeface="Quattrocento Sans" panose="020B0502050000020003"/>
              <a:cs typeface="Quattrocento Sans" panose="020B0502050000020003"/>
            </a:endParaRPr>
          </a:p>
        </p:txBody>
      </p:sp>
      <p:sp>
        <p:nvSpPr>
          <p:cNvPr id="4" name="Text Box 3"/>
          <p:cNvSpPr txBox="1"/>
          <p:nvPr/>
        </p:nvSpPr>
        <p:spPr>
          <a:xfrm>
            <a:off x="796290" y="1079500"/>
            <a:ext cx="9378315" cy="706755"/>
          </a:xfrm>
          <a:prstGeom prst="rect">
            <a:avLst/>
          </a:prstGeom>
          <a:noFill/>
        </p:spPr>
        <p:txBody>
          <a:bodyPr wrap="square" rtlCol="0">
            <a:spAutoFit/>
          </a:bodyPr>
          <a:p>
            <a:pPr algn="l">
              <a:spcBef>
                <a:spcPts val="0"/>
              </a:spcBef>
              <a:spcAft>
                <a:spcPts val="0"/>
              </a:spcAft>
              <a:buClrTx/>
              <a:buSzTx/>
              <a:buFontTx/>
            </a:pPr>
            <a:r>
              <a:rPr lang="en-IN" sz="2000">
                <a:solidFill>
                  <a:schemeClr val="dk1"/>
                </a:solidFill>
                <a:latin typeface="Palatino Linotype" panose="02040502050505030304"/>
                <a:ea typeface="Palatino Linotype" panose="02040502050505030304"/>
                <a:cs typeface="Palatino Linotype" panose="02040502050505030304"/>
              </a:rPr>
              <a:t>It is used to uniquely identify any record or row of data from the table. It is also used to establish and identify relationships between tables.</a:t>
            </a:r>
            <a:endParaRPr lang="en-IN" sz="2000">
              <a:solidFill>
                <a:schemeClr val="dk1"/>
              </a:solidFill>
              <a:latin typeface="Palatino Linotype" panose="02040502050505030304"/>
              <a:ea typeface="Palatino Linotype" panose="02040502050505030304"/>
              <a:cs typeface="Palatino Linotype" panose="02040502050505030304"/>
            </a:endParaRPr>
          </a:p>
        </p:txBody>
      </p:sp>
      <p:sp>
        <p:nvSpPr>
          <p:cNvPr id="5" name="Text Box 4"/>
          <p:cNvSpPr txBox="1"/>
          <p:nvPr/>
        </p:nvSpPr>
        <p:spPr>
          <a:xfrm>
            <a:off x="569595" y="1908175"/>
            <a:ext cx="10730865" cy="1216660"/>
          </a:xfrm>
          <a:prstGeom prst="rect">
            <a:avLst/>
          </a:prstGeom>
        </p:spPr>
        <p:txBody>
          <a:bodyPr wrap="square">
            <a:noAutofit/>
          </a:bodyPr>
          <a:p>
            <a:pPr marL="0" indent="0" algn="just"/>
            <a:r>
              <a:rPr lang="en-IN" sz="2000" i="0">
                <a:solidFill>
                  <a:schemeClr val="dk1"/>
                </a:solidFill>
                <a:latin typeface="Palatino Linotype" panose="02040502050505030304"/>
                <a:ea typeface="Palatino Linotype" panose="02040502050505030304"/>
                <a:cs typeface="Palatino Linotype" panose="02040502050505030304"/>
              </a:rPr>
              <a:t>For example,</a:t>
            </a:r>
            <a:endParaRPr lang="en-IN" sz="2000" i="0">
              <a:solidFill>
                <a:schemeClr val="dk1"/>
              </a:solidFill>
              <a:latin typeface="Palatino Linotype" panose="02040502050505030304"/>
              <a:ea typeface="Palatino Linotype" panose="02040502050505030304"/>
              <a:cs typeface="Palatino Linotype" panose="02040502050505030304"/>
            </a:endParaRPr>
          </a:p>
          <a:p>
            <a:pPr marL="0" indent="0" algn="just"/>
            <a:r>
              <a:rPr lang="en-IN" sz="2000" b="0" i="0">
                <a:solidFill>
                  <a:schemeClr val="dk1"/>
                </a:solidFill>
                <a:latin typeface="Palatino Linotype" panose="02040502050505030304"/>
                <a:ea typeface="Palatino Linotype" panose="02040502050505030304"/>
                <a:cs typeface="Palatino Linotype" panose="02040502050505030304"/>
              </a:rPr>
              <a:t> ID is used as a key in the Student table because it is unique for each student. In the PERSON table, passport_number, license_number, SSN are keys since they are unique for each person.</a:t>
            </a:r>
            <a:endParaRPr lang="en-IN" sz="2000" b="0" i="0">
              <a:solidFill>
                <a:schemeClr val="dk1"/>
              </a:solidFill>
              <a:latin typeface="Palatino Linotype" panose="02040502050505030304"/>
              <a:ea typeface="Palatino Linotype" panose="02040502050505030304"/>
              <a:cs typeface="Palatino Linotype" panose="02040502050505030304"/>
            </a:endParaRPr>
          </a:p>
        </p:txBody>
      </p:sp>
      <p:pic>
        <p:nvPicPr>
          <p:cNvPr id="6" name="Picture 5"/>
          <p:cNvPicPr/>
          <p:nvPr/>
        </p:nvPicPr>
        <p:blipFill>
          <a:blip r:embed="rId1"/>
        </p:blipFill>
        <p:spPr>
          <a:xfrm>
            <a:off x="1669415" y="3429000"/>
            <a:ext cx="7950200" cy="2962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9400" y="477837"/>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1. Primary key</a:t>
            </a:r>
            <a:endParaRPr sz="1600" b="0" i="0">
              <a:solidFill>
                <a:srgbClr val="610B4B"/>
              </a:solidFill>
              <a:latin typeface="erdana"/>
              <a:ea typeface="erdana"/>
            </a:endParaRPr>
          </a:p>
        </p:txBody>
      </p:sp>
      <p:sp>
        <p:nvSpPr>
          <p:cNvPr id="3" name="Text Box 2"/>
          <p:cNvSpPr txBox="1"/>
          <p:nvPr/>
        </p:nvSpPr>
        <p:spPr>
          <a:xfrm>
            <a:off x="1240155" y="1521460"/>
            <a:ext cx="9149080" cy="2443480"/>
          </a:xfrm>
          <a:prstGeom prst="rect">
            <a:avLst/>
          </a:prstGeom>
          <a:noFill/>
        </p:spPr>
        <p:txBody>
          <a:bodyPr wrap="square" rtlCol="0">
            <a:noAutofit/>
          </a:bodyPr>
          <a:p>
            <a:pPr marL="285750" indent="-285750">
              <a:buFont typeface="Arial" panose="020B0604020202020204" pitchFamily="34" charset="0"/>
              <a:buChar char="•"/>
            </a:pPr>
            <a:r>
              <a:rPr lang="en-US"/>
              <a:t>It is the first key used to identify one and only one instance of an entity uniquely. An entity can contain multiple keys, as we saw in the PERSON table. The key which is most suitable from those lists becomes a primary key.</a:t>
            </a:r>
            <a:endParaRPr lang="en-US"/>
          </a:p>
          <a:p>
            <a:pPr marL="285750" indent="-285750">
              <a:buFont typeface="Arial" panose="020B0604020202020204" pitchFamily="34" charset="0"/>
              <a:buChar char="•"/>
            </a:pPr>
            <a:r>
              <a:rPr lang="en-US"/>
              <a:t>In the EMPLOYEE table, ID can be the primary key since it is unique for each employee. In the EMPLOYEE table, we can even select License_Number and Passport_Number as primary keys since they are also unique.</a:t>
            </a:r>
            <a:endParaRPr lang="en-US"/>
          </a:p>
          <a:p>
            <a:pPr marL="285750" indent="-285750">
              <a:buFont typeface="Arial" panose="020B0604020202020204" pitchFamily="34" charset="0"/>
              <a:buChar char="•"/>
            </a:pPr>
            <a:r>
              <a:rPr lang="en-US"/>
              <a:t>For each entity, the primary key selection is based on requirements and developers.</a:t>
            </a:r>
            <a:endParaRPr lang="en-US"/>
          </a:p>
        </p:txBody>
      </p:sp>
      <p:pic>
        <p:nvPicPr>
          <p:cNvPr id="4" name="Picture 3"/>
          <p:cNvPicPr/>
          <p:nvPr/>
        </p:nvPicPr>
        <p:blipFill>
          <a:blip r:embed="rId1"/>
        </p:blipFill>
        <p:spPr>
          <a:xfrm>
            <a:off x="1393825" y="3604578"/>
            <a:ext cx="5715000" cy="2943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sp>
        <p:nvSpPr>
          <p:cNvPr id="344" name="Google Shape;344;p29"/>
          <p:cNvSpPr txBox="1"/>
          <p:nvPr/>
        </p:nvSpPr>
        <p:spPr>
          <a:xfrm>
            <a:off x="1676400" y="2362200"/>
            <a:ext cx="8839200" cy="914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Entity Relationship Diagram?</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462597"/>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Foreign key</a:t>
            </a:r>
            <a:endParaRPr sz="1600" b="0" i="0">
              <a:solidFill>
                <a:srgbClr val="610B4B"/>
              </a:solidFill>
              <a:latin typeface="erdana"/>
              <a:ea typeface="erdana"/>
            </a:endParaRPr>
          </a:p>
        </p:txBody>
      </p:sp>
      <p:sp>
        <p:nvSpPr>
          <p:cNvPr id="3" name="Text Box 2"/>
          <p:cNvSpPr txBox="1"/>
          <p:nvPr/>
        </p:nvSpPr>
        <p:spPr>
          <a:xfrm>
            <a:off x="719455" y="1138555"/>
            <a:ext cx="10373995" cy="2030095"/>
          </a:xfrm>
          <a:prstGeom prst="rect">
            <a:avLst/>
          </a:prstGeom>
          <a:noFill/>
        </p:spPr>
        <p:txBody>
          <a:bodyPr wrap="square" rtlCol="0">
            <a:spAutoFit/>
          </a:bodyPr>
          <a:p>
            <a:pPr marL="285750" indent="-285750">
              <a:buFont typeface="Arial" panose="020B0604020202020204" pitchFamily="34" charset="0"/>
              <a:buChar char="•"/>
            </a:pPr>
            <a:r>
              <a:rPr lang="en-US"/>
              <a:t>Foreign keys are the column of the table used to point to the primary key of another table.</a:t>
            </a:r>
            <a:endParaRPr lang="en-US"/>
          </a:p>
          <a:p>
            <a:pPr marL="285750" indent="-285750">
              <a:buFont typeface="Arial" panose="020B0604020202020204" pitchFamily="34" charset="0"/>
              <a:buChar char="•"/>
            </a:pPr>
            <a:r>
              <a:rPr lang="en-US"/>
              <a:t>Every employee works in a specific department in a company, and employee and department are two different entities. So we can't store the department's information in the employee table. That's why we link these two tables through the primary key of one table.</a:t>
            </a:r>
            <a:endParaRPr lang="en-US"/>
          </a:p>
          <a:p>
            <a:pPr marL="285750" indent="-285750">
              <a:buFont typeface="Arial" panose="020B0604020202020204" pitchFamily="34" charset="0"/>
              <a:buChar char="•"/>
            </a:pPr>
            <a:r>
              <a:rPr lang="en-US"/>
              <a:t>We add the primary key of the DEPARTMENT table, Department_Id, as a new attribute in the EMPLOYEE table.</a:t>
            </a:r>
            <a:endParaRPr lang="en-US"/>
          </a:p>
          <a:p>
            <a:pPr marL="285750" indent="-285750">
              <a:buFont typeface="Arial" panose="020B0604020202020204" pitchFamily="34" charset="0"/>
              <a:buChar char="•"/>
            </a:pPr>
            <a:r>
              <a:rPr lang="en-US"/>
              <a:t>In the EMPLOYEE table, Department_Id is the foreign key, and both the tables are related.</a:t>
            </a:r>
            <a:endParaRPr lang="en-US"/>
          </a:p>
        </p:txBody>
      </p:sp>
      <p:pic>
        <p:nvPicPr>
          <p:cNvPr id="4" name="Picture 3"/>
          <p:cNvPicPr/>
          <p:nvPr/>
        </p:nvPicPr>
        <p:blipFill>
          <a:blip r:embed="rId1"/>
        </p:blipFill>
        <p:spPr>
          <a:xfrm>
            <a:off x="1578610" y="3260408"/>
            <a:ext cx="5715000" cy="2943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3" name="Shape 653"/>
        <p:cNvGrpSpPr/>
        <p:nvPr/>
      </p:nvGrpSpPr>
      <p:grpSpPr>
        <a:xfrm>
          <a:off x="0" y="0"/>
          <a:ext cx="0" cy="0"/>
          <a:chOff x="0" y="0"/>
          <a:chExt cx="0" cy="0"/>
        </a:xfrm>
      </p:grpSpPr>
      <p:sp>
        <p:nvSpPr>
          <p:cNvPr id="654" name="Google Shape;654;p56"/>
          <p:cNvSpPr txBox="1"/>
          <p:nvPr/>
        </p:nvSpPr>
        <p:spPr>
          <a:xfrm>
            <a:off x="1676400" y="104902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Common relationships</a:t>
            </a:r>
            <a:endParaRPr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 name="Picture 0"/>
          <p:cNvPicPr/>
          <p:nvPr/>
        </p:nvPicPr>
        <p:blipFill>
          <a:blip r:embed="rId1"/>
        </p:blipFill>
        <p:spPr>
          <a:xfrm>
            <a:off x="1428750" y="3276600"/>
            <a:ext cx="9334500" cy="304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8" name="Shape 658"/>
        <p:cNvGrpSpPr/>
        <p:nvPr/>
      </p:nvGrpSpPr>
      <p:grpSpPr>
        <a:xfrm>
          <a:off x="0" y="0"/>
          <a:ext cx="0" cy="0"/>
          <a:chOff x="0" y="0"/>
          <a:chExt cx="0" cy="0"/>
        </a:xfrm>
      </p:grpSpPr>
      <p:sp>
        <p:nvSpPr>
          <p:cNvPr id="659" name="Google Shape;659;p57"/>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660" name="Google Shape;660;p57"/>
          <p:cNvSpPr/>
          <p:nvPr/>
        </p:nvSpPr>
        <p:spPr>
          <a:xfrm>
            <a:off x="695400" y="2362202"/>
            <a:ext cx="9614812" cy="3106420"/>
          </a:xfrm>
          <a:prstGeom prst="rect">
            <a:avLst/>
          </a:prstGeom>
          <a:solidFill>
            <a:schemeClr val="lt1"/>
          </a:solidFill>
          <a:ln>
            <a:noFill/>
          </a:ln>
        </p:spPr>
        <p:txBody>
          <a:bodyPr spcFirstLastPara="1" wrap="square" lIns="91425" tIns="45700" rIns="91425" bIns="45700" anchor="ctr" anchorCtr="0">
            <a:spAutoFit/>
          </a:bodyPr>
          <a:lstStyle/>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one-to-one (1:1)</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514350" marR="0" lvl="0" indent="-336550" algn="l" rtl="0">
              <a:spcBef>
                <a:spcPts val="0"/>
              </a:spcBef>
              <a:spcAft>
                <a:spcPts val="0"/>
              </a:spcAft>
              <a:buClr>
                <a:schemeClr val="dk1"/>
              </a:buClr>
              <a:buSzPts val="2800"/>
              <a:buFont typeface="Bookman Old Style" panose="02050604050505020204"/>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one-to-many (1:M)</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514350" marR="0" lvl="0" indent="-336550" algn="l" rtl="0">
              <a:spcBef>
                <a:spcPts val="0"/>
              </a:spcBef>
              <a:spcAft>
                <a:spcPts val="0"/>
              </a:spcAft>
              <a:buClr>
                <a:schemeClr val="dk1"/>
              </a:buClr>
              <a:buSzPts val="2800"/>
              <a:buFont typeface="Bookman Old Style" panose="02050604050505020204"/>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many-to-many (M:N)</a:t>
            </a:r>
            <a:endParaRPr lang="en-IN" sz="2800">
              <a:solidFill>
                <a:schemeClr val="dk1"/>
              </a:solidFill>
              <a:latin typeface="Arial" panose="020B0604020202020204"/>
              <a:ea typeface="Arial" panose="020B0604020202020204"/>
              <a:cs typeface="Arial" panose="020B0604020202020204"/>
              <a:sym typeface="Arial" panose="020B0604020202020204"/>
            </a:endParaRPr>
          </a:p>
        </p:txBody>
      </p:sp>
      <p:sp>
        <p:nvSpPr>
          <p:cNvPr id="661" name="Google Shape;661;p5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62" name="Google Shape;662;p5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63" name="Google Shape;663;p57" descr="one_to_one_entity_relationship_diagram.jpg"/>
          <p:cNvPicPr preferRelativeResize="0"/>
          <p:nvPr/>
        </p:nvPicPr>
        <p:blipFill rotWithShape="1">
          <a:blip r:embed="rId1"/>
          <a:srcRect/>
          <a:stretch>
            <a:fillRect/>
          </a:stretch>
        </p:blipFill>
        <p:spPr>
          <a:xfrm>
            <a:off x="6842761" y="2030835"/>
            <a:ext cx="1857375" cy="790575"/>
          </a:xfrm>
          <a:prstGeom prst="rect">
            <a:avLst/>
          </a:prstGeom>
          <a:noFill/>
          <a:ln>
            <a:noFill/>
          </a:ln>
        </p:spPr>
      </p:pic>
      <p:pic>
        <p:nvPicPr>
          <p:cNvPr id="664" name="Google Shape;664;p57" descr="many_to_many_entity_relationship_diagram.jpg"/>
          <p:cNvPicPr preferRelativeResize="0"/>
          <p:nvPr/>
        </p:nvPicPr>
        <p:blipFill rotWithShape="1">
          <a:blip r:embed="rId2"/>
          <a:srcRect/>
          <a:stretch>
            <a:fillRect/>
          </a:stretch>
        </p:blipFill>
        <p:spPr>
          <a:xfrm>
            <a:off x="6755483" y="4537872"/>
            <a:ext cx="2314575" cy="1457325"/>
          </a:xfrm>
          <a:prstGeom prst="rect">
            <a:avLst/>
          </a:prstGeom>
          <a:noFill/>
          <a:ln>
            <a:noFill/>
          </a:ln>
        </p:spPr>
      </p:pic>
      <p:pic>
        <p:nvPicPr>
          <p:cNvPr id="665" name="Google Shape;665;p57" descr="one_to_many_entity_relationship_diagram.jpg"/>
          <p:cNvPicPr preferRelativeResize="0"/>
          <p:nvPr/>
        </p:nvPicPr>
        <p:blipFill rotWithShape="1">
          <a:blip r:embed="rId3"/>
          <a:srcRect/>
          <a:stretch>
            <a:fillRect/>
          </a:stretch>
        </p:blipFill>
        <p:spPr>
          <a:xfrm>
            <a:off x="6507798" y="2895352"/>
            <a:ext cx="2828925" cy="1333500"/>
          </a:xfrm>
          <a:prstGeom prst="rect">
            <a:avLst/>
          </a:prstGeom>
          <a:noFill/>
          <a:ln>
            <a:noFill/>
          </a:ln>
        </p:spPr>
      </p:pic>
      <p:sp>
        <p:nvSpPr>
          <p:cNvPr id="666" name="Google Shape;666;p57"/>
          <p:cNvSpPr/>
          <p:nvPr/>
        </p:nvSpPr>
        <p:spPr>
          <a:xfrm>
            <a:off x="695400" y="1174532"/>
            <a:ext cx="641093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Common relationship</a:t>
            </a:r>
            <a:endParaRPr sz="2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67" name="Google Shape;667;p57"/>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relationships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92" name="Shape 692"/>
        <p:cNvGrpSpPr/>
        <p:nvPr/>
      </p:nvGrpSpPr>
      <p:grpSpPr>
        <a:xfrm>
          <a:off x="0" y="0"/>
          <a:ext cx="0" cy="0"/>
          <a:chOff x="0" y="0"/>
          <a:chExt cx="0" cy="0"/>
        </a:xfrm>
      </p:grpSpPr>
      <p:sp>
        <p:nvSpPr>
          <p:cNvPr id="693" name="Google Shape;693;p61"/>
          <p:cNvSpPr txBox="1"/>
          <p:nvPr/>
        </p:nvSpPr>
        <p:spPr>
          <a:xfrm>
            <a:off x="1544955" y="523875"/>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one-to-one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 name="Picture 0"/>
          <p:cNvPicPr/>
          <p:nvPr/>
        </p:nvPicPr>
        <p:blipFill>
          <a:blip r:embed="rId1"/>
        </p:blipFill>
        <p:spPr>
          <a:xfrm>
            <a:off x="1075055" y="4321175"/>
            <a:ext cx="9779000" cy="1790700"/>
          </a:xfrm>
          <a:prstGeom prst="rect">
            <a:avLst/>
          </a:prstGeom>
        </p:spPr>
      </p:pic>
      <p:pic>
        <p:nvPicPr>
          <p:cNvPr id="2" name="Picture 1"/>
          <p:cNvPicPr/>
          <p:nvPr/>
        </p:nvPicPr>
        <p:blipFill>
          <a:blip r:embed="rId2"/>
        </p:blipFill>
        <p:spPr>
          <a:xfrm>
            <a:off x="3043555" y="1590675"/>
            <a:ext cx="5724525" cy="2301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7" name="Shape 697"/>
        <p:cNvGrpSpPr/>
        <p:nvPr/>
      </p:nvGrpSpPr>
      <p:grpSpPr>
        <a:xfrm>
          <a:off x="0" y="0"/>
          <a:ext cx="0" cy="0"/>
          <a:chOff x="0" y="0"/>
          <a:chExt cx="0" cy="0"/>
        </a:xfrm>
      </p:grpSpPr>
      <p:sp>
        <p:nvSpPr>
          <p:cNvPr id="698" name="Google Shape;698;p6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9" name="Google Shape;699;p6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0" name="Google Shape;700;p62"/>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01" name="Google Shape;701;p62"/>
          <p:cNvSpPr/>
          <p:nvPr/>
        </p:nvSpPr>
        <p:spPr>
          <a:xfrm>
            <a:off x="292514" y="692696"/>
            <a:ext cx="115641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only relate to zero/one row in the table on the other side of their relationship. This is the least common database relationship.</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02" name="Google Shape;702;p62"/>
          <p:cNvSpPr/>
          <p:nvPr/>
        </p:nvSpPr>
        <p:spPr>
          <a:xfrm>
            <a:off x="292513" y="1916832"/>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only be linked to zero/one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03" name="Google Shape;703;p62"/>
          <p:cNvGrpSpPr/>
          <p:nvPr/>
        </p:nvGrpSpPr>
        <p:grpSpPr>
          <a:xfrm>
            <a:off x="292512" y="3276600"/>
            <a:ext cx="11492120" cy="2616932"/>
            <a:chOff x="292512" y="3265124"/>
            <a:chExt cx="11492120" cy="2616932"/>
          </a:xfrm>
        </p:grpSpPr>
        <p:sp>
          <p:nvSpPr>
            <p:cNvPr id="704" name="Google Shape;704;p62"/>
            <p:cNvSpPr/>
            <p:nvPr/>
          </p:nvSpPr>
          <p:spPr>
            <a:xfrm>
              <a:off x="292512" y="3265124"/>
              <a:ext cx="1987063"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5" name="Google Shape;705;p62"/>
            <p:cNvSpPr/>
            <p:nvPr/>
          </p:nvSpPr>
          <p:spPr>
            <a:xfrm>
              <a:off x="4367808" y="3265124"/>
              <a:ext cx="1944216"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6" name="Google Shape;706;p62"/>
            <p:cNvSpPr/>
            <p:nvPr/>
          </p:nvSpPr>
          <p:spPr>
            <a:xfrm>
              <a:off x="7680176" y="3265124"/>
              <a:ext cx="2029780"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7" name="Google Shape;707;p62"/>
            <p:cNvSpPr/>
            <p:nvPr/>
          </p:nvSpPr>
          <p:spPr>
            <a:xfrm>
              <a:off x="2294090" y="4258971"/>
              <a:ext cx="204087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one-to-one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08" name="Google Shape;708;p62"/>
            <p:cNvSpPr/>
            <p:nvPr/>
          </p:nvSpPr>
          <p:spPr>
            <a:xfrm>
              <a:off x="6744072" y="4405122"/>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09" name="Google Shape;709;p62"/>
            <p:cNvSpPr/>
            <p:nvPr/>
          </p:nvSpPr>
          <p:spPr>
            <a:xfrm>
              <a:off x="9840416" y="3265124"/>
              <a:ext cx="1944216"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0" name="Google Shape;710;p62"/>
            <p:cNvSpPr/>
            <p:nvPr/>
          </p:nvSpPr>
          <p:spPr>
            <a:xfrm>
              <a:off x="292512" y="4177546"/>
              <a:ext cx="1987063"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1" name="Google Shape;711;p62"/>
            <p:cNvSpPr/>
            <p:nvPr/>
          </p:nvSpPr>
          <p:spPr>
            <a:xfrm>
              <a:off x="4367808" y="417754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2" name="Google Shape;712;p62"/>
            <p:cNvSpPr/>
            <p:nvPr/>
          </p:nvSpPr>
          <p:spPr>
            <a:xfrm>
              <a:off x="7680176" y="4177546"/>
              <a:ext cx="2029780"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3" name="Google Shape;713;p62"/>
            <p:cNvSpPr/>
            <p:nvPr/>
          </p:nvSpPr>
          <p:spPr>
            <a:xfrm>
              <a:off x="9840416" y="417754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4" name="Google Shape;714;p62"/>
            <p:cNvSpPr/>
            <p:nvPr/>
          </p:nvSpPr>
          <p:spPr>
            <a:xfrm>
              <a:off x="292512" y="5089968"/>
              <a:ext cx="1987063"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5" name="Google Shape;715;p62"/>
            <p:cNvSpPr/>
            <p:nvPr/>
          </p:nvSpPr>
          <p:spPr>
            <a:xfrm>
              <a:off x="4367808" y="5089968"/>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6" name="Google Shape;716;p62"/>
            <p:cNvSpPr/>
            <p:nvPr/>
          </p:nvSpPr>
          <p:spPr>
            <a:xfrm>
              <a:off x="7666617" y="5089968"/>
              <a:ext cx="2029780"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7" name="Google Shape;717;p62"/>
            <p:cNvSpPr/>
            <p:nvPr/>
          </p:nvSpPr>
          <p:spPr>
            <a:xfrm>
              <a:off x="9812420" y="5089968"/>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6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723" name="Google Shape;723;p6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4" name="Google Shape;724;p6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5" name="Google Shape;725;p63"/>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26" name="Google Shape;726;p63"/>
          <p:cNvSpPr/>
          <p:nvPr/>
        </p:nvSpPr>
        <p:spPr>
          <a:xfrm>
            <a:off x="292513" y="1916832"/>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only be linked to zero/one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27" name="Google Shape;727;p63"/>
          <p:cNvSpPr/>
          <p:nvPr/>
        </p:nvSpPr>
        <p:spPr>
          <a:xfrm>
            <a:off x="292514" y="692696"/>
            <a:ext cx="115641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only relate to zero/one row in the table on the other side of their relationship. This is the least common database relationship.</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28" name="Google Shape;728;p63"/>
          <p:cNvGrpSpPr/>
          <p:nvPr/>
        </p:nvGrpSpPr>
        <p:grpSpPr>
          <a:xfrm>
            <a:off x="292513" y="3276000"/>
            <a:ext cx="11492119" cy="3529354"/>
            <a:chOff x="292513" y="3068960"/>
            <a:chExt cx="11492119" cy="3529354"/>
          </a:xfrm>
        </p:grpSpPr>
        <p:grpSp>
          <p:nvGrpSpPr>
            <p:cNvPr id="729" name="Google Shape;729;p63"/>
            <p:cNvGrpSpPr/>
            <p:nvPr/>
          </p:nvGrpSpPr>
          <p:grpSpPr>
            <a:xfrm>
              <a:off x="292513" y="3068960"/>
              <a:ext cx="11492119" cy="3529354"/>
              <a:chOff x="292513" y="3068960"/>
              <a:chExt cx="11492119" cy="3529354"/>
            </a:xfrm>
          </p:grpSpPr>
          <p:sp>
            <p:nvSpPr>
              <p:cNvPr id="730" name="Google Shape;730;p63"/>
              <p:cNvSpPr/>
              <p:nvPr/>
            </p:nvSpPr>
            <p:spPr>
              <a:xfrm>
                <a:off x="292513"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1" name="Google Shape;731;p63"/>
              <p:cNvSpPr/>
              <p:nvPr/>
            </p:nvSpPr>
            <p:spPr>
              <a:xfrm>
                <a:off x="4367808"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2" name="Google Shape;732;p63"/>
              <p:cNvSpPr/>
              <p:nvPr/>
            </p:nvSpPr>
            <p:spPr>
              <a:xfrm>
                <a:off x="7765740"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3" name="Google Shape;733;p63"/>
              <p:cNvSpPr/>
              <p:nvPr/>
            </p:nvSpPr>
            <p:spPr>
              <a:xfrm>
                <a:off x="6744072" y="4208958"/>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34" name="Google Shape;734;p63"/>
              <p:cNvSpPr/>
              <p:nvPr/>
            </p:nvSpPr>
            <p:spPr>
              <a:xfrm>
                <a:off x="9840416"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5" name="Google Shape;735;p63"/>
              <p:cNvSpPr/>
              <p:nvPr/>
            </p:nvSpPr>
            <p:spPr>
              <a:xfrm>
                <a:off x="292513"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6" name="Google Shape;736;p63"/>
              <p:cNvSpPr/>
              <p:nvPr/>
            </p:nvSpPr>
            <p:spPr>
              <a:xfrm>
                <a:off x="4367808"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7" name="Google Shape;737;p63"/>
              <p:cNvSpPr/>
              <p:nvPr/>
            </p:nvSpPr>
            <p:spPr>
              <a:xfrm>
                <a:off x="7765740"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8" name="Google Shape;738;p63"/>
              <p:cNvSpPr/>
              <p:nvPr/>
            </p:nvSpPr>
            <p:spPr>
              <a:xfrm>
                <a:off x="9840416"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9" name="Google Shape;739;p63"/>
              <p:cNvSpPr/>
              <p:nvPr/>
            </p:nvSpPr>
            <p:spPr>
              <a:xfrm>
                <a:off x="292513" y="4893804"/>
                <a:ext cx="1944216" cy="792088"/>
              </a:xfrm>
              <a:prstGeom prst="rect">
                <a:avLst/>
              </a:prstGeom>
              <a:solidFill>
                <a:srgbClr val="FFFFF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0" name="Google Shape;740;p63"/>
              <p:cNvSpPr/>
              <p:nvPr/>
            </p:nvSpPr>
            <p:spPr>
              <a:xfrm>
                <a:off x="4367808" y="489762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1" name="Google Shape;741;p63"/>
              <p:cNvSpPr/>
              <p:nvPr/>
            </p:nvSpPr>
            <p:spPr>
              <a:xfrm>
                <a:off x="7752181" y="4893804"/>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Person-4</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2" name="Google Shape;742;p63"/>
              <p:cNvSpPr/>
              <p:nvPr/>
            </p:nvSpPr>
            <p:spPr>
              <a:xfrm>
                <a:off x="9812420" y="4893804"/>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3" name="Google Shape;743;p63"/>
              <p:cNvSpPr/>
              <p:nvPr/>
            </p:nvSpPr>
            <p:spPr>
              <a:xfrm>
                <a:off x="292513" y="580622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Person-4</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44" name="Google Shape;744;p63"/>
            <p:cNvSpPr/>
            <p:nvPr/>
          </p:nvSpPr>
          <p:spPr>
            <a:xfrm>
              <a:off x="2294090" y="4270447"/>
              <a:ext cx="204087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one-to-one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759" name="Shape 759"/>
        <p:cNvGrpSpPr/>
        <p:nvPr/>
      </p:nvGrpSpPr>
      <p:grpSpPr>
        <a:xfrm>
          <a:off x="0" y="0"/>
          <a:ext cx="0" cy="0"/>
          <a:chOff x="0" y="0"/>
          <a:chExt cx="0" cy="0"/>
        </a:xfrm>
      </p:grpSpPr>
      <p:sp>
        <p:nvSpPr>
          <p:cNvPr id="760" name="Google Shape;760;p65"/>
          <p:cNvSpPr/>
          <p:nvPr/>
        </p:nvSpPr>
        <p:spPr>
          <a:xfrm>
            <a:off x="407368" y="404664"/>
            <a:ext cx="400052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person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person_ID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emailID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128</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1" name="Google Shape;761;p65"/>
          <p:cNvSpPr/>
          <p:nvPr/>
        </p:nvSpPr>
        <p:spPr>
          <a:xfrm>
            <a:off x="5932987" y="642918"/>
            <a:ext cx="5851645"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6699"/>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passportDetails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passportID </a:t>
            </a:r>
            <a:r>
              <a:rPr lang="en-IN" sz="1800">
                <a:solidFill>
                  <a:srgbClr val="834689"/>
                </a:solidFill>
                <a:latin typeface="Arial" panose="020B0604020202020204"/>
                <a:ea typeface="Arial" panose="020B0604020202020204"/>
                <a:cs typeface="Arial" panose="020B0604020202020204"/>
                <a:sym typeface="Arial" panose="020B0604020202020204"/>
              </a:rPr>
              <a:t>VARCHAR(20)</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passport_Number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255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person_ID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UNIQUE</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person_ID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person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person_ID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2" name="Google Shape;762;p65"/>
          <p:cNvSpPr/>
          <p:nvPr/>
        </p:nvSpPr>
        <p:spPr>
          <a:xfrm>
            <a:off x="795"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763" name="Google Shape;763;p65"/>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one-to-one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764" name="Google Shape;764;p65"/>
          <p:cNvPicPr preferRelativeResize="0"/>
          <p:nvPr/>
        </p:nvPicPr>
        <p:blipFill rotWithShape="1">
          <a:blip r:embed="rId1"/>
          <a:srcRect/>
          <a:stretch>
            <a:fillRect/>
          </a:stretch>
        </p:blipFill>
        <p:spPr>
          <a:xfrm>
            <a:off x="165775" y="1952546"/>
            <a:ext cx="4628882" cy="1476454"/>
          </a:xfrm>
          <a:prstGeom prst="rect">
            <a:avLst/>
          </a:prstGeom>
          <a:noFill/>
          <a:ln>
            <a:noFill/>
          </a:ln>
        </p:spPr>
      </p:pic>
      <p:pic>
        <p:nvPicPr>
          <p:cNvPr id="765" name="Google Shape;765;p65"/>
          <p:cNvPicPr preferRelativeResize="0"/>
          <p:nvPr/>
        </p:nvPicPr>
        <p:blipFill rotWithShape="1">
          <a:blip r:embed="rId2"/>
          <a:srcRect/>
          <a:stretch>
            <a:fillRect/>
          </a:stretch>
        </p:blipFill>
        <p:spPr>
          <a:xfrm>
            <a:off x="6094310" y="2530803"/>
            <a:ext cx="4819264" cy="1618277"/>
          </a:xfrm>
          <a:prstGeom prst="rect">
            <a:avLst/>
          </a:prstGeom>
          <a:noFill/>
          <a:ln>
            <a:noFill/>
          </a:ln>
        </p:spPr>
      </p:pic>
      <p:pic>
        <p:nvPicPr>
          <p:cNvPr id="766" name="Google Shape;766;p65"/>
          <p:cNvPicPr preferRelativeResize="0"/>
          <p:nvPr/>
        </p:nvPicPr>
        <p:blipFill rotWithShape="1">
          <a:blip r:embed="rId3"/>
          <a:srcRect/>
          <a:stretch>
            <a:fillRect/>
          </a:stretch>
        </p:blipFill>
        <p:spPr>
          <a:xfrm>
            <a:off x="165774" y="3641253"/>
            <a:ext cx="5915671" cy="3216744"/>
          </a:xfrm>
          <a:prstGeom prst="rect">
            <a:avLst/>
          </a:prstGeom>
          <a:noFill/>
          <a:ln>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0" name="Shape 770"/>
        <p:cNvGrpSpPr/>
        <p:nvPr/>
      </p:nvGrpSpPr>
      <p:grpSpPr>
        <a:xfrm>
          <a:off x="0" y="0"/>
          <a:ext cx="0" cy="0"/>
          <a:chOff x="0" y="0"/>
          <a:chExt cx="0" cy="0"/>
        </a:xfrm>
      </p:grpSpPr>
      <p:sp>
        <p:nvSpPr>
          <p:cNvPr id="771" name="Google Shape;771;p66"/>
          <p:cNvSpPr txBox="1"/>
          <p:nvPr/>
        </p:nvSpPr>
        <p:spPr>
          <a:xfrm>
            <a:off x="1676400" y="57023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one-to-many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990600" y="4325621"/>
            <a:ext cx="9525000" cy="1879599"/>
          </a:xfrm>
          <a:prstGeom prst="rect">
            <a:avLst/>
          </a:prstGeom>
        </p:spPr>
      </p:pic>
      <p:pic>
        <p:nvPicPr>
          <p:cNvPr id="3" name="Picture 2"/>
          <p:cNvPicPr/>
          <p:nvPr/>
        </p:nvPicPr>
        <p:blipFill>
          <a:blip r:embed="rId2"/>
        </p:blipFill>
        <p:spPr>
          <a:xfrm>
            <a:off x="2763520" y="1637030"/>
            <a:ext cx="6009005" cy="27901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5" name="Shape 775"/>
        <p:cNvGrpSpPr/>
        <p:nvPr/>
      </p:nvGrpSpPr>
      <p:grpSpPr>
        <a:xfrm>
          <a:off x="0" y="0"/>
          <a:ext cx="0" cy="0"/>
          <a:chOff x="0" y="0"/>
          <a:chExt cx="0" cy="0"/>
        </a:xfrm>
      </p:grpSpPr>
      <p:sp>
        <p:nvSpPr>
          <p:cNvPr id="776" name="Google Shape;776;p6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7" name="Google Shape;777;p6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8" name="Google Shape;778;p67"/>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one-to-many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79" name="Google Shape;779;p67"/>
          <p:cNvSpPr/>
          <p:nvPr/>
        </p:nvSpPr>
        <p:spPr>
          <a:xfrm>
            <a:off x="292514" y="692696"/>
            <a:ext cx="11348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one-to-many</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have zero or more row in the table on the other side of their relationship. </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80" name="Google Shape;780;p67"/>
          <p:cNvSpPr/>
          <p:nvPr/>
        </p:nvSpPr>
        <p:spPr>
          <a:xfrm>
            <a:off x="205925" y="1508503"/>
            <a:ext cx="117801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one-to-many</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an element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be linked to many elements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but a member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linked to only one element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81" name="Google Shape;781;p67"/>
          <p:cNvGrpSpPr/>
          <p:nvPr/>
        </p:nvGrpSpPr>
        <p:grpSpPr>
          <a:xfrm>
            <a:off x="429306" y="2705359"/>
            <a:ext cx="11355326" cy="3964001"/>
            <a:chOff x="76488" y="2636912"/>
            <a:chExt cx="11355326" cy="3964001"/>
          </a:xfrm>
        </p:grpSpPr>
        <p:sp>
          <p:nvSpPr>
            <p:cNvPr id="782" name="Google Shape;782;p67"/>
            <p:cNvSpPr/>
            <p:nvPr/>
          </p:nvSpPr>
          <p:spPr>
            <a:xfrm>
              <a:off x="76488" y="2636912"/>
              <a:ext cx="2232000"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3" name="Google Shape;783;p67"/>
            <p:cNvSpPr/>
            <p:nvPr/>
          </p:nvSpPr>
          <p:spPr>
            <a:xfrm>
              <a:off x="2308604" y="3630759"/>
              <a:ext cx="2232248"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one-to-many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84" name="Google Shape;784;p67"/>
            <p:cNvSpPr/>
            <p:nvPr/>
          </p:nvSpPr>
          <p:spPr>
            <a:xfrm>
              <a:off x="6629216" y="3776910"/>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85" name="Google Shape;785;p67"/>
            <p:cNvSpPr/>
            <p:nvPr/>
          </p:nvSpPr>
          <p:spPr>
            <a:xfrm>
              <a:off x="4655840" y="2636912"/>
              <a:ext cx="1944216"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6" name="Google Shape;786;p67"/>
            <p:cNvSpPr/>
            <p:nvPr/>
          </p:nvSpPr>
          <p:spPr>
            <a:xfrm>
              <a:off x="76488" y="3212976"/>
              <a:ext cx="2232000"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7" name="Google Shape;787;p67"/>
            <p:cNvSpPr/>
            <p:nvPr/>
          </p:nvSpPr>
          <p:spPr>
            <a:xfrm>
              <a:off x="4655840" y="3212976"/>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8" name="Google Shape;788;p67"/>
            <p:cNvSpPr/>
            <p:nvPr/>
          </p:nvSpPr>
          <p:spPr>
            <a:xfrm>
              <a:off x="76488" y="3789040"/>
              <a:ext cx="2232000"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9" name="Google Shape;789;p67"/>
            <p:cNvSpPr/>
            <p:nvPr/>
          </p:nvSpPr>
          <p:spPr>
            <a:xfrm>
              <a:off x="76488" y="4389310"/>
              <a:ext cx="2232000"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Customer-4</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0" name="Google Shape;790;p67"/>
            <p:cNvSpPr/>
            <p:nvPr/>
          </p:nvSpPr>
          <p:spPr>
            <a:xfrm>
              <a:off x="4655840" y="3792485"/>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1" name="Google Shape;791;p67"/>
            <p:cNvSpPr/>
            <p:nvPr/>
          </p:nvSpPr>
          <p:spPr>
            <a:xfrm>
              <a:off x="4655840" y="4368549"/>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2" name="Google Shape;792;p67"/>
            <p:cNvSpPr/>
            <p:nvPr/>
          </p:nvSpPr>
          <p:spPr>
            <a:xfrm>
              <a:off x="4655840" y="4941168"/>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3" name="Google Shape;793;p67"/>
            <p:cNvSpPr/>
            <p:nvPr/>
          </p:nvSpPr>
          <p:spPr>
            <a:xfrm>
              <a:off x="4655840" y="5517232"/>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4" name="Google Shape;794;p67"/>
            <p:cNvSpPr/>
            <p:nvPr/>
          </p:nvSpPr>
          <p:spPr>
            <a:xfrm>
              <a:off x="4655840" y="6093296"/>
              <a:ext cx="1944216"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5" name="Google Shape;795;p67"/>
            <p:cNvSpPr/>
            <p:nvPr/>
          </p:nvSpPr>
          <p:spPr>
            <a:xfrm>
              <a:off x="76488" y="4989580"/>
              <a:ext cx="2232000" cy="504056"/>
            </a:xfrm>
            <a:prstGeom prst="rect">
              <a:avLst/>
            </a:prstGeom>
            <a:solidFill>
              <a:schemeClr val="lt2"/>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Customer-5</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6" name="Google Shape;796;p67"/>
            <p:cNvSpPr/>
            <p:nvPr/>
          </p:nvSpPr>
          <p:spPr>
            <a:xfrm>
              <a:off x="7133272" y="2636912"/>
              <a:ext cx="2232248"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7" name="Google Shape;797;p67"/>
            <p:cNvSpPr/>
            <p:nvPr/>
          </p:nvSpPr>
          <p:spPr>
            <a:xfrm>
              <a:off x="9487598" y="2636912"/>
              <a:ext cx="1944216"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8" name="Google Shape;798;p67"/>
            <p:cNvSpPr/>
            <p:nvPr/>
          </p:nvSpPr>
          <p:spPr>
            <a:xfrm>
              <a:off x="7133272" y="3211241"/>
              <a:ext cx="2232248"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9" name="Google Shape;799;p67"/>
            <p:cNvSpPr/>
            <p:nvPr/>
          </p:nvSpPr>
          <p:spPr>
            <a:xfrm>
              <a:off x="9487598" y="3218940"/>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0" name="Google Shape;800;p67"/>
            <p:cNvSpPr/>
            <p:nvPr/>
          </p:nvSpPr>
          <p:spPr>
            <a:xfrm>
              <a:off x="9487598" y="3798449"/>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1" name="Google Shape;801;p67"/>
            <p:cNvSpPr/>
            <p:nvPr/>
          </p:nvSpPr>
          <p:spPr>
            <a:xfrm>
              <a:off x="7133272" y="3798449"/>
              <a:ext cx="2232248"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2" name="Google Shape;802;p67"/>
            <p:cNvSpPr/>
            <p:nvPr/>
          </p:nvSpPr>
          <p:spPr>
            <a:xfrm>
              <a:off x="7133272" y="4365104"/>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3" name="Google Shape;803;p67"/>
            <p:cNvSpPr/>
            <p:nvPr/>
          </p:nvSpPr>
          <p:spPr>
            <a:xfrm>
              <a:off x="7133272" y="4941168"/>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4" name="Google Shape;804;p67"/>
            <p:cNvSpPr/>
            <p:nvPr/>
          </p:nvSpPr>
          <p:spPr>
            <a:xfrm>
              <a:off x="7133272" y="5517232"/>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5" name="Google Shape;805;p67"/>
            <p:cNvSpPr/>
            <p:nvPr/>
          </p:nvSpPr>
          <p:spPr>
            <a:xfrm>
              <a:off x="9487598" y="4368549"/>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67"/>
            <p:cNvSpPr/>
            <p:nvPr/>
          </p:nvSpPr>
          <p:spPr>
            <a:xfrm>
              <a:off x="9487598" y="4941168"/>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67"/>
            <p:cNvSpPr/>
            <p:nvPr/>
          </p:nvSpPr>
          <p:spPr>
            <a:xfrm>
              <a:off x="9487598" y="5517232"/>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8" name="Google Shape;808;p67"/>
            <p:cNvSpPr/>
            <p:nvPr/>
          </p:nvSpPr>
          <p:spPr>
            <a:xfrm>
              <a:off x="7133271" y="6096857"/>
              <a:ext cx="2232248"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Customer-4</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9" name="Google Shape;809;p67"/>
            <p:cNvSpPr/>
            <p:nvPr/>
          </p:nvSpPr>
          <p:spPr>
            <a:xfrm>
              <a:off x="9470830" y="6093296"/>
              <a:ext cx="1944216"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850" name="Shape 850"/>
        <p:cNvGrpSpPr/>
        <p:nvPr/>
      </p:nvGrpSpPr>
      <p:grpSpPr>
        <a:xfrm>
          <a:off x="0" y="0"/>
          <a:ext cx="0" cy="0"/>
          <a:chOff x="0" y="0"/>
          <a:chExt cx="0" cy="0"/>
        </a:xfrm>
      </p:grpSpPr>
      <p:sp>
        <p:nvSpPr>
          <p:cNvPr id="851" name="Google Shape;851;p69"/>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52" name="Google Shape;852;p69"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53" name="Google Shape;853;p69"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54" name="Google Shape;854;p69"/>
          <p:cNvSpPr/>
          <p:nvPr/>
        </p:nvSpPr>
        <p:spPr>
          <a:xfrm>
            <a:off x="216500" y="427724"/>
            <a:ext cx="525658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customer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address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240</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phone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repID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creditLimit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9,2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comments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custid_zero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sz="1800">
              <a:solidFill>
                <a:srgbClr val="0C0C0C"/>
              </a:solidFill>
              <a:latin typeface="Arial" panose="020B0604020202020204"/>
              <a:ea typeface="Arial" panose="020B0604020202020204"/>
              <a:cs typeface="Arial" panose="020B0604020202020204"/>
              <a:sym typeface="Arial" panose="020B0604020202020204"/>
            </a:endParaRPr>
          </a:p>
        </p:txBody>
      </p:sp>
      <p:sp>
        <p:nvSpPr>
          <p:cNvPr id="855" name="Google Shape;855;p69"/>
          <p:cNvSpPr/>
          <p:nvPr/>
        </p:nvSpPr>
        <p:spPr>
          <a:xfrm>
            <a:off x="5340353" y="704723"/>
            <a:ext cx="6600056"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orders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shipDate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total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8,2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C0C0C"/>
                </a:solidFill>
                <a:latin typeface="Arial" panose="020B0604020202020204"/>
                <a:ea typeface="Arial" panose="020B0604020202020204"/>
                <a:cs typeface="Arial" panose="020B0604020202020204"/>
                <a:sym typeface="Arial" panose="020B0604020202020204"/>
              </a:rPr>
              <a:t> customer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total_greater_zero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total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sz="1800">
              <a:solidFill>
                <a:srgbClr val="0C0C0C"/>
              </a:solidFill>
              <a:latin typeface="Arial" panose="020B0604020202020204"/>
              <a:ea typeface="Arial" panose="020B0604020202020204"/>
              <a:cs typeface="Arial" panose="020B0604020202020204"/>
              <a:sym typeface="Arial" panose="020B0604020202020204"/>
            </a:endParaRPr>
          </a:p>
        </p:txBody>
      </p:sp>
      <p:sp>
        <p:nvSpPr>
          <p:cNvPr id="856" name="Google Shape;856;p69"/>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857" name="Google Shape;857;p69"/>
          <p:cNvPicPr preferRelativeResize="0"/>
          <p:nvPr/>
        </p:nvPicPr>
        <p:blipFill rotWithShape="1">
          <a:blip r:embed="rId1"/>
          <a:srcRect/>
          <a:stretch>
            <a:fillRect/>
          </a:stretch>
        </p:blipFill>
        <p:spPr>
          <a:xfrm>
            <a:off x="216500" y="3273892"/>
            <a:ext cx="4910179" cy="3316495"/>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Arial" panose="020B0604020202020204"/>
              <a:buNone/>
            </a:pPr>
            <a:r>
              <a:rPr lang="en-IN">
                <a:latin typeface="Arial" panose="020B0604020202020204"/>
                <a:ea typeface="Arial" panose="020B0604020202020204"/>
                <a:cs typeface="Arial" panose="020B0604020202020204"/>
                <a:sym typeface="Arial" panose="020B0604020202020204"/>
              </a:rPr>
              <a:t>Entity Relationship Diagram (ER Diagram)</a:t>
            </a:r>
            <a:endParaRPr lang="en-IN">
              <a:latin typeface="Arial" panose="020B0604020202020204"/>
              <a:ea typeface="Arial" panose="020B0604020202020204"/>
              <a:cs typeface="Arial" panose="020B0604020202020204"/>
              <a:sym typeface="Arial" panose="020B0604020202020204"/>
            </a:endParaRPr>
          </a:p>
        </p:txBody>
      </p:sp>
      <p:sp>
        <p:nvSpPr>
          <p:cNvPr id="350" name="Google Shape;350;p30"/>
          <p:cNvSpPr/>
          <p:nvPr/>
        </p:nvSpPr>
        <p:spPr>
          <a:xfrm>
            <a:off x="382905" y="1666461"/>
            <a:ext cx="8686800" cy="954107"/>
          </a:xfrm>
          <a:prstGeom prst="rect">
            <a:avLst/>
          </a:prstGeom>
          <a:solidFill>
            <a:schemeClr val="lt1"/>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Use E-R model to get a high-level graphical view to describe the </a:t>
            </a:r>
            <a:r>
              <a:rPr lang="en-IN" sz="3200" b="1">
                <a:solidFill>
                  <a:schemeClr val="dk1"/>
                </a:solidFill>
                <a:latin typeface="Arial" panose="020B0604020202020204"/>
                <a:ea typeface="Arial" panose="020B0604020202020204"/>
                <a:cs typeface="Arial" panose="020B0604020202020204"/>
                <a:sym typeface="Arial" panose="020B0604020202020204"/>
              </a:rPr>
              <a:t>"</a:t>
            </a:r>
            <a:r>
              <a:rPr lang="en-IN" sz="3200" b="1">
                <a:solidFill>
                  <a:srgbClr val="C00000"/>
                </a:solidFill>
                <a:latin typeface="Arial" panose="020B0604020202020204"/>
                <a:ea typeface="Arial" panose="020B0604020202020204"/>
                <a:cs typeface="Arial" panose="020B0604020202020204"/>
                <a:sym typeface="Arial" panose="020B0604020202020204"/>
              </a:rPr>
              <a:t>ENTITIES</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and</a:t>
            </a:r>
            <a:r>
              <a:rPr lang="en-IN" sz="3200">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their</a:t>
            </a:r>
            <a:r>
              <a:rPr lang="en-IN" sz="3200">
                <a:solidFill>
                  <a:schemeClr val="dk1"/>
                </a:solidFill>
                <a:latin typeface="Arial" panose="020B0604020202020204"/>
                <a:ea typeface="Arial" panose="020B0604020202020204"/>
                <a:cs typeface="Arial" panose="020B0604020202020204"/>
                <a:sym typeface="Arial" panose="020B0604020202020204"/>
              </a:rPr>
              <a:t> </a:t>
            </a:r>
            <a:r>
              <a:rPr lang="en-IN" sz="3200" b="1">
                <a:solidFill>
                  <a:schemeClr val="dk1"/>
                </a:solidFill>
                <a:latin typeface="Arial" panose="020B0604020202020204"/>
                <a:ea typeface="Arial" panose="020B0604020202020204"/>
                <a:cs typeface="Arial" panose="020B0604020202020204"/>
                <a:sym typeface="Arial" panose="020B0604020202020204"/>
              </a:rPr>
              <a:t>"</a:t>
            </a:r>
            <a:r>
              <a:rPr lang="en-IN" sz="3200" b="1">
                <a:solidFill>
                  <a:srgbClr val="C00000"/>
                </a:solidFill>
                <a:latin typeface="Arial" panose="020B0604020202020204"/>
                <a:ea typeface="Arial" panose="020B0604020202020204"/>
                <a:cs typeface="Arial" panose="020B0604020202020204"/>
                <a:sym typeface="Arial" panose="020B0604020202020204"/>
              </a:rPr>
              <a:t>RELATIONSHIP</a:t>
            </a:r>
            <a:r>
              <a:rPr lang="en-IN" sz="3200" b="1">
                <a:solidFill>
                  <a:schemeClr val="dk1"/>
                </a:solidFill>
                <a:latin typeface="Arial" panose="020B0604020202020204"/>
                <a:ea typeface="Arial" panose="020B0604020202020204"/>
                <a:cs typeface="Arial" panose="020B0604020202020204"/>
                <a:sym typeface="Arial" panose="020B0604020202020204"/>
              </a:rPr>
              <a:t>"</a:t>
            </a:r>
            <a:endParaRPr lang="en-IN"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s 1"/>
          <p:cNvSpPr/>
          <p:nvPr/>
        </p:nvSpPr>
        <p:spPr>
          <a:xfrm>
            <a:off x="1905" y="2808605"/>
            <a:ext cx="5873750" cy="3429000"/>
          </a:xfrm>
          <a:prstGeom prst="rect">
            <a:avLst/>
          </a:prstGeom>
          <a:solidFill>
            <a:schemeClr val="lt1"/>
          </a:solidFill>
          <a:ln>
            <a:noFill/>
          </a:ln>
        </p:spPr>
        <p:txBody>
          <a:bodyPr spcFirstLastPara="1" wrap="square" lIns="91425" tIns="45700" rIns="91425" bIns="45700" rtlCol="0" anchor="ctr" anchorCtr="0">
            <a:noAutofit/>
          </a:bodyPr>
          <a:lstStyle/>
          <a:p>
            <a:pPr lvl="0" algn="ctr">
              <a:spcBef>
                <a:spcPts val="0"/>
              </a:spcBef>
              <a:spcAft>
                <a:spcPts val="0"/>
              </a:spcAft>
              <a:buClrTx/>
              <a:buSzTx/>
              <a:buFontTx/>
            </a:pPr>
            <a:r>
              <a:rPr lang="en-IN" sz="2400">
                <a:solidFill>
                  <a:schemeClr val="dk1"/>
                </a:solidFill>
                <a:latin typeface="Arial" panose="020B0604020202020204"/>
                <a:ea typeface="Arial" panose="020B0604020202020204"/>
                <a:cs typeface="Arial" panose="020B0604020202020204"/>
                <a:sym typeface="+mn-ea"/>
              </a:rPr>
              <a:t>It is a </a:t>
            </a:r>
            <a:r>
              <a:rPr lang="en-IN" sz="3200" b="1">
                <a:solidFill>
                  <a:srgbClr val="C00000"/>
                </a:solidFill>
                <a:latin typeface="Arial" panose="020B0604020202020204"/>
                <a:ea typeface="Arial" panose="020B0604020202020204"/>
                <a:cs typeface="Arial" panose="020B0604020202020204"/>
                <a:sym typeface="+mn-ea"/>
              </a:rPr>
              <a:t>high-level data mode</a:t>
            </a:r>
            <a:r>
              <a:rPr lang="en-IN" sz="3200" b="1">
                <a:solidFill>
                  <a:srgbClr val="C00000"/>
                </a:solidFill>
                <a:latin typeface="Arial" panose="020B0604020202020204"/>
                <a:ea typeface="Arial" panose="020B0604020202020204"/>
                <a:cs typeface="Arial" panose="020B0604020202020204"/>
                <a:sym typeface="+mn-ea"/>
              </a:rPr>
              <a:t>l</a:t>
            </a:r>
            <a:r>
              <a:rPr lang="en-IN" sz="2400">
                <a:solidFill>
                  <a:schemeClr val="dk1"/>
                </a:solidFill>
                <a:latin typeface="Arial" panose="020B0604020202020204"/>
                <a:ea typeface="Arial" panose="020B0604020202020204"/>
                <a:cs typeface="Arial" panose="020B0604020202020204"/>
                <a:sym typeface="+mn-ea"/>
              </a:rPr>
              <a:t>. This model is used to define the data elements and relationship for a specified system</a:t>
            </a:r>
            <a:endParaRPr lang="en-IN" sz="2400">
              <a:solidFill>
                <a:schemeClr val="dk1"/>
              </a:solidFill>
              <a:latin typeface="Arial" panose="020B0604020202020204"/>
              <a:ea typeface="Arial" panose="020B0604020202020204"/>
              <a:cs typeface="Arial" panose="020B0604020202020204"/>
              <a:sym typeface="+mn-ea"/>
            </a:endParaRPr>
          </a:p>
        </p:txBody>
      </p:sp>
      <p:pic>
        <p:nvPicPr>
          <p:cNvPr id="4" name="Picture 3"/>
          <p:cNvPicPr/>
          <p:nvPr/>
        </p:nvPicPr>
        <p:blipFill>
          <a:blip r:embed="rId1"/>
        </p:blipFill>
        <p:spPr>
          <a:xfrm>
            <a:off x="5875655" y="3005455"/>
            <a:ext cx="5967730" cy="35191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861" name="Shape 861"/>
        <p:cNvGrpSpPr/>
        <p:nvPr/>
      </p:nvGrpSpPr>
      <p:grpSpPr>
        <a:xfrm>
          <a:off x="0" y="0"/>
          <a:ext cx="0" cy="0"/>
          <a:chOff x="0" y="0"/>
          <a:chExt cx="0" cy="0"/>
        </a:xfrm>
      </p:grpSpPr>
      <p:sp>
        <p:nvSpPr>
          <p:cNvPr id="862" name="Google Shape;862;p70"/>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63" name="Google Shape;863;p70"/>
          <p:cNvSpPr/>
          <p:nvPr/>
        </p:nvSpPr>
        <p:spPr>
          <a:xfrm>
            <a:off x="191344" y="260648"/>
            <a:ext cx="450059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customerID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invoiceDate </a:t>
            </a:r>
            <a:r>
              <a:rPr lang="en-IN" sz="1800">
                <a:solidFill>
                  <a:srgbClr val="834689"/>
                </a:solidFill>
                <a:latin typeface="Arial" panose="020B0604020202020204"/>
                <a:ea typeface="Arial" panose="020B0604020202020204"/>
                <a:cs typeface="Arial" panose="020B0604020202020204"/>
                <a:sym typeface="Arial" panose="020B0604020202020204"/>
              </a:rPr>
              <a:t>DATE</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invoiceAmount </a:t>
            </a:r>
            <a:r>
              <a:rPr lang="en-IN" sz="1800">
                <a:solidFill>
                  <a:srgbClr val="834689"/>
                </a:solidFill>
                <a:latin typeface="Arial" panose="020B0604020202020204"/>
                <a:ea typeface="Arial" panose="020B0604020202020204"/>
                <a:cs typeface="Arial" panose="020B0604020202020204"/>
                <a:sym typeface="Arial" panose="020B0604020202020204"/>
              </a:rPr>
              <a:t>INT</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864" name="Google Shape;864;p70"/>
          <p:cNvPicPr preferRelativeResize="0"/>
          <p:nvPr/>
        </p:nvPicPr>
        <p:blipFill rotWithShape="1">
          <a:blip r:embed="rId1"/>
          <a:srcRect/>
          <a:stretch>
            <a:fillRect/>
          </a:stretch>
        </p:blipFill>
        <p:spPr>
          <a:xfrm>
            <a:off x="191343" y="2060755"/>
            <a:ext cx="4386919" cy="1512261"/>
          </a:xfrm>
          <a:prstGeom prst="rect">
            <a:avLst/>
          </a:prstGeom>
          <a:noFill/>
          <a:ln>
            <a:noFill/>
          </a:ln>
        </p:spPr>
      </p:pic>
      <p:pic>
        <p:nvPicPr>
          <p:cNvPr id="865" name="Google Shape;865;p70"/>
          <p:cNvPicPr preferRelativeResize="0"/>
          <p:nvPr/>
        </p:nvPicPr>
        <p:blipFill rotWithShape="1">
          <a:blip r:embed="rId2"/>
          <a:srcRect/>
          <a:stretch>
            <a:fillRect/>
          </a:stretch>
        </p:blipFill>
        <p:spPr>
          <a:xfrm>
            <a:off x="191343" y="3717032"/>
            <a:ext cx="3839958" cy="2952328"/>
          </a:xfrm>
          <a:prstGeom prst="rect">
            <a:avLst/>
          </a:prstGeom>
          <a:noFill/>
          <a:ln>
            <a:noFill/>
          </a:ln>
        </p:spPr>
      </p:pic>
      <p:sp>
        <p:nvSpPr>
          <p:cNvPr id="866" name="Google Shape;866;p70"/>
          <p:cNvSpPr txBox="1"/>
          <p:nvPr/>
        </p:nvSpPr>
        <p:spPr>
          <a:xfrm>
            <a:off x="5375920" y="851287"/>
            <a:ext cx="60942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invoice_items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itenName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itemQuantity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itemRate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 itemID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invoice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67" name="Google Shape;867;p70"/>
          <p:cNvSpPr txBox="1"/>
          <p:nvPr/>
        </p:nvSpPr>
        <p:spPr>
          <a:xfrm>
            <a:off x="5375920" y="3553966"/>
            <a:ext cx="60942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invoice_items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itenName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itemQuantity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itemRate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UNIQUE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 itemID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invoice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615632"/>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Composite key</a:t>
            </a:r>
            <a:endParaRPr sz="1600" b="0" i="0">
              <a:solidFill>
                <a:srgbClr val="610B4B"/>
              </a:solidFill>
              <a:latin typeface="erdana"/>
              <a:ea typeface="erdana"/>
            </a:endParaRPr>
          </a:p>
        </p:txBody>
      </p:sp>
      <p:sp>
        <p:nvSpPr>
          <p:cNvPr id="3" name="Text Box 2"/>
          <p:cNvSpPr txBox="1"/>
          <p:nvPr/>
        </p:nvSpPr>
        <p:spPr>
          <a:xfrm>
            <a:off x="1016000" y="1191260"/>
            <a:ext cx="10639425" cy="1044575"/>
          </a:xfrm>
          <a:prstGeom prst="rect">
            <a:avLst/>
          </a:prstGeom>
        </p:spPr>
        <p:txBody>
          <a:bodyPr>
            <a:noAutofit/>
          </a:bodyPr>
          <a:p>
            <a:pPr marL="0" indent="0" algn="just"/>
            <a:r>
              <a:rPr sz="1600" b="0" i="0">
                <a:solidFill>
                  <a:srgbClr val="333333"/>
                </a:solidFill>
                <a:latin typeface="inter-regular"/>
                <a:ea typeface="inter-regular"/>
              </a:rPr>
              <a:t>Whenever a primary key consists of more than one attribute, it is known as a composite key. This key is also known as Concatenated Key.</a:t>
            </a:r>
            <a:endParaRPr sz="1600" b="0" i="0">
              <a:solidFill>
                <a:srgbClr val="333333"/>
              </a:solidFill>
              <a:latin typeface="inter-regular"/>
              <a:ea typeface="inter-regular"/>
            </a:endParaRPr>
          </a:p>
        </p:txBody>
      </p:sp>
      <p:sp>
        <p:nvSpPr>
          <p:cNvPr id="4" name="Text Box 3"/>
          <p:cNvSpPr txBox="1"/>
          <p:nvPr/>
        </p:nvSpPr>
        <p:spPr>
          <a:xfrm>
            <a:off x="1016000" y="2152650"/>
            <a:ext cx="10640060" cy="1322070"/>
          </a:xfrm>
          <a:prstGeom prst="rect">
            <a:avLst/>
          </a:prstGeom>
        </p:spPr>
        <p:txBody>
          <a:bodyPr wrap="square">
            <a:spAutoFit/>
          </a:bodyPr>
          <a:p>
            <a:pPr marL="0" indent="0" algn="just"/>
            <a:r>
              <a:rPr sz="1600" b="1" i="0">
                <a:solidFill>
                  <a:srgbClr val="333333"/>
                </a:solidFill>
                <a:latin typeface="inter-bold"/>
                <a:ea typeface="inter-bold"/>
              </a:rPr>
              <a:t>For example,</a:t>
            </a:r>
            <a:endParaRPr sz="1600" b="1" i="0">
              <a:solidFill>
                <a:srgbClr val="333333"/>
              </a:solidFill>
              <a:latin typeface="inter-bold"/>
              <a:ea typeface="inter-bold"/>
            </a:endParaRPr>
          </a:p>
          <a:p>
            <a:pPr marL="0" indent="0" algn="just"/>
            <a:r>
              <a:rPr sz="1600" b="0" i="0">
                <a:solidFill>
                  <a:srgbClr val="333333"/>
                </a:solidFill>
                <a:latin typeface="inter-regular"/>
                <a:ea typeface="inter-regular"/>
              </a:rPr>
              <a:t> in employee relations, we assume that an employee may be assigned multiple roles, and an employee may work on multiple projects simultaneously. So the primary key will be composed of all three attributes, namely Emp_ID, Emp_role, and Proj_ID in combination. So these attributes act as a composite key since the primary key comprises more than one attribute.</a:t>
            </a:r>
            <a:endParaRPr sz="1600" b="0" i="0">
              <a:solidFill>
                <a:srgbClr val="333333"/>
              </a:solidFill>
              <a:latin typeface="inter-regular"/>
              <a:ea typeface="inter-regular"/>
            </a:endParaRPr>
          </a:p>
        </p:txBody>
      </p:sp>
      <p:pic>
        <p:nvPicPr>
          <p:cNvPr id="5" name="Picture 4"/>
          <p:cNvPicPr/>
          <p:nvPr/>
        </p:nvPicPr>
        <p:blipFill>
          <a:blip r:embed="rId1"/>
        </p:blipFill>
        <p:spPr>
          <a:xfrm>
            <a:off x="1386840" y="3800158"/>
            <a:ext cx="5238750" cy="24288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871" name="Shape 871"/>
        <p:cNvGrpSpPr/>
        <p:nvPr/>
      </p:nvGrpSpPr>
      <p:grpSpPr>
        <a:xfrm>
          <a:off x="0" y="0"/>
          <a:ext cx="0" cy="0"/>
          <a:chOff x="0" y="0"/>
          <a:chExt cx="0" cy="0"/>
        </a:xfrm>
      </p:grpSpPr>
      <p:sp>
        <p:nvSpPr>
          <p:cNvPr id="872" name="Google Shape;872;p71"/>
          <p:cNvSpPr txBox="1"/>
          <p:nvPr/>
        </p:nvSpPr>
        <p:spPr>
          <a:xfrm>
            <a:off x="1676400" y="59055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many-to-one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 name="Picture 0"/>
          <p:cNvPicPr/>
          <p:nvPr/>
        </p:nvPicPr>
        <p:blipFill>
          <a:blip r:embed="rId1"/>
        </p:blipFill>
        <p:spPr>
          <a:xfrm>
            <a:off x="1214755" y="4289425"/>
            <a:ext cx="9080500" cy="1790700"/>
          </a:xfrm>
          <a:prstGeom prst="rect">
            <a:avLst/>
          </a:prstGeom>
        </p:spPr>
      </p:pic>
      <p:pic>
        <p:nvPicPr>
          <p:cNvPr id="2" name="Picture 1"/>
          <p:cNvPicPr/>
          <p:nvPr/>
        </p:nvPicPr>
        <p:blipFill>
          <a:blip r:embed="rId2"/>
        </p:blipFill>
        <p:spPr>
          <a:xfrm>
            <a:off x="2430780" y="1590675"/>
            <a:ext cx="6337300" cy="269875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876" name="Shape 876"/>
        <p:cNvGrpSpPr/>
        <p:nvPr/>
      </p:nvGrpSpPr>
      <p:grpSpPr>
        <a:xfrm>
          <a:off x="0" y="0"/>
          <a:ext cx="0" cy="0"/>
          <a:chOff x="0" y="0"/>
          <a:chExt cx="0" cy="0"/>
        </a:xfrm>
      </p:grpSpPr>
      <p:sp>
        <p:nvSpPr>
          <p:cNvPr id="877" name="Google Shape;877;p72"/>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78" name="Google Shape;878;p7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79" name="Google Shape;879;p7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80" name="Google Shape;880;p72"/>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many-to-one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81" name="Google Shape;881;p72"/>
          <p:cNvSpPr txBox="1"/>
          <p:nvPr/>
        </p:nvSpPr>
        <p:spPr>
          <a:xfrm>
            <a:off x="191345" y="697022"/>
            <a:ext cx="5760639" cy="559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users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userID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loginID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 PRIMARY 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 userID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chemeClr val="dk1"/>
                </a:solidFill>
                <a:latin typeface="Arial" panose="020B0604020202020204"/>
                <a:ea typeface="Arial" panose="020B0604020202020204"/>
                <a:cs typeface="Arial" panose="020B0604020202020204"/>
                <a:sym typeface="Arial" panose="020B0604020202020204"/>
              </a:rPr>
              <a:t> fk_users_login_loginID1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REFERENCES</a:t>
            </a:r>
            <a:r>
              <a:rPr lang="en-IN" sz="1800">
                <a:solidFill>
                  <a:schemeClr val="dk1"/>
                </a:solidFill>
                <a:latin typeface="Arial" panose="020B0604020202020204"/>
                <a:ea typeface="Arial" panose="020B0604020202020204"/>
                <a:cs typeface="Arial" panose="020B0604020202020204"/>
                <a:sym typeface="Arial" panose="020B0604020202020204"/>
              </a:rPr>
              <a:t> login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users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loginID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UNIQUE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 userID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chemeClr val="dk1"/>
                </a:solidFill>
                <a:latin typeface="Arial" panose="020B0604020202020204"/>
                <a:ea typeface="Arial" panose="020B0604020202020204"/>
                <a:cs typeface="Arial" panose="020B0604020202020204"/>
                <a:sym typeface="Arial" panose="020B0604020202020204"/>
              </a:rPr>
              <a:t> fk_users_login_loginID2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REFERENCES</a:t>
            </a:r>
            <a:r>
              <a:rPr lang="en-IN" sz="1800">
                <a:solidFill>
                  <a:schemeClr val="dk1"/>
                </a:solidFill>
                <a:latin typeface="Arial" panose="020B0604020202020204"/>
                <a:ea typeface="Arial" panose="020B0604020202020204"/>
                <a:cs typeface="Arial" panose="020B0604020202020204"/>
                <a:sym typeface="Arial" panose="020B0604020202020204"/>
              </a:rPr>
              <a:t> login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800">
                <a:solidFill>
                  <a:schemeClr val="dk1"/>
                </a:solidFill>
                <a:latin typeface="Arial" panose="020B0604020202020204"/>
                <a:ea typeface="Arial" panose="020B0604020202020204"/>
                <a:cs typeface="Arial" panose="020B0604020202020204"/>
                <a:sym typeface="Arial" panose="020B0604020202020204"/>
              </a:rPr>
              <a:t>  </a:t>
            </a:r>
            <a:endParaRPr lang="en-IN"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882" name="Google Shape;882;p72"/>
          <p:cNvPicPr preferRelativeResize="0"/>
          <p:nvPr/>
        </p:nvPicPr>
        <p:blipFill rotWithShape="1">
          <a:blip r:embed="rId1"/>
          <a:srcRect/>
          <a:stretch>
            <a:fillRect/>
          </a:stretch>
        </p:blipFill>
        <p:spPr>
          <a:xfrm>
            <a:off x="6313170" y="868045"/>
            <a:ext cx="5565775" cy="2751455"/>
          </a:xfrm>
          <a:prstGeom prst="rect">
            <a:avLst/>
          </a:prstGeom>
          <a:noFill/>
          <a:ln>
            <a:noFill/>
          </a:ln>
        </p:spPr>
      </p:pic>
      <p:sp>
        <p:nvSpPr>
          <p:cNvPr id="2" name="Text Box 1"/>
          <p:cNvSpPr txBox="1"/>
          <p:nvPr/>
        </p:nvSpPr>
        <p:spPr>
          <a:xfrm>
            <a:off x="7027545" y="3989705"/>
            <a:ext cx="4477385" cy="2306955"/>
          </a:xfrm>
          <a:prstGeom prst="rect">
            <a:avLst/>
          </a:prstGeom>
          <a:noFill/>
        </p:spPr>
        <p:txBody>
          <a:bodyPr wrap="square" rtlCol="0">
            <a:spAutoFit/>
          </a:bodyPr>
          <a:p>
            <a:pPr marL="0" marR="0" lvl="0" indent="0" algn="l" rtl="0">
              <a:spcBef>
                <a:spcPts val="0"/>
              </a:spcBef>
              <a:spcAft>
                <a:spcPts val="0"/>
              </a:spcAft>
              <a:buNone/>
            </a:pPr>
            <a:r>
              <a:rPr lang="en-IN">
                <a:solidFill>
                  <a:srgbClr val="0077AA"/>
                </a:solidFill>
                <a:latin typeface="Arial" panose="020B0604020202020204"/>
                <a:ea typeface="Arial" panose="020B0604020202020204"/>
                <a:cs typeface="Arial" panose="020B0604020202020204"/>
                <a:sym typeface="Arial" panose="020B0604020202020204"/>
              </a:rPr>
              <a:t>CREATE</a:t>
            </a:r>
            <a:r>
              <a:rPr lang="en-IN">
                <a:solidFill>
                  <a:schemeClr val="dk1"/>
                </a:solidFill>
                <a:latin typeface="Arial" panose="020B0604020202020204"/>
                <a:ea typeface="Arial" panose="020B0604020202020204"/>
                <a:cs typeface="Arial" panose="020B0604020202020204"/>
                <a:sym typeface="Arial" panose="020B0604020202020204"/>
              </a:rPr>
              <a:t> </a:t>
            </a:r>
            <a:r>
              <a:rPr lang="en-IN">
                <a:solidFill>
                  <a:srgbClr val="0077AA"/>
                </a:solidFill>
                <a:latin typeface="Arial" panose="020B0604020202020204"/>
                <a:ea typeface="Arial" panose="020B0604020202020204"/>
                <a:cs typeface="Arial" panose="020B0604020202020204"/>
                <a:sym typeface="Arial" panose="020B0604020202020204"/>
              </a:rPr>
              <a:t>TABLE</a:t>
            </a:r>
            <a:r>
              <a:rPr lang="en-IN">
                <a:solidFill>
                  <a:schemeClr val="dk1"/>
                </a:solidFill>
                <a:latin typeface="Arial" panose="020B0604020202020204"/>
                <a:ea typeface="Arial" panose="020B0604020202020204"/>
                <a:cs typeface="Arial" panose="020B0604020202020204"/>
                <a:sym typeface="Arial" panose="020B0604020202020204"/>
              </a:rPr>
              <a:t> login </a:t>
            </a:r>
            <a:r>
              <a:rPr lang="en-IN">
                <a:solidFill>
                  <a:srgbClr val="A5A5A5"/>
                </a:solidFill>
                <a:latin typeface="Arial" panose="020B0604020202020204"/>
                <a:ea typeface="Arial" panose="020B0604020202020204"/>
                <a:cs typeface="Arial" panose="020B0604020202020204"/>
                <a:sym typeface="Arial" panose="020B0604020202020204"/>
              </a:rPr>
              <a:t>(</a:t>
            </a:r>
            <a:endParaRPr lang="en-IN">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loginID </a:t>
            </a:r>
            <a:r>
              <a:rPr lang="en-IN">
                <a:solidFill>
                  <a:srgbClr val="834689"/>
                </a:solidFill>
                <a:latin typeface="Arial" panose="020B0604020202020204"/>
                <a:ea typeface="Arial" panose="020B0604020202020204"/>
                <a:cs typeface="Arial" panose="020B0604020202020204"/>
                <a:sym typeface="Arial" panose="020B0604020202020204"/>
              </a:rPr>
              <a:t>INT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loginName </a:t>
            </a:r>
            <a:r>
              <a:rPr lang="en-IN">
                <a:solidFill>
                  <a:srgbClr val="834689"/>
                </a:solidFill>
                <a:latin typeface="Arial" panose="020B0604020202020204"/>
                <a:ea typeface="Arial" panose="020B0604020202020204"/>
                <a:cs typeface="Arial" panose="020B0604020202020204"/>
                <a:sym typeface="Arial" panose="020B0604020202020204"/>
              </a:rPr>
              <a:t>VARCHAR</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45</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createdON </a:t>
            </a:r>
            <a:r>
              <a:rPr lang="en-IN">
                <a:solidFill>
                  <a:srgbClr val="834689"/>
                </a:solidFill>
                <a:latin typeface="Arial" panose="020B0604020202020204"/>
                <a:ea typeface="Arial" panose="020B0604020202020204"/>
                <a:cs typeface="Arial" panose="020B0604020202020204"/>
                <a:sym typeface="Arial" panose="020B0604020202020204"/>
              </a:rPr>
              <a:t>DATETIME</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isActive </a:t>
            </a:r>
            <a:r>
              <a:rPr lang="en-IN">
                <a:solidFill>
                  <a:srgbClr val="834689"/>
                </a:solidFill>
                <a:latin typeface="Arial" panose="020B0604020202020204"/>
                <a:ea typeface="Arial" panose="020B0604020202020204"/>
                <a:cs typeface="Arial" panose="020B0604020202020204"/>
                <a:sym typeface="Arial" panose="020B0604020202020204"/>
              </a:rPr>
              <a:t>TINYINT</a:t>
            </a:r>
            <a:r>
              <a:rPr lang="en-IN">
                <a:solidFill>
                  <a:schemeClr val="dk1"/>
                </a:solidFill>
                <a:latin typeface="Arial" panose="020B0604020202020204"/>
                <a:ea typeface="Arial" panose="020B0604020202020204"/>
                <a:cs typeface="Arial" panose="020B0604020202020204"/>
                <a:sym typeface="Arial" panose="020B0604020202020204"/>
              </a:rPr>
              <a:t>, </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rgbClr val="0077AA"/>
                </a:solidFill>
                <a:latin typeface="Arial" panose="020B0604020202020204"/>
                <a:ea typeface="Arial" panose="020B0604020202020204"/>
                <a:cs typeface="Arial" panose="020B0604020202020204"/>
                <a:sym typeface="Arial" panose="020B0604020202020204"/>
              </a:rPr>
              <a:t>   </a:t>
            </a:r>
            <a:r>
              <a:rPr lang="en-IN">
                <a:solidFill>
                  <a:srgbClr val="FE1212"/>
                </a:solidFill>
                <a:latin typeface="Arial" panose="020B0604020202020204"/>
                <a:ea typeface="Arial" panose="020B0604020202020204"/>
                <a:cs typeface="Arial" panose="020B0604020202020204"/>
                <a:sym typeface="Arial" panose="020B0604020202020204"/>
              </a:rPr>
              <a:t>PRIMARY</a:t>
            </a:r>
            <a:r>
              <a:rPr lang="en-IN">
                <a:solidFill>
                  <a:schemeClr val="dk1"/>
                </a:solidFill>
                <a:latin typeface="Arial" panose="020B0604020202020204"/>
                <a:ea typeface="Arial" panose="020B0604020202020204"/>
                <a:cs typeface="Arial" panose="020B0604020202020204"/>
                <a:sym typeface="Arial" panose="020B0604020202020204"/>
              </a:rPr>
              <a:t> </a:t>
            </a:r>
            <a:r>
              <a:rPr lang="en-IN">
                <a:solidFill>
                  <a:srgbClr val="FE1212"/>
                </a:solidFill>
                <a:latin typeface="Arial" panose="020B0604020202020204"/>
                <a:ea typeface="Arial" panose="020B0604020202020204"/>
                <a:cs typeface="Arial" panose="020B0604020202020204"/>
                <a:sym typeface="Arial" panose="020B0604020202020204"/>
              </a:rPr>
              <a:t>KEY</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loginID</a:t>
            </a:r>
            <a:r>
              <a:rPr lang="en-IN">
                <a:solidFill>
                  <a:srgbClr val="A5A5A5"/>
                </a:solidFill>
                <a:latin typeface="Arial" panose="020B0604020202020204"/>
                <a:ea typeface="Arial" panose="020B0604020202020204"/>
                <a:cs typeface="Arial" panose="020B0604020202020204"/>
                <a:sym typeface="Arial" panose="020B0604020202020204"/>
              </a:rPr>
              <a:t>)</a:t>
            </a:r>
            <a:endParaRPr lang="en-IN">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86" name="Shape 886"/>
        <p:cNvGrpSpPr/>
        <p:nvPr/>
      </p:nvGrpSpPr>
      <p:grpSpPr>
        <a:xfrm>
          <a:off x="0" y="0"/>
          <a:ext cx="0" cy="0"/>
          <a:chOff x="0" y="0"/>
          <a:chExt cx="0" cy="0"/>
        </a:xfrm>
      </p:grpSpPr>
      <p:sp>
        <p:nvSpPr>
          <p:cNvPr id="887" name="Google Shape;887;p73"/>
          <p:cNvSpPr txBox="1"/>
          <p:nvPr/>
        </p:nvSpPr>
        <p:spPr>
          <a:xfrm>
            <a:off x="1584325" y="53975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many-to-many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 name="Picture 0"/>
          <p:cNvPicPr/>
          <p:nvPr/>
        </p:nvPicPr>
        <p:blipFill>
          <a:blip r:embed="rId1"/>
        </p:blipFill>
        <p:spPr>
          <a:xfrm>
            <a:off x="1168400" y="4352925"/>
            <a:ext cx="9474200" cy="1892300"/>
          </a:xfrm>
          <a:prstGeom prst="rect">
            <a:avLst/>
          </a:prstGeom>
        </p:spPr>
      </p:pic>
      <p:pic>
        <p:nvPicPr>
          <p:cNvPr id="2" name="Picture 1"/>
          <p:cNvPicPr/>
          <p:nvPr/>
        </p:nvPicPr>
        <p:blipFill>
          <a:blip r:embed="rId2"/>
        </p:blipFill>
        <p:spPr>
          <a:xfrm>
            <a:off x="2630170" y="1590675"/>
            <a:ext cx="6137910" cy="27628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91" name="Shape 891"/>
        <p:cNvGrpSpPr/>
        <p:nvPr/>
      </p:nvGrpSpPr>
      <p:grpSpPr>
        <a:xfrm>
          <a:off x="0" y="0"/>
          <a:ext cx="0" cy="0"/>
          <a:chOff x="0" y="0"/>
          <a:chExt cx="0" cy="0"/>
        </a:xfrm>
      </p:grpSpPr>
      <p:sp>
        <p:nvSpPr>
          <p:cNvPr id="892" name="Google Shape;892;p74"/>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93" name="Google Shape;893;p74"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4" name="Google Shape;894;p74"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5" name="Google Shape;895;p74"/>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many-to-many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96" name="Google Shape;896;p74"/>
          <p:cNvSpPr/>
          <p:nvPr/>
        </p:nvSpPr>
        <p:spPr>
          <a:xfrm>
            <a:off x="292514" y="692696"/>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many-to-many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contain a parent instance for which there are many children in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97" name="Google Shape;897;p74"/>
          <p:cNvSpPr txBox="1"/>
          <p:nvPr/>
        </p:nvSpPr>
        <p:spPr>
          <a:xfrm>
            <a:off x="899994" y="4509120"/>
            <a:ext cx="4870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1800" b="1">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98" name="Google Shape;898;p74"/>
          <p:cNvSpPr txBox="1"/>
          <p:nvPr/>
        </p:nvSpPr>
        <p:spPr>
          <a:xfrm>
            <a:off x="5491470" y="3708321"/>
            <a:ext cx="44274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1800" b="1">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899" name="Google Shape;899;p74"/>
          <p:cNvGrpSpPr/>
          <p:nvPr/>
        </p:nvGrpSpPr>
        <p:grpSpPr>
          <a:xfrm>
            <a:off x="292514" y="2031826"/>
            <a:ext cx="11636134" cy="4421510"/>
            <a:chOff x="292514" y="2031826"/>
            <a:chExt cx="11636134" cy="4421510"/>
          </a:xfrm>
        </p:grpSpPr>
        <p:pic>
          <p:nvPicPr>
            <p:cNvPr id="900" name="Google Shape;900;p74"/>
            <p:cNvPicPr preferRelativeResize="0"/>
            <p:nvPr/>
          </p:nvPicPr>
          <p:blipFill rotWithShape="1">
            <a:blip r:embed="rId1"/>
            <a:srcRect/>
            <a:stretch>
              <a:fillRect/>
            </a:stretch>
          </p:blipFill>
          <p:spPr>
            <a:xfrm>
              <a:off x="292514" y="2031826"/>
              <a:ext cx="11636134" cy="4421510"/>
            </a:xfrm>
            <a:prstGeom prst="rect">
              <a:avLst/>
            </a:prstGeom>
            <a:noFill/>
            <a:ln>
              <a:noFill/>
            </a:ln>
          </p:spPr>
        </p:pic>
        <p:grpSp>
          <p:nvGrpSpPr>
            <p:cNvPr id="901" name="Google Shape;901;p74"/>
            <p:cNvGrpSpPr/>
            <p:nvPr/>
          </p:nvGrpSpPr>
          <p:grpSpPr>
            <a:xfrm>
              <a:off x="2847256" y="5171144"/>
              <a:ext cx="296416" cy="446562"/>
              <a:chOff x="751786" y="5985284"/>
              <a:chExt cx="296416" cy="446562"/>
            </a:xfrm>
          </p:grpSpPr>
          <p:cxnSp>
            <p:nvCxnSpPr>
              <p:cNvPr id="902" name="Google Shape;902;p74"/>
              <p:cNvCxnSpPr/>
              <p:nvPr/>
            </p:nvCxnSpPr>
            <p:spPr>
              <a:xfrm rot="10800000" flipH="1">
                <a:off x="751786" y="5985284"/>
                <a:ext cx="296416" cy="216138"/>
              </a:xfrm>
              <a:prstGeom prst="straightConnector1">
                <a:avLst/>
              </a:prstGeom>
              <a:noFill/>
              <a:ln w="28575" cap="flat" cmpd="sng">
                <a:solidFill>
                  <a:srgbClr val="0C0C0C"/>
                </a:solidFill>
                <a:prstDash val="solid"/>
                <a:round/>
                <a:headEnd type="none" w="sm" len="sm"/>
                <a:tailEnd type="none" w="sm" len="sm"/>
              </a:ln>
            </p:spPr>
          </p:cxnSp>
          <p:cxnSp>
            <p:nvCxnSpPr>
              <p:cNvPr id="903" name="Google Shape;903;p74"/>
              <p:cNvCxnSpPr/>
              <p:nvPr/>
            </p:nvCxnSpPr>
            <p:spPr>
              <a:xfrm>
                <a:off x="751786" y="6201422"/>
                <a:ext cx="296416" cy="230424"/>
              </a:xfrm>
              <a:prstGeom prst="straightConnector1">
                <a:avLst/>
              </a:prstGeom>
              <a:noFill/>
              <a:ln w="28575" cap="flat" cmpd="sng">
                <a:solidFill>
                  <a:srgbClr val="0C0C0C"/>
                </a:solidFill>
                <a:prstDash val="solid"/>
                <a:round/>
                <a:headEnd type="none" w="sm" len="sm"/>
                <a:tailEnd type="none" w="sm" len="sm"/>
              </a:ln>
            </p:spPr>
          </p:cxnSp>
        </p:grpSp>
        <p:grpSp>
          <p:nvGrpSpPr>
            <p:cNvPr id="904" name="Google Shape;904;p74"/>
            <p:cNvGrpSpPr/>
            <p:nvPr/>
          </p:nvGrpSpPr>
          <p:grpSpPr>
            <a:xfrm rot="10800000">
              <a:off x="4799857" y="4782638"/>
              <a:ext cx="296416" cy="446562"/>
              <a:chOff x="751786" y="5985284"/>
              <a:chExt cx="296416" cy="446562"/>
            </a:xfrm>
          </p:grpSpPr>
          <p:cxnSp>
            <p:nvCxnSpPr>
              <p:cNvPr id="905" name="Google Shape;905;p74"/>
              <p:cNvCxnSpPr/>
              <p:nvPr/>
            </p:nvCxnSpPr>
            <p:spPr>
              <a:xfrm rot="10800000" flipH="1">
                <a:off x="751786" y="5985284"/>
                <a:ext cx="296416" cy="216138"/>
              </a:xfrm>
              <a:prstGeom prst="straightConnector1">
                <a:avLst/>
              </a:prstGeom>
              <a:noFill/>
              <a:ln w="28575" cap="flat" cmpd="sng">
                <a:solidFill>
                  <a:srgbClr val="0C0C0C"/>
                </a:solidFill>
                <a:prstDash val="solid"/>
                <a:round/>
                <a:headEnd type="none" w="sm" len="sm"/>
                <a:tailEnd type="none" w="sm" len="sm"/>
              </a:ln>
            </p:spPr>
          </p:cxnSp>
          <p:cxnSp>
            <p:nvCxnSpPr>
              <p:cNvPr id="906" name="Google Shape;906;p74"/>
              <p:cNvCxnSpPr/>
              <p:nvPr/>
            </p:nvCxnSpPr>
            <p:spPr>
              <a:xfrm>
                <a:off x="751786" y="6201422"/>
                <a:ext cx="296416" cy="230424"/>
              </a:xfrm>
              <a:prstGeom prst="straightConnector1">
                <a:avLst/>
              </a:prstGeom>
              <a:noFill/>
              <a:ln w="28575" cap="flat" cmpd="sng">
                <a:solidFill>
                  <a:srgbClr val="0C0C0C"/>
                </a:solidFill>
                <a:prstDash val="solid"/>
                <a:round/>
                <a:headEnd type="none" w="sm" len="sm"/>
                <a:tailEnd type="none" w="sm" len="sm"/>
              </a:ln>
            </p:spPr>
          </p:cxn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910" name="Shape 910"/>
        <p:cNvGrpSpPr/>
        <p:nvPr/>
      </p:nvGrpSpPr>
      <p:grpSpPr>
        <a:xfrm>
          <a:off x="0" y="0"/>
          <a:ext cx="0" cy="0"/>
          <a:chOff x="0" y="0"/>
          <a:chExt cx="0" cy="0"/>
        </a:xfrm>
      </p:grpSpPr>
      <p:sp>
        <p:nvSpPr>
          <p:cNvPr id="911" name="Google Shape;911;p75"/>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912" name="Google Shape;912;p75"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3" name="Google Shape;913;p75"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4" name="Google Shape;914;p75"/>
          <p:cNvSpPr/>
          <p:nvPr/>
        </p:nvSpPr>
        <p:spPr>
          <a:xfrm>
            <a:off x="119336" y="332656"/>
            <a:ext cx="6984776" cy="64325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item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VARCHAR(45)</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description </a:t>
            </a:r>
            <a:r>
              <a:rPr lang="en-IN" sz="1800">
                <a:solidFill>
                  <a:srgbClr val="834689"/>
                </a:solidFill>
                <a:latin typeface="Arial" panose="020B0604020202020204"/>
                <a:ea typeface="Arial" panose="020B0604020202020204"/>
                <a:cs typeface="Arial" panose="020B0604020202020204"/>
                <a:sym typeface="Arial" panose="020B0604020202020204"/>
              </a:rPr>
              <a:t>TEXT</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orders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shipDate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total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8,2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total_greater_zero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total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 TABLE </a:t>
            </a:r>
            <a:r>
              <a:rPr lang="en-IN" sz="1800">
                <a:solidFill>
                  <a:srgbClr val="0C0C0C"/>
                </a:solidFill>
                <a:latin typeface="Arial" panose="020B0604020202020204"/>
                <a:ea typeface="Arial" panose="020B0604020202020204"/>
                <a:cs typeface="Arial" panose="020B0604020202020204"/>
                <a:sym typeface="Arial" panose="020B0604020202020204"/>
              </a:rPr>
              <a:t>orders_has_item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orders_ID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077AA"/>
                </a:solidFill>
                <a:latin typeface="Arial" panose="020B0604020202020204"/>
                <a:ea typeface="Arial" panose="020B0604020202020204"/>
                <a:cs typeface="Arial" panose="020B0604020202020204"/>
                <a:sym typeface="Arial" panose="020B0604020202020204"/>
              </a:rPr>
              <a:t> NOT NULL</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item_ID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077AA"/>
                </a:solidFill>
                <a:latin typeface="Arial" panose="020B0604020202020204"/>
                <a:ea typeface="Arial" panose="020B0604020202020204"/>
                <a:cs typeface="Arial" panose="020B0604020202020204"/>
                <a:sym typeface="Arial" panose="020B0604020202020204"/>
              </a:rPr>
              <a:t> NOT NULL</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orders_ID, item_ID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fk_orders_has_item_orders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orders_ID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orders</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fk_orders_has_item_item1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item_ID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item</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5" name="Google Shape;915;p75"/>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many-to-many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916" name="Google Shape;916;p75"/>
          <p:cNvPicPr preferRelativeResize="0"/>
          <p:nvPr/>
        </p:nvPicPr>
        <p:blipFill rotWithShape="1">
          <a:blip r:embed="rId1"/>
          <a:srcRect/>
          <a:stretch>
            <a:fillRect/>
          </a:stretch>
        </p:blipFill>
        <p:spPr>
          <a:xfrm>
            <a:off x="6888088" y="584777"/>
            <a:ext cx="5184576" cy="6215337"/>
          </a:xfrm>
          <a:prstGeom prst="rect">
            <a:avLst/>
          </a:prstGeom>
          <a:noFill/>
          <a:ln>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920" name="Shape 920"/>
        <p:cNvGrpSpPr/>
        <p:nvPr/>
      </p:nvGrpSpPr>
      <p:grpSpPr>
        <a:xfrm>
          <a:off x="0" y="0"/>
          <a:ext cx="0" cy="0"/>
          <a:chOff x="0" y="0"/>
          <a:chExt cx="0" cy="0"/>
        </a:xfrm>
      </p:grpSpPr>
      <p:sp>
        <p:nvSpPr>
          <p:cNvPr id="921" name="Google Shape;921;p76"/>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922" name="Google Shape;922;p76"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3" name="Google Shape;923;p76"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4" name="Google Shape;924;p76"/>
          <p:cNvSpPr/>
          <p:nvPr/>
        </p:nvSpPr>
        <p:spPr>
          <a:xfrm>
            <a:off x="119336" y="620688"/>
            <a:ext cx="10009112"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blog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comments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 TABLE </a:t>
            </a:r>
            <a:r>
              <a:rPr lang="en-IN" sz="1800">
                <a:solidFill>
                  <a:schemeClr val="dk1"/>
                </a:solidFill>
                <a:latin typeface="Arial" panose="020B0604020202020204"/>
                <a:ea typeface="Arial" panose="020B0604020202020204"/>
                <a:cs typeface="Arial" panose="020B0604020202020204"/>
                <a:sym typeface="Arial" panose="020B0604020202020204"/>
              </a:rPr>
              <a:t>blog_has_comments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comments_ID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blog_ID, comments_ID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fk_blog_has_comments_blog</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blog_ID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blog</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fk_blog_has_comments_comments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comments_ID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comments</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5" name="Google Shape;925;p76"/>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many-to-many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926" name="Google Shape;926;p76"/>
          <p:cNvPicPr preferRelativeResize="0"/>
          <p:nvPr/>
        </p:nvPicPr>
        <p:blipFill rotWithShape="1">
          <a:blip r:embed="rId1"/>
          <a:srcRect/>
          <a:stretch>
            <a:fillRect/>
          </a:stretch>
        </p:blipFill>
        <p:spPr>
          <a:xfrm>
            <a:off x="6456040" y="620688"/>
            <a:ext cx="5464287" cy="4199405"/>
          </a:xfrm>
          <a:prstGeom prst="rect">
            <a:avLst/>
          </a:prstGeom>
          <a:noFill/>
          <a:ln>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92045" y="1800225"/>
            <a:ext cx="4064000" cy="368300"/>
          </a:xfrm>
          <a:prstGeom prst="rect">
            <a:avLst/>
          </a:prstGeom>
          <a:noFill/>
        </p:spPr>
        <p:txBody>
          <a:bodyPr wrap="square" rtlCol="0">
            <a:spAutoFit/>
          </a:bodyPr>
          <a:p>
            <a:r>
              <a:rPr lang="en-IN" altLang="en-US"/>
              <a:t>Add Example of many to many relation</a:t>
            </a: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671" name="Shape 671"/>
        <p:cNvGrpSpPr/>
        <p:nvPr/>
      </p:nvGrpSpPr>
      <p:grpSpPr>
        <a:xfrm>
          <a:off x="0" y="0"/>
          <a:ext cx="0" cy="0"/>
          <a:chOff x="0" y="0"/>
          <a:chExt cx="0" cy="0"/>
        </a:xfrm>
      </p:grpSpPr>
      <p:sp>
        <p:nvSpPr>
          <p:cNvPr id="672" name="Google Shape;672;p58"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73" name="Google Shape;673;p58"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75" name="Google Shape;675;p58" descr="https://d2slcw3kip6qmk.cloudfront.net/marketing/pages/chart/erd-symbols/ERD-Notation.PNG"/>
          <p:cNvPicPr preferRelativeResize="0"/>
          <p:nvPr/>
        </p:nvPicPr>
        <p:blipFill rotWithShape="1">
          <a:blip r:embed="rId1"/>
          <a:srcRect/>
          <a:stretch>
            <a:fillRect/>
          </a:stretch>
        </p:blipFill>
        <p:spPr>
          <a:xfrm>
            <a:off x="848941" y="1152526"/>
            <a:ext cx="10585176" cy="5015051"/>
          </a:xfrm>
          <a:prstGeom prst="rect">
            <a:avLst/>
          </a:prstGeom>
          <a:noFill/>
          <a:ln>
            <a:noFill/>
          </a:ln>
        </p:spPr>
      </p:pic>
      <p:sp>
        <p:nvSpPr>
          <p:cNvPr id="682" name="Google Shape;682;p59"/>
          <p:cNvSpPr/>
          <p:nvPr>
            <p:custDataLst>
              <p:tags r:id="rId2"/>
            </p:custDataLst>
          </p:nvPr>
        </p:nvSpPr>
        <p:spPr>
          <a:xfrm>
            <a:off x="3286125" y="324485"/>
            <a:ext cx="4943475" cy="1026160"/>
          </a:xfrm>
          <a:prstGeom prst="rect">
            <a:avLst/>
          </a:prstGeom>
          <a:noFill/>
          <a:ln>
            <a:noFill/>
          </a:ln>
        </p:spPr>
        <p:txBody>
          <a:bodyPr spcFirstLastPara="1" wrap="square" lIns="91425" tIns="45700" rIns="91425" bIns="45700" anchor="t" anchorCtr="0">
            <a:noAutofit/>
          </a:bodyPr>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Notation of ER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65505" y="556895"/>
            <a:ext cx="10031095" cy="776605"/>
          </a:xfrm>
          <a:prstGeom prst="rect">
            <a:avLst/>
          </a:prstGeom>
        </p:spPr>
        <p:txBody>
          <a:bodyPr wrap="square">
            <a:noAutofit/>
          </a:bodyPr>
          <a:p>
            <a:pPr marL="0" algn="l">
              <a:lnSpc>
                <a:spcPct val="90000"/>
              </a:lnSpc>
              <a:spcBef>
                <a:spcPts val="0"/>
              </a:spcBef>
              <a:spcAft>
                <a:spcPts val="0"/>
              </a:spcAft>
              <a:buClr>
                <a:schemeClr val="dk2"/>
              </a:buClr>
              <a:buSzPts val="3200"/>
              <a:buFont typeface="Arial" panose="020B0604020202020204"/>
            </a:pPr>
            <a:r>
              <a:rPr lang="en-IN" sz="4400" b="0" i="0">
                <a:latin typeface="Arial" panose="020B0604020202020204"/>
                <a:ea typeface="Arial" panose="020B0604020202020204"/>
                <a:cs typeface="Arial" panose="020B0604020202020204"/>
              </a:rPr>
              <a:t>Component of ER Diagram</a:t>
            </a:r>
            <a:endParaRPr lang="en-IN" sz="4400" b="0" i="0">
              <a:latin typeface="Arial" panose="020B0604020202020204"/>
              <a:ea typeface="Arial" panose="020B0604020202020204"/>
              <a:cs typeface="Arial" panose="020B0604020202020204"/>
            </a:endParaRPr>
          </a:p>
        </p:txBody>
      </p:sp>
      <p:pic>
        <p:nvPicPr>
          <p:cNvPr id="4" name="Picture 3"/>
          <p:cNvPicPr/>
          <p:nvPr/>
        </p:nvPicPr>
        <p:blipFill>
          <a:blip r:embed="rId1"/>
        </p:blipFill>
        <p:spPr>
          <a:xfrm>
            <a:off x="1610360" y="3131820"/>
            <a:ext cx="7952740" cy="2876550"/>
          </a:xfrm>
          <a:prstGeom prst="rect">
            <a:avLst/>
          </a:prstGeom>
        </p:spPr>
      </p:pic>
      <p:sp>
        <p:nvSpPr>
          <p:cNvPr id="351" name="Google Shape;351;p30"/>
          <p:cNvSpPr/>
          <p:nvPr>
            <p:custDataLst>
              <p:tags r:id="rId2"/>
            </p:custDataLst>
          </p:nvPr>
        </p:nvSpPr>
        <p:spPr>
          <a:xfrm>
            <a:off x="1995170" y="1856096"/>
            <a:ext cx="8763000" cy="954107"/>
          </a:xfrm>
          <a:prstGeom prst="rect">
            <a:avLst/>
          </a:prstGeom>
          <a:solidFill>
            <a:schemeClr val="lt1"/>
          </a:solidFill>
          <a:ln>
            <a:noFill/>
          </a:ln>
        </p:spPr>
        <p:txBody>
          <a:bodyPr spcFirstLastPara="1" wrap="square" lIns="91425" tIns="45700" rIns="91425" bIns="45700" anchor="ctr" anchorCtr="0">
            <a:spAutoFit/>
          </a:bodyPr>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The basic constructs/components of  ER Model are</a:t>
            </a:r>
            <a:endParaRPr lang="en-IN"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Entity</a:t>
            </a:r>
            <a:r>
              <a:rPr lang="en-IN" sz="2400">
                <a:solidFill>
                  <a:schemeClr val="dk1"/>
                </a:solidFill>
                <a:latin typeface="Arial" panose="020B0604020202020204"/>
                <a:ea typeface="Arial" panose="020B0604020202020204"/>
                <a:cs typeface="Arial" panose="020B0604020202020204"/>
                <a:sym typeface="Arial" panose="020B0604020202020204"/>
              </a:rPr>
              <a:t>,</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Attributes</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and</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Relationships</a:t>
            </a:r>
            <a:r>
              <a:rPr lang="en-IN" sz="3200">
                <a:solidFill>
                  <a:schemeClr val="dk1"/>
                </a:solidFill>
                <a:latin typeface="Arial" panose="020B0604020202020204"/>
                <a:ea typeface="Arial" panose="020B0604020202020204"/>
                <a:cs typeface="Arial" panose="020B0604020202020204"/>
                <a:sym typeface="Arial" panose="020B0604020202020204"/>
              </a:rPr>
              <a:t>.</a:t>
            </a:r>
            <a:endParaRPr lang="en-IN"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679" name="Shape 679"/>
        <p:cNvGrpSpPr/>
        <p:nvPr/>
      </p:nvGrpSpPr>
      <p:grpSpPr>
        <a:xfrm>
          <a:off x="0" y="0"/>
          <a:ext cx="0" cy="0"/>
          <a:chOff x="0" y="0"/>
          <a:chExt cx="0" cy="0"/>
        </a:xfrm>
      </p:grpSpPr>
      <p:sp>
        <p:nvSpPr>
          <p:cNvPr id="680" name="Google Shape;680;p59"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1" name="Google Shape;681;p59"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59"/>
          <p:cNvSpPr/>
          <p:nvPr/>
        </p:nvSpPr>
        <p:spPr>
          <a:xfrm>
            <a:off x="3286125" y="324485"/>
            <a:ext cx="4943475" cy="10261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Notation of ER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915035" y="1558925"/>
            <a:ext cx="10305415" cy="4433570"/>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687" name="Shape 687"/>
        <p:cNvGrpSpPr/>
        <p:nvPr/>
      </p:nvGrpSpPr>
      <p:grpSpPr>
        <a:xfrm>
          <a:off x="0" y="0"/>
          <a:ext cx="0" cy="0"/>
          <a:chOff x="0" y="0"/>
          <a:chExt cx="0" cy="0"/>
        </a:xfrm>
      </p:grpSpPr>
      <p:pic>
        <p:nvPicPr>
          <p:cNvPr id="1" name="Picture 0"/>
          <p:cNvPicPr/>
          <p:nvPr/>
        </p:nvPicPr>
        <p:blipFill>
          <a:blip r:embed="rId1"/>
        </p:blipFill>
        <p:spPr>
          <a:xfrm>
            <a:off x="374650" y="219075"/>
            <a:ext cx="11442065" cy="641921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600" name="Shape 2600"/>
        <p:cNvGrpSpPr/>
        <p:nvPr/>
      </p:nvGrpSpPr>
      <p:grpSpPr>
        <a:xfrm>
          <a:off x="0" y="0"/>
          <a:ext cx="0" cy="0"/>
          <a:chOff x="0" y="0"/>
          <a:chExt cx="0" cy="0"/>
        </a:xfrm>
      </p:grpSpPr>
      <p:sp>
        <p:nvSpPr>
          <p:cNvPr id="2601" name="Google Shape;2601;p26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02" name="Google Shape;2602;p265"/>
          <p:cNvSpPr txBox="1"/>
          <p:nvPr/>
        </p:nvSpPr>
        <p:spPr>
          <a:xfrm>
            <a:off x="5375920" y="1196752"/>
            <a:ext cx="9248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945D4A"/>
                </a:solidFill>
                <a:latin typeface="Arial" panose="020B0604020202020204"/>
                <a:ea typeface="Arial" panose="020B0604020202020204"/>
                <a:cs typeface="Arial" panose="020B0604020202020204"/>
                <a:sym typeface="Arial" panose="020B0604020202020204"/>
              </a:rPr>
              <a:t>IS NULL</a:t>
            </a:r>
            <a:endParaRPr lang="en-IN" sz="1800">
              <a:solidFill>
                <a:srgbClr val="945D4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B38806"/>
                </a:solidFill>
                <a:latin typeface="Arial" panose="020B0604020202020204"/>
                <a:ea typeface="Arial" panose="020B0604020202020204"/>
                <a:cs typeface="Arial" panose="020B0604020202020204"/>
                <a:sym typeface="Arial" panose="020B0604020202020204"/>
              </a:rPr>
              <a:t>NULL</a:t>
            </a:r>
            <a:r>
              <a:rPr lang="en-IN" sz="1800">
                <a:solidFill>
                  <a:srgbClr val="945D4A"/>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606" name="Shape 2606"/>
        <p:cNvGrpSpPr/>
        <p:nvPr/>
      </p:nvGrpSpPr>
      <p:grpSpPr>
        <a:xfrm>
          <a:off x="0" y="0"/>
          <a:ext cx="0" cy="0"/>
          <a:chOff x="0" y="0"/>
          <a:chExt cx="0" cy="0"/>
        </a:xfrm>
      </p:grpSpPr>
      <p:sp>
        <p:nvSpPr>
          <p:cNvPr id="2607" name="Google Shape;2607;p266"/>
          <p:cNvSpPr txBox="1"/>
          <p:nvPr/>
        </p:nvSpPr>
        <p:spPr>
          <a:xfrm>
            <a:off x="1676400" y="762000"/>
            <a:ext cx="8839200" cy="33528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1">
                <a:solidFill>
                  <a:schemeClr val="dk1"/>
                </a:solidFill>
                <a:latin typeface="Arial" panose="020B0604020202020204"/>
                <a:ea typeface="Arial" panose="020B0604020202020204"/>
                <a:cs typeface="Arial" panose="020B0604020202020204"/>
                <a:sym typeface="Arial" panose="020B0604020202020204"/>
              </a:rPr>
              <a:t>JOINS</a:t>
            </a:r>
            <a:r>
              <a:rPr lang="en-IN" sz="2800">
                <a:solidFill>
                  <a:schemeClr val="dk1"/>
                </a:solidFill>
                <a:latin typeface="Arial" panose="020B0604020202020204"/>
                <a:ea typeface="Arial" panose="020B0604020202020204"/>
                <a:cs typeface="Arial" panose="020B0604020202020204"/>
                <a:sym typeface="Arial" panose="020B0604020202020204"/>
              </a:rPr>
              <a:t> are used to </a:t>
            </a:r>
            <a:r>
              <a:rPr lang="en-IN" sz="3600" b="1">
                <a:solidFill>
                  <a:schemeClr val="dk1"/>
                </a:solidFill>
                <a:latin typeface="Arial" panose="020B0604020202020204"/>
                <a:ea typeface="Arial" panose="020B0604020202020204"/>
                <a:cs typeface="Arial" panose="020B0604020202020204"/>
                <a:sym typeface="Arial" panose="020B0604020202020204"/>
              </a:rPr>
              <a:t>retrieve data from multiple tables</a:t>
            </a:r>
            <a:r>
              <a:rPr lang="en-IN" sz="2800">
                <a:solidFill>
                  <a:schemeClr val="dk1"/>
                </a:solidFill>
                <a:latin typeface="Arial" panose="020B0604020202020204"/>
                <a:ea typeface="Arial" panose="020B0604020202020204"/>
                <a:cs typeface="Arial" panose="020B0604020202020204"/>
                <a:sym typeface="Arial" panose="020B0604020202020204"/>
              </a:rPr>
              <a:t>.</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1">
                <a:solidFill>
                  <a:schemeClr val="dk1"/>
                </a:solidFill>
                <a:latin typeface="Arial" panose="020B0604020202020204"/>
                <a:ea typeface="Arial" panose="020B0604020202020204"/>
                <a:cs typeface="Arial" panose="020B0604020202020204"/>
                <a:sym typeface="Arial" panose="020B0604020202020204"/>
              </a:rPr>
              <a:t>JOIN</a:t>
            </a:r>
            <a:r>
              <a:rPr lang="en-IN" sz="2800">
                <a:solidFill>
                  <a:schemeClr val="dk1"/>
                </a:solidFill>
                <a:latin typeface="Arial" panose="020B0604020202020204"/>
                <a:ea typeface="Arial" panose="020B0604020202020204"/>
                <a:cs typeface="Arial" panose="020B0604020202020204"/>
                <a:sym typeface="Arial" panose="020B0604020202020204"/>
              </a:rPr>
              <a:t> is performed whenever </a:t>
            </a:r>
            <a:r>
              <a:rPr lang="en-IN" sz="2800" b="1">
                <a:solidFill>
                  <a:schemeClr val="dk1"/>
                </a:solidFill>
                <a:latin typeface="Arial" panose="020B0604020202020204"/>
                <a:ea typeface="Arial" panose="020B0604020202020204"/>
                <a:cs typeface="Arial" panose="020B0604020202020204"/>
                <a:sym typeface="Arial" panose="020B0604020202020204"/>
              </a:rPr>
              <a:t>two or more tables </a:t>
            </a:r>
            <a:r>
              <a:rPr lang="en-IN" sz="2800">
                <a:solidFill>
                  <a:schemeClr val="dk1"/>
                </a:solidFill>
                <a:latin typeface="Arial" panose="020B0604020202020204"/>
                <a:ea typeface="Arial" panose="020B0604020202020204"/>
                <a:cs typeface="Arial" panose="020B0604020202020204"/>
                <a:sym typeface="Arial" panose="020B0604020202020204"/>
              </a:rPr>
              <a:t>are joined in a SQL statement.</a:t>
            </a:r>
            <a:endParaRPr lang="en-IN" sz="2800">
              <a:solidFill>
                <a:schemeClr val="dk1"/>
              </a:solidFill>
              <a:latin typeface="Arial" panose="020B0604020202020204"/>
              <a:ea typeface="Arial" panose="020B0604020202020204"/>
              <a:cs typeface="Arial" panose="020B0604020202020204"/>
              <a:sym typeface="Arial" panose="020B0604020202020204"/>
            </a:endParaRPr>
          </a:p>
        </p:txBody>
      </p:sp>
      <p:sp>
        <p:nvSpPr>
          <p:cNvPr id="2608" name="Google Shape;2608;p266"/>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612" name="Shape 2612"/>
        <p:cNvGrpSpPr/>
        <p:nvPr/>
      </p:nvGrpSpPr>
      <p:grpSpPr>
        <a:xfrm>
          <a:off x="0" y="0"/>
          <a:ext cx="0" cy="0"/>
          <a:chOff x="0" y="0"/>
          <a:chExt cx="0" cy="0"/>
        </a:xfrm>
      </p:grpSpPr>
      <p:sp>
        <p:nvSpPr>
          <p:cNvPr id="2613" name="Google Shape;2613;p267"/>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14" name="Google Shape;2614;p267"/>
          <p:cNvSpPr/>
          <p:nvPr/>
        </p:nvSpPr>
        <p:spPr>
          <a:xfrm>
            <a:off x="911424" y="1535301"/>
            <a:ext cx="9604176" cy="34778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Cartesian or Product Join </a:t>
            </a:r>
            <a:r>
              <a:rPr lang="en-IN" sz="2000">
                <a:solidFill>
                  <a:srgbClr val="005E74"/>
                </a:solidFill>
                <a:latin typeface="Gill Sans" panose="020B0502020104020203"/>
                <a:ea typeface="Gill Sans" panose="020B0502020104020203"/>
                <a:cs typeface="Gill Sans" panose="020B0502020104020203"/>
                <a:sym typeface="Gill Sans" panose="020B0502020104020203"/>
              </a:rPr>
              <a:t>– </a:t>
            </a:r>
            <a:r>
              <a:rPr lang="en-IN" sz="2000">
                <a:solidFill>
                  <a:srgbClr val="005E74"/>
                </a:solidFill>
                <a:latin typeface="Arial" panose="020B0604020202020204"/>
                <a:ea typeface="Arial" panose="020B0604020202020204"/>
                <a:cs typeface="Arial" panose="020B0604020202020204"/>
                <a:sym typeface="Arial" panose="020B0604020202020204"/>
              </a:rPr>
              <a:t>Cross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Gill Sans" panose="020B0502020104020203"/>
                <a:ea typeface="Gill Sans" panose="020B0502020104020203"/>
                <a:cs typeface="Gill Sans" panose="020B0502020104020203"/>
                <a:sym typeface="Gill Sans" panose="020B0502020104020203"/>
              </a:rPr>
              <a:t>Equijoin – Inner Join</a:t>
            </a:r>
            <a:endParaRPr lang="en-IN" sz="2000">
              <a:solidFill>
                <a:srgbClr val="005E74"/>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Natural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Simple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Outer Join </a:t>
            </a:r>
            <a:r>
              <a:rPr lang="en-IN" sz="2000">
                <a:solidFill>
                  <a:srgbClr val="005E74"/>
                </a:solidFill>
                <a:latin typeface="Gill Sans" panose="020B0502020104020203"/>
                <a:ea typeface="Gill Sans" panose="020B0502020104020203"/>
                <a:cs typeface="Gill Sans" panose="020B0502020104020203"/>
                <a:sym typeface="Gill Sans" panose="020B0502020104020203"/>
              </a:rPr>
              <a:t>– Right Outer Join, Left Outer Join</a:t>
            </a:r>
            <a:endParaRPr lang="en-IN" sz="2000">
              <a:solidFill>
                <a:srgbClr val="005E74"/>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Self Join</a:t>
            </a:r>
            <a:endParaRPr lang="en-IN" sz="2000">
              <a:solidFill>
                <a:srgbClr val="005E74"/>
              </a:solidFill>
              <a:latin typeface="Arial" panose="020B0604020202020204"/>
              <a:ea typeface="Arial" panose="020B0604020202020204"/>
              <a:cs typeface="Arial" panose="020B0604020202020204"/>
              <a:sym typeface="Arial" panose="020B0604020202020204"/>
            </a:endParaRPr>
          </a:p>
        </p:txBody>
      </p:sp>
      <p:sp>
        <p:nvSpPr>
          <p:cNvPr id="2615" name="Google Shape;2615;p267"/>
          <p:cNvSpPr/>
          <p:nvPr/>
        </p:nvSpPr>
        <p:spPr>
          <a:xfrm>
            <a:off x="911424" y="792597"/>
            <a:ext cx="386285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panose="020B0604020202020204"/>
                <a:ea typeface="Arial" panose="020B0604020202020204"/>
                <a:cs typeface="Arial" panose="020B0604020202020204"/>
                <a:sym typeface="Arial" panose="020B0604020202020204"/>
              </a:rPr>
              <a:t>Type of JOINS</a:t>
            </a:r>
            <a:endParaRPr sz="2400" i="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619" name="Shape 2619"/>
        <p:cNvGrpSpPr/>
        <p:nvPr/>
      </p:nvGrpSpPr>
      <p:grpSpPr>
        <a:xfrm>
          <a:off x="0" y="0"/>
          <a:ext cx="0" cy="0"/>
          <a:chOff x="0" y="0"/>
          <a:chExt cx="0" cy="0"/>
        </a:xfrm>
      </p:grpSpPr>
      <p:sp>
        <p:nvSpPr>
          <p:cNvPr id="2620" name="Google Shape;2620;p268"/>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cartesian or product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1" name="Google Shape;2621;p268"/>
          <p:cNvSpPr/>
          <p:nvPr/>
        </p:nvSpPr>
        <p:spPr>
          <a:xfrm>
            <a:off x="119335" y="3717032"/>
            <a:ext cx="11953329" cy="113877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panose="020B0604020202020204"/>
              <a:buChar char="•"/>
            </a:pPr>
            <a:r>
              <a:rPr lang="en-IN" sz="2000" b="1">
                <a:solidFill>
                  <a:schemeClr val="dk1"/>
                </a:solidFill>
                <a:latin typeface="Gill Sans" panose="020B0502020104020203"/>
                <a:ea typeface="Gill Sans" panose="020B0502020104020203"/>
                <a:cs typeface="Gill Sans" panose="020B0502020104020203"/>
                <a:sym typeface="Gill Sans" panose="020B0502020104020203"/>
              </a:rPr>
              <a:t>Cartesian/Product means</a:t>
            </a:r>
            <a:r>
              <a:rPr lang="en-IN" sz="2000">
                <a:solidFill>
                  <a:schemeClr val="dk1"/>
                </a:solidFill>
                <a:latin typeface="Gill Sans" panose="020B0502020104020203"/>
                <a:ea typeface="Gill Sans" panose="020B0502020104020203"/>
                <a:cs typeface="Gill Sans" panose="020B0502020104020203"/>
                <a:sym typeface="Gill Sans" panose="020B0502020104020203"/>
              </a:rPr>
              <a:t> Number of Rows present in Table 1 Multiplied by Number of Rows present in Table 2. </a:t>
            </a:r>
            <a:endParaRPr lang="en-IN" sz="2000">
              <a:solidFill>
                <a:schemeClr val="dk1"/>
              </a:solidFill>
              <a:latin typeface="Gill Sans" panose="020B0502020104020203"/>
              <a:ea typeface="Gill Sans" panose="020B0502020104020203"/>
              <a:cs typeface="Gill Sans" panose="020B0502020104020203"/>
              <a:sym typeface="Gill Sans" panose="020B0502020104020203"/>
            </a:endParaRPr>
          </a:p>
          <a:p>
            <a:pPr marL="342900" marR="0" lvl="0" indent="-292100" algn="l" rtl="0">
              <a:spcBef>
                <a:spcPts val="0"/>
              </a:spcBef>
              <a:spcAft>
                <a:spcPts val="0"/>
              </a:spcAft>
              <a:buClr>
                <a:schemeClr val="dk1"/>
              </a:buClr>
              <a:buSzPts val="800"/>
              <a:buFont typeface="Arial" panose="020B0604020202020204"/>
              <a:buNone/>
            </a:pPr>
            <a:endParaRPr sz="800">
              <a:solidFill>
                <a:schemeClr val="dk1"/>
              </a:solidFill>
              <a:latin typeface="Gill Sans" panose="020B0502020104020203"/>
              <a:ea typeface="Gill Sans" panose="020B0502020104020203"/>
              <a:cs typeface="Gill Sans" panose="020B0502020104020203"/>
              <a:sym typeface="Gill Sans" panose="020B0502020104020203"/>
            </a:endParaRPr>
          </a:p>
          <a:p>
            <a:pPr marL="342900" marR="0" lvl="0" indent="-342900" algn="l" rtl="0">
              <a:spcBef>
                <a:spcPts val="0"/>
              </a:spcBef>
              <a:spcAft>
                <a:spcPts val="0"/>
              </a:spcAft>
              <a:buClr>
                <a:schemeClr val="dk1"/>
              </a:buClr>
              <a:buSzPts val="2000"/>
              <a:buFont typeface="Arial" panose="020B0604020202020204"/>
              <a:buChar char="•"/>
            </a:pPr>
            <a:r>
              <a:rPr lang="en-IN" sz="2000" b="1">
                <a:solidFill>
                  <a:schemeClr val="dk1"/>
                </a:solidFill>
                <a:latin typeface="Gill Sans" panose="020B0502020104020203"/>
                <a:ea typeface="Gill Sans" panose="020B0502020104020203"/>
                <a:cs typeface="Gill Sans" panose="020B0502020104020203"/>
                <a:sym typeface="Gill Sans" panose="020B0502020104020203"/>
              </a:rPr>
              <a:t>Cross Join in MySQL</a:t>
            </a:r>
            <a:r>
              <a:rPr lang="en-IN" sz="2000">
                <a:solidFill>
                  <a:schemeClr val="dk1"/>
                </a:solidFill>
                <a:latin typeface="Gill Sans" panose="020B0502020104020203"/>
                <a:ea typeface="Gill Sans" panose="020B0502020104020203"/>
                <a:cs typeface="Gill Sans" panose="020B0502020104020203"/>
                <a:sym typeface="Gill Sans" panose="020B0502020104020203"/>
              </a:rPr>
              <a:t> does not require any common column to </a:t>
            </a:r>
            <a:r>
              <a:rPr lang="en-IN" sz="2000" b="1">
                <a:solidFill>
                  <a:schemeClr val="dk1"/>
                </a:solidFill>
                <a:latin typeface="Gill Sans" panose="020B0502020104020203"/>
                <a:ea typeface="Gill Sans" panose="020B0502020104020203"/>
                <a:cs typeface="Gill Sans" panose="020B0502020104020203"/>
                <a:sym typeface="Gill Sans" panose="020B0502020104020203"/>
              </a:rPr>
              <a:t>join</a:t>
            </a:r>
            <a:r>
              <a:rPr lang="en-IN" sz="2000">
                <a:solidFill>
                  <a:schemeClr val="dk1"/>
                </a:solidFill>
                <a:latin typeface="Gill Sans" panose="020B0502020104020203"/>
                <a:ea typeface="Gill Sans" panose="020B0502020104020203"/>
                <a:cs typeface="Gill Sans" panose="020B0502020104020203"/>
                <a:sym typeface="Gill Sans" panose="020B0502020104020203"/>
              </a:rPr>
              <a:t> two table.</a:t>
            </a: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622" name="Google Shape;2622;p268"/>
          <p:cNvPicPr preferRelativeResize="0"/>
          <p:nvPr/>
        </p:nvPicPr>
        <p:blipFill rotWithShape="1">
          <a:blip r:embed="rId1"/>
          <a:srcRect/>
          <a:stretch>
            <a:fillRect/>
          </a:stretch>
        </p:blipFill>
        <p:spPr>
          <a:xfrm>
            <a:off x="1534886" y="188640"/>
            <a:ext cx="9133114" cy="1980000"/>
          </a:xfrm>
          <a:prstGeom prst="rect">
            <a:avLst/>
          </a:prstGeom>
          <a:noFill/>
          <a:ln>
            <a:noFill/>
          </a:ln>
        </p:spPr>
      </p:pic>
      <p:pic>
        <p:nvPicPr>
          <p:cNvPr id="2623" name="Google Shape;2623;p268"/>
          <p:cNvPicPr preferRelativeResize="0"/>
          <p:nvPr/>
        </p:nvPicPr>
        <p:blipFill rotWithShape="1">
          <a:blip r:embed="rId2"/>
          <a:srcRect/>
          <a:stretch>
            <a:fillRect/>
          </a:stretch>
        </p:blipFill>
        <p:spPr>
          <a:xfrm>
            <a:off x="7773743" y="5877272"/>
            <a:ext cx="4202314" cy="711591"/>
          </a:xfrm>
          <a:prstGeom prst="rect">
            <a:avLst/>
          </a:prstGeom>
          <a:noFill/>
          <a:ln>
            <a:noFill/>
          </a:ln>
        </p:spPr>
      </p:pic>
      <p:sp>
        <p:nvSpPr>
          <p:cNvPr id="2624" name="Google Shape;2624;p268"/>
          <p:cNvSpPr txBox="1"/>
          <p:nvPr/>
        </p:nvSpPr>
        <p:spPr>
          <a:xfrm>
            <a:off x="126664" y="5158933"/>
            <a:ext cx="119386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result of R(A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S(B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relation Q with degree n + m attributes Q(A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that order.</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628" name="Shape 2628"/>
        <p:cNvGrpSpPr/>
        <p:nvPr/>
      </p:nvGrpSpPr>
      <p:grpSpPr>
        <a:xfrm>
          <a:off x="0" y="0"/>
          <a:ext cx="0" cy="0"/>
          <a:chOff x="0" y="0"/>
          <a:chExt cx="0" cy="0"/>
        </a:xfrm>
      </p:grpSpPr>
      <p:sp>
        <p:nvSpPr>
          <p:cNvPr id="2629" name="Google Shape;2629;p269"/>
          <p:cNvSpPr/>
          <p:nvPr/>
        </p:nvSpPr>
        <p:spPr>
          <a:xfrm>
            <a:off x="380960" y="836712"/>
            <a:ext cx="1150151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CROSS JOIN gets a row from the first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then creates a new row for every row in the second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It then does the same for the next row for in the first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so on.</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30" name="Google Shape;2630;p269"/>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cartesian or product</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631" name="Google Shape;2631;p269"/>
          <p:cNvPicPr preferRelativeResize="0"/>
          <p:nvPr/>
        </p:nvPicPr>
        <p:blipFill rotWithShape="1">
          <a:blip r:embed="rId1"/>
          <a:srcRect/>
          <a:stretch>
            <a:fillRect/>
          </a:stretch>
        </p:blipFill>
        <p:spPr>
          <a:xfrm>
            <a:off x="551383" y="1715642"/>
            <a:ext cx="11161241" cy="4610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635" name="Shape 2635"/>
        <p:cNvGrpSpPr/>
        <p:nvPr/>
      </p:nvGrpSpPr>
      <p:grpSpPr>
        <a:xfrm>
          <a:off x="0" y="0"/>
          <a:ext cx="0" cy="0"/>
          <a:chOff x="0" y="0"/>
          <a:chExt cx="0" cy="0"/>
        </a:xfrm>
      </p:grpSpPr>
      <p:sp>
        <p:nvSpPr>
          <p:cNvPr id="2636" name="Google Shape;2636;p270"/>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cross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37" name="Google Shape;2637;p270"/>
          <p:cNvSpPr/>
          <p:nvPr/>
        </p:nvSpPr>
        <p:spPr>
          <a:xfrm>
            <a:off x="407368" y="621524"/>
            <a:ext cx="1144927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38" name="Google Shape;2638;p270"/>
          <p:cNvSpPr/>
          <p:nvPr/>
        </p:nvSpPr>
        <p:spPr>
          <a:xfrm>
            <a:off x="407368" y="1628800"/>
            <a:ext cx="9067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 </a:t>
            </a:r>
            <a:r>
              <a:rPr lang="en-IN" sz="2000">
                <a:solidFill>
                  <a:srgbClr val="0077AA"/>
                </a:solidFill>
                <a:latin typeface="Arial" panose="020B0604020202020204"/>
                <a:ea typeface="Arial" panose="020B0604020202020204"/>
                <a:cs typeface="Arial" panose="020B0604020202020204"/>
                <a:sym typeface="Arial" panose="020B0604020202020204"/>
              </a:rPr>
              <a:t>CROSS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endParaRPr lang="en-IN" sz="2000">
              <a:solidFill>
                <a:srgbClr val="7F7F7F"/>
              </a:solidFill>
              <a:latin typeface="Arial" panose="020B0604020202020204"/>
              <a:ea typeface="Arial" panose="020B0604020202020204"/>
              <a:cs typeface="Arial" panose="020B0604020202020204"/>
              <a:sym typeface="Arial" panose="020B0604020202020204"/>
            </a:endParaRPr>
          </a:p>
        </p:txBody>
      </p:sp>
      <p:sp>
        <p:nvSpPr>
          <p:cNvPr id="2639" name="Google Shape;2639;p270"/>
          <p:cNvSpPr/>
          <p:nvPr/>
        </p:nvSpPr>
        <p:spPr>
          <a:xfrm>
            <a:off x="187370" y="3933056"/>
            <a:ext cx="454554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envelope </a:t>
            </a:r>
            <a:r>
              <a:rPr lang="en-IN" sz="1800">
                <a:solidFill>
                  <a:srgbClr val="945D4A"/>
                </a:solidFill>
                <a:latin typeface="Arial" panose="020B0604020202020204"/>
                <a:ea typeface="Arial" panose="020B0604020202020204"/>
                <a:cs typeface="Arial" panose="020B0604020202020204"/>
                <a:sym typeface="Arial" panose="020B0604020202020204"/>
              </a:rPr>
              <a:t>CROSS</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docs;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640" name="Google Shape;2640;p270"/>
          <p:cNvPicPr preferRelativeResize="0"/>
          <p:nvPr/>
        </p:nvPicPr>
        <p:blipFill rotWithShape="1">
          <a:blip r:embed="rId1"/>
          <a:srcRect/>
          <a:stretch>
            <a:fillRect/>
          </a:stretch>
        </p:blipFill>
        <p:spPr>
          <a:xfrm>
            <a:off x="6933339" y="2159216"/>
            <a:ext cx="4835718" cy="2716235"/>
          </a:xfrm>
          <a:prstGeom prst="rect">
            <a:avLst/>
          </a:prstGeom>
          <a:noFill/>
          <a:ln>
            <a:noFill/>
          </a:ln>
        </p:spPr>
      </p:pic>
      <p:pic>
        <p:nvPicPr>
          <p:cNvPr id="2641" name="Google Shape;2641;p270"/>
          <p:cNvPicPr preferRelativeResize="0"/>
          <p:nvPr/>
        </p:nvPicPr>
        <p:blipFill rotWithShape="1">
          <a:blip r:embed="rId2"/>
          <a:srcRect/>
          <a:stretch>
            <a:fillRect/>
          </a:stretch>
        </p:blipFill>
        <p:spPr>
          <a:xfrm>
            <a:off x="187370" y="4501323"/>
            <a:ext cx="4835718" cy="2024021"/>
          </a:xfrm>
          <a:prstGeom prst="rect">
            <a:avLst/>
          </a:prstGeom>
          <a:noFill/>
          <a:ln>
            <a:noFill/>
          </a:ln>
        </p:spPr>
      </p:pic>
      <p:pic>
        <p:nvPicPr>
          <p:cNvPr id="2642" name="Google Shape;2642;p270"/>
          <p:cNvPicPr preferRelativeResize="0"/>
          <p:nvPr/>
        </p:nvPicPr>
        <p:blipFill rotWithShape="1">
          <a:blip r:embed="rId3"/>
          <a:srcRect/>
          <a:stretch>
            <a:fillRect/>
          </a:stretch>
        </p:blipFill>
        <p:spPr>
          <a:xfrm>
            <a:off x="263352" y="2708920"/>
            <a:ext cx="1631871" cy="861757"/>
          </a:xfrm>
          <a:prstGeom prst="rect">
            <a:avLst/>
          </a:prstGeom>
          <a:noFill/>
          <a:ln>
            <a:noFill/>
          </a:ln>
        </p:spPr>
      </p:pic>
      <p:pic>
        <p:nvPicPr>
          <p:cNvPr id="2643" name="Google Shape;2643;p270"/>
          <p:cNvPicPr preferRelativeResize="0"/>
          <p:nvPr/>
        </p:nvPicPr>
        <p:blipFill rotWithShape="1">
          <a:blip r:embed="rId4"/>
          <a:srcRect/>
          <a:stretch>
            <a:fillRect/>
          </a:stretch>
        </p:blipFill>
        <p:spPr>
          <a:xfrm>
            <a:off x="3416362" y="2714141"/>
            <a:ext cx="2074685" cy="858875"/>
          </a:xfrm>
          <a:prstGeom prst="rect">
            <a:avLst/>
          </a:prstGeom>
          <a:noFill/>
          <a:ln>
            <a:noFill/>
          </a:ln>
        </p:spPr>
      </p:pic>
      <p:sp>
        <p:nvSpPr>
          <p:cNvPr id="2644" name="Google Shape;2644;p270"/>
          <p:cNvSpPr txBox="1"/>
          <p:nvPr/>
        </p:nvSpPr>
        <p:spPr>
          <a:xfrm>
            <a:off x="191344" y="2298358"/>
            <a:ext cx="15014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Arial" panose="020B0604020202020204"/>
                <a:ea typeface="Arial" panose="020B0604020202020204"/>
                <a:cs typeface="Arial" panose="020B0604020202020204"/>
                <a:sym typeface="Arial" panose="020B0604020202020204"/>
              </a:rPr>
              <a:t>envelope </a:t>
            </a:r>
            <a:r>
              <a:rPr lang="en-IN" sz="1600" b="1">
                <a:solidFill>
                  <a:srgbClr val="0077AA"/>
                </a:solidFill>
                <a:latin typeface="Arial" panose="020B0604020202020204"/>
                <a:ea typeface="Arial" panose="020B0604020202020204"/>
                <a:cs typeface="Arial" panose="020B0604020202020204"/>
                <a:sym typeface="Arial" panose="020B0604020202020204"/>
              </a:rPr>
              <a:t>Table </a:t>
            </a:r>
            <a:endParaRPr sz="1600" b="1">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45" name="Google Shape;2645;p270"/>
          <p:cNvSpPr txBox="1"/>
          <p:nvPr/>
        </p:nvSpPr>
        <p:spPr>
          <a:xfrm>
            <a:off x="3340380" y="2298358"/>
            <a:ext cx="117144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Arial" panose="020B0604020202020204"/>
                <a:ea typeface="Arial" panose="020B0604020202020204"/>
                <a:cs typeface="Arial" panose="020B0604020202020204"/>
                <a:sym typeface="Arial" panose="020B0604020202020204"/>
              </a:rPr>
              <a:t>docs </a:t>
            </a:r>
            <a:r>
              <a:rPr lang="en-IN" sz="1600" b="1">
                <a:solidFill>
                  <a:srgbClr val="0077AA"/>
                </a:solidFill>
                <a:latin typeface="Arial" panose="020B0604020202020204"/>
                <a:ea typeface="Arial" panose="020B0604020202020204"/>
                <a:cs typeface="Arial" panose="020B0604020202020204"/>
                <a:sym typeface="Arial" panose="020B0604020202020204"/>
              </a:rPr>
              <a:t>Table </a:t>
            </a:r>
            <a:endParaRPr sz="1600" b="1">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649" name="Shape 2649"/>
        <p:cNvGrpSpPr/>
        <p:nvPr/>
      </p:nvGrpSpPr>
      <p:grpSpPr>
        <a:xfrm>
          <a:off x="0" y="0"/>
          <a:ext cx="0" cy="0"/>
          <a:chOff x="0" y="0"/>
          <a:chExt cx="0" cy="0"/>
        </a:xfrm>
      </p:grpSpPr>
      <p:sp>
        <p:nvSpPr>
          <p:cNvPr id="2650" name="Google Shape;2650;p271"/>
          <p:cNvSpPr txBox="1"/>
          <p:nvPr/>
        </p:nvSpPr>
        <p:spPr>
          <a:xfrm>
            <a:off x="1199141" y="2114582"/>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equi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651" name="Google Shape;2651;p271"/>
          <p:cNvPicPr preferRelativeResize="0"/>
          <p:nvPr/>
        </p:nvPicPr>
        <p:blipFill rotWithShape="1">
          <a:blip r:embed="rId1"/>
          <a:srcRect/>
          <a:stretch>
            <a:fillRect/>
          </a:stretch>
        </p:blipFill>
        <p:spPr>
          <a:xfrm>
            <a:off x="1524000" y="188640"/>
            <a:ext cx="9144000" cy="1981200"/>
          </a:xfrm>
          <a:prstGeom prst="rect">
            <a:avLst/>
          </a:prstGeom>
          <a:noFill/>
          <a:ln>
            <a:noFill/>
          </a:ln>
        </p:spPr>
      </p:pic>
      <p:sp>
        <p:nvSpPr>
          <p:cNvPr id="2652" name="Google Shape;2652;p271"/>
          <p:cNvSpPr/>
          <p:nvPr/>
        </p:nvSpPr>
        <p:spPr>
          <a:xfrm>
            <a:off x="407368" y="3283866"/>
            <a:ext cx="11305256"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equi</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 / Inner Join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condition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equi</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 / Inner Join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returns rows when there is at least one match in both tables.</a:t>
            </a:r>
            <a:endParaRPr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2653" name="Google Shape;2653;p271"/>
          <p:cNvGrpSpPr/>
          <p:nvPr/>
        </p:nvGrpSpPr>
        <p:grpSpPr>
          <a:xfrm>
            <a:off x="407368" y="5169966"/>
            <a:ext cx="11305256" cy="923330"/>
            <a:chOff x="407368" y="5169966"/>
            <a:chExt cx="11305256" cy="923330"/>
          </a:xfrm>
        </p:grpSpPr>
        <p:sp>
          <p:nvSpPr>
            <p:cNvPr id="2654" name="Google Shape;2654;p271"/>
            <p:cNvSpPr txBox="1"/>
            <p:nvPr/>
          </p:nvSpPr>
          <p:spPr>
            <a:xfrm>
              <a:off x="407368" y="5169966"/>
              <a:ext cx="1130525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result of R(A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&lt;join condition&gt;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relation Q with degree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 m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attributes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Q(A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that order</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Q has one tuple for each combination of tuples—one from R and one from S—whenever the combination satisfies the join condition.</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55" name="Google Shape;2655;p271"/>
            <p:cNvSpPr/>
            <p:nvPr/>
          </p:nvSpPr>
          <p:spPr>
            <a:xfrm rot="-5400000">
              <a:off x="3828618" y="5266426"/>
              <a:ext cx="142275" cy="216024"/>
            </a:xfrm>
            <a:prstGeom prst="flowChartCollate">
              <a:avLst/>
            </a:prstGeom>
            <a:no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659" name="Shape 2659"/>
        <p:cNvGrpSpPr/>
        <p:nvPr/>
      </p:nvGrpSpPr>
      <p:grpSpPr>
        <a:xfrm>
          <a:off x="0" y="0"/>
          <a:ext cx="0" cy="0"/>
          <a:chOff x="0" y="0"/>
          <a:chExt cx="0" cy="0"/>
        </a:xfrm>
      </p:grpSpPr>
      <p:sp>
        <p:nvSpPr>
          <p:cNvPr id="2660" name="Google Shape;2660;p272"/>
          <p:cNvSpPr/>
          <p:nvPr/>
        </p:nvSpPr>
        <p:spPr>
          <a:xfrm>
            <a:off x="479376" y="764704"/>
            <a:ext cx="112332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following table illustrates the inner join of two tables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(AC-1, AC-2, AC-3, AC-4, AC-5) and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(C-1, C-2, C-3, C-4). The result includes rows: (2,A), (3,B), and (4,C) as they have the same patterns.</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661" name="Google Shape;2661;p272"/>
          <p:cNvPicPr preferRelativeResize="0"/>
          <p:nvPr/>
        </p:nvPicPr>
        <p:blipFill rotWithShape="1">
          <a:blip r:embed="rId1"/>
          <a:srcRect/>
          <a:stretch>
            <a:fillRect/>
          </a:stretch>
        </p:blipFill>
        <p:spPr>
          <a:xfrm>
            <a:off x="503040" y="1841315"/>
            <a:ext cx="11137576" cy="4612021"/>
          </a:xfrm>
          <a:prstGeom prst="rect">
            <a:avLst/>
          </a:prstGeom>
          <a:noFill/>
          <a:ln>
            <a:noFill/>
          </a:ln>
        </p:spPr>
      </p:pic>
      <p:sp>
        <p:nvSpPr>
          <p:cNvPr id="2662" name="Google Shape;2662;p272"/>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equi join example</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atin typeface="Arial" panose="020B0604020202020204"/>
                <a:ea typeface="Arial" panose="020B0604020202020204"/>
                <a:cs typeface="Arial" panose="020B0604020202020204"/>
              </a:rPr>
              <a:t>Why Use ER Diagrams</a:t>
            </a:r>
            <a:endParaRPr lang="en-IN">
              <a:latin typeface="Arial" panose="020B0604020202020204"/>
              <a:ea typeface="Arial" panose="020B0604020202020204"/>
              <a:cs typeface="Arial" panose="020B0604020202020204"/>
            </a:endParaRPr>
          </a:p>
        </p:txBody>
      </p:sp>
      <p:sp>
        <p:nvSpPr>
          <p:cNvPr id="3" name="Text Box 2"/>
          <p:cNvSpPr txBox="1"/>
          <p:nvPr/>
        </p:nvSpPr>
        <p:spPr>
          <a:xfrm>
            <a:off x="838835" y="1691005"/>
            <a:ext cx="10784840" cy="4204970"/>
          </a:xfrm>
          <a:prstGeom prst="rect">
            <a:avLst/>
          </a:prstGeom>
          <a:noFill/>
        </p:spPr>
        <p:txBody>
          <a:bodyPr wrap="square" rtlCol="0">
            <a:noAutofit/>
          </a:bodyPr>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ER Diagram helps you conceptualize the database and lets you know which fields need to be embedded for a particular entity</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ER Diagram gives a better understanding of the information to be stored in a database</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reduces complexity and allows database designers to build databases quickly</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helps to describe elements using Entity-Relationship models</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allows users to get a preview of the logical structure of the database</a:t>
            </a:r>
            <a:endParaRPr lang="en-IN" sz="2200">
              <a:solidFill>
                <a:srgbClr val="262626"/>
              </a:solidFill>
              <a:latin typeface="Palatino Linotype" panose="02040502050505030304"/>
              <a:ea typeface="Palatino Linotype" panose="02040502050505030304"/>
              <a:cs typeface="Palatino Linotype" panose="0204050205050503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666" name="Shape 2666"/>
        <p:cNvGrpSpPr/>
        <p:nvPr/>
      </p:nvGrpSpPr>
      <p:grpSpPr>
        <a:xfrm>
          <a:off x="0" y="0"/>
          <a:ext cx="0" cy="0"/>
          <a:chOff x="0" y="0"/>
          <a:chExt cx="0" cy="0"/>
        </a:xfrm>
      </p:grpSpPr>
      <p:sp>
        <p:nvSpPr>
          <p:cNvPr id="2667" name="Google Shape;2667;p27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inner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8" name="Google Shape;2668;p273"/>
          <p:cNvSpPr/>
          <p:nvPr/>
        </p:nvSpPr>
        <p:spPr>
          <a:xfrm>
            <a:off x="407368" y="3283866"/>
            <a:ext cx="1130525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inner join is one of the most commonly used joins in SQL. The inner join clause allows you to query data from two or more related tables.</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673" name="Shape 2673"/>
        <p:cNvGrpSpPr/>
        <p:nvPr/>
      </p:nvGrpSpPr>
      <p:grpSpPr>
        <a:xfrm>
          <a:off x="0" y="0"/>
          <a:ext cx="0" cy="0"/>
          <a:chOff x="0" y="0"/>
          <a:chExt cx="0" cy="0"/>
        </a:xfrm>
      </p:grpSpPr>
      <p:pic>
        <p:nvPicPr>
          <p:cNvPr id="2674" name="Google Shape;2674;p274"/>
          <p:cNvPicPr preferRelativeResize="0"/>
          <p:nvPr/>
        </p:nvPicPr>
        <p:blipFill rotWithShape="1">
          <a:blip r:embed="rId1"/>
          <a:srcRect/>
          <a:stretch>
            <a:fillRect/>
          </a:stretch>
        </p:blipFill>
        <p:spPr>
          <a:xfrm>
            <a:off x="4750002" y="5377071"/>
            <a:ext cx="7416824" cy="1480928"/>
          </a:xfrm>
          <a:prstGeom prst="rect">
            <a:avLst/>
          </a:prstGeom>
          <a:noFill/>
          <a:ln>
            <a:noFill/>
          </a:ln>
        </p:spPr>
      </p:pic>
      <p:sp>
        <p:nvSpPr>
          <p:cNvPr id="2675" name="Google Shape;2675;p274"/>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inner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76" name="Google Shape;2676;p274"/>
          <p:cNvSpPr/>
          <p:nvPr/>
        </p:nvSpPr>
        <p:spPr>
          <a:xfrm>
            <a:off x="335360" y="838201"/>
            <a:ext cx="11521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INNER JOIN selects all rows from both participating tables as long as there is a match between the columns. An SQL INNER JOIN is same as JOIN clause, combining rows from two or more tables.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77" name="Google Shape;2677;p274"/>
          <p:cNvSpPr/>
          <p:nvPr/>
        </p:nvSpPr>
        <p:spPr>
          <a:xfrm>
            <a:off x="335360" y="1628800"/>
            <a:ext cx="11521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678" name="Google Shape;2678;p274"/>
          <p:cNvSpPr/>
          <p:nvPr/>
        </p:nvSpPr>
        <p:spPr>
          <a:xfrm>
            <a:off x="335360" y="76200"/>
            <a:ext cx="5760640" cy="646331"/>
          </a:xfrm>
          <a:prstGeom prst="rect">
            <a:avLst/>
          </a:prstGeom>
          <a:solidFill>
            <a:srgbClr val="FEFAE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3F3F3F"/>
                </a:solidFill>
                <a:latin typeface="Arial" panose="020B0604020202020204"/>
                <a:ea typeface="Arial" panose="020B0604020202020204"/>
                <a:cs typeface="Arial" panose="020B0604020202020204"/>
                <a:sym typeface="Arial" panose="020B0604020202020204"/>
              </a:rPr>
              <a:t>INNER JOIN returns rows when there is at least one match in both tables.</a:t>
            </a:r>
            <a:endParaRPr lang="en-IN" sz="1800">
              <a:solidFill>
                <a:srgbClr val="3F3F3F"/>
              </a:solidFill>
              <a:latin typeface="Arial" panose="020B0604020202020204"/>
              <a:ea typeface="Arial" panose="020B0604020202020204"/>
              <a:cs typeface="Arial" panose="020B0604020202020204"/>
              <a:sym typeface="Arial" panose="020B0604020202020204"/>
            </a:endParaRPr>
          </a:p>
        </p:txBody>
      </p:sp>
      <p:sp>
        <p:nvSpPr>
          <p:cNvPr id="2679" name="Google Shape;2679;p274"/>
          <p:cNvSpPr/>
          <p:nvPr/>
        </p:nvSpPr>
        <p:spPr>
          <a:xfrm>
            <a:off x="263352" y="2132856"/>
            <a:ext cx="1137726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INNER</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qualification </a:t>
            </a:r>
            <a:r>
              <a:rPr lang="en-IN" sz="1800">
                <a:solidFill>
                  <a:srgbClr val="7F7F7F"/>
                </a:solidFill>
                <a:latin typeface="Arial" panose="020B0604020202020204"/>
                <a:ea typeface="Arial" panose="020B0604020202020204"/>
                <a:cs typeface="Arial" panose="020B0604020202020204"/>
                <a:sym typeface="Arial" panose="020B0604020202020204"/>
              </a:rPr>
              <a:t>quali</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quali</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683" name="Shape 2683"/>
        <p:cNvGrpSpPr/>
        <p:nvPr/>
      </p:nvGrpSpPr>
      <p:grpSpPr>
        <a:xfrm>
          <a:off x="0" y="0"/>
          <a:ext cx="0" cy="0"/>
          <a:chOff x="0" y="0"/>
          <a:chExt cx="0" cy="0"/>
        </a:xfrm>
      </p:grpSpPr>
      <p:sp>
        <p:nvSpPr>
          <p:cNvPr id="2684" name="Google Shape;2684;p27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natural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688" name="Shape 2688"/>
        <p:cNvGrpSpPr/>
        <p:nvPr/>
      </p:nvGrpSpPr>
      <p:grpSpPr>
        <a:xfrm>
          <a:off x="0" y="0"/>
          <a:ext cx="0" cy="0"/>
          <a:chOff x="0" y="0"/>
          <a:chExt cx="0" cy="0"/>
        </a:xfrm>
      </p:grpSpPr>
      <p:sp>
        <p:nvSpPr>
          <p:cNvPr id="2689" name="Google Shape;2689;p276"/>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natural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90" name="Google Shape;2690;p276"/>
          <p:cNvSpPr/>
          <p:nvPr/>
        </p:nvSpPr>
        <p:spPr>
          <a:xfrm>
            <a:off x="191344" y="1124744"/>
            <a:ext cx="10400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NATURAL JOIN </a:t>
            </a:r>
            <a:r>
              <a:rPr lang="en-IN" sz="1800">
                <a:solidFill>
                  <a:schemeClr val="dk1"/>
                </a:solidFill>
                <a:latin typeface="Arial" panose="020B0604020202020204"/>
                <a:ea typeface="Arial" panose="020B0604020202020204"/>
                <a:cs typeface="Arial" panose="020B0604020202020204"/>
                <a:sym typeface="Arial" panose="020B0604020202020204"/>
              </a:rPr>
              <a:t>is such a join that performs the same task as an </a:t>
            </a:r>
            <a:r>
              <a:rPr lang="en-IN" sz="1800">
                <a:solidFill>
                  <a:srgbClr val="C74C49"/>
                </a:solidFill>
                <a:latin typeface="Arial" panose="020B0604020202020204"/>
                <a:ea typeface="Arial" panose="020B0604020202020204"/>
                <a:cs typeface="Arial" panose="020B0604020202020204"/>
                <a:sym typeface="Arial" panose="020B0604020202020204"/>
              </a:rPr>
              <a:t>INNER JOIN</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91" name="Google Shape;2691;p276"/>
          <p:cNvSpPr/>
          <p:nvPr/>
        </p:nvSpPr>
        <p:spPr>
          <a:xfrm>
            <a:off x="191344" y="1657794"/>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NATURAL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 </a:t>
            </a:r>
            <a:r>
              <a:rPr lang="en-IN" sz="2000">
                <a:solidFill>
                  <a:srgbClr val="0077AA"/>
                </a:solidFill>
                <a:latin typeface="Arial" panose="020B0604020202020204"/>
                <a:ea typeface="Arial" panose="020B0604020202020204"/>
                <a:cs typeface="Arial" panose="020B0604020202020204"/>
                <a:sym typeface="Arial" panose="020B0604020202020204"/>
              </a:rPr>
              <a:t>NATURAL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692" name="Google Shape;2692;p276"/>
          <p:cNvSpPr/>
          <p:nvPr/>
        </p:nvSpPr>
        <p:spPr>
          <a:xfrm>
            <a:off x="191344" y="2278238"/>
            <a:ext cx="8991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rgbClr val="000000"/>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 </a:t>
            </a:r>
            <a:r>
              <a:rPr lang="en-IN" sz="1800">
                <a:solidFill>
                  <a:srgbClr val="000000"/>
                </a:solidFill>
                <a:latin typeface="Arial" panose="020B0604020202020204"/>
                <a:ea typeface="Arial" panose="020B0604020202020204"/>
                <a:cs typeface="Arial" panose="020B0604020202020204"/>
                <a:sym typeface="Arial" panose="020B0604020202020204"/>
              </a:rPr>
              <a:t>emp </a:t>
            </a:r>
            <a:r>
              <a:rPr lang="en-IN" sz="1800">
                <a:solidFill>
                  <a:srgbClr val="945D4A"/>
                </a:solidFill>
                <a:latin typeface="Arial" panose="020B0604020202020204"/>
                <a:ea typeface="Arial" panose="020B0604020202020204"/>
                <a:cs typeface="Arial" panose="020B0604020202020204"/>
                <a:sym typeface="Arial" panose="020B0604020202020204"/>
              </a:rPr>
              <a:t>NATURAL</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dept;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93" name="Google Shape;2693;p276"/>
          <p:cNvSpPr/>
          <p:nvPr/>
        </p:nvSpPr>
        <p:spPr>
          <a:xfrm>
            <a:off x="191344" y="2798768"/>
            <a:ext cx="11665296" cy="1754326"/>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associated tables have one or more pairs of identically column-names.</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columns must be of the same name.</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columns datatype may differ.</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Don't use ON / USING clause in a NATURAL JOIN.</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When this join condition gets applied always the duplicates of the common columns get eliminated from the result.</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sp>
        <p:nvSpPr>
          <p:cNvPr id="2694" name="Google Shape;2694;p276"/>
          <p:cNvSpPr/>
          <p:nvPr/>
        </p:nvSpPr>
        <p:spPr>
          <a:xfrm>
            <a:off x="191344" y="5788195"/>
            <a:ext cx="670055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3F3F3F"/>
                </a:solidFill>
                <a:latin typeface="Arial" panose="020B0604020202020204"/>
                <a:ea typeface="Arial" panose="020B0604020202020204"/>
                <a:cs typeface="Arial" panose="020B0604020202020204"/>
                <a:sym typeface="Arial" panose="020B0604020202020204"/>
              </a:rPr>
              <a:t>If the column-names are not same, then NATURAL JOIN will work as CROSS JOIN.</a:t>
            </a:r>
            <a:endParaRPr lang="en-IN" sz="1800" b="1">
              <a:solidFill>
                <a:srgbClr val="3F3F3F"/>
              </a:solidFill>
              <a:latin typeface="Arial" panose="020B0604020202020204"/>
              <a:ea typeface="Arial" panose="020B0604020202020204"/>
              <a:cs typeface="Arial" panose="020B0604020202020204"/>
              <a:sym typeface="Arial" panose="020B0604020202020204"/>
            </a:endParaRPr>
          </a:p>
        </p:txBody>
      </p:sp>
      <p:sp>
        <p:nvSpPr>
          <p:cNvPr id="2695" name="Google Shape;2695;p276"/>
          <p:cNvSpPr/>
          <p:nvPr/>
        </p:nvSpPr>
        <p:spPr>
          <a:xfrm>
            <a:off x="263352" y="4715852"/>
            <a:ext cx="116652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6C86"/>
                </a:solidFill>
                <a:latin typeface="Arial" panose="020B0604020202020204"/>
                <a:ea typeface="Arial" panose="020B0604020202020204"/>
                <a:cs typeface="Arial" panose="020B0604020202020204"/>
                <a:sym typeface="Arial" panose="020B0604020202020204"/>
              </a:rPr>
              <a:t>A </a:t>
            </a:r>
            <a:r>
              <a:rPr lang="en-IN" sz="1800" b="1">
                <a:solidFill>
                  <a:srgbClr val="C74C49"/>
                </a:solidFill>
                <a:latin typeface="Arial" panose="020B0604020202020204"/>
                <a:ea typeface="Arial" panose="020B0604020202020204"/>
                <a:cs typeface="Arial" panose="020B0604020202020204"/>
                <a:sym typeface="Arial" panose="020B0604020202020204"/>
              </a:rPr>
              <a:t>NATURAL JOIN </a:t>
            </a:r>
            <a:r>
              <a:rPr lang="en-IN" sz="1800">
                <a:solidFill>
                  <a:srgbClr val="006C86"/>
                </a:solidFill>
                <a:latin typeface="Arial" panose="020B0604020202020204"/>
                <a:ea typeface="Arial" panose="020B0604020202020204"/>
                <a:cs typeface="Arial" panose="020B0604020202020204"/>
                <a:sym typeface="Arial" panose="020B0604020202020204"/>
              </a:rPr>
              <a:t>can be used with a </a:t>
            </a:r>
            <a:r>
              <a:rPr lang="en-IN" sz="1800" b="1">
                <a:solidFill>
                  <a:srgbClr val="C74C49"/>
                </a:solidFill>
                <a:latin typeface="Arial" panose="020B0604020202020204"/>
                <a:ea typeface="Arial" panose="020B0604020202020204"/>
                <a:cs typeface="Arial" panose="020B0604020202020204"/>
                <a:sym typeface="Arial" panose="020B0604020202020204"/>
              </a:rPr>
              <a:t>LEFT OUTER</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join</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or</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a</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b="1">
                <a:solidFill>
                  <a:srgbClr val="C74C49"/>
                </a:solidFill>
                <a:latin typeface="Arial" panose="020B0604020202020204"/>
                <a:ea typeface="Arial" panose="020B0604020202020204"/>
                <a:cs typeface="Arial" panose="020B0604020202020204"/>
                <a:sym typeface="Arial" panose="020B0604020202020204"/>
              </a:rPr>
              <a:t>RIGHT OUTER </a:t>
            </a:r>
            <a:r>
              <a:rPr lang="en-IN" sz="1800">
                <a:solidFill>
                  <a:srgbClr val="006C86"/>
                </a:solidFill>
                <a:latin typeface="Arial" panose="020B0604020202020204"/>
                <a:ea typeface="Arial" panose="020B0604020202020204"/>
                <a:cs typeface="Arial" panose="020B0604020202020204"/>
                <a:sym typeface="Arial" panose="020B0604020202020204"/>
              </a:rPr>
              <a:t>join.</a:t>
            </a:r>
            <a:endParaRPr lang="en-IN" sz="1800">
              <a:solidFill>
                <a:srgbClr val="006C86"/>
              </a:solidFill>
              <a:latin typeface="Arial" panose="020B0604020202020204"/>
              <a:ea typeface="Arial" panose="020B0604020202020204"/>
              <a:cs typeface="Arial" panose="020B0604020202020204"/>
              <a:sym typeface="Arial" panose="020B0604020202020204"/>
            </a:endParaRPr>
          </a:p>
        </p:txBody>
      </p:sp>
      <p:pic>
        <p:nvPicPr>
          <p:cNvPr id="2696" name="Google Shape;2696;p276"/>
          <p:cNvPicPr preferRelativeResize="0"/>
          <p:nvPr/>
        </p:nvPicPr>
        <p:blipFill rotWithShape="1">
          <a:blip r:embed="rId1"/>
          <a:srcRect/>
          <a:stretch>
            <a:fillRect/>
          </a:stretch>
        </p:blipFill>
        <p:spPr>
          <a:xfrm>
            <a:off x="7824192" y="5643276"/>
            <a:ext cx="3539893" cy="936170"/>
          </a:xfrm>
          <a:prstGeom prst="rect">
            <a:avLst/>
          </a:prstGeom>
          <a:noFill/>
          <a:ln>
            <a:noFill/>
          </a:ln>
        </p:spPr>
      </p:pic>
      <p:sp>
        <p:nvSpPr>
          <p:cNvPr id="2697" name="Google Shape;2697;p276"/>
          <p:cNvSpPr/>
          <p:nvPr/>
        </p:nvSpPr>
        <p:spPr>
          <a:xfrm>
            <a:off x="191344" y="205051"/>
            <a:ext cx="633670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3F3F3F"/>
                </a:solidFill>
                <a:latin typeface="Helvetica Neue" panose="020B0604020202020204"/>
                <a:ea typeface="Helvetica Neue" panose="020B0604020202020204"/>
                <a:cs typeface="Helvetica Neue" panose="020B0604020202020204"/>
                <a:sym typeface="Helvetica Neue" panose="020B0604020202020204"/>
              </a:rPr>
              <a:t>Joins two tables based on common column names. Hence one must confirm the common columns before using a NATURAL JOIN</a:t>
            </a:r>
            <a:endParaRPr lang="en-IN" sz="1600">
              <a:solidFill>
                <a:srgbClr val="3F3F3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701" name="Shape 2701"/>
        <p:cNvGrpSpPr/>
        <p:nvPr/>
      </p:nvGrpSpPr>
      <p:grpSpPr>
        <a:xfrm>
          <a:off x="0" y="0"/>
          <a:ext cx="0" cy="0"/>
          <a:chOff x="0" y="0"/>
          <a:chExt cx="0" cy="0"/>
        </a:xfrm>
      </p:grpSpPr>
      <p:sp>
        <p:nvSpPr>
          <p:cNvPr id="2702" name="Google Shape;2702;p277"/>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simple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3" name="Google Shape;2703;p277"/>
          <p:cNvSpPr/>
          <p:nvPr/>
        </p:nvSpPr>
        <p:spPr>
          <a:xfrm>
            <a:off x="2952728" y="3283866"/>
            <a:ext cx="685804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TODO</a:t>
            </a:r>
            <a:endParaRPr lang="en-IN"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707" name="Shape 2707"/>
        <p:cNvGrpSpPr/>
        <p:nvPr/>
      </p:nvGrpSpPr>
      <p:grpSpPr>
        <a:xfrm>
          <a:off x="0" y="0"/>
          <a:ext cx="0" cy="0"/>
          <a:chOff x="0" y="0"/>
          <a:chExt cx="0" cy="0"/>
        </a:xfrm>
      </p:grpSpPr>
      <p:sp>
        <p:nvSpPr>
          <p:cNvPr id="2708" name="Google Shape;2708;p278"/>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simple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09" name="Google Shape;2709;p278"/>
          <p:cNvSpPr/>
          <p:nvPr/>
        </p:nvSpPr>
        <p:spPr>
          <a:xfrm>
            <a:off x="560784" y="838200"/>
            <a:ext cx="8991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SIMPLE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is such a join that performs the same task as an </a:t>
            </a:r>
            <a:r>
              <a:rPr lang="en-IN" sz="1800">
                <a:solidFill>
                  <a:srgbClr val="C74C49"/>
                </a:solidFill>
                <a:latin typeface="Arial" panose="020B0604020202020204"/>
                <a:ea typeface="Arial" panose="020B0604020202020204"/>
                <a:cs typeface="Arial" panose="020B0604020202020204"/>
                <a:sym typeface="Arial" panose="020B0604020202020204"/>
              </a:rPr>
              <a:t>INNER</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10" name="Google Shape;2710;p278"/>
          <p:cNvSpPr/>
          <p:nvPr/>
        </p:nvSpPr>
        <p:spPr>
          <a:xfrm>
            <a:off x="560784" y="1307069"/>
            <a:ext cx="10791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SIMPLE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USING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a:t>
            </a:r>
            <a:endParaRPr lang="en-IN"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11" name="Google Shape;2711;p278"/>
          <p:cNvSpPr/>
          <p:nvPr/>
        </p:nvSpPr>
        <p:spPr>
          <a:xfrm>
            <a:off x="560784" y="2072044"/>
            <a:ext cx="8991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rgbClr val="000000"/>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 </a:t>
            </a:r>
            <a:r>
              <a:rPr lang="en-IN" sz="1800">
                <a:solidFill>
                  <a:srgbClr val="000000"/>
                </a:solidFill>
                <a:latin typeface="Arial" panose="020B0604020202020204"/>
                <a:ea typeface="Arial" panose="020B0604020202020204"/>
                <a:cs typeface="Arial" panose="020B0604020202020204"/>
                <a:sym typeface="Arial" panose="020B0604020202020204"/>
              </a:rPr>
              <a:t>emp </a:t>
            </a:r>
            <a:r>
              <a:rPr lang="en-IN" sz="1800">
                <a:solidFill>
                  <a:srgbClr val="945D4A"/>
                </a:solidFill>
                <a:latin typeface="Arial" panose="020B0604020202020204"/>
                <a:ea typeface="Arial" panose="020B0604020202020204"/>
                <a:cs typeface="Arial" panose="020B0604020202020204"/>
                <a:sym typeface="Arial" panose="020B0604020202020204"/>
              </a:rPr>
              <a:t>SIMPLE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dept </a:t>
            </a:r>
            <a:r>
              <a:rPr lang="en-IN" sz="1800">
                <a:solidFill>
                  <a:srgbClr val="DD4A68"/>
                </a:solidFill>
                <a:latin typeface="Arial" panose="020B0604020202020204"/>
                <a:ea typeface="Arial" panose="020B0604020202020204"/>
                <a:cs typeface="Arial" panose="020B0604020202020204"/>
                <a:sym typeface="Arial" panose="020B0604020202020204"/>
              </a:rPr>
              <a:t>USING</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deptno</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715" name="Shape 2715"/>
        <p:cNvGrpSpPr/>
        <p:nvPr/>
      </p:nvGrpSpPr>
      <p:grpSpPr>
        <a:xfrm>
          <a:off x="0" y="0"/>
          <a:ext cx="0" cy="0"/>
          <a:chOff x="0" y="0"/>
          <a:chExt cx="0" cy="0"/>
        </a:xfrm>
      </p:grpSpPr>
      <p:sp>
        <p:nvSpPr>
          <p:cNvPr id="2716" name="Google Shape;2716;p279"/>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outer 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7" name="Google Shape;2717;p279"/>
          <p:cNvSpPr/>
          <p:nvPr/>
        </p:nvSpPr>
        <p:spPr>
          <a:xfrm>
            <a:off x="407368" y="3283866"/>
            <a:ext cx="1137726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In an outer join, along with rows that satisfy the matching criteria, we also include some or all rows that do not match the criteria.</a:t>
            </a:r>
            <a:endParaRPr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721" name="Shape 2721"/>
        <p:cNvGrpSpPr/>
        <p:nvPr/>
      </p:nvGrpSpPr>
      <p:grpSpPr>
        <a:xfrm>
          <a:off x="0" y="0"/>
          <a:ext cx="0" cy="0"/>
          <a:chOff x="0" y="0"/>
          <a:chExt cx="0" cy="0"/>
        </a:xfrm>
      </p:grpSpPr>
      <p:sp>
        <p:nvSpPr>
          <p:cNvPr id="2722" name="Google Shape;2722;p280"/>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left outer join </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723" name="Google Shape;2723;p280"/>
          <p:cNvPicPr preferRelativeResize="0"/>
          <p:nvPr/>
        </p:nvPicPr>
        <p:blipFill rotWithShape="1">
          <a:blip r:embed="rId1"/>
          <a:srcRect/>
          <a:stretch>
            <a:fillRect/>
          </a:stretch>
        </p:blipFill>
        <p:spPr>
          <a:xfrm>
            <a:off x="335360" y="3645024"/>
            <a:ext cx="9096996" cy="1695884"/>
          </a:xfrm>
          <a:prstGeom prst="rect">
            <a:avLst/>
          </a:prstGeom>
          <a:noFill/>
          <a:ln>
            <a:noFill/>
          </a:ln>
        </p:spPr>
      </p:pic>
      <p:sp>
        <p:nvSpPr>
          <p:cNvPr id="2724" name="Google Shape;2724;p280"/>
          <p:cNvSpPr/>
          <p:nvPr/>
        </p:nvSpPr>
        <p:spPr>
          <a:xfrm>
            <a:off x="335360" y="838200"/>
            <a:ext cx="11521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LEFT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keyword returns all rows from the left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r>
              <a:rPr lang="en-IN" sz="1800">
                <a:solidFill>
                  <a:schemeClr val="dk1"/>
                </a:solidFill>
                <a:latin typeface="Arial" panose="020B0604020202020204"/>
                <a:ea typeface="Arial" panose="020B0604020202020204"/>
                <a:cs typeface="Arial" panose="020B0604020202020204"/>
                <a:sym typeface="Arial" panose="020B0604020202020204"/>
              </a:rPr>
              <a:t>), with the matching rows in the right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b="1">
                <a:solidFill>
                  <a:schemeClr val="dk1"/>
                </a:solidFill>
                <a:latin typeface="Arial" panose="020B0604020202020204"/>
                <a:ea typeface="Arial" panose="020B0604020202020204"/>
                <a:cs typeface="Arial" panose="020B0604020202020204"/>
                <a:sym typeface="Arial" panose="020B0604020202020204"/>
              </a:rPr>
              <a:t>The result is NULL in the right side when there is no match.</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25" name="Google Shape;2725;p280"/>
          <p:cNvSpPr/>
          <p:nvPr/>
        </p:nvSpPr>
        <p:spPr>
          <a:xfrm>
            <a:off x="335360" y="1761531"/>
            <a:ext cx="11521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LEFT [OUTER ]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26" name="Google Shape;2726;p280"/>
          <p:cNvSpPr/>
          <p:nvPr/>
        </p:nvSpPr>
        <p:spPr>
          <a:xfrm>
            <a:off x="335360" y="2427172"/>
            <a:ext cx="11377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orders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LEFT</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OUTER</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730" name="Shape 2730"/>
        <p:cNvGrpSpPr/>
        <p:nvPr/>
      </p:nvGrpSpPr>
      <p:grpSpPr>
        <a:xfrm>
          <a:off x="0" y="0"/>
          <a:ext cx="0" cy="0"/>
          <a:chOff x="0" y="0"/>
          <a:chExt cx="0" cy="0"/>
        </a:xfrm>
      </p:grpSpPr>
      <p:sp>
        <p:nvSpPr>
          <p:cNvPr id="2731" name="Google Shape;2731;p281"/>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right outer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732" name="Google Shape;2732;p281"/>
          <p:cNvPicPr preferRelativeResize="0"/>
          <p:nvPr/>
        </p:nvPicPr>
        <p:blipFill rotWithShape="1">
          <a:blip r:embed="rId1"/>
          <a:srcRect/>
          <a:stretch>
            <a:fillRect/>
          </a:stretch>
        </p:blipFill>
        <p:spPr>
          <a:xfrm>
            <a:off x="311326" y="3887834"/>
            <a:ext cx="9067800" cy="1714500"/>
          </a:xfrm>
          <a:prstGeom prst="rect">
            <a:avLst/>
          </a:prstGeom>
          <a:noFill/>
          <a:ln>
            <a:noFill/>
          </a:ln>
        </p:spPr>
      </p:pic>
      <p:sp>
        <p:nvSpPr>
          <p:cNvPr id="2733" name="Google Shape;2733;p281"/>
          <p:cNvSpPr/>
          <p:nvPr/>
        </p:nvSpPr>
        <p:spPr>
          <a:xfrm>
            <a:off x="335360" y="838200"/>
            <a:ext cx="1147450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RIGHT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keyword returns all rows from the right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r>
              <a:rPr lang="en-IN" sz="1800">
                <a:solidFill>
                  <a:schemeClr val="dk1"/>
                </a:solidFill>
                <a:latin typeface="Arial" panose="020B0604020202020204"/>
                <a:ea typeface="Arial" panose="020B0604020202020204"/>
                <a:cs typeface="Arial" panose="020B0604020202020204"/>
                <a:sym typeface="Arial" panose="020B0604020202020204"/>
              </a:rPr>
              <a:t>), with the matching rows in the left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b="1">
                <a:solidFill>
                  <a:schemeClr val="dk1"/>
                </a:solidFill>
                <a:latin typeface="Arial" panose="020B0604020202020204"/>
                <a:ea typeface="Arial" panose="020B0604020202020204"/>
                <a:cs typeface="Arial" panose="020B0604020202020204"/>
                <a:sym typeface="Arial" panose="020B0604020202020204"/>
              </a:rPr>
              <a:t>The result is NULL in the left side table when there is no match.</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34" name="Google Shape;2734;p281"/>
          <p:cNvSpPr/>
          <p:nvPr/>
        </p:nvSpPr>
        <p:spPr>
          <a:xfrm>
            <a:off x="335360" y="1923872"/>
            <a:ext cx="113772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RIGHT [OUTER ]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35" name="Google Shape;2735;p281"/>
          <p:cNvSpPr/>
          <p:nvPr/>
        </p:nvSpPr>
        <p:spPr>
          <a:xfrm>
            <a:off x="335360" y="2627620"/>
            <a:ext cx="11377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orders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RIGHT</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OUTER</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739" name="Shape 2739"/>
        <p:cNvGrpSpPr/>
        <p:nvPr/>
      </p:nvGrpSpPr>
      <p:grpSpPr>
        <a:xfrm>
          <a:off x="0" y="0"/>
          <a:ext cx="0" cy="0"/>
          <a:chOff x="0" y="0"/>
          <a:chExt cx="0" cy="0"/>
        </a:xfrm>
      </p:grpSpPr>
      <p:sp>
        <p:nvSpPr>
          <p:cNvPr id="2740" name="Google Shape;2740;p282"/>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self 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1" name="Google Shape;2741;p282"/>
          <p:cNvSpPr/>
          <p:nvPr/>
        </p:nvSpPr>
        <p:spPr>
          <a:xfrm>
            <a:off x="2952728" y="3283866"/>
            <a:ext cx="685804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518592"/>
                </a:solidFill>
                <a:latin typeface="Arial" panose="020B0604020202020204"/>
                <a:ea typeface="Arial" panose="020B0604020202020204"/>
                <a:cs typeface="Arial" panose="020B0604020202020204"/>
                <a:sym typeface="Arial" panose="020B0604020202020204"/>
              </a:rPr>
              <a:t>TODO</a:t>
            </a:r>
            <a:endParaRPr lang="en-IN" sz="2200">
              <a:solidFill>
                <a:srgbClr val="518592"/>
              </a:solidFill>
              <a:latin typeface="Arial" panose="020B0604020202020204"/>
              <a:ea typeface="Arial" panose="020B0604020202020204"/>
              <a:cs typeface="Arial" panose="020B0604020202020204"/>
              <a:sym typeface="Arial" panose="020B0604020202020204"/>
            </a:endParaRPr>
          </a:p>
        </p:txBody>
      </p:sp>
      <p:sp>
        <p:nvSpPr>
          <p:cNvPr id="2742" name="Google Shape;2742;p282"/>
          <p:cNvSpPr/>
          <p:nvPr/>
        </p:nvSpPr>
        <p:spPr>
          <a:xfrm>
            <a:off x="1666844" y="357167"/>
            <a:ext cx="685804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B38806"/>
                </a:solidFill>
                <a:latin typeface="Arial" panose="020B0604020202020204"/>
                <a:ea typeface="Arial" panose="020B0604020202020204"/>
                <a:cs typeface="Arial" panose="020B0604020202020204"/>
                <a:sym typeface="Arial" panose="020B0604020202020204"/>
              </a:rPr>
              <a:t>TODO</a:t>
            </a:r>
            <a:endParaRPr lang="en-IN" sz="2200">
              <a:solidFill>
                <a:srgbClr val="B3880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483" name="Shape 483"/>
        <p:cNvGrpSpPr/>
        <p:nvPr/>
      </p:nvGrpSpPr>
      <p:grpSpPr>
        <a:xfrm>
          <a:off x="0" y="0"/>
          <a:ext cx="0" cy="0"/>
          <a:chOff x="0" y="0"/>
          <a:chExt cx="0" cy="0"/>
        </a:xfrm>
      </p:grpSpPr>
      <p:sp>
        <p:nvSpPr>
          <p:cNvPr id="484" name="Google Shape;484;p41"/>
          <p:cNvSpPr txBox="1"/>
          <p:nvPr/>
        </p:nvSpPr>
        <p:spPr>
          <a:xfrm>
            <a:off x="551180" y="393065"/>
            <a:ext cx="10582910" cy="11582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Entity Relationship Diagram Symbols </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 name="Picture 0"/>
          <p:cNvPicPr/>
          <p:nvPr/>
        </p:nvPicPr>
        <p:blipFill>
          <a:blip r:embed="rId1"/>
        </p:blipFill>
        <p:spPr>
          <a:xfrm>
            <a:off x="431800" y="1550670"/>
            <a:ext cx="10947400" cy="4088130"/>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746" name="Shape 2746"/>
        <p:cNvGrpSpPr/>
        <p:nvPr/>
      </p:nvGrpSpPr>
      <p:grpSpPr>
        <a:xfrm>
          <a:off x="0" y="0"/>
          <a:ext cx="0" cy="0"/>
          <a:chOff x="0" y="0"/>
          <a:chExt cx="0" cy="0"/>
        </a:xfrm>
      </p:grpSpPr>
      <p:sp>
        <p:nvSpPr>
          <p:cNvPr id="2747" name="Google Shape;2747;p283"/>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self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48" name="Google Shape;2748;p283"/>
          <p:cNvSpPr/>
          <p:nvPr/>
        </p:nvSpPr>
        <p:spPr>
          <a:xfrm>
            <a:off x="191344" y="838200"/>
            <a:ext cx="118093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 </a:t>
            </a:r>
            <a:r>
              <a:rPr lang="en-IN" sz="1800">
                <a:solidFill>
                  <a:srgbClr val="C74C49"/>
                </a:solidFill>
                <a:latin typeface="Arial" panose="020B0604020202020204"/>
                <a:ea typeface="Arial" panose="020B0604020202020204"/>
                <a:cs typeface="Arial" panose="020B0604020202020204"/>
                <a:sym typeface="Arial" panose="020B0604020202020204"/>
              </a:rPr>
              <a:t>SELF</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is a join in which a table is joined with itself (which is also called Unary relationships), especially when the table has a FOREIGN KEY which references its own PRIMARY KEY.</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49" name="Google Shape;2749;p283"/>
          <p:cNvSpPr/>
          <p:nvPr/>
        </p:nvSpPr>
        <p:spPr>
          <a:xfrm>
            <a:off x="191344" y="1916832"/>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  WHERE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754" name="Google Shape;2754;p284"/>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set operation in sql</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5" name="Google Shape;2755;p284"/>
          <p:cNvSpPr/>
          <p:nvPr/>
        </p:nvSpPr>
        <p:spPr>
          <a:xfrm>
            <a:off x="257696" y="3212976"/>
            <a:ext cx="1159894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Set operators</a:t>
            </a:r>
            <a:r>
              <a:rPr lang="en-IN" sz="2000">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 are used to join the results of two (or more) SELECT statements. </a:t>
            </a:r>
            <a:endParaRPr lang="en-IN" sz="2000">
              <a:solidFill>
                <a:srgbClr val="222222"/>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756" name="Google Shape;2756;p284"/>
          <p:cNvSpPr/>
          <p:nvPr/>
        </p:nvSpPr>
        <p:spPr>
          <a:xfrm>
            <a:off x="262558" y="4782051"/>
            <a:ext cx="113052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FF0000"/>
                </a:solidFill>
                <a:latin typeface="Arial" panose="020B0604020202020204"/>
                <a:ea typeface="Arial" panose="020B0604020202020204"/>
                <a:cs typeface="Arial" panose="020B0604020202020204"/>
                <a:sym typeface="Arial" panose="020B0604020202020204"/>
              </a:rPr>
              <a:t>Remember:</a:t>
            </a:r>
            <a:endParaRPr lang="en-IN" sz="220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rgbClr val="0C0C0C"/>
              </a:buClr>
              <a:buSzPts val="1800"/>
              <a:buFont typeface="Arial" panose="020B0604020202020204"/>
              <a:buChar char="•"/>
            </a:pPr>
            <a:r>
              <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rPr>
              <a:t>The result set column names are taken from the column names of the first SELECT statement.</a:t>
            </a:r>
            <a:endPar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rgbClr val="0C0C0C"/>
              </a:buClr>
              <a:buSzPts val="1800"/>
              <a:buFont typeface="Arial" panose="020B0604020202020204"/>
              <a:buChar char="•"/>
            </a:pPr>
            <a:r>
              <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rPr>
              <a:t>SELECT statement should have the same data type. (Not in MySQL)</a:t>
            </a:r>
            <a:endParaRPr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760" name="Shape 2760"/>
        <p:cNvGrpSpPr/>
        <p:nvPr/>
      </p:nvGrpSpPr>
      <p:grpSpPr>
        <a:xfrm>
          <a:off x="0" y="0"/>
          <a:ext cx="0" cy="0"/>
          <a:chOff x="0" y="0"/>
          <a:chExt cx="0" cy="0"/>
        </a:xfrm>
      </p:grpSpPr>
      <p:sp>
        <p:nvSpPr>
          <p:cNvPr id="2761" name="Google Shape;2761;p285"/>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set operation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62" name="Google Shape;2762;p285"/>
          <p:cNvSpPr/>
          <p:nvPr/>
        </p:nvSpPr>
        <p:spPr>
          <a:xfrm>
            <a:off x="190550" y="980728"/>
            <a:ext cx="41772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UNION</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999999"/>
                </a:solidFill>
                <a:latin typeface="Arial" panose="020B0604020202020204"/>
                <a:ea typeface="Arial" panose="020B0604020202020204"/>
                <a:cs typeface="Arial" panose="020B0604020202020204"/>
                <a:sym typeface="Arial" panose="020B0604020202020204"/>
              </a:rPr>
              <a:t>[</a:t>
            </a:r>
            <a:r>
              <a:rPr lang="en-IN" sz="2000">
                <a:solidFill>
                  <a:srgbClr val="B38806"/>
                </a:solidFill>
                <a:latin typeface="Arial" panose="020B0604020202020204"/>
                <a:ea typeface="Arial" panose="020B0604020202020204"/>
                <a:cs typeface="Arial" panose="020B0604020202020204"/>
                <a:sym typeface="Arial" panose="020B0604020202020204"/>
              </a:rPr>
              <a:t>ALL</a:t>
            </a:r>
            <a:r>
              <a:rPr lang="en-IN" sz="2000">
                <a:solidFill>
                  <a:srgbClr val="999999"/>
                </a:solidFill>
                <a:latin typeface="Arial" panose="020B0604020202020204"/>
                <a:ea typeface="Arial" panose="020B0604020202020204"/>
                <a:cs typeface="Arial" panose="020B0604020202020204"/>
                <a:sym typeface="Arial" panose="020B0604020202020204"/>
              </a:rPr>
              <a:t>]</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lang="en-IN"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3" name="Google Shape;2763;p285"/>
          <p:cNvSpPr/>
          <p:nvPr/>
        </p:nvSpPr>
        <p:spPr>
          <a:xfrm>
            <a:off x="190550" y="476672"/>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64" name="Google Shape;2764;p285"/>
          <p:cNvSpPr/>
          <p:nvPr/>
        </p:nvSpPr>
        <p:spPr>
          <a:xfrm>
            <a:off x="210300" y="1772816"/>
            <a:ext cx="11683894" cy="7694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UNION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UNION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ALL</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65" name="Google Shape;2765;p285"/>
          <p:cNvSpPr/>
          <p:nvPr/>
        </p:nvSpPr>
        <p:spPr>
          <a:xfrm>
            <a:off x="190550" y="4139788"/>
            <a:ext cx="1168389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INTERSECT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66" name="Google Shape;2766;p285"/>
          <p:cNvSpPr/>
          <p:nvPr/>
        </p:nvSpPr>
        <p:spPr>
          <a:xfrm>
            <a:off x="211355" y="3284984"/>
            <a:ext cx="5113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INTERSECT</a:t>
            </a:r>
            <a:endParaRPr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7" name="Google Shape;2767;p285"/>
          <p:cNvSpPr/>
          <p:nvPr/>
        </p:nvSpPr>
        <p:spPr>
          <a:xfrm>
            <a:off x="190550" y="2780928"/>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68" name="Google Shape;2768;p285"/>
          <p:cNvSpPr/>
          <p:nvPr/>
        </p:nvSpPr>
        <p:spPr>
          <a:xfrm>
            <a:off x="190550" y="5229200"/>
            <a:ext cx="5113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EXCEPT</a:t>
            </a:r>
            <a:endParaRPr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9" name="Google Shape;2769;p285"/>
          <p:cNvSpPr/>
          <p:nvPr/>
        </p:nvSpPr>
        <p:spPr>
          <a:xfrm>
            <a:off x="190550" y="4797152"/>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70" name="Google Shape;2770;p285"/>
          <p:cNvSpPr/>
          <p:nvPr/>
        </p:nvSpPr>
        <p:spPr>
          <a:xfrm>
            <a:off x="210300" y="6106651"/>
            <a:ext cx="1168389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EXCEPT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71" name="Google Shape;2771;p285"/>
          <p:cNvSpPr txBox="1"/>
          <p:nvPr/>
        </p:nvSpPr>
        <p:spPr>
          <a:xfrm>
            <a:off x="4367808" y="5060394"/>
            <a:ext cx="60943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rgbClr val="000000"/>
                </a:solidFill>
                <a:latin typeface="Nunito"/>
                <a:ea typeface="Nunito"/>
                <a:cs typeface="Nunito"/>
                <a:sym typeface="Nunito"/>
              </a:rPr>
              <a:t>EXCEPT returns rows from first dataset, which are not available in the second dataset.</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775" name="Shape 2775"/>
        <p:cNvGrpSpPr/>
        <p:nvPr/>
      </p:nvGrpSpPr>
      <p:grpSpPr>
        <a:xfrm>
          <a:off x="0" y="0"/>
          <a:ext cx="0" cy="0"/>
          <a:chOff x="0" y="0"/>
          <a:chExt cx="0" cy="0"/>
        </a:xfrm>
      </p:grpSpPr>
      <p:sp>
        <p:nvSpPr>
          <p:cNvPr id="2776" name="Google Shape;2776;p286"/>
          <p:cNvSpPr txBox="1"/>
          <p:nvPr/>
        </p:nvSpPr>
        <p:spPr>
          <a:xfrm>
            <a:off x="1676400" y="2671192"/>
            <a:ext cx="8839200" cy="68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views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7" name="Google Shape;2777;p286"/>
          <p:cNvSpPr/>
          <p:nvPr/>
        </p:nvSpPr>
        <p:spPr>
          <a:xfrm>
            <a:off x="335360" y="142852"/>
            <a:ext cx="1144927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62626"/>
                </a:solidFill>
                <a:latin typeface="Arial" panose="020B0604020202020204"/>
                <a:ea typeface="Arial" panose="020B0604020202020204"/>
                <a:cs typeface="Arial" panose="020B0604020202020204"/>
                <a:sym typeface="Arial" panose="020B0604020202020204"/>
              </a:rPr>
              <a:t>A </a:t>
            </a:r>
            <a:r>
              <a:rPr lang="en-IN" sz="1800" b="1" i="1">
                <a:solidFill>
                  <a:srgbClr val="262626"/>
                </a:solidFill>
                <a:latin typeface="Arial" panose="020B0604020202020204"/>
                <a:ea typeface="Arial" panose="020B0604020202020204"/>
                <a:cs typeface="Arial" panose="020B0604020202020204"/>
                <a:sym typeface="Arial" panose="020B0604020202020204"/>
              </a:rPr>
              <a:t>VIEW</a:t>
            </a:r>
            <a:r>
              <a:rPr lang="en-IN" sz="1800">
                <a:solidFill>
                  <a:srgbClr val="262626"/>
                </a:solidFill>
                <a:latin typeface="Arial" panose="020B0604020202020204"/>
                <a:ea typeface="Arial" panose="020B0604020202020204"/>
                <a:cs typeface="Arial" panose="020B0604020202020204"/>
                <a:sym typeface="Arial" panose="020B0604020202020204"/>
              </a:rPr>
              <a:t> in SQL as a logical subset of data from one or more tables. Views are used to restrict data access. A </a:t>
            </a:r>
            <a:r>
              <a:rPr lang="en-IN" sz="1800" b="1" i="1">
                <a:solidFill>
                  <a:srgbClr val="262626"/>
                </a:solidFill>
                <a:latin typeface="Arial" panose="020B0604020202020204"/>
                <a:ea typeface="Arial" panose="020B0604020202020204"/>
                <a:cs typeface="Arial" panose="020B0604020202020204"/>
                <a:sym typeface="Arial" panose="020B0604020202020204"/>
              </a:rPr>
              <a:t>VIEW</a:t>
            </a:r>
            <a:r>
              <a:rPr lang="en-IN" sz="1800">
                <a:solidFill>
                  <a:srgbClr val="262626"/>
                </a:solidFill>
                <a:latin typeface="Arial" panose="020B0604020202020204"/>
                <a:ea typeface="Arial" panose="020B0604020202020204"/>
                <a:cs typeface="Arial" panose="020B0604020202020204"/>
                <a:sym typeface="Arial" panose="020B0604020202020204"/>
              </a:rPr>
              <a:t> contains no data of its own but its like window through which data from tables can be viewed or changed. The table on which a View is based are called BASE Tables.</a:t>
            </a:r>
            <a:endParaRPr lang="en-IN" sz="1800">
              <a:solidFill>
                <a:srgbClr val="262626"/>
              </a:solidFill>
              <a:latin typeface="Arial" panose="020B0604020202020204"/>
              <a:ea typeface="Arial" panose="020B0604020202020204"/>
              <a:cs typeface="Arial" panose="020B0604020202020204"/>
              <a:sym typeface="Arial" panose="020B0604020202020204"/>
            </a:endParaRPr>
          </a:p>
        </p:txBody>
      </p:sp>
      <p:sp>
        <p:nvSpPr>
          <p:cNvPr id="2778" name="Google Shape;2778;p286"/>
          <p:cNvSpPr/>
          <p:nvPr/>
        </p:nvSpPr>
        <p:spPr>
          <a:xfrm>
            <a:off x="328221" y="1231012"/>
            <a:ext cx="11449272"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84249"/>
                </a:solidFill>
                <a:latin typeface="Arial" panose="020B0604020202020204"/>
                <a:ea typeface="Arial" panose="020B0604020202020204"/>
                <a:cs typeface="Arial" panose="020B0604020202020204"/>
                <a:sym typeface="Arial" panose="020B0604020202020204"/>
              </a:rPr>
              <a:t>There are 2 types of Views in SQL: </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2000"/>
              <a:buFont typeface="Arial" panose="020B0604020202020204"/>
              <a:buChar char="•"/>
            </a:pPr>
            <a:r>
              <a:rPr lang="en-IN" sz="2000" b="1">
                <a:solidFill>
                  <a:srgbClr val="284249"/>
                </a:solidFill>
                <a:latin typeface="Arial" panose="020B0604020202020204"/>
                <a:ea typeface="Arial" panose="020B0604020202020204"/>
                <a:cs typeface="Arial" panose="020B0604020202020204"/>
                <a:sym typeface="Arial" panose="020B0604020202020204"/>
              </a:rPr>
              <a:t>Simple View    </a:t>
            </a:r>
            <a:r>
              <a:rPr lang="en-IN" sz="1800">
                <a:solidFill>
                  <a:srgbClr val="284249"/>
                </a:solidFill>
                <a:latin typeface="Arial" panose="020B0604020202020204"/>
                <a:ea typeface="Arial" panose="020B0604020202020204"/>
                <a:cs typeface="Arial" panose="020B0604020202020204"/>
                <a:sym typeface="Arial" panose="020B0604020202020204"/>
              </a:rPr>
              <a:t>: Simple views can only contain a single base table. </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2000"/>
              <a:buFont typeface="Arial" panose="020B0604020202020204"/>
              <a:buChar char="•"/>
            </a:pPr>
            <a:r>
              <a:rPr lang="en-IN" sz="2000" b="1">
                <a:solidFill>
                  <a:srgbClr val="284249"/>
                </a:solidFill>
                <a:latin typeface="Arial" panose="020B0604020202020204"/>
                <a:ea typeface="Arial" panose="020B0604020202020204"/>
                <a:cs typeface="Arial" panose="020B0604020202020204"/>
                <a:sym typeface="Arial" panose="020B0604020202020204"/>
              </a:rPr>
              <a:t>Complex View </a:t>
            </a:r>
            <a:r>
              <a:rPr lang="en-IN" sz="1800">
                <a:solidFill>
                  <a:srgbClr val="284249"/>
                </a:solidFill>
                <a:latin typeface="Arial" panose="020B0604020202020204"/>
                <a:ea typeface="Arial" panose="020B0604020202020204"/>
                <a:cs typeface="Arial" panose="020B0604020202020204"/>
                <a:sym typeface="Arial" panose="020B0604020202020204"/>
              </a:rPr>
              <a:t>: Complex views can be constructed on more than one base table. In particular, complex views can contain: join conditions, a group by clause, a order by clause.</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pic>
        <p:nvPicPr>
          <p:cNvPr id="2779" name="Google Shape;2779;p286"/>
          <p:cNvPicPr preferRelativeResize="0"/>
          <p:nvPr/>
        </p:nvPicPr>
        <p:blipFill rotWithShape="1">
          <a:blip r:embed="rId1"/>
          <a:srcRect/>
          <a:stretch>
            <a:fillRect/>
          </a:stretch>
        </p:blipFill>
        <p:spPr>
          <a:xfrm>
            <a:off x="0" y="3289857"/>
            <a:ext cx="7104112" cy="347304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783" name="Shape 2783"/>
        <p:cNvGrpSpPr/>
        <p:nvPr/>
      </p:nvGrpSpPr>
      <p:grpSpPr>
        <a:xfrm>
          <a:off x="0" y="0"/>
          <a:ext cx="0" cy="0"/>
          <a:chOff x="0" y="0"/>
          <a:chExt cx="0" cy="0"/>
        </a:xfrm>
      </p:grpSpPr>
      <p:sp>
        <p:nvSpPr>
          <p:cNvPr id="2784" name="Google Shape;2784;p287"/>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85" name="Google Shape;2785;p287"/>
          <p:cNvSpPr/>
          <p:nvPr/>
        </p:nvSpPr>
        <p:spPr>
          <a:xfrm>
            <a:off x="263352" y="806408"/>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3E5D77"/>
                </a:solidFill>
                <a:latin typeface="Arial" panose="020B0604020202020204"/>
                <a:ea typeface="Arial" panose="020B0604020202020204"/>
                <a:cs typeface="Arial" panose="020B0604020202020204"/>
                <a:sym typeface="Arial" panose="020B0604020202020204"/>
              </a:rPr>
              <a:t>Views are not updatable in the following cases:</a:t>
            </a:r>
            <a:endParaRPr lang="en-IN" sz="2000">
              <a:solidFill>
                <a:srgbClr val="3E5D77"/>
              </a:solidFill>
              <a:latin typeface="Arial" panose="020B0604020202020204"/>
              <a:ea typeface="Arial" panose="020B0604020202020204"/>
              <a:cs typeface="Arial" panose="020B0604020202020204"/>
              <a:sym typeface="Arial" panose="020B0604020202020204"/>
            </a:endParaRPr>
          </a:p>
        </p:txBody>
      </p:sp>
      <p:sp>
        <p:nvSpPr>
          <p:cNvPr id="2786" name="Google Shape;2786;p287"/>
          <p:cNvSpPr/>
          <p:nvPr/>
        </p:nvSpPr>
        <p:spPr>
          <a:xfrm>
            <a:off x="263352" y="1428150"/>
            <a:ext cx="11665296" cy="292387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A table in the FROM clause is reference by a subquery in the WHERE statement.</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There is a subquery in the SELECT clause.</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SQL statement defining the view joins tables.</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One of the tables in the FROM clause is a non-updatable view.</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SELECT statement of the view contains an aggregate function such as SUM(), COUNT(), MAX(), MIN(), and so on.</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keywords DISTINCT, GROUP BY, HAVING clause, LIMIT clause, UNION, or UNION ALL appear in the defining SQL statement.</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90" name="Shape 2790"/>
        <p:cNvGrpSpPr/>
        <p:nvPr/>
      </p:nvGrpSpPr>
      <p:grpSpPr>
        <a:xfrm>
          <a:off x="0" y="0"/>
          <a:ext cx="0" cy="0"/>
          <a:chOff x="0" y="0"/>
          <a:chExt cx="0" cy="0"/>
        </a:xfrm>
      </p:grpSpPr>
      <p:sp>
        <p:nvSpPr>
          <p:cNvPr id="2791" name="Google Shape;2791;p288"/>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create view/ show create 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92" name="Google Shape;2792;p288"/>
          <p:cNvSpPr/>
          <p:nvPr/>
        </p:nvSpPr>
        <p:spPr>
          <a:xfrm>
            <a:off x="479376" y="838201"/>
            <a:ext cx="111612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select_statement is a SELECT statement that provides the definition of the view. The select_statement can select from base tables or other views.</a:t>
            </a: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93" name="Google Shape;2793;p288"/>
          <p:cNvSpPr/>
          <p:nvPr/>
        </p:nvSpPr>
        <p:spPr>
          <a:xfrm>
            <a:off x="479376" y="1737957"/>
            <a:ext cx="8839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CREATE [OR REPLACE]  VIEW view_name [(column_list)]</a:t>
            </a:r>
            <a:endParaRPr lang="en-IN" sz="20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AS select_statement  [WITH CHECK OPTION]</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94" name="Google Shape;2794;p288"/>
          <p:cNvSpPr/>
          <p:nvPr/>
        </p:nvSpPr>
        <p:spPr>
          <a:xfrm>
            <a:off x="479376" y="3200748"/>
            <a:ext cx="8763000"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SHOW CREATE VIEW </a:t>
            </a:r>
            <a:r>
              <a:rPr lang="en-IN" sz="1800">
                <a:solidFill>
                  <a:schemeClr val="dk1"/>
                </a:solidFill>
                <a:latin typeface="Arial" panose="020B0604020202020204"/>
                <a:ea typeface="Arial" panose="020B0604020202020204"/>
                <a:cs typeface="Arial" panose="020B0604020202020204"/>
                <a:sym typeface="Arial" panose="020B0604020202020204"/>
              </a:rPr>
              <a:t>view_name</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95" name="Google Shape;2795;p288"/>
          <p:cNvSpPr/>
          <p:nvPr/>
        </p:nvSpPr>
        <p:spPr>
          <a:xfrm>
            <a:off x="479376" y="3645024"/>
            <a:ext cx="8839200" cy="4160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600">
                <a:solidFill>
                  <a:schemeClr val="dk1"/>
                </a:solidFill>
                <a:latin typeface="Arial" panose="020B0604020202020204"/>
                <a:ea typeface="Arial" panose="020B0604020202020204"/>
                <a:cs typeface="Arial" panose="020B0604020202020204"/>
                <a:sym typeface="Arial" panose="020B0604020202020204"/>
              </a:rPr>
              <a:t>show create VIEW v1;</a:t>
            </a:r>
            <a:endParaRPr lang="en-IN"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799" name="Shape 2799"/>
        <p:cNvGrpSpPr/>
        <p:nvPr/>
      </p:nvGrpSpPr>
      <p:grpSpPr>
        <a:xfrm>
          <a:off x="0" y="0"/>
          <a:ext cx="0" cy="0"/>
          <a:chOff x="0" y="0"/>
          <a:chExt cx="0" cy="0"/>
        </a:xfrm>
      </p:grpSpPr>
      <p:sp>
        <p:nvSpPr>
          <p:cNvPr id="2800" name="Google Shape;2800;p289"/>
          <p:cNvSpPr/>
          <p:nvPr/>
        </p:nvSpPr>
        <p:spPr>
          <a:xfrm>
            <a:off x="547058" y="945148"/>
            <a:ext cx="8990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This statement changes the definition of a view, which must exist.</a:t>
            </a:r>
            <a:endParaRPr sz="180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801" name="Google Shape;2801;p289"/>
          <p:cNvSpPr/>
          <p:nvPr/>
        </p:nvSpPr>
        <p:spPr>
          <a:xfrm>
            <a:off x="623249" y="1478547"/>
            <a:ext cx="883804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ALTER VIEW </a:t>
            </a:r>
            <a:r>
              <a:rPr lang="en-IN" sz="2000">
                <a:solidFill>
                  <a:schemeClr val="dk1"/>
                </a:solidFill>
                <a:latin typeface="Arial" panose="020B0604020202020204"/>
                <a:ea typeface="Arial" panose="020B0604020202020204"/>
                <a:cs typeface="Arial" panose="020B0604020202020204"/>
                <a:sym typeface="Arial" panose="020B0604020202020204"/>
              </a:rPr>
              <a:t>view_name [(column_list)]</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AS select_statement</a:t>
            </a:r>
            <a:endParaRPr lang="en-IN" sz="20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[WITH CHECK OPTION]</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802" name="Google Shape;2802;p289"/>
          <p:cNvSpPr/>
          <p:nvPr/>
        </p:nvSpPr>
        <p:spPr>
          <a:xfrm>
            <a:off x="551527" y="4064151"/>
            <a:ext cx="88380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DROP VIEW [IF EXISTS]</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view_name [, view_name] ...</a:t>
            </a:r>
            <a:endParaRPr sz="1800">
              <a:solidFill>
                <a:srgbClr val="0077AA"/>
              </a:solidFill>
              <a:latin typeface="Arial" panose="020B0604020202020204"/>
              <a:ea typeface="Arial" panose="020B0604020202020204"/>
              <a:cs typeface="Arial" panose="020B0604020202020204"/>
              <a:sym typeface="Arial" panose="020B0604020202020204"/>
            </a:endParaRPr>
          </a:p>
        </p:txBody>
      </p:sp>
      <p:sp>
        <p:nvSpPr>
          <p:cNvPr id="2803" name="Google Shape;2803;p289"/>
          <p:cNvSpPr/>
          <p:nvPr/>
        </p:nvSpPr>
        <p:spPr>
          <a:xfrm>
            <a:off x="475336" y="3573016"/>
            <a:ext cx="8990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DROP VIEW removes one or more views.</a:t>
            </a:r>
            <a:endParaRPr sz="180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804" name="Google Shape;2804;p289"/>
          <p:cNvSpPr/>
          <p:nvPr/>
        </p:nvSpPr>
        <p:spPr>
          <a:xfrm>
            <a:off x="479376" y="5024210"/>
            <a:ext cx="1065718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Arial" panose="020B0604020202020204"/>
                <a:ea typeface="Arial" panose="020B0604020202020204"/>
                <a:cs typeface="Arial" panose="020B0604020202020204"/>
                <a:sym typeface="Arial" panose="020B0604020202020204"/>
              </a:rPr>
              <a:t>e.g.</a:t>
            </a:r>
            <a:endParaRPr lang="en-IN" sz="1800">
              <a:solidFill>
                <a:srgbClr val="FF0000"/>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studentview;</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studentid10view, studentviewwithcheck;</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studentTotalMarksView, studentAddressView;</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05" name="Google Shape;2805;p289"/>
          <p:cNvSpPr/>
          <p:nvPr/>
        </p:nvSpPr>
        <p:spPr>
          <a:xfrm>
            <a:off x="475336" y="2420889"/>
            <a:ext cx="1065718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Arial" panose="020B0604020202020204"/>
                <a:ea typeface="Arial" panose="020B0604020202020204"/>
                <a:cs typeface="Arial" panose="020B0604020202020204"/>
                <a:sym typeface="Arial" panose="020B0604020202020204"/>
              </a:rPr>
              <a:t>e.g.</a:t>
            </a:r>
            <a:endParaRPr lang="en-IN" sz="1800">
              <a:solidFill>
                <a:srgbClr val="FF0000"/>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ALTER</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studentview AS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namefirst, namelast, emailid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student;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06" name="Google Shape;2806;p289"/>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alter / drop 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31"/>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Entity?</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 name="Google Shape;357;p31"/>
          <p:cNvSpPr/>
          <p:nvPr/>
        </p:nvSpPr>
        <p:spPr>
          <a:xfrm>
            <a:off x="335360" y="692696"/>
            <a:ext cx="8686800" cy="8902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600">
                <a:solidFill>
                  <a:srgbClr val="527E67"/>
                </a:solidFill>
                <a:latin typeface="Arial" panose="020B0604020202020204"/>
                <a:ea typeface="Arial" panose="020B0604020202020204"/>
                <a:cs typeface="Arial" panose="020B0604020202020204"/>
                <a:sym typeface="Arial" panose="020B0604020202020204"/>
              </a:rPr>
              <a:t>An entity can be a real-world object or can  be a living or non-living component</a:t>
            </a:r>
            <a:r>
              <a:rPr lang="en-IN" sz="2600" b="1">
                <a:solidFill>
                  <a:srgbClr val="527E67"/>
                </a:solidFill>
                <a:latin typeface="Arial" panose="020B0604020202020204"/>
                <a:ea typeface="Arial" panose="020B0604020202020204"/>
                <a:cs typeface="Arial" panose="020B0604020202020204"/>
                <a:sym typeface="Arial" panose="020B0604020202020204"/>
              </a:rPr>
              <a:t>. </a:t>
            </a:r>
            <a:endParaRPr sz="2600">
              <a:solidFill>
                <a:srgbClr val="527E67"/>
              </a:solidFill>
              <a:latin typeface="Arial" panose="020B0604020202020204"/>
              <a:ea typeface="Arial" panose="020B0604020202020204"/>
              <a:cs typeface="Arial" panose="020B0604020202020204"/>
              <a:sym typeface="Arial" panose="020B0604020202020204"/>
            </a:endParaRPr>
          </a:p>
        </p:txBody>
      </p:sp>
      <p:pic>
        <p:nvPicPr>
          <p:cNvPr id="1" name="Picture 0"/>
          <p:cNvPicPr/>
          <p:nvPr/>
        </p:nvPicPr>
        <p:blipFill>
          <a:blip r:embed="rId1"/>
        </p:blipFill>
        <p:spPr>
          <a:xfrm>
            <a:off x="1885951" y="3662680"/>
            <a:ext cx="8039099" cy="256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0" name="Shape 530"/>
        <p:cNvGrpSpPr/>
        <p:nvPr/>
      </p:nvGrpSpPr>
      <p:grpSpPr>
        <a:xfrm>
          <a:off x="0" y="0"/>
          <a:ext cx="0" cy="0"/>
          <a:chOff x="0" y="0"/>
          <a:chExt cx="0" cy="0"/>
        </a:xfrm>
      </p:grpSpPr>
      <p:sp>
        <p:nvSpPr>
          <p:cNvPr id="531" name="Google Shape;531;p4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532" name="Google Shape;532;p4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3" name="Google Shape;533;p4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4" name="Google Shape;534;p43"/>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strong and weak entity</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535" name="Google Shape;535;p43"/>
          <p:cNvSpPr/>
          <p:nvPr/>
        </p:nvSpPr>
        <p:spPr>
          <a:xfrm>
            <a:off x="479376" y="838201"/>
            <a:ext cx="1116124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 entity may participate in a relation either totally or partially.</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Strong Entity</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strong entity is not dependent on any other entity in the schema. A strong entity will always have a primary key. Strong entities are represented by a single rectangle.</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Weak Entity</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1" name="Picture 0"/>
          <p:cNvPicPr/>
          <p:nvPr/>
        </p:nvPicPr>
        <p:blipFill>
          <a:blip r:embed="rId1"/>
        </p:blipFill>
        <p:spPr>
          <a:xfrm>
            <a:off x="294005" y="4378325"/>
            <a:ext cx="11531600" cy="2399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32"/>
          <p:cNvSpPr/>
          <p:nvPr/>
        </p:nvSpPr>
        <p:spPr>
          <a:xfrm>
            <a:off x="3205844" y="5508521"/>
            <a:ext cx="8686800" cy="584775"/>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IN" sz="3200" b="1" i="1">
                <a:solidFill>
                  <a:schemeClr val="dk1"/>
                </a:solidFill>
                <a:latin typeface="Arial" panose="020B0604020202020204"/>
                <a:ea typeface="Arial" panose="020B0604020202020204"/>
                <a:cs typeface="Arial" panose="020B0604020202020204"/>
                <a:sym typeface="Arial" panose="020B0604020202020204"/>
              </a:rPr>
              <a:t>Every entity has its own characteristics.</a:t>
            </a:r>
            <a:endParaRPr lang="en-IN" sz="3200" b="1" i="1">
              <a:solidFill>
                <a:schemeClr val="dk1"/>
              </a:solidFill>
              <a:latin typeface="Arial" panose="020B0604020202020204"/>
              <a:ea typeface="Arial" panose="020B0604020202020204"/>
              <a:cs typeface="Arial" panose="020B0604020202020204"/>
              <a:sym typeface="Arial" panose="020B0604020202020204"/>
            </a:endParaRPr>
          </a:p>
        </p:txBody>
      </p:sp>
      <p:sp>
        <p:nvSpPr>
          <p:cNvPr id="363" name="Google Shape;363;p32"/>
          <p:cNvSpPr/>
          <p:nvPr/>
        </p:nvSpPr>
        <p:spPr>
          <a:xfrm>
            <a:off x="299356" y="950480"/>
            <a:ext cx="11593288" cy="37240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In relation to a database , an entity is a </a:t>
            </a:r>
            <a:endParaRPr lang="en-IN" sz="26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Person(</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student, teacher, employee, department,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Place(</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classroom, building,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a particular position or area</a:t>
            </a:r>
            <a:endParaRPr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Thing(</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computer, lab equipment,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an object that is not named</a:t>
            </a:r>
            <a:endParaRPr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Concept(</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course, batch, student’s attendance,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 an idea</a:t>
            </a:r>
            <a:r>
              <a:rPr lang="en-IN" sz="22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22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about which data can be stored. All these entities have some</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b="1">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attributes</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or</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b="1">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properties</a:t>
            </a:r>
            <a:r>
              <a:rPr lang="en-IN" sz="2400">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give them their </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identity</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64" name="Google Shape;364;p32"/>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entity</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20430</Words>
  <Application>WPS Presentation</Application>
  <PresentationFormat>Widescreen</PresentationFormat>
  <Paragraphs>784</Paragraphs>
  <Slides>66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66</vt:i4>
      </vt:variant>
    </vt:vector>
  </HeadingPairs>
  <TitlesOfParts>
    <vt:vector size="89" baseType="lpstr">
      <vt:lpstr>Arial</vt:lpstr>
      <vt:lpstr>SimSun</vt:lpstr>
      <vt:lpstr>Wingdings</vt:lpstr>
      <vt:lpstr>Quattrocento Sans</vt:lpstr>
      <vt:lpstr>Yu Gothic UI</vt:lpstr>
      <vt:lpstr>Arial</vt:lpstr>
      <vt:lpstr>Palatino Linotype</vt:lpstr>
      <vt:lpstr>Gill Sans</vt:lpstr>
      <vt:lpstr>Gill Sans MT</vt:lpstr>
      <vt:lpstr>Calibri Light</vt:lpstr>
      <vt:lpstr>Calibri</vt:lpstr>
      <vt:lpstr>Microsoft YaHei</vt:lpstr>
      <vt:lpstr>Arial Unicode MS</vt:lpstr>
      <vt:lpstr>Cambria</vt:lpstr>
      <vt:lpstr>Times New Roman</vt:lpstr>
      <vt:lpstr>Bookman Old Style</vt:lpstr>
      <vt:lpstr>Helvetica Neue</vt:lpstr>
      <vt:lpstr>Nunito</vt:lpstr>
      <vt:lpstr>Segoe Print</vt:lpstr>
      <vt:lpstr>erdana</vt:lpstr>
      <vt:lpstr>inter-bold</vt:lpstr>
      <vt:lpstr>inter-regular</vt:lpstr>
      <vt:lpstr>Office Theme</vt:lpstr>
      <vt:lpstr>PowerPoint 演示文稿</vt:lpstr>
      <vt:lpstr>PowerPoint 演示文稿</vt:lpstr>
      <vt:lpstr>Entity Relationship Diagram (ER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ramgirhe</cp:lastModifiedBy>
  <cp:revision>3</cp:revision>
  <dcterms:created xsi:type="dcterms:W3CDTF">2024-06-29T21:59:00Z</dcterms:created>
  <dcterms:modified xsi:type="dcterms:W3CDTF">2024-06-30T17:57:15Z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8545D734D5A34572A666397958E2A9A7_11</vt:lpwstr>
  </property>
  <property fmtid="{D5CDD505-2E9C-101B-9397-08002B2CF9AE}" pid="3" name="KSOProductBuildVer">
    <vt:lpwstr>1033-12.2.0.17119</vt:lpwstr>
  </property>
</Properties>
</file>