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9"/>
  </p:notesMasterIdLst>
  <p:sldIdLst>
    <p:sldId id="268" r:id="rId4"/>
    <p:sldId id="272" r:id="rId5"/>
    <p:sldId id="285" r:id="rId6"/>
    <p:sldId id="271" r:id="rId7"/>
    <p:sldId id="257" r:id="rId8"/>
    <p:sldId id="294" r:id="rId10"/>
    <p:sldId id="295" r:id="rId11"/>
    <p:sldId id="273" r:id="rId12"/>
    <p:sldId id="292" r:id="rId13"/>
    <p:sldId id="293" r:id="rId14"/>
    <p:sldId id="270" r:id="rId15"/>
    <p:sldId id="275" r:id="rId16"/>
    <p:sldId id="289" r:id="rId17"/>
    <p:sldId id="290" r:id="rId18"/>
    <p:sldId id="276" r:id="rId19"/>
    <p:sldId id="277" r:id="rId20"/>
    <p:sldId id="296" r:id="rId21"/>
    <p:sldId id="297" r:id="rId22"/>
    <p:sldId id="283" r:id="rId23"/>
    <p:sldId id="298" r:id="rId24"/>
    <p:sldId id="299" r:id="rId25"/>
    <p:sldId id="281" r:id="rId26"/>
    <p:sldId id="303" r:id="rId27"/>
    <p:sldId id="301" r:id="rId28"/>
    <p:sldId id="304" r:id="rId29"/>
    <p:sldId id="305" r:id="rId30"/>
    <p:sldId id="302" r:id="rId31"/>
    <p:sldId id="280" r:id="rId32"/>
    <p:sldId id="282" r:id="rId3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13.png"/><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13.png"/><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49.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13.png"/><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3.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2.png"/><Relationship Id="rId3" Type="http://schemas.openxmlformats.org/officeDocument/2006/relationships/tags" Target="../tags/tag8.xml"/><Relationship Id="rId2" Type="http://schemas.openxmlformats.org/officeDocument/2006/relationships/tags" Target="../tags/tag7.xml"/><Relationship Id="rId19" Type="http://schemas.openxmlformats.org/officeDocument/2006/relationships/slideLayout" Target="../slideLayouts/slideLayout1.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image" Target="../media/image5.png"/><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image" Target="../media/image4.png"/><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54.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13.png"/><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11.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1.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2.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13.png"/><Relationship Id="rId1" Type="http://schemas.openxmlformats.org/officeDocument/2006/relationships/tags" Target="../tags/tag6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slideLayout" Target="../slideLayouts/slideLayout1.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33.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1"/>
          <p:cNvSpPr/>
          <p:nvPr>
            <p:custDataLst>
              <p:tags r:id="rId1"/>
            </p:custDataLst>
          </p:nvPr>
        </p:nvSpPr>
        <p:spPr>
          <a:xfrm>
            <a:off x="0" y="0"/>
            <a:ext cx="14630400" cy="8229600"/>
          </a:xfrm>
          <a:prstGeom prst="rect">
            <a:avLst/>
          </a:prstGeom>
          <a:solidFill>
            <a:srgbClr val="FBFCFE"/>
          </a:solidFill>
        </p:spPr>
      </p:sp>
      <p:sp>
        <p:nvSpPr>
          <p:cNvPr id="6" name="Text 2"/>
          <p:cNvSpPr/>
          <p:nvPr>
            <p:custDataLst>
              <p:tags r:id="rId2"/>
            </p:custDataLst>
          </p:nvPr>
        </p:nvSpPr>
        <p:spPr>
          <a:xfrm>
            <a:off x="3668832" y="1392396"/>
            <a:ext cx="6844903" cy="771525"/>
          </a:xfrm>
          <a:prstGeom prst="rect">
            <a:avLst/>
          </a:prstGeom>
          <a:noFill/>
        </p:spPr>
        <p:txBody>
          <a:bodyPr wrap="none" rtlCol="0" anchor="t"/>
          <a:p>
            <a:pPr marL="0" indent="0">
              <a:lnSpc>
                <a:spcPts val="6075"/>
              </a:lnSpc>
              <a:buNone/>
            </a:pPr>
            <a:r>
              <a:rPr lang="en-US" sz="4860" b="1" dirty="0">
                <a:solidFill>
                  <a:srgbClr val="443728"/>
                </a:solidFill>
                <a:latin typeface="Crimson Pro" pitchFamily="34" charset="0"/>
                <a:ea typeface="Crimson Pro" pitchFamily="34" charset="-122"/>
                <a:cs typeface="Crimson Pro" pitchFamily="34" charset="-120"/>
              </a:rPr>
              <a:t>SQL JOINs</a:t>
            </a:r>
            <a:endParaRPr lang="en-US" sz="4860" dirty="0"/>
          </a:p>
        </p:txBody>
      </p:sp>
      <p:sp>
        <p:nvSpPr>
          <p:cNvPr id="8" name="Shape 4"/>
          <p:cNvSpPr/>
          <p:nvPr>
            <p:custDataLst>
              <p:tags r:id="rId3"/>
            </p:custDataLst>
          </p:nvPr>
        </p:nvSpPr>
        <p:spPr>
          <a:xfrm>
            <a:off x="864037" y="6009680"/>
            <a:ext cx="394930" cy="394930"/>
          </a:xfrm>
          <a:prstGeom prst="roundRect">
            <a:avLst>
              <a:gd name="adj" fmla="val 23151155"/>
            </a:avLst>
          </a:prstGeom>
          <a:noFill/>
          <a:ln w="7620">
            <a:solidFill>
              <a:srgbClr val="FFFFFF"/>
            </a:solidFill>
            <a:prstDash val="solid"/>
          </a:ln>
        </p:spPr>
      </p:sp>
      <p:sp>
        <p:nvSpPr>
          <p:cNvPr id="7" name="Text 3"/>
          <p:cNvSpPr/>
          <p:nvPr>
            <p:custDataLst>
              <p:tags r:id="rId4"/>
            </p:custDataLst>
          </p:nvPr>
        </p:nvSpPr>
        <p:spPr>
          <a:xfrm>
            <a:off x="864235" y="2948305"/>
            <a:ext cx="5316855" cy="4224655"/>
          </a:xfrm>
          <a:prstGeom prst="rect">
            <a:avLst/>
          </a:prstGeom>
          <a:noFill/>
        </p:spPr>
        <p:txBody>
          <a:bodyPr wrap="square" rtlCol="0" anchor="t"/>
          <a:p>
            <a:pPr marL="0" indent="0">
              <a:lnSpc>
                <a:spcPts val="3110"/>
              </a:lnSpc>
              <a:buNone/>
            </a:pPr>
            <a:r>
              <a:rPr lang="en-US" sz="1945" dirty="0">
                <a:solidFill>
                  <a:srgbClr val="443728"/>
                </a:solidFill>
                <a:latin typeface="Open Sans" pitchFamily="34" charset="0"/>
                <a:ea typeface="Open Sans" pitchFamily="34" charset="-122"/>
                <a:cs typeface="Open Sans" pitchFamily="34" charset="-120"/>
              </a:rPr>
              <a:t> SQL JOINs are a powerful feature in the Structured Query Language (SQL) that allow you to combine data from multiple tables based on a related column between them. JOINs are essential for building complex queries and unlocking the full potential of relational databases.</a:t>
            </a:r>
            <a:endParaRPr lang="en-US" sz="1945" dirty="0"/>
          </a:p>
        </p:txBody>
      </p:sp>
      <p:pic>
        <p:nvPicPr>
          <p:cNvPr id="2" name="Picture 1"/>
          <p:cNvPicPr/>
          <p:nvPr/>
        </p:nvPicPr>
        <p:blipFill>
          <a:blip r:embed="rId5"/>
        </p:blipFill>
        <p:spPr>
          <a:xfrm>
            <a:off x="7658735" y="2164080"/>
            <a:ext cx="5715000" cy="4210685"/>
          </a:xfrm>
          <a:prstGeom prst="rect">
            <a:avLst/>
          </a:prstGeom>
        </p:spPr>
      </p:pic>
      <p:sp>
        <p:nvSpPr>
          <p:cNvPr id="4" name="Shape 1"/>
          <p:cNvSpPr/>
          <p:nvPr>
            <p:custDataLst>
              <p:tags r:id="rId6"/>
            </p:custDataLst>
          </p:nvPr>
        </p:nvSpPr>
        <p:spPr>
          <a:xfrm>
            <a:off x="7932420" y="979170"/>
            <a:ext cx="5167630" cy="1598930"/>
          </a:xfrm>
          <a:prstGeom prst="rect">
            <a:avLst/>
          </a:prstGeom>
          <a:solidFill>
            <a:srgbClr val="FBFCFE"/>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Inner</a:t>
            </a:r>
            <a:r>
              <a:rPr lang="en-US" sz="4315" b="1" dirty="0">
                <a:solidFill>
                  <a:srgbClr val="000000"/>
                </a:solidFill>
                <a:latin typeface="p22-mackinac-pro" pitchFamily="34" charset="0"/>
                <a:ea typeface="p22-mackinac-pro" pitchFamily="34" charset="-122"/>
                <a:cs typeface="p22-mackinac-pro" pitchFamily="34" charset="-120"/>
              </a:rPr>
              <a:t> Join</a:t>
            </a:r>
            <a:endParaRPr lang="en-US" sz="4315" dirty="0"/>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inner</a:t>
            </a:r>
            <a:r>
              <a:rPr lang="en-US" sz="1725" dirty="0">
                <a:solidFill>
                  <a:srgbClr val="272525"/>
                </a:solidFill>
                <a:latin typeface="Eudoxus Sans" pitchFamily="34" charset="0"/>
                <a:ea typeface="Eudoxus Sans" pitchFamily="34" charset="-122"/>
                <a:cs typeface="Eudoxus Sans" pitchFamily="34" charset="-120"/>
              </a:rPr>
              <a:t> join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5115639"/>
            <a:ext cx="11551801" cy="1752600"/>
          </a:xfrm>
          <a:prstGeom prst="rect">
            <a:avLst/>
          </a:prstGeom>
          <a:noFill/>
        </p:spPr>
        <p:txBody>
          <a:bodyPr wrap="square" rtlCol="0" anchor="t"/>
          <a:lstStyle/>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SELECT columns</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FROM table1</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INNER JOIN table2</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ON table1.common_column = table2.common_column;
</a:t>
            </a:r>
            <a:endParaRPr lang="en-US" sz="1725" dirty="0"/>
          </a:p>
        </p:txBody>
      </p:sp>
      <p:sp>
        <p:nvSpPr>
          <p:cNvPr id="10" name="Text 6"/>
          <p:cNvSpPr/>
          <p:nvPr/>
        </p:nvSpPr>
        <p:spPr>
          <a:xfrm>
            <a:off x="1331119" y="7279005"/>
            <a:ext cx="11968043" cy="350520"/>
          </a:xfrm>
          <a:prstGeom prst="rect">
            <a:avLst/>
          </a:prstGeom>
          <a:noFill/>
        </p:spPr>
        <p:txBody>
          <a:bodyPr wrap="none" rtlCol="0" anchor="t"/>
          <a:lstStyle/>
          <a:p>
            <a:pPr marL="0" indent="0" algn="l">
              <a:lnSpc>
                <a:spcPts val="2760"/>
              </a:lnSpc>
              <a:buNone/>
            </a:pPr>
            <a:r>
              <a:rPr lang="en-US" sz="1725" dirty="0">
                <a:solidFill>
                  <a:srgbClr val="272525"/>
                </a:solidFill>
                <a:latin typeface="Eudoxus Sans" pitchFamily="34" charset="0"/>
                <a:ea typeface="Eudoxus Sans" pitchFamily="34" charset="-122"/>
                <a:cs typeface="Eudoxus Sans" pitchFamily="34" charset="-120"/>
              </a:rPr>
              <a:t> This will return </a:t>
            </a:r>
            <a:r>
              <a:rPr sz="1725" dirty="0">
                <a:solidFill>
                  <a:srgbClr val="272525"/>
                </a:solidFill>
                <a:latin typeface="Eudoxus Sans" pitchFamily="34" charset="0"/>
                <a:ea typeface="Eudoxus Sans" pitchFamily="34" charset="-122"/>
                <a:cs typeface="Eudoxus Sans" pitchFamily="34" charset="-120"/>
                <a:sym typeface="+mn-ea"/>
              </a:rPr>
              <a:t>only the rows that have matching values in both</a:t>
            </a:r>
            <a:r>
              <a:rPr lang="en-IN" sz="1725" dirty="0">
                <a:solidFill>
                  <a:srgbClr val="272525"/>
                </a:solidFill>
                <a:latin typeface="Eudoxus Sans" pitchFamily="34" charset="0"/>
                <a:ea typeface="Eudoxus Sans" pitchFamily="34" charset="-122"/>
                <a:cs typeface="Eudoxus Sans" pitchFamily="34" charset="-120"/>
                <a:sym typeface="+mn-ea"/>
              </a:rPr>
              <a:t>(table1 and table2)</a:t>
            </a:r>
            <a:r>
              <a:rPr sz="1725" dirty="0">
                <a:solidFill>
                  <a:srgbClr val="272525"/>
                </a:solidFill>
                <a:latin typeface="Eudoxus Sans" pitchFamily="34" charset="0"/>
                <a:ea typeface="Eudoxus Sans" pitchFamily="34" charset="-122"/>
                <a:cs typeface="Eudoxus Sans" pitchFamily="34" charset="-120"/>
                <a:sym typeface="+mn-ea"/>
              </a:rPr>
              <a:t> of the joined tables.</a:t>
            </a:r>
            <a:r>
              <a:rPr lang="en-US" sz="1725" dirty="0">
                <a:solidFill>
                  <a:srgbClr val="272525"/>
                </a:solidFill>
                <a:latin typeface="Eudoxus Sans" pitchFamily="34" charset="0"/>
                <a:ea typeface="Eudoxus Sans" pitchFamily="34" charset="-122"/>
                <a:cs typeface="Eudoxus Sans" pitchFamily="34" charset="-120"/>
              </a:rPr>
              <a:t>.</a:t>
            </a:r>
            <a:endParaRPr lang="en-US" sz="17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Text 2"/>
          <p:cNvSpPr/>
          <p:nvPr>
            <p:custDataLst>
              <p:tags r:id="rId3"/>
            </p:custDataLst>
          </p:nvPr>
        </p:nvSpPr>
        <p:spPr>
          <a:xfrm>
            <a:off x="864037" y="1610439"/>
            <a:ext cx="6172200" cy="771525"/>
          </a:xfrm>
          <a:prstGeom prst="rect">
            <a:avLst/>
          </a:prstGeom>
          <a:noFill/>
        </p:spPr>
        <p:txBody>
          <a:bodyPr wrap="none" rtlCol="0" anchor="t"/>
          <a:p>
            <a:pPr marL="0" indent="0">
              <a:lnSpc>
                <a:spcPts val="6075"/>
              </a:lnSpc>
              <a:buNone/>
            </a:pPr>
            <a:r>
              <a:rPr lang="en-US" sz="4860" dirty="0">
                <a:solidFill>
                  <a:srgbClr val="476FD6"/>
                </a:solidFill>
                <a:latin typeface="Roboto Slab" pitchFamily="34" charset="0"/>
                <a:ea typeface="Roboto Slab" pitchFamily="34" charset="-122"/>
                <a:cs typeface="Roboto Slab" pitchFamily="34" charset="-120"/>
              </a:rPr>
              <a:t>Inner Join</a:t>
            </a:r>
            <a:endParaRPr lang="en-US" sz="4860" dirty="0"/>
          </a:p>
        </p:txBody>
      </p:sp>
      <p:sp>
        <p:nvSpPr>
          <p:cNvPr id="11" name="Shape 9"/>
          <p:cNvSpPr/>
          <p:nvPr>
            <p:custDataLst>
              <p:tags r:id="rId4"/>
            </p:custDataLst>
          </p:nvPr>
        </p:nvSpPr>
        <p:spPr>
          <a:xfrm>
            <a:off x="963652" y="2601238"/>
            <a:ext cx="4136231" cy="4582954"/>
          </a:xfrm>
          <a:prstGeom prst="roundRect">
            <a:avLst>
              <a:gd name="adj" fmla="val 3581"/>
            </a:avLst>
          </a:prstGeom>
          <a:solidFill>
            <a:srgbClr val="DEE7F7"/>
          </a:solidFill>
        </p:spPr>
      </p:sp>
      <p:sp>
        <p:nvSpPr>
          <p:cNvPr id="7" name="Text 10"/>
          <p:cNvSpPr/>
          <p:nvPr>
            <p:custDataLst>
              <p:tags r:id="rId5"/>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8" name="Text Box 7"/>
          <p:cNvSpPr txBox="1"/>
          <p:nvPr/>
        </p:nvSpPr>
        <p:spPr>
          <a:xfrm>
            <a:off x="1187450" y="3470910"/>
            <a:ext cx="3579495" cy="2882900"/>
          </a:xfrm>
          <a:prstGeom prst="rect">
            <a:avLst/>
          </a:prstGeom>
          <a:noFill/>
        </p:spPr>
        <p:txBody>
          <a:bodyPr wrap="square" rtlCol="0" anchor="t">
            <a:spAutoFit/>
          </a:bodyPr>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SELECT</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FROM</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lang="en-IN" sz="1945" dirty="0">
                <a:solidFill>
                  <a:srgbClr val="15213F"/>
                </a:solidFill>
                <a:latin typeface="Roboto" pitchFamily="34" charset="0"/>
                <a:ea typeface="Roboto" pitchFamily="34" charset="-122"/>
                <a:cs typeface="Roboto" pitchFamily="34" charset="-120"/>
                <a:sym typeface="+mn-ea"/>
              </a:rPr>
              <a:t>INNER </a:t>
            </a:r>
            <a:r>
              <a:rPr sz="1945" dirty="0">
                <a:solidFill>
                  <a:srgbClr val="15213F"/>
                </a:solidFill>
                <a:latin typeface="Roboto" pitchFamily="34" charset="0"/>
                <a:ea typeface="Roboto" pitchFamily="34" charset="-122"/>
                <a:cs typeface="Roboto" pitchFamily="34" charset="-120"/>
                <a:sym typeface="+mn-ea"/>
              </a:rPr>
              <a:t>JOIN</a:t>
            </a:r>
            <a:endParaRPr sz="1945" dirty="0">
              <a:solidFill>
                <a:srgbClr val="15213F"/>
              </a:solidFill>
              <a:latin typeface="Roboto" pitchFamily="34" charset="0"/>
              <a:ea typeface="Roboto" pitchFamily="34" charset="-122"/>
              <a:cs typeface="Roboto" pitchFamily="34" charset="-120"/>
              <a:sym typeface="+mn-ea"/>
            </a:endParaRPr>
          </a:p>
          <a:p>
            <a:pPr marL="457200" lvl="1" indent="457200">
              <a:lnSpc>
                <a:spcPts val="3110"/>
              </a:lnSpc>
              <a:buNone/>
            </a:pPr>
            <a:r>
              <a:rPr sz="1945" dirty="0">
                <a:solidFill>
                  <a:srgbClr val="15213F"/>
                </a:solidFill>
                <a:latin typeface="Roboto" pitchFamily="34" charset="0"/>
                <a:ea typeface="Roboto" pitchFamily="34" charset="-122"/>
                <a:cs typeface="Roboto" pitchFamily="34" charset="-120"/>
                <a:sym typeface="+mn-ea"/>
              </a:rPr>
              <a:t> B </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ON </a:t>
            </a:r>
            <a:r>
              <a:rPr lang="en-IN" sz="1945" dirty="0">
                <a:solidFill>
                  <a:srgbClr val="15213F"/>
                </a:solidFill>
                <a:latin typeface="Roboto" pitchFamily="34" charset="0"/>
                <a:ea typeface="Roboto" pitchFamily="34" charset="-122"/>
                <a:cs typeface="Roboto" pitchFamily="34" charset="-120"/>
                <a:sym typeface="+mn-ea"/>
              </a:rPr>
              <a:t>A</a:t>
            </a:r>
            <a:r>
              <a:rPr sz="1945" dirty="0">
                <a:solidFill>
                  <a:srgbClr val="15213F"/>
                </a:solidFill>
                <a:latin typeface="Roboto" pitchFamily="34" charset="0"/>
                <a:ea typeface="Roboto" pitchFamily="34" charset="-122"/>
                <a:cs typeface="Roboto" pitchFamily="34" charset="-120"/>
                <a:sym typeface="+mn-ea"/>
              </a:rPr>
              <a:t>.</a:t>
            </a:r>
            <a:r>
              <a:rPr lang="en-IN" sz="1945" dirty="0">
                <a:solidFill>
                  <a:srgbClr val="15213F"/>
                </a:solidFill>
                <a:latin typeface="Roboto" pitchFamily="34" charset="0"/>
                <a:ea typeface="Roboto" pitchFamily="34" charset="-122"/>
                <a:cs typeface="Roboto" pitchFamily="34" charset="-120"/>
                <a:sym typeface="+mn-ea"/>
              </a:rPr>
              <a:t>id</a:t>
            </a:r>
            <a:r>
              <a:rPr sz="1945" dirty="0">
                <a:solidFill>
                  <a:srgbClr val="15213F"/>
                </a:solidFill>
                <a:latin typeface="Roboto" pitchFamily="34" charset="0"/>
                <a:ea typeface="Roboto" pitchFamily="34" charset="-122"/>
                <a:cs typeface="Roboto" pitchFamily="34" charset="-120"/>
                <a:sym typeface="+mn-ea"/>
              </a:rPr>
              <a:t> = </a:t>
            </a:r>
            <a:r>
              <a:rPr lang="en-IN" sz="1945" dirty="0">
                <a:solidFill>
                  <a:srgbClr val="15213F"/>
                </a:solidFill>
                <a:latin typeface="Roboto" pitchFamily="34" charset="0"/>
                <a:ea typeface="Roboto" pitchFamily="34" charset="-122"/>
                <a:cs typeface="Roboto" pitchFamily="34" charset="-120"/>
                <a:sym typeface="+mn-ea"/>
              </a:rPr>
              <a:t>B</a:t>
            </a:r>
            <a:r>
              <a:rPr sz="1945" dirty="0">
                <a:solidFill>
                  <a:srgbClr val="15213F"/>
                </a:solidFill>
                <a:latin typeface="Roboto" pitchFamily="34" charset="0"/>
                <a:ea typeface="Roboto" pitchFamily="34" charset="-122"/>
                <a:cs typeface="Roboto" pitchFamily="34" charset="-120"/>
                <a:sym typeface="+mn-ea"/>
              </a:rPr>
              <a:t>.</a:t>
            </a:r>
            <a:r>
              <a:rPr lang="en-IN" sz="1945" dirty="0">
                <a:solidFill>
                  <a:srgbClr val="15213F"/>
                </a:solidFill>
                <a:latin typeface="Roboto" pitchFamily="34" charset="0"/>
                <a:ea typeface="Roboto" pitchFamily="34" charset="-122"/>
                <a:cs typeface="Roboto" pitchFamily="34" charset="-120"/>
                <a:sym typeface="+mn-ea"/>
              </a:rPr>
              <a:t>ID</a:t>
            </a:r>
            <a:r>
              <a:rPr sz="1945" dirty="0">
                <a:solidFill>
                  <a:srgbClr val="15213F"/>
                </a:solidFill>
                <a:latin typeface="Roboto" pitchFamily="34" charset="0"/>
                <a:ea typeface="Roboto" pitchFamily="34" charset="-122"/>
                <a:cs typeface="Roboto" pitchFamily="34" charset="-120"/>
                <a:sym typeface="+mn-ea"/>
              </a:rPr>
              <a:t>;</a:t>
            </a:r>
            <a:endParaRPr sz="1945" dirty="0">
              <a:solidFill>
                <a:srgbClr val="15213F"/>
              </a:solidFill>
              <a:latin typeface="Roboto" pitchFamily="34" charset="0"/>
              <a:ea typeface="Roboto" pitchFamily="34" charset="-122"/>
              <a:cs typeface="Roboto" pitchFamily="34" charset="-120"/>
              <a:sym typeface="+mn-ea"/>
            </a:endParaRPr>
          </a:p>
        </p:txBody>
      </p:sp>
      <p:pic>
        <p:nvPicPr>
          <p:cNvPr id="9" name="Picture 8"/>
          <p:cNvPicPr/>
          <p:nvPr/>
        </p:nvPicPr>
        <p:blipFill>
          <a:blip r:embed="rId6"/>
        </p:blipFill>
        <p:spPr>
          <a:xfrm>
            <a:off x="7036435" y="4226560"/>
            <a:ext cx="5203825" cy="3355340"/>
          </a:xfrm>
          <a:prstGeom prst="rect">
            <a:avLst/>
          </a:prstGeom>
        </p:spPr>
      </p:pic>
      <p:pic>
        <p:nvPicPr>
          <p:cNvPr id="15" name="Picture 14"/>
          <p:cNvPicPr/>
          <p:nvPr/>
        </p:nvPicPr>
        <p:blipFill>
          <a:blip r:embed="rId7"/>
        </p:blipFill>
        <p:spPr>
          <a:xfrm>
            <a:off x="6363335" y="803275"/>
            <a:ext cx="6772275" cy="2896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3" name="Text Box 2"/>
          <p:cNvSpPr txBox="1"/>
          <p:nvPr/>
        </p:nvSpPr>
        <p:spPr>
          <a:xfrm>
            <a:off x="673100" y="555625"/>
            <a:ext cx="13284200" cy="5934710"/>
          </a:xfrm>
          <a:prstGeom prst="rect">
            <a:avLst/>
          </a:prstGeom>
        </p:spPr>
        <p:txBody>
          <a:bodyPr>
            <a:noAutofit/>
          </a:bodyPr>
          <a:p>
            <a:r>
              <a:rPr lang="en-IN" altLang="en-US" sz="2800" dirty="0">
                <a:solidFill>
                  <a:srgbClr val="476FD6"/>
                </a:solidFill>
                <a:latin typeface="Roboto Slab" pitchFamily="34" charset="0"/>
                <a:ea typeface="Roboto Slab" pitchFamily="34" charset="-122"/>
                <a:cs typeface="Roboto Slab" pitchFamily="34" charset="-120"/>
              </a:rPr>
              <a:t>Q1) </a:t>
            </a:r>
            <a:r>
              <a:rPr lang="en-US" sz="2800" dirty="0">
                <a:solidFill>
                  <a:srgbClr val="476FD6"/>
                </a:solidFill>
                <a:latin typeface="Roboto Slab" pitchFamily="34" charset="0"/>
                <a:ea typeface="Roboto Slab" pitchFamily="34" charset="-122"/>
                <a:cs typeface="Roboto Slab" pitchFamily="34" charset="-120"/>
              </a:rPr>
              <a:t>List all employees along with their family member names</a:t>
            </a:r>
            <a:r>
              <a:rPr lang="en-IN" altLang="en-US" sz="2800" dirty="0">
                <a:solidFill>
                  <a:srgbClr val="476FD6"/>
                </a:solidFill>
                <a:latin typeface="Roboto Slab" pitchFamily="34" charset="0"/>
                <a:ea typeface="Roboto Slab" pitchFamily="34" charset="-122"/>
                <a:cs typeface="Roboto Slab" pitchFamily="34" charset="-120"/>
              </a:rPr>
              <a:t>.</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Q2) Display empno, deptno,deptname for all employees </a:t>
            </a:r>
            <a:endParaRPr lang="en-IN" altLang="en-US" sz="2800" dirty="0">
              <a:solidFill>
                <a:srgbClr val="476FD6"/>
              </a:solidFill>
              <a:latin typeface="Roboto Slab" pitchFamily="34" charset="0"/>
              <a:ea typeface="Roboto Slab" pitchFamily="34" charset="-122"/>
              <a:cs typeface="Roboto Slab" pitchFamily="34" charset="-120"/>
            </a:endParaRPr>
          </a:p>
          <a:p>
            <a:endParaRPr 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Q3) Find employees who have a passport.</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Q4) Find employees working in the 'Engineering' department.</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Q5) </a:t>
            </a:r>
            <a:r>
              <a:rPr lang="en-IN" altLang="en-US" sz="2800" dirty="0">
                <a:solidFill>
                  <a:srgbClr val="476FD6"/>
                </a:solidFill>
                <a:latin typeface="Roboto Slab" pitchFamily="34" charset="0"/>
                <a:ea typeface="Roboto Slab" pitchFamily="34" charset="-122"/>
                <a:cs typeface="Roboto Slab" pitchFamily="34" charset="-120"/>
                <a:sym typeface="+mn-ea"/>
              </a:rPr>
              <a:t>Find employees working in the 'Finance' department.</a:t>
            </a:r>
            <a:endParaRPr lang="en-IN" altLang="en-US" sz="2800" dirty="0">
              <a:solidFill>
                <a:srgbClr val="476FD6"/>
              </a:solidFill>
              <a:latin typeface="Roboto Slab" pitchFamily="34" charset="0"/>
              <a:ea typeface="Roboto Slab" pitchFamily="34" charset="-122"/>
              <a:cs typeface="Roboto Slab" pitchFamily="34" charset="-120"/>
              <a:sym typeface="+mn-ea"/>
            </a:endParaRPr>
          </a:p>
          <a:p>
            <a:endParaRPr lang="en-IN" altLang="en-US" sz="2800" dirty="0">
              <a:solidFill>
                <a:srgbClr val="476FD6"/>
              </a:solidFill>
              <a:latin typeface="Roboto Slab" pitchFamily="34" charset="0"/>
              <a:ea typeface="Roboto Slab" pitchFamily="34" charset="-122"/>
              <a:cs typeface="Roboto Slab" pitchFamily="34" charset="-120"/>
              <a:sym typeface="+mn-ea"/>
            </a:endParaRPr>
          </a:p>
          <a:p>
            <a:r>
              <a:rPr lang="en-IN" altLang="en-US" sz="2800" dirty="0">
                <a:solidFill>
                  <a:srgbClr val="476FD6"/>
                </a:solidFill>
                <a:latin typeface="Roboto Slab" pitchFamily="34" charset="0"/>
                <a:ea typeface="Roboto Slab" pitchFamily="34" charset="-122"/>
                <a:cs typeface="Roboto Slab" pitchFamily="34" charset="-120"/>
                <a:sym typeface="+mn-ea"/>
              </a:rPr>
              <a:t>Q6) List all departments with the Average Salaray of employees in each.</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Q7) List all departments with the count of employees in each.</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Q8) List employees along with their passport numbers and PAN card numbers</a:t>
            </a:r>
            <a:endParaRPr lang="en-IN" altLang="en-US" sz="2800" dirty="0">
              <a:solidFill>
                <a:srgbClr val="476FD6"/>
              </a:solidFill>
              <a:latin typeface="Roboto Slab" pitchFamily="34" charset="0"/>
              <a:ea typeface="Roboto Slab" pitchFamily="34" charset="-122"/>
              <a:cs typeface="Roboto Slab" pitchFamily="34"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6" name="Text 1"/>
          <p:cNvSpPr/>
          <p:nvPr/>
        </p:nvSpPr>
        <p:spPr>
          <a:xfrm>
            <a:off x="6350437" y="1720096"/>
            <a:ext cx="7415927" cy="2129314"/>
          </a:xfrm>
          <a:prstGeom prst="rect">
            <a:avLst/>
          </a:prstGeom>
          <a:noFill/>
        </p:spPr>
        <p:txBody>
          <a:bodyPr wrap="square" rtlCol="0" anchor="t"/>
          <a:lstStyle/>
          <a:p>
            <a:pPr marL="0" indent="0">
              <a:lnSpc>
                <a:spcPts val="8385"/>
              </a:lnSpc>
              <a:buNone/>
            </a:pPr>
            <a:r>
              <a:rPr lang="en-US" sz="6705" b="1" dirty="0">
                <a:solidFill>
                  <a:srgbClr val="000000"/>
                </a:solidFill>
                <a:latin typeface="p22-mackinac-pro" pitchFamily="34" charset="0"/>
                <a:ea typeface="p22-mackinac-pro" pitchFamily="34" charset="-122"/>
                <a:cs typeface="p22-mackinac-pro" pitchFamily="34" charset="-120"/>
              </a:rPr>
              <a:t>Introduction to Left Join</a:t>
            </a:r>
            <a:endParaRPr lang="en-US" sz="6705" dirty="0"/>
          </a:p>
        </p:txBody>
      </p:sp>
      <p:sp>
        <p:nvSpPr>
          <p:cNvPr id="7" name="Text 2"/>
          <p:cNvSpPr/>
          <p:nvPr/>
        </p:nvSpPr>
        <p:spPr>
          <a:xfrm>
            <a:off x="6350437" y="4219694"/>
            <a:ext cx="7415927" cy="1580198"/>
          </a:xfrm>
          <a:prstGeom prst="rect">
            <a:avLst/>
          </a:prstGeom>
          <a:noFill/>
        </p:spPr>
        <p:txBody>
          <a:bodyPr wrap="square" rtlCol="0" anchor="t"/>
          <a:lstStyle/>
          <a:p>
            <a:pPr marL="0" indent="0">
              <a:lnSpc>
                <a:spcPts val="3110"/>
              </a:lnSpc>
              <a:buNone/>
            </a:pPr>
            <a:r>
              <a:rPr lang="en-US" sz="1945" dirty="0">
                <a:solidFill>
                  <a:srgbClr val="272525"/>
                </a:solidFill>
                <a:latin typeface="Eudoxus Sans" pitchFamily="34" charset="0"/>
                <a:ea typeface="Eudoxus Sans" pitchFamily="34" charset="-122"/>
                <a:cs typeface="Eudoxus Sans" pitchFamily="34" charset="-120"/>
                <a:sym typeface="+mn-ea"/>
              </a:rPr>
              <a:t>A left join, also known as a left outer join</a:t>
            </a:r>
            <a:r>
              <a:rPr lang="en-IN" altLang="en-US" sz="1945" dirty="0">
                <a:solidFill>
                  <a:srgbClr val="272525"/>
                </a:solidFill>
                <a:latin typeface="Eudoxus Sans" pitchFamily="34" charset="0"/>
                <a:ea typeface="Eudoxus Sans" pitchFamily="34" charset="-122"/>
                <a:cs typeface="Eudoxus Sans" pitchFamily="34" charset="-120"/>
                <a:sym typeface="+mn-ea"/>
              </a:rPr>
              <a:t>,</a:t>
            </a:r>
            <a:r>
              <a:rPr lang="en-US" sz="1945" dirty="0">
                <a:solidFill>
                  <a:srgbClr val="272525"/>
                </a:solidFill>
                <a:latin typeface="Eudoxus Sans" pitchFamily="34" charset="0"/>
                <a:ea typeface="Eudoxus Sans" pitchFamily="34" charset="-122"/>
                <a:cs typeface="Eudoxus Sans" pitchFamily="34" charset="-120"/>
              </a:rPr>
              <a:t> left join is a type of SQL join that returns all rows from the left table, along with the matching rows from the right table. It ensures that all records from the left table are included in the result set, even if there are no matches in the right table.</a:t>
            </a:r>
            <a:endParaRPr lang="en-US" sz="1945" dirty="0"/>
          </a:p>
        </p:txBody>
      </p:sp>
      <p:sp>
        <p:nvSpPr>
          <p:cNvPr id="8" name="Shape 3"/>
          <p:cNvSpPr/>
          <p:nvPr/>
        </p:nvSpPr>
        <p:spPr>
          <a:xfrm>
            <a:off x="6350437" y="6096000"/>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Left Join</a:t>
            </a:r>
            <a:endParaRPr lang="en-US" sz="4315" dirty="0"/>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left join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5115639"/>
            <a:ext cx="11551801" cy="1752600"/>
          </a:xfrm>
          <a:prstGeom prst="rect">
            <a:avLst/>
          </a:prstGeom>
          <a:noFill/>
        </p:spPr>
        <p:txBody>
          <a:bodyPr wrap="square" rtlCol="0" anchor="t"/>
          <a:lstStyle/>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SELECT column1, column2, ...
FROM table1
LEFT JOIN table2
ON table1.column = table2.column;
</a:t>
            </a:r>
            <a:endParaRPr lang="en-US" sz="1725" dirty="0"/>
          </a:p>
        </p:txBody>
      </p:sp>
      <p:sp>
        <p:nvSpPr>
          <p:cNvPr id="10" name="Text 6"/>
          <p:cNvSpPr/>
          <p:nvPr/>
        </p:nvSpPr>
        <p:spPr>
          <a:xfrm>
            <a:off x="1331119" y="7279005"/>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 This will return all rows from the left table (table1), along with the matching rows from the right table (table2).</a:t>
            </a:r>
            <a:endParaRPr lang="en-US" sz="17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Text 2"/>
          <p:cNvSpPr/>
          <p:nvPr>
            <p:custDataLst>
              <p:tags r:id="rId3"/>
            </p:custDataLst>
          </p:nvPr>
        </p:nvSpPr>
        <p:spPr>
          <a:xfrm>
            <a:off x="864037" y="1610439"/>
            <a:ext cx="6172200" cy="771525"/>
          </a:xfrm>
          <a:prstGeom prst="rect">
            <a:avLst/>
          </a:prstGeom>
          <a:noFill/>
        </p:spPr>
        <p:txBody>
          <a:bodyPr wrap="none" rtlCol="0" anchor="t"/>
          <a:p>
            <a:pPr marL="0" indent="0">
              <a:lnSpc>
                <a:spcPts val="6075"/>
              </a:lnSpc>
              <a:buNone/>
            </a:pPr>
            <a:r>
              <a:rPr lang="en-IN" altLang="en-US" sz="4860" dirty="0">
                <a:solidFill>
                  <a:srgbClr val="476FD6"/>
                </a:solidFill>
                <a:latin typeface="Roboto Slab" pitchFamily="34" charset="0"/>
                <a:ea typeface="Roboto Slab" pitchFamily="34" charset="-122"/>
                <a:cs typeface="Roboto Slab" pitchFamily="34" charset="-120"/>
              </a:rPr>
              <a:t>Left</a:t>
            </a:r>
            <a:r>
              <a:rPr lang="en-US" sz="4860" dirty="0">
                <a:solidFill>
                  <a:srgbClr val="476FD6"/>
                </a:solidFill>
                <a:latin typeface="Roboto Slab" pitchFamily="34" charset="0"/>
                <a:ea typeface="Roboto Slab" pitchFamily="34" charset="-122"/>
                <a:cs typeface="Roboto Slab" pitchFamily="34" charset="-120"/>
              </a:rPr>
              <a:t> Join</a:t>
            </a:r>
            <a:endParaRPr lang="en-US" sz="4860" dirty="0"/>
          </a:p>
        </p:txBody>
      </p:sp>
      <p:sp>
        <p:nvSpPr>
          <p:cNvPr id="11" name="Shape 9"/>
          <p:cNvSpPr/>
          <p:nvPr>
            <p:custDataLst>
              <p:tags r:id="rId4"/>
            </p:custDataLst>
          </p:nvPr>
        </p:nvSpPr>
        <p:spPr>
          <a:xfrm>
            <a:off x="963652" y="2601238"/>
            <a:ext cx="4136231" cy="4582954"/>
          </a:xfrm>
          <a:prstGeom prst="roundRect">
            <a:avLst>
              <a:gd name="adj" fmla="val 3581"/>
            </a:avLst>
          </a:prstGeom>
          <a:solidFill>
            <a:srgbClr val="DEE7F7"/>
          </a:solidFill>
        </p:spPr>
      </p:sp>
      <p:sp>
        <p:nvSpPr>
          <p:cNvPr id="7" name="Text 10"/>
          <p:cNvSpPr/>
          <p:nvPr>
            <p:custDataLst>
              <p:tags r:id="rId5"/>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8" name="Text Box 7"/>
          <p:cNvSpPr txBox="1"/>
          <p:nvPr/>
        </p:nvSpPr>
        <p:spPr>
          <a:xfrm>
            <a:off x="1187450" y="3470910"/>
            <a:ext cx="3579495" cy="2882900"/>
          </a:xfrm>
          <a:prstGeom prst="rect">
            <a:avLst/>
          </a:prstGeom>
          <a:noFill/>
        </p:spPr>
        <p:txBody>
          <a:bodyPr wrap="square" rtlCol="0" anchor="t">
            <a:spAutoFit/>
          </a:bodyPr>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SELECT</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FROM</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LEFT JOIN</a:t>
            </a:r>
            <a:endParaRPr sz="1945" dirty="0">
              <a:solidFill>
                <a:srgbClr val="15213F"/>
              </a:solidFill>
              <a:latin typeface="Roboto" pitchFamily="34" charset="0"/>
              <a:ea typeface="Roboto" pitchFamily="34" charset="-122"/>
              <a:cs typeface="Roboto" pitchFamily="34" charset="-120"/>
              <a:sym typeface="+mn-ea"/>
            </a:endParaRPr>
          </a:p>
          <a:p>
            <a:pPr marL="457200" lvl="1" indent="457200">
              <a:lnSpc>
                <a:spcPts val="3110"/>
              </a:lnSpc>
              <a:buNone/>
            </a:pPr>
            <a:r>
              <a:rPr sz="1945" dirty="0">
                <a:solidFill>
                  <a:srgbClr val="15213F"/>
                </a:solidFill>
                <a:latin typeface="Roboto" pitchFamily="34" charset="0"/>
                <a:ea typeface="Roboto" pitchFamily="34" charset="-122"/>
                <a:cs typeface="Roboto" pitchFamily="34" charset="-120"/>
                <a:sym typeface="+mn-ea"/>
              </a:rPr>
              <a:t> B </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ON B.n = A.n;</a:t>
            </a:r>
            <a:endParaRPr sz="1945" dirty="0">
              <a:solidFill>
                <a:srgbClr val="15213F"/>
              </a:solidFill>
              <a:latin typeface="Roboto" pitchFamily="34" charset="0"/>
              <a:ea typeface="Roboto" pitchFamily="34" charset="-122"/>
              <a:cs typeface="Roboto" pitchFamily="34" charset="-120"/>
              <a:sym typeface="+mn-ea"/>
            </a:endParaRPr>
          </a:p>
        </p:txBody>
      </p:sp>
      <p:pic>
        <p:nvPicPr>
          <p:cNvPr id="3" name="Picture 2"/>
          <p:cNvPicPr/>
          <p:nvPr/>
        </p:nvPicPr>
        <p:blipFill>
          <a:blip r:embed="rId6"/>
        </p:blipFill>
        <p:spPr>
          <a:xfrm>
            <a:off x="6195695" y="5001895"/>
            <a:ext cx="6557645" cy="2182495"/>
          </a:xfrm>
          <a:prstGeom prst="rect">
            <a:avLst/>
          </a:prstGeom>
        </p:spPr>
      </p:pic>
      <p:pic>
        <p:nvPicPr>
          <p:cNvPr id="4" name="Picture 3"/>
          <p:cNvPicPr/>
          <p:nvPr/>
        </p:nvPicPr>
        <p:blipFill>
          <a:blip r:embed="rId7"/>
        </p:blipFill>
        <p:spPr>
          <a:xfrm>
            <a:off x="6088063" y="410210"/>
            <a:ext cx="6772275" cy="381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3" name="Text Box 2"/>
          <p:cNvSpPr txBox="1"/>
          <p:nvPr/>
        </p:nvSpPr>
        <p:spPr>
          <a:xfrm>
            <a:off x="764540" y="1360170"/>
            <a:ext cx="13284200" cy="5934710"/>
          </a:xfrm>
          <a:prstGeom prst="rect">
            <a:avLst/>
          </a:prstGeom>
        </p:spPr>
        <p:txBody>
          <a:bodyPr>
            <a:noAutofit/>
          </a:bodyPr>
          <a:p>
            <a:r>
              <a:rPr lang="en-IN" altLang="en-US" sz="2800" dirty="0">
                <a:solidFill>
                  <a:srgbClr val="476FD6"/>
                </a:solidFill>
                <a:latin typeface="Roboto Slab" pitchFamily="34" charset="0"/>
                <a:ea typeface="Roboto Slab" pitchFamily="34" charset="-122"/>
                <a:cs typeface="Roboto Slab" pitchFamily="34" charset="-120"/>
              </a:rPr>
              <a:t>Q) </a:t>
            </a:r>
            <a:r>
              <a:rPr sz="2800" dirty="0">
                <a:solidFill>
                  <a:srgbClr val="476FD6"/>
                </a:solidFill>
                <a:latin typeface="Roboto Slab" pitchFamily="34" charset="0"/>
                <a:ea typeface="Roboto Slab" pitchFamily="34" charset="-122"/>
                <a:cs typeface="Roboto Slab" pitchFamily="34" charset="-120"/>
              </a:rPr>
              <a:t>Retrieve all employees and their family members.</a:t>
            </a:r>
            <a:endParaRPr sz="2800" dirty="0">
              <a:solidFill>
                <a:srgbClr val="476FD6"/>
              </a:solidFill>
              <a:latin typeface="Roboto Slab" pitchFamily="34" charset="0"/>
              <a:ea typeface="Roboto Slab" pitchFamily="34" charset="-122"/>
              <a:cs typeface="Roboto Slab" pitchFamily="34" charset="-120"/>
            </a:endParaRPr>
          </a:p>
          <a:p>
            <a:endParaRPr sz="2800" dirty="0">
              <a:solidFill>
                <a:srgbClr val="476FD6"/>
              </a:solidFill>
              <a:latin typeface="Roboto Slab" pitchFamily="34" charset="0"/>
              <a:ea typeface="Roboto Slab" pitchFamily="34" charset="-122"/>
              <a:cs typeface="Roboto Slab" pitchFamily="34" charset="-120"/>
            </a:endParaRPr>
          </a:p>
          <a:p>
            <a:r>
              <a:rPr lang="en-IN" sz="2800" dirty="0">
                <a:solidFill>
                  <a:srgbClr val="476FD6"/>
                </a:solidFill>
                <a:latin typeface="Roboto Slab" pitchFamily="34" charset="0"/>
                <a:ea typeface="Roboto Slab" pitchFamily="34" charset="-122"/>
                <a:cs typeface="Roboto Slab" pitchFamily="34" charset="-120"/>
              </a:rPr>
              <a:t>Q) </a:t>
            </a:r>
            <a:r>
              <a:rPr sz="2800" dirty="0">
                <a:solidFill>
                  <a:srgbClr val="476FD6"/>
                </a:solidFill>
                <a:latin typeface="Roboto Slab" pitchFamily="34" charset="0"/>
                <a:ea typeface="Roboto Slab" pitchFamily="34" charset="-122"/>
                <a:cs typeface="Roboto Slab" pitchFamily="34" charset="-120"/>
                <a:sym typeface="+mn-ea"/>
              </a:rPr>
              <a:t>Retrieve all employees and their </a:t>
            </a:r>
            <a:r>
              <a:rPr lang="en-IN" sz="2800" dirty="0">
                <a:solidFill>
                  <a:srgbClr val="476FD6"/>
                </a:solidFill>
                <a:latin typeface="Roboto Slab" pitchFamily="34" charset="0"/>
                <a:ea typeface="Roboto Slab" pitchFamily="34" charset="-122"/>
                <a:cs typeface="Roboto Slab" pitchFamily="34" charset="-120"/>
                <a:sym typeface="+mn-ea"/>
              </a:rPr>
              <a:t>passport</a:t>
            </a:r>
            <a:r>
              <a:rPr sz="2800" dirty="0">
                <a:solidFill>
                  <a:srgbClr val="476FD6"/>
                </a:solidFill>
                <a:latin typeface="Roboto Slab" pitchFamily="34" charset="0"/>
                <a:ea typeface="Roboto Slab" pitchFamily="34" charset="-122"/>
                <a:cs typeface="Roboto Slab" pitchFamily="34" charset="-120"/>
                <a:sym typeface="+mn-ea"/>
              </a:rPr>
              <a:t> members.</a:t>
            </a:r>
            <a:endParaRPr sz="2800" dirty="0">
              <a:solidFill>
                <a:srgbClr val="476FD6"/>
              </a:solidFill>
              <a:latin typeface="Roboto Slab" pitchFamily="34" charset="0"/>
              <a:ea typeface="Roboto Slab" pitchFamily="34" charset="-122"/>
              <a:cs typeface="Roboto Slab" pitchFamily="34" charset="-120"/>
            </a:endParaRPr>
          </a:p>
          <a:p>
            <a:endParaRPr 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  To display empno, deptno,dname for all employees with sal&gt;2000</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 List all employees along with Pancard</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 List all departments with the count of employees in each.</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 Count of all employees who have passport</a:t>
            </a:r>
            <a:endParaRPr lang="en-IN" altLang="en-US" sz="2800" dirty="0">
              <a:solidFill>
                <a:srgbClr val="476FD6"/>
              </a:solidFill>
              <a:latin typeface="Roboto Slab" pitchFamily="34" charset="0"/>
              <a:ea typeface="Roboto Slab" pitchFamily="34" charset="-122"/>
              <a:cs typeface="Roboto Slab" pitchFamily="34" charset="-120"/>
            </a:endParaRPr>
          </a:p>
          <a:p>
            <a:endParaRPr lang="en-IN" altLang="en-US" sz="2800" dirty="0">
              <a:solidFill>
                <a:srgbClr val="476FD6"/>
              </a:solidFill>
              <a:latin typeface="Roboto Slab" pitchFamily="34" charset="0"/>
              <a:ea typeface="Roboto Slab" pitchFamily="34" charset="-122"/>
              <a:cs typeface="Roboto Slab" pitchFamily="34" charset="-120"/>
            </a:endParaRPr>
          </a:p>
          <a:p>
            <a:r>
              <a:rPr lang="en-IN" altLang="en-US" sz="2800" dirty="0">
                <a:solidFill>
                  <a:srgbClr val="476FD6"/>
                </a:solidFill>
                <a:latin typeface="Roboto Slab" pitchFamily="34" charset="0"/>
                <a:ea typeface="Roboto Slab" pitchFamily="34" charset="-122"/>
                <a:cs typeface="Roboto Slab" pitchFamily="34" charset="-120"/>
              </a:rPr>
              <a:t>Q) </a:t>
            </a:r>
            <a:r>
              <a:rPr lang="en-IN" altLang="en-US" sz="2800" dirty="0">
                <a:solidFill>
                  <a:srgbClr val="476FD6"/>
                </a:solidFill>
                <a:latin typeface="Roboto Slab" pitchFamily="34" charset="0"/>
                <a:ea typeface="Roboto Slab" pitchFamily="34" charset="-122"/>
                <a:cs typeface="Roboto Slab" pitchFamily="34" charset="-120"/>
                <a:sym typeface="+mn-ea"/>
              </a:rPr>
              <a:t>List all employees dont have Pancard</a:t>
            </a:r>
            <a:r>
              <a:rPr lang="en-IN" altLang="en-US" sz="2800" dirty="0">
                <a:solidFill>
                  <a:srgbClr val="476FD6"/>
                </a:solidFill>
                <a:latin typeface="Roboto Slab" pitchFamily="34" charset="0"/>
                <a:ea typeface="Roboto Slab" pitchFamily="34" charset="-122"/>
                <a:cs typeface="Roboto Slab" pitchFamily="34" charset="-120"/>
                <a:sym typeface="+mn-ea"/>
              </a:rPr>
              <a:t>.</a:t>
            </a:r>
            <a:endParaRPr lang="en-IN" altLang="en-US" sz="2800" dirty="0">
              <a:solidFill>
                <a:srgbClr val="476FD6"/>
              </a:solidFill>
              <a:latin typeface="Roboto Slab" pitchFamily="34" charset="0"/>
              <a:ea typeface="Roboto Slab" pitchFamily="34" charset="-122"/>
              <a:cs typeface="Roboto Slab" pitchFamily="34"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6" name="Text 1"/>
          <p:cNvSpPr/>
          <p:nvPr/>
        </p:nvSpPr>
        <p:spPr>
          <a:xfrm>
            <a:off x="6350437" y="1720096"/>
            <a:ext cx="7415927" cy="2129314"/>
          </a:xfrm>
          <a:prstGeom prst="rect">
            <a:avLst/>
          </a:prstGeom>
          <a:noFill/>
        </p:spPr>
        <p:txBody>
          <a:bodyPr wrap="square" rtlCol="0" anchor="t"/>
          <a:lstStyle/>
          <a:p>
            <a:pPr marL="0" indent="0">
              <a:lnSpc>
                <a:spcPts val="8385"/>
              </a:lnSpc>
              <a:buNone/>
            </a:pPr>
            <a:r>
              <a:rPr lang="en-US" sz="6705" b="1" dirty="0">
                <a:solidFill>
                  <a:srgbClr val="000000"/>
                </a:solidFill>
                <a:latin typeface="p22-mackinac-pro" pitchFamily="34" charset="0"/>
                <a:ea typeface="p22-mackinac-pro" pitchFamily="34" charset="-122"/>
                <a:cs typeface="p22-mackinac-pro" pitchFamily="34" charset="-120"/>
              </a:rPr>
              <a:t>Introduction to </a:t>
            </a:r>
            <a:r>
              <a:rPr lang="en-IN" altLang="en-US" sz="6705" b="1" dirty="0">
                <a:solidFill>
                  <a:srgbClr val="000000"/>
                </a:solidFill>
                <a:latin typeface="p22-mackinac-pro" pitchFamily="34" charset="0"/>
                <a:ea typeface="p22-mackinac-pro" pitchFamily="34" charset="-122"/>
                <a:cs typeface="p22-mackinac-pro" pitchFamily="34" charset="-120"/>
              </a:rPr>
              <a:t>Right </a:t>
            </a:r>
            <a:r>
              <a:rPr lang="en-US" sz="6705" b="1" dirty="0">
                <a:solidFill>
                  <a:srgbClr val="000000"/>
                </a:solidFill>
                <a:latin typeface="p22-mackinac-pro" pitchFamily="34" charset="0"/>
                <a:ea typeface="p22-mackinac-pro" pitchFamily="34" charset="-122"/>
                <a:cs typeface="p22-mackinac-pro" pitchFamily="34" charset="-120"/>
              </a:rPr>
              <a:t>Join</a:t>
            </a:r>
            <a:endParaRPr lang="en-US" sz="6705" dirty="0"/>
          </a:p>
        </p:txBody>
      </p:sp>
      <p:sp>
        <p:nvSpPr>
          <p:cNvPr id="7" name="Text 2"/>
          <p:cNvSpPr/>
          <p:nvPr/>
        </p:nvSpPr>
        <p:spPr>
          <a:xfrm>
            <a:off x="6350437" y="4219694"/>
            <a:ext cx="7415927" cy="1580198"/>
          </a:xfrm>
          <a:prstGeom prst="rect">
            <a:avLst/>
          </a:prstGeom>
          <a:noFill/>
        </p:spPr>
        <p:txBody>
          <a:bodyPr wrap="square" rtlCol="0" anchor="t"/>
          <a:lstStyle/>
          <a:p>
            <a:pPr marL="0" indent="0">
              <a:lnSpc>
                <a:spcPts val="3110"/>
              </a:lnSpc>
              <a:buNone/>
            </a:pPr>
            <a:r>
              <a:rPr lang="en-US" sz="1945" dirty="0">
                <a:solidFill>
                  <a:srgbClr val="272525"/>
                </a:solidFill>
                <a:latin typeface="Eudoxus Sans" pitchFamily="34" charset="0"/>
                <a:ea typeface="Eudoxus Sans" pitchFamily="34" charset="-122"/>
                <a:cs typeface="Eudoxus Sans" pitchFamily="34" charset="-120"/>
                <a:sym typeface="+mn-ea"/>
              </a:rPr>
              <a:t>A </a:t>
            </a:r>
            <a:r>
              <a:rPr lang="en-IN" altLang="en-US" sz="1945" dirty="0">
                <a:solidFill>
                  <a:srgbClr val="272525"/>
                </a:solidFill>
                <a:latin typeface="Eudoxus Sans" pitchFamily="34" charset="0"/>
                <a:ea typeface="Eudoxus Sans" pitchFamily="34" charset="-122"/>
                <a:cs typeface="Eudoxus Sans" pitchFamily="34" charset="-120"/>
                <a:sym typeface="+mn-ea"/>
              </a:rPr>
              <a:t>right </a:t>
            </a:r>
            <a:r>
              <a:rPr lang="en-US" sz="1945" dirty="0">
                <a:solidFill>
                  <a:srgbClr val="272525"/>
                </a:solidFill>
                <a:latin typeface="Eudoxus Sans" pitchFamily="34" charset="0"/>
                <a:ea typeface="Eudoxus Sans" pitchFamily="34" charset="-122"/>
                <a:cs typeface="Eudoxus Sans" pitchFamily="34" charset="-120"/>
                <a:sym typeface="+mn-ea"/>
              </a:rPr>
              <a:t>join, also known as a </a:t>
            </a:r>
            <a:r>
              <a:rPr lang="en-IN" altLang="en-US" sz="1945" dirty="0">
                <a:solidFill>
                  <a:srgbClr val="272525"/>
                </a:solidFill>
                <a:latin typeface="Eudoxus Sans" pitchFamily="34" charset="0"/>
                <a:ea typeface="Eudoxus Sans" pitchFamily="34" charset="-122"/>
                <a:cs typeface="Eudoxus Sans" pitchFamily="34" charset="-120"/>
                <a:sym typeface="+mn-ea"/>
              </a:rPr>
              <a:t>right </a:t>
            </a:r>
            <a:r>
              <a:rPr lang="en-US" sz="1945" dirty="0">
                <a:solidFill>
                  <a:srgbClr val="272525"/>
                </a:solidFill>
                <a:latin typeface="Eudoxus Sans" pitchFamily="34" charset="0"/>
                <a:ea typeface="Eudoxus Sans" pitchFamily="34" charset="-122"/>
                <a:cs typeface="Eudoxus Sans" pitchFamily="34" charset="-120"/>
                <a:sym typeface="+mn-ea"/>
              </a:rPr>
              <a:t>outer join</a:t>
            </a:r>
            <a:r>
              <a:rPr lang="en-IN" altLang="en-US" sz="1945" dirty="0">
                <a:solidFill>
                  <a:srgbClr val="272525"/>
                </a:solidFill>
                <a:latin typeface="Eudoxus Sans" pitchFamily="34" charset="0"/>
                <a:ea typeface="Eudoxus Sans" pitchFamily="34" charset="-122"/>
                <a:cs typeface="Eudoxus Sans" pitchFamily="34" charset="-120"/>
                <a:sym typeface="+mn-ea"/>
              </a:rPr>
              <a:t>,</a:t>
            </a:r>
            <a:r>
              <a:rPr lang="en-US" sz="1945" dirty="0">
                <a:solidFill>
                  <a:srgbClr val="272525"/>
                </a:solidFill>
                <a:latin typeface="Eudoxus Sans" pitchFamily="34" charset="0"/>
                <a:ea typeface="Eudoxus Sans" pitchFamily="34" charset="-122"/>
                <a:cs typeface="Eudoxus Sans" pitchFamily="34" charset="-120"/>
              </a:rPr>
              <a:t> </a:t>
            </a:r>
            <a:r>
              <a:rPr lang="en-IN" altLang="en-US" sz="1945" dirty="0">
                <a:solidFill>
                  <a:srgbClr val="272525"/>
                </a:solidFill>
                <a:latin typeface="Eudoxus Sans" pitchFamily="34" charset="0"/>
                <a:ea typeface="Eudoxus Sans" pitchFamily="34" charset="-122"/>
                <a:cs typeface="Eudoxus Sans" pitchFamily="34" charset="-120"/>
              </a:rPr>
              <a:t>right</a:t>
            </a:r>
            <a:r>
              <a:rPr lang="en-US" sz="1945" dirty="0">
                <a:solidFill>
                  <a:srgbClr val="272525"/>
                </a:solidFill>
                <a:latin typeface="Eudoxus Sans" pitchFamily="34" charset="0"/>
                <a:ea typeface="Eudoxus Sans" pitchFamily="34" charset="-122"/>
                <a:cs typeface="Eudoxus Sans" pitchFamily="34" charset="-120"/>
              </a:rPr>
              <a:t> join is a type of SQL join that returns all rows from the </a:t>
            </a:r>
            <a:r>
              <a:rPr lang="en-IN" altLang="en-US" sz="1945" dirty="0">
                <a:solidFill>
                  <a:srgbClr val="272525"/>
                </a:solidFill>
                <a:latin typeface="Eudoxus Sans" pitchFamily="34" charset="0"/>
                <a:ea typeface="Eudoxus Sans" pitchFamily="34" charset="-122"/>
                <a:cs typeface="Eudoxus Sans" pitchFamily="34" charset="-120"/>
              </a:rPr>
              <a:t>right</a:t>
            </a:r>
            <a:r>
              <a:rPr lang="en-US" sz="1945" dirty="0">
                <a:solidFill>
                  <a:srgbClr val="272525"/>
                </a:solidFill>
                <a:latin typeface="Eudoxus Sans" pitchFamily="34" charset="0"/>
                <a:ea typeface="Eudoxus Sans" pitchFamily="34" charset="-122"/>
                <a:cs typeface="Eudoxus Sans" pitchFamily="34" charset="-120"/>
              </a:rPr>
              <a:t> table, along with the matching rows from the </a:t>
            </a:r>
            <a:r>
              <a:rPr lang="en-IN" altLang="en-US" sz="1945" dirty="0">
                <a:solidFill>
                  <a:srgbClr val="272525"/>
                </a:solidFill>
                <a:latin typeface="Eudoxus Sans" pitchFamily="34" charset="0"/>
                <a:ea typeface="Eudoxus Sans" pitchFamily="34" charset="-122"/>
                <a:cs typeface="Eudoxus Sans" pitchFamily="34" charset="-120"/>
              </a:rPr>
              <a:t>left</a:t>
            </a:r>
            <a:r>
              <a:rPr lang="en-US" sz="1945" dirty="0">
                <a:solidFill>
                  <a:srgbClr val="272525"/>
                </a:solidFill>
                <a:latin typeface="Eudoxus Sans" pitchFamily="34" charset="0"/>
                <a:ea typeface="Eudoxus Sans" pitchFamily="34" charset="-122"/>
                <a:cs typeface="Eudoxus Sans" pitchFamily="34" charset="-120"/>
              </a:rPr>
              <a:t> table. It ensures that all records from the </a:t>
            </a:r>
            <a:r>
              <a:rPr lang="en-IN" altLang="en-US" sz="1945" dirty="0">
                <a:solidFill>
                  <a:srgbClr val="272525"/>
                </a:solidFill>
                <a:latin typeface="Eudoxus Sans" pitchFamily="34" charset="0"/>
                <a:ea typeface="Eudoxus Sans" pitchFamily="34" charset="-122"/>
                <a:cs typeface="Eudoxus Sans" pitchFamily="34" charset="-120"/>
              </a:rPr>
              <a:t>right</a:t>
            </a:r>
            <a:r>
              <a:rPr lang="en-US" sz="1945" dirty="0">
                <a:solidFill>
                  <a:srgbClr val="272525"/>
                </a:solidFill>
                <a:latin typeface="Eudoxus Sans" pitchFamily="34" charset="0"/>
                <a:ea typeface="Eudoxus Sans" pitchFamily="34" charset="-122"/>
                <a:cs typeface="Eudoxus Sans" pitchFamily="34" charset="-120"/>
              </a:rPr>
              <a:t> table are included in the result set, even if there are no matches in the </a:t>
            </a:r>
            <a:r>
              <a:rPr lang="en-IN" altLang="en-US" sz="1945" dirty="0">
                <a:solidFill>
                  <a:srgbClr val="272525"/>
                </a:solidFill>
                <a:latin typeface="Eudoxus Sans" pitchFamily="34" charset="0"/>
                <a:ea typeface="Eudoxus Sans" pitchFamily="34" charset="-122"/>
                <a:cs typeface="Eudoxus Sans" pitchFamily="34" charset="-120"/>
              </a:rPr>
              <a:t>right</a:t>
            </a:r>
            <a:r>
              <a:rPr lang="en-US" sz="1945" dirty="0">
                <a:solidFill>
                  <a:srgbClr val="272525"/>
                </a:solidFill>
                <a:latin typeface="Eudoxus Sans" pitchFamily="34" charset="0"/>
                <a:ea typeface="Eudoxus Sans" pitchFamily="34" charset="-122"/>
                <a:cs typeface="Eudoxus Sans" pitchFamily="34" charset="-120"/>
              </a:rPr>
              <a:t> table.</a:t>
            </a:r>
            <a:endParaRPr lang="en-US" sz="1945" dirty="0"/>
          </a:p>
        </p:txBody>
      </p:sp>
      <p:pic>
        <p:nvPicPr>
          <p:cNvPr id="12" name="Image 1" descr="preencoded.png"/>
          <p:cNvPicPr>
            <a:picLocks noChangeAspect="1"/>
          </p:cNvPicPr>
          <p:nvPr>
            <p:custDataLst>
              <p:tags r:id="rId3"/>
            </p:custDataLst>
          </p:nvPr>
        </p:nvPicPr>
        <p:blipFill>
          <a:blip r:embed="rId4"/>
          <a:stretch>
            <a:fillRect/>
          </a:stretch>
        </p:blipFill>
        <p:spPr>
          <a:xfrm>
            <a:off x="308610" y="1501616"/>
            <a:ext cx="4869061" cy="52262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Right</a:t>
            </a:r>
            <a:r>
              <a:rPr lang="en-US" sz="4315" b="1" dirty="0">
                <a:solidFill>
                  <a:srgbClr val="000000"/>
                </a:solidFill>
                <a:latin typeface="p22-mackinac-pro" pitchFamily="34" charset="0"/>
                <a:ea typeface="p22-mackinac-pro" pitchFamily="34" charset="-122"/>
                <a:cs typeface="p22-mackinac-pro" pitchFamily="34" charset="-120"/>
              </a:rPr>
              <a:t> Join</a:t>
            </a:r>
            <a:endParaRPr lang="en-US" sz="4315" dirty="0"/>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right</a:t>
            </a:r>
            <a:r>
              <a:rPr lang="en-US" sz="1725" dirty="0">
                <a:solidFill>
                  <a:srgbClr val="272525"/>
                </a:solidFill>
                <a:latin typeface="Eudoxus Sans" pitchFamily="34" charset="0"/>
                <a:ea typeface="Eudoxus Sans" pitchFamily="34" charset="-122"/>
                <a:cs typeface="Eudoxus Sans" pitchFamily="34" charset="-120"/>
              </a:rPr>
              <a:t> join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5115639"/>
            <a:ext cx="11551801" cy="1752600"/>
          </a:xfrm>
          <a:prstGeom prst="rect">
            <a:avLst/>
          </a:prstGeom>
          <a:noFill/>
        </p:spPr>
        <p:txBody>
          <a:bodyPr wrap="square" rtlCol="0" anchor="t"/>
          <a:lstStyle/>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SELECT column1, column2, ...
FROM table1
</a:t>
            </a:r>
            <a:r>
              <a:rPr lang="en-IN" alt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RIGHT</a:t>
            </a: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 JOIN table2
ON table1.column = table2.column;
</a:t>
            </a:r>
            <a:endParaRPr lang="en-US" sz="1725" dirty="0"/>
          </a:p>
        </p:txBody>
      </p:sp>
      <p:sp>
        <p:nvSpPr>
          <p:cNvPr id="10" name="Text 6"/>
          <p:cNvSpPr/>
          <p:nvPr/>
        </p:nvSpPr>
        <p:spPr>
          <a:xfrm>
            <a:off x="1331119" y="7279005"/>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 This will return all rows from the </a:t>
            </a:r>
            <a:r>
              <a:rPr lang="en-IN" altLang="en-US" sz="1725" dirty="0">
                <a:solidFill>
                  <a:srgbClr val="272525"/>
                </a:solidFill>
                <a:latin typeface="Eudoxus Sans" pitchFamily="34" charset="0"/>
                <a:ea typeface="Eudoxus Sans" pitchFamily="34" charset="-122"/>
                <a:cs typeface="Eudoxus Sans" pitchFamily="34" charset="-120"/>
              </a:rPr>
              <a:t>right</a:t>
            </a:r>
            <a:r>
              <a:rPr lang="en-US" sz="1725" dirty="0">
                <a:solidFill>
                  <a:srgbClr val="272525"/>
                </a:solidFill>
                <a:latin typeface="Eudoxus Sans" pitchFamily="34" charset="0"/>
                <a:ea typeface="Eudoxus Sans" pitchFamily="34" charset="-122"/>
                <a:cs typeface="Eudoxus Sans" pitchFamily="34" charset="-120"/>
              </a:rPr>
              <a:t> table (table</a:t>
            </a:r>
            <a:r>
              <a:rPr lang="en-IN" altLang="en-US" sz="1725" dirty="0">
                <a:solidFill>
                  <a:srgbClr val="272525"/>
                </a:solidFill>
                <a:latin typeface="Eudoxus Sans" pitchFamily="34" charset="0"/>
                <a:ea typeface="Eudoxus Sans" pitchFamily="34" charset="-122"/>
                <a:cs typeface="Eudoxus Sans" pitchFamily="34" charset="-120"/>
              </a:rPr>
              <a:t>2</a:t>
            </a:r>
            <a:r>
              <a:rPr lang="en-US" sz="1725" dirty="0">
                <a:solidFill>
                  <a:srgbClr val="272525"/>
                </a:solidFill>
                <a:latin typeface="Eudoxus Sans" pitchFamily="34" charset="0"/>
                <a:ea typeface="Eudoxus Sans" pitchFamily="34" charset="-122"/>
                <a:cs typeface="Eudoxus Sans" pitchFamily="34" charset="-120"/>
              </a:rPr>
              <a:t>), along with the matching rows from the </a:t>
            </a:r>
            <a:r>
              <a:rPr lang="en-IN" altLang="en-US" sz="1725" dirty="0">
                <a:solidFill>
                  <a:srgbClr val="272525"/>
                </a:solidFill>
                <a:latin typeface="Eudoxus Sans" pitchFamily="34" charset="0"/>
                <a:ea typeface="Eudoxus Sans" pitchFamily="34" charset="-122"/>
                <a:cs typeface="Eudoxus Sans" pitchFamily="34" charset="-120"/>
              </a:rPr>
              <a:t>left</a:t>
            </a:r>
            <a:r>
              <a:rPr lang="en-US" sz="1725" dirty="0">
                <a:solidFill>
                  <a:srgbClr val="272525"/>
                </a:solidFill>
                <a:latin typeface="Eudoxus Sans" pitchFamily="34" charset="0"/>
                <a:ea typeface="Eudoxus Sans" pitchFamily="34" charset="-122"/>
                <a:cs typeface="Eudoxus Sans" pitchFamily="34" charset="-120"/>
              </a:rPr>
              <a:t> table (table</a:t>
            </a:r>
            <a:r>
              <a:rPr lang="en-IN" altLang="en-US" sz="1725" dirty="0">
                <a:solidFill>
                  <a:srgbClr val="272525"/>
                </a:solidFill>
                <a:latin typeface="Eudoxus Sans" pitchFamily="34" charset="0"/>
                <a:ea typeface="Eudoxus Sans" pitchFamily="34" charset="-122"/>
                <a:cs typeface="Eudoxus Sans" pitchFamily="34" charset="-120"/>
              </a:rPr>
              <a:t>1</a:t>
            </a:r>
            <a:r>
              <a:rPr lang="en-US" sz="1725" dirty="0">
                <a:solidFill>
                  <a:srgbClr val="272525"/>
                </a:solidFill>
                <a:latin typeface="Eudoxus Sans" pitchFamily="34" charset="0"/>
                <a:ea typeface="Eudoxus Sans" pitchFamily="34" charset="-122"/>
                <a:cs typeface="Eudoxus Sans" pitchFamily="34" charset="-120"/>
              </a:rPr>
              <a:t>).</a:t>
            </a:r>
            <a:endParaRPr lang="en-US" sz="17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Text 2"/>
          <p:cNvSpPr/>
          <p:nvPr>
            <p:custDataLst>
              <p:tags r:id="rId3"/>
            </p:custDataLst>
          </p:nvPr>
        </p:nvSpPr>
        <p:spPr>
          <a:xfrm>
            <a:off x="864037" y="1610439"/>
            <a:ext cx="6172200" cy="771525"/>
          </a:xfrm>
          <a:prstGeom prst="rect">
            <a:avLst/>
          </a:prstGeom>
          <a:noFill/>
        </p:spPr>
        <p:txBody>
          <a:bodyPr wrap="none" rtlCol="0" anchor="t"/>
          <a:p>
            <a:pPr marL="0" indent="0">
              <a:lnSpc>
                <a:spcPts val="6075"/>
              </a:lnSpc>
              <a:buNone/>
            </a:pPr>
            <a:r>
              <a:rPr lang="en-IN" altLang="en-US" sz="4860" dirty="0">
                <a:solidFill>
                  <a:srgbClr val="476FD6"/>
                </a:solidFill>
                <a:latin typeface="Roboto Slab" pitchFamily="34" charset="0"/>
                <a:ea typeface="Roboto Slab" pitchFamily="34" charset="-122"/>
                <a:cs typeface="Roboto Slab" pitchFamily="34" charset="-120"/>
              </a:rPr>
              <a:t>Right</a:t>
            </a:r>
            <a:r>
              <a:rPr lang="en-US" sz="4860" dirty="0">
                <a:solidFill>
                  <a:srgbClr val="476FD6"/>
                </a:solidFill>
                <a:latin typeface="Roboto Slab" pitchFamily="34" charset="0"/>
                <a:ea typeface="Roboto Slab" pitchFamily="34" charset="-122"/>
                <a:cs typeface="Roboto Slab" pitchFamily="34" charset="-120"/>
              </a:rPr>
              <a:t> Join</a:t>
            </a:r>
            <a:endParaRPr lang="en-US" sz="4860" dirty="0"/>
          </a:p>
        </p:txBody>
      </p:sp>
      <p:sp>
        <p:nvSpPr>
          <p:cNvPr id="11" name="Shape 9"/>
          <p:cNvSpPr/>
          <p:nvPr>
            <p:custDataLst>
              <p:tags r:id="rId4"/>
            </p:custDataLst>
          </p:nvPr>
        </p:nvSpPr>
        <p:spPr>
          <a:xfrm>
            <a:off x="963652" y="2601238"/>
            <a:ext cx="4136231" cy="4582954"/>
          </a:xfrm>
          <a:prstGeom prst="roundRect">
            <a:avLst>
              <a:gd name="adj" fmla="val 3581"/>
            </a:avLst>
          </a:prstGeom>
          <a:solidFill>
            <a:srgbClr val="DEE7F7"/>
          </a:solidFill>
        </p:spPr>
      </p:sp>
      <p:sp>
        <p:nvSpPr>
          <p:cNvPr id="7" name="Text 10"/>
          <p:cNvSpPr/>
          <p:nvPr>
            <p:custDataLst>
              <p:tags r:id="rId5"/>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8" name="Text Box 7"/>
          <p:cNvSpPr txBox="1"/>
          <p:nvPr/>
        </p:nvSpPr>
        <p:spPr>
          <a:xfrm>
            <a:off x="1187450" y="3470910"/>
            <a:ext cx="3579495" cy="2882900"/>
          </a:xfrm>
          <a:prstGeom prst="rect">
            <a:avLst/>
          </a:prstGeom>
          <a:noFill/>
        </p:spPr>
        <p:txBody>
          <a:bodyPr wrap="square" rtlCol="0" anchor="t">
            <a:spAutoFit/>
          </a:bodyPr>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SELECT</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FROM</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lang="en-IN" sz="1945" dirty="0">
                <a:solidFill>
                  <a:srgbClr val="15213F"/>
                </a:solidFill>
                <a:latin typeface="Roboto" pitchFamily="34" charset="0"/>
                <a:ea typeface="Roboto" pitchFamily="34" charset="-122"/>
                <a:cs typeface="Roboto" pitchFamily="34" charset="-120"/>
                <a:sym typeface="+mn-ea"/>
              </a:rPr>
              <a:t>RIGHT</a:t>
            </a:r>
            <a:r>
              <a:rPr sz="1945" dirty="0">
                <a:solidFill>
                  <a:srgbClr val="15213F"/>
                </a:solidFill>
                <a:latin typeface="Roboto" pitchFamily="34" charset="0"/>
                <a:ea typeface="Roboto" pitchFamily="34" charset="-122"/>
                <a:cs typeface="Roboto" pitchFamily="34" charset="-120"/>
                <a:sym typeface="+mn-ea"/>
              </a:rPr>
              <a:t> JOIN</a:t>
            </a:r>
            <a:endParaRPr sz="1945" dirty="0">
              <a:solidFill>
                <a:srgbClr val="15213F"/>
              </a:solidFill>
              <a:latin typeface="Roboto" pitchFamily="34" charset="0"/>
              <a:ea typeface="Roboto" pitchFamily="34" charset="-122"/>
              <a:cs typeface="Roboto" pitchFamily="34" charset="-120"/>
              <a:sym typeface="+mn-ea"/>
            </a:endParaRPr>
          </a:p>
          <a:p>
            <a:pPr marL="457200" lvl="1" indent="457200">
              <a:lnSpc>
                <a:spcPts val="3110"/>
              </a:lnSpc>
              <a:buNone/>
            </a:pPr>
            <a:r>
              <a:rPr sz="1945" dirty="0">
                <a:solidFill>
                  <a:srgbClr val="15213F"/>
                </a:solidFill>
                <a:latin typeface="Roboto" pitchFamily="34" charset="0"/>
                <a:ea typeface="Roboto" pitchFamily="34" charset="-122"/>
                <a:cs typeface="Roboto" pitchFamily="34" charset="-120"/>
                <a:sym typeface="+mn-ea"/>
              </a:rPr>
              <a:t> B </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ON B.n = A.n;</a:t>
            </a:r>
            <a:endParaRPr sz="1945" dirty="0">
              <a:solidFill>
                <a:srgbClr val="15213F"/>
              </a:solidFill>
              <a:latin typeface="Roboto" pitchFamily="34" charset="0"/>
              <a:ea typeface="Roboto" pitchFamily="34" charset="-122"/>
              <a:cs typeface="Roboto" pitchFamily="34" charset="-120"/>
              <a:sym typeface="+mn-ea"/>
            </a:endParaRPr>
          </a:p>
        </p:txBody>
      </p:sp>
      <p:pic>
        <p:nvPicPr>
          <p:cNvPr id="6" name="Picture 5"/>
          <p:cNvPicPr/>
          <p:nvPr/>
        </p:nvPicPr>
        <p:blipFill>
          <a:blip r:embed="rId6"/>
        </p:blipFill>
        <p:spPr>
          <a:xfrm>
            <a:off x="6516688" y="2543810"/>
            <a:ext cx="6772275"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1"/>
          <p:cNvSpPr/>
          <p:nvPr>
            <p:custDataLst>
              <p:tags r:id="rId1"/>
            </p:custDataLst>
          </p:nvPr>
        </p:nvSpPr>
        <p:spPr>
          <a:xfrm>
            <a:off x="0" y="0"/>
            <a:ext cx="14630400" cy="8229600"/>
          </a:xfrm>
          <a:prstGeom prst="rect">
            <a:avLst/>
          </a:prstGeom>
          <a:solidFill>
            <a:srgbClr val="FBFCFE"/>
          </a:solidFill>
        </p:spPr>
      </p:sp>
      <p:sp>
        <p:nvSpPr>
          <p:cNvPr id="44" name="Text 2"/>
          <p:cNvSpPr/>
          <p:nvPr>
            <p:custDataLst>
              <p:tags r:id="rId2"/>
            </p:custDataLst>
          </p:nvPr>
        </p:nvSpPr>
        <p:spPr>
          <a:xfrm>
            <a:off x="624562" y="610433"/>
            <a:ext cx="4605218" cy="540068"/>
          </a:xfrm>
          <a:prstGeom prst="rect">
            <a:avLst/>
          </a:prstGeom>
          <a:noFill/>
        </p:spPr>
        <p:txBody>
          <a:bodyPr wrap="none" rtlCol="0" anchor="t"/>
          <a:p>
            <a:pPr marL="0" indent="0">
              <a:lnSpc>
                <a:spcPts val="4255"/>
              </a:lnSpc>
              <a:buNone/>
            </a:pPr>
            <a:r>
              <a:rPr lang="en-US" sz="4860" dirty="0">
                <a:solidFill>
                  <a:srgbClr val="476FD6"/>
                </a:solidFill>
                <a:latin typeface="Roboto Slab" pitchFamily="34" charset="0"/>
                <a:ea typeface="Roboto Slab" pitchFamily="34" charset="-122"/>
                <a:cs typeface="Roboto Slab" pitchFamily="34" charset="-120"/>
              </a:rPr>
              <a:t>Implementing SQL JOINs</a:t>
            </a:r>
            <a:endParaRPr lang="en-US" sz="4860" dirty="0">
              <a:solidFill>
                <a:srgbClr val="476FD6"/>
              </a:solidFill>
              <a:latin typeface="Roboto Slab" pitchFamily="34" charset="0"/>
              <a:ea typeface="Roboto Slab" pitchFamily="34" charset="-122"/>
              <a:cs typeface="Roboto Slab" pitchFamily="34" charset="-120"/>
            </a:endParaRPr>
          </a:p>
          <a:p>
            <a:pPr marL="0" indent="0">
              <a:lnSpc>
                <a:spcPts val="4255"/>
              </a:lnSpc>
              <a:buNone/>
            </a:pPr>
            <a:endParaRPr lang="en-US" sz="3400" dirty="0"/>
          </a:p>
          <a:p>
            <a:pPr marL="0" indent="0">
              <a:lnSpc>
                <a:spcPts val="4255"/>
              </a:lnSpc>
              <a:buNone/>
            </a:pPr>
            <a:endParaRPr lang="en-US" sz="3400" dirty="0"/>
          </a:p>
        </p:txBody>
      </p:sp>
      <p:pic>
        <p:nvPicPr>
          <p:cNvPr id="45" name="Image 1" descr="preencoded.png"/>
          <p:cNvPicPr>
            <a:picLocks noChangeAspect="1"/>
          </p:cNvPicPr>
          <p:nvPr>
            <p:custDataLst>
              <p:tags r:id="rId3"/>
            </p:custDataLst>
          </p:nvPr>
        </p:nvPicPr>
        <p:blipFill>
          <a:blip r:embed="rId4"/>
          <a:stretch>
            <a:fillRect/>
          </a:stretch>
        </p:blipFill>
        <p:spPr>
          <a:xfrm>
            <a:off x="724257" y="1559560"/>
            <a:ext cx="864037" cy="1382554"/>
          </a:xfrm>
          <a:prstGeom prst="rect">
            <a:avLst/>
          </a:prstGeom>
        </p:spPr>
      </p:pic>
      <p:sp>
        <p:nvSpPr>
          <p:cNvPr id="46" name="Text 3"/>
          <p:cNvSpPr/>
          <p:nvPr>
            <p:custDataLst>
              <p:tags r:id="rId5"/>
            </p:custDataLst>
          </p:nvPr>
        </p:nvSpPr>
        <p:spPr>
          <a:xfrm>
            <a:off x="1847493" y="1732320"/>
            <a:ext cx="2160270" cy="269915"/>
          </a:xfrm>
          <a:prstGeom prst="rect">
            <a:avLst/>
          </a:prstGeom>
          <a:noFill/>
        </p:spPr>
        <p:txBody>
          <a:bodyPr wrap="none" rtlCol="0" anchor="t"/>
          <a:p>
            <a:pPr marL="0" indent="0" algn="l">
              <a:lnSpc>
                <a:spcPts val="2125"/>
              </a:lnSpc>
              <a:buNone/>
            </a:pPr>
            <a:r>
              <a:rPr lang="en-US" sz="1700" b="1" dirty="0">
                <a:solidFill>
                  <a:srgbClr val="443728"/>
                </a:solidFill>
                <a:latin typeface="Crimson Pro" pitchFamily="34" charset="0"/>
                <a:ea typeface="Crimson Pro" pitchFamily="34" charset="-122"/>
                <a:cs typeface="Crimson Pro" pitchFamily="34" charset="-120"/>
              </a:rPr>
              <a:t>Identify Relationships</a:t>
            </a:r>
            <a:endParaRPr lang="en-US" sz="1700" dirty="0"/>
          </a:p>
        </p:txBody>
      </p:sp>
      <p:sp>
        <p:nvSpPr>
          <p:cNvPr id="47" name="Text 4"/>
          <p:cNvSpPr/>
          <p:nvPr>
            <p:custDataLst>
              <p:tags r:id="rId6"/>
            </p:custDataLst>
          </p:nvPr>
        </p:nvSpPr>
        <p:spPr>
          <a:xfrm>
            <a:off x="1847493" y="2105819"/>
            <a:ext cx="8317111" cy="553164"/>
          </a:xfrm>
          <a:prstGeom prst="rect">
            <a:avLst/>
          </a:prstGeom>
          <a:noFill/>
        </p:spPr>
        <p:txBody>
          <a:bodyPr wrap="square" rtlCol="0" anchor="t"/>
          <a:p>
            <a:pPr marL="0" indent="0" algn="l">
              <a:lnSpc>
                <a:spcPts val="2175"/>
              </a:lnSpc>
              <a:buNone/>
            </a:pPr>
            <a:r>
              <a:rPr lang="en-US" sz="1360" dirty="0">
                <a:solidFill>
                  <a:srgbClr val="443728"/>
                </a:solidFill>
                <a:latin typeface="Open Sans" pitchFamily="34" charset="0"/>
                <a:ea typeface="Open Sans" pitchFamily="34" charset="-122"/>
                <a:cs typeface="Open Sans" pitchFamily="34" charset="-120"/>
              </a:rPr>
              <a:t>Understand the data model and the relationships between your tables. This will</a:t>
            </a:r>
            <a:endParaRPr lang="en-US" sz="1360" dirty="0">
              <a:solidFill>
                <a:srgbClr val="443728"/>
              </a:solidFill>
              <a:latin typeface="Open Sans" pitchFamily="34" charset="0"/>
              <a:ea typeface="Open Sans" pitchFamily="34" charset="-122"/>
              <a:cs typeface="Open Sans" pitchFamily="34" charset="-120"/>
            </a:endParaRPr>
          </a:p>
          <a:p>
            <a:pPr marL="0" indent="0" algn="l">
              <a:lnSpc>
                <a:spcPts val="2175"/>
              </a:lnSpc>
              <a:buNone/>
            </a:pPr>
            <a:r>
              <a:rPr lang="en-US" sz="1360" dirty="0">
                <a:solidFill>
                  <a:srgbClr val="443728"/>
                </a:solidFill>
                <a:latin typeface="Open Sans" pitchFamily="34" charset="0"/>
                <a:ea typeface="Open Sans" pitchFamily="34" charset="-122"/>
                <a:cs typeface="Open Sans" pitchFamily="34" charset="-120"/>
              </a:rPr>
              <a:t> help you determine which type of JOIN to use.</a:t>
            </a:r>
            <a:endParaRPr lang="en-US" sz="1360" dirty="0"/>
          </a:p>
        </p:txBody>
      </p:sp>
      <p:pic>
        <p:nvPicPr>
          <p:cNvPr id="48" name="Image 2" descr="preencoded.png"/>
          <p:cNvPicPr>
            <a:picLocks noChangeAspect="1"/>
          </p:cNvPicPr>
          <p:nvPr>
            <p:custDataLst>
              <p:tags r:id="rId7"/>
            </p:custDataLst>
          </p:nvPr>
        </p:nvPicPr>
        <p:blipFill>
          <a:blip r:embed="rId8"/>
          <a:stretch>
            <a:fillRect/>
          </a:stretch>
        </p:blipFill>
        <p:spPr>
          <a:xfrm>
            <a:off x="724257" y="2942114"/>
            <a:ext cx="864037" cy="1382554"/>
          </a:xfrm>
          <a:prstGeom prst="rect">
            <a:avLst/>
          </a:prstGeom>
        </p:spPr>
      </p:pic>
      <p:sp>
        <p:nvSpPr>
          <p:cNvPr id="49" name="Text 5"/>
          <p:cNvSpPr/>
          <p:nvPr>
            <p:custDataLst>
              <p:tags r:id="rId9"/>
            </p:custDataLst>
          </p:nvPr>
        </p:nvSpPr>
        <p:spPr>
          <a:xfrm>
            <a:off x="1847493" y="3114873"/>
            <a:ext cx="2160270" cy="269915"/>
          </a:xfrm>
          <a:prstGeom prst="rect">
            <a:avLst/>
          </a:prstGeom>
          <a:noFill/>
        </p:spPr>
        <p:txBody>
          <a:bodyPr wrap="none" rtlCol="0" anchor="t"/>
          <a:p>
            <a:pPr marL="0" indent="0" algn="l">
              <a:lnSpc>
                <a:spcPts val="2125"/>
              </a:lnSpc>
              <a:buNone/>
            </a:pPr>
            <a:r>
              <a:rPr lang="en-US" sz="1700" b="1" dirty="0">
                <a:solidFill>
                  <a:srgbClr val="443728"/>
                </a:solidFill>
                <a:latin typeface="Crimson Pro" pitchFamily="34" charset="0"/>
                <a:ea typeface="Crimson Pro" pitchFamily="34" charset="-122"/>
                <a:cs typeface="Crimson Pro" pitchFamily="34" charset="-120"/>
              </a:rPr>
              <a:t>Write the JOIN Clause</a:t>
            </a:r>
            <a:endParaRPr lang="en-US" sz="1700" dirty="0"/>
          </a:p>
        </p:txBody>
      </p:sp>
      <p:sp>
        <p:nvSpPr>
          <p:cNvPr id="50" name="Text 6"/>
          <p:cNvSpPr/>
          <p:nvPr>
            <p:custDataLst>
              <p:tags r:id="rId10"/>
            </p:custDataLst>
          </p:nvPr>
        </p:nvSpPr>
        <p:spPr>
          <a:xfrm>
            <a:off x="1847493" y="3488373"/>
            <a:ext cx="8317111" cy="553164"/>
          </a:xfrm>
          <a:prstGeom prst="rect">
            <a:avLst/>
          </a:prstGeom>
          <a:noFill/>
        </p:spPr>
        <p:txBody>
          <a:bodyPr wrap="square" rtlCol="0" anchor="t"/>
          <a:p>
            <a:pPr marL="0" indent="0" algn="l">
              <a:lnSpc>
                <a:spcPts val="2175"/>
              </a:lnSpc>
              <a:buNone/>
            </a:pPr>
            <a:r>
              <a:rPr lang="en-US" sz="1360" dirty="0">
                <a:solidFill>
                  <a:srgbClr val="443728"/>
                </a:solidFill>
                <a:latin typeface="Open Sans" pitchFamily="34" charset="0"/>
                <a:ea typeface="Open Sans" pitchFamily="34" charset="-122"/>
                <a:cs typeface="Open Sans" pitchFamily="34" charset="-120"/>
              </a:rPr>
              <a:t>Construct the appropriate JOIN clause (INNER, LEFT, RIGHT, FULL OUTER, or CROSS) and specify the ON condition to link the tables.</a:t>
            </a:r>
            <a:endParaRPr lang="en-US" sz="1360" dirty="0"/>
          </a:p>
        </p:txBody>
      </p:sp>
      <p:pic>
        <p:nvPicPr>
          <p:cNvPr id="51" name="Image 3" descr="preencoded.png"/>
          <p:cNvPicPr>
            <a:picLocks noChangeAspect="1"/>
          </p:cNvPicPr>
          <p:nvPr>
            <p:custDataLst>
              <p:tags r:id="rId11"/>
            </p:custDataLst>
          </p:nvPr>
        </p:nvPicPr>
        <p:blipFill>
          <a:blip r:embed="rId12"/>
          <a:stretch>
            <a:fillRect/>
          </a:stretch>
        </p:blipFill>
        <p:spPr>
          <a:xfrm>
            <a:off x="724257" y="4324668"/>
            <a:ext cx="864037" cy="1382554"/>
          </a:xfrm>
          <a:prstGeom prst="rect">
            <a:avLst/>
          </a:prstGeom>
        </p:spPr>
      </p:pic>
      <p:sp>
        <p:nvSpPr>
          <p:cNvPr id="52" name="Text 7"/>
          <p:cNvSpPr/>
          <p:nvPr>
            <p:custDataLst>
              <p:tags r:id="rId13"/>
            </p:custDataLst>
          </p:nvPr>
        </p:nvSpPr>
        <p:spPr>
          <a:xfrm>
            <a:off x="1847493" y="4497427"/>
            <a:ext cx="2160270" cy="269915"/>
          </a:xfrm>
          <a:prstGeom prst="rect">
            <a:avLst/>
          </a:prstGeom>
          <a:noFill/>
        </p:spPr>
        <p:txBody>
          <a:bodyPr wrap="none" rtlCol="0" anchor="t"/>
          <a:p>
            <a:pPr marL="0" indent="0" algn="l">
              <a:lnSpc>
                <a:spcPts val="2125"/>
              </a:lnSpc>
              <a:buNone/>
            </a:pPr>
            <a:r>
              <a:rPr lang="en-US" sz="1700" b="1" dirty="0">
                <a:solidFill>
                  <a:srgbClr val="443728"/>
                </a:solidFill>
                <a:latin typeface="Crimson Pro" pitchFamily="34" charset="0"/>
                <a:ea typeface="Crimson Pro" pitchFamily="34" charset="-122"/>
                <a:cs typeface="Crimson Pro" pitchFamily="34" charset="-120"/>
              </a:rPr>
              <a:t>Select Columns</a:t>
            </a:r>
            <a:endParaRPr lang="en-US" sz="1700" dirty="0"/>
          </a:p>
        </p:txBody>
      </p:sp>
      <p:sp>
        <p:nvSpPr>
          <p:cNvPr id="53" name="Text 8"/>
          <p:cNvSpPr/>
          <p:nvPr>
            <p:custDataLst>
              <p:tags r:id="rId14"/>
            </p:custDataLst>
          </p:nvPr>
        </p:nvSpPr>
        <p:spPr>
          <a:xfrm>
            <a:off x="1847493" y="4870926"/>
            <a:ext cx="8317111" cy="553164"/>
          </a:xfrm>
          <a:prstGeom prst="rect">
            <a:avLst/>
          </a:prstGeom>
          <a:noFill/>
        </p:spPr>
        <p:txBody>
          <a:bodyPr wrap="square" rtlCol="0" anchor="t"/>
          <a:p>
            <a:pPr marL="0" indent="0" algn="l">
              <a:lnSpc>
                <a:spcPts val="2175"/>
              </a:lnSpc>
              <a:buNone/>
            </a:pPr>
            <a:r>
              <a:rPr lang="en-US" sz="1360" dirty="0">
                <a:solidFill>
                  <a:srgbClr val="443728"/>
                </a:solidFill>
                <a:latin typeface="Open Sans" pitchFamily="34" charset="0"/>
                <a:ea typeface="Open Sans" pitchFamily="34" charset="-122"/>
                <a:cs typeface="Open Sans" pitchFamily="34" charset="-120"/>
              </a:rPr>
              <a:t>Decide which columns you want to retrieve from the joined tables, and include them in the SELECT statement.</a:t>
            </a:r>
            <a:endParaRPr lang="en-US" sz="1360" dirty="0"/>
          </a:p>
        </p:txBody>
      </p:sp>
      <p:pic>
        <p:nvPicPr>
          <p:cNvPr id="54" name="Image 4" descr="preencoded.png"/>
          <p:cNvPicPr>
            <a:picLocks noChangeAspect="1"/>
          </p:cNvPicPr>
          <p:nvPr>
            <p:custDataLst>
              <p:tags r:id="rId15"/>
            </p:custDataLst>
          </p:nvPr>
        </p:nvPicPr>
        <p:blipFill>
          <a:blip r:embed="rId16"/>
          <a:stretch>
            <a:fillRect/>
          </a:stretch>
        </p:blipFill>
        <p:spPr>
          <a:xfrm>
            <a:off x="724257" y="5707221"/>
            <a:ext cx="864037" cy="1382554"/>
          </a:xfrm>
          <a:prstGeom prst="rect">
            <a:avLst/>
          </a:prstGeom>
        </p:spPr>
      </p:pic>
      <p:sp>
        <p:nvSpPr>
          <p:cNvPr id="55" name="Text 9"/>
          <p:cNvSpPr/>
          <p:nvPr>
            <p:custDataLst>
              <p:tags r:id="rId17"/>
            </p:custDataLst>
          </p:nvPr>
        </p:nvSpPr>
        <p:spPr>
          <a:xfrm>
            <a:off x="1847493" y="5879981"/>
            <a:ext cx="2160270" cy="269915"/>
          </a:xfrm>
          <a:prstGeom prst="rect">
            <a:avLst/>
          </a:prstGeom>
          <a:noFill/>
        </p:spPr>
        <p:txBody>
          <a:bodyPr wrap="none" rtlCol="0" anchor="t"/>
          <a:p>
            <a:pPr marL="0" indent="0" algn="l">
              <a:lnSpc>
                <a:spcPts val="2125"/>
              </a:lnSpc>
              <a:buNone/>
            </a:pPr>
            <a:r>
              <a:rPr lang="en-US" sz="1700" b="1" dirty="0">
                <a:solidFill>
                  <a:srgbClr val="443728"/>
                </a:solidFill>
                <a:latin typeface="Crimson Pro" pitchFamily="34" charset="0"/>
                <a:ea typeface="Crimson Pro" pitchFamily="34" charset="-122"/>
                <a:cs typeface="Crimson Pro" pitchFamily="34" charset="-120"/>
              </a:rPr>
              <a:t>Test and Refine</a:t>
            </a:r>
            <a:endParaRPr lang="en-US" sz="1700" dirty="0"/>
          </a:p>
        </p:txBody>
      </p:sp>
      <p:sp>
        <p:nvSpPr>
          <p:cNvPr id="56" name="Text 10"/>
          <p:cNvSpPr/>
          <p:nvPr>
            <p:custDataLst>
              <p:tags r:id="rId18"/>
            </p:custDataLst>
          </p:nvPr>
        </p:nvSpPr>
        <p:spPr>
          <a:xfrm>
            <a:off x="1847493" y="6253480"/>
            <a:ext cx="8317111" cy="553164"/>
          </a:xfrm>
          <a:prstGeom prst="rect">
            <a:avLst/>
          </a:prstGeom>
          <a:noFill/>
        </p:spPr>
        <p:txBody>
          <a:bodyPr wrap="square" rtlCol="0" anchor="t"/>
          <a:p>
            <a:pPr marL="0" indent="0" algn="l">
              <a:lnSpc>
                <a:spcPts val="2175"/>
              </a:lnSpc>
              <a:buNone/>
            </a:pPr>
            <a:r>
              <a:rPr lang="en-US" sz="1360" dirty="0">
                <a:solidFill>
                  <a:srgbClr val="443728"/>
                </a:solidFill>
                <a:latin typeface="Open Sans" pitchFamily="34" charset="0"/>
                <a:ea typeface="Open Sans" pitchFamily="34" charset="-122"/>
                <a:cs typeface="Open Sans" pitchFamily="34" charset="-120"/>
              </a:rPr>
              <a:t>Execute the query and analyze the results. Adjust the JOIN conditions or column selections as needed to get the desired output.</a:t>
            </a:r>
            <a:endParaRPr lang="en-US" sz="136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6" name="Text 1"/>
          <p:cNvSpPr/>
          <p:nvPr/>
        </p:nvSpPr>
        <p:spPr>
          <a:xfrm>
            <a:off x="6350437" y="1720096"/>
            <a:ext cx="7415927" cy="2129314"/>
          </a:xfrm>
          <a:prstGeom prst="rect">
            <a:avLst/>
          </a:prstGeom>
          <a:noFill/>
        </p:spPr>
        <p:txBody>
          <a:bodyPr wrap="square" rtlCol="0" anchor="t"/>
          <a:lstStyle/>
          <a:p>
            <a:pPr marL="0" indent="0">
              <a:lnSpc>
                <a:spcPts val="8385"/>
              </a:lnSpc>
              <a:buNone/>
            </a:pPr>
            <a:r>
              <a:rPr lang="en-US" sz="6705" b="1" dirty="0">
                <a:solidFill>
                  <a:srgbClr val="000000"/>
                </a:solidFill>
                <a:latin typeface="p22-mackinac-pro" pitchFamily="34" charset="0"/>
                <a:ea typeface="p22-mackinac-pro" pitchFamily="34" charset="-122"/>
                <a:cs typeface="p22-mackinac-pro" pitchFamily="34" charset="-120"/>
              </a:rPr>
              <a:t>Introduction to </a:t>
            </a:r>
            <a:r>
              <a:rPr lang="en-IN" altLang="en-US" sz="6705" b="1" dirty="0">
                <a:solidFill>
                  <a:srgbClr val="000000"/>
                </a:solidFill>
                <a:latin typeface="p22-mackinac-pro" pitchFamily="34" charset="0"/>
                <a:ea typeface="p22-mackinac-pro" pitchFamily="34" charset="-122"/>
                <a:cs typeface="p22-mackinac-pro" pitchFamily="34" charset="-120"/>
              </a:rPr>
              <a:t>Outer </a:t>
            </a:r>
            <a:r>
              <a:rPr lang="en-US" sz="6705" b="1" dirty="0">
                <a:solidFill>
                  <a:srgbClr val="000000"/>
                </a:solidFill>
                <a:latin typeface="p22-mackinac-pro" pitchFamily="34" charset="0"/>
                <a:ea typeface="p22-mackinac-pro" pitchFamily="34" charset="-122"/>
                <a:cs typeface="p22-mackinac-pro" pitchFamily="34" charset="-120"/>
              </a:rPr>
              <a:t>Join</a:t>
            </a:r>
            <a:endParaRPr lang="en-US" sz="6705" dirty="0"/>
          </a:p>
        </p:txBody>
      </p:sp>
      <p:sp>
        <p:nvSpPr>
          <p:cNvPr id="7" name="Text 2"/>
          <p:cNvSpPr/>
          <p:nvPr/>
        </p:nvSpPr>
        <p:spPr>
          <a:xfrm>
            <a:off x="6350437" y="4219694"/>
            <a:ext cx="7415927" cy="1580198"/>
          </a:xfrm>
          <a:prstGeom prst="rect">
            <a:avLst/>
          </a:prstGeom>
          <a:noFill/>
        </p:spPr>
        <p:txBody>
          <a:bodyPr wrap="square" rtlCol="0" anchor="t"/>
          <a:lstStyle/>
          <a:p>
            <a:pPr marL="0" indent="0">
              <a:lnSpc>
                <a:spcPts val="3110"/>
              </a:lnSpc>
              <a:buNone/>
            </a:pPr>
            <a:r>
              <a:rPr sz="1945" dirty="0">
                <a:solidFill>
                  <a:srgbClr val="272525"/>
                </a:solidFill>
                <a:latin typeface="Eudoxus Sans" pitchFamily="34" charset="0"/>
                <a:ea typeface="Eudoxus Sans" pitchFamily="34" charset="-122"/>
                <a:cs typeface="Eudoxus Sans" pitchFamily="34" charset="-120"/>
              </a:rPr>
              <a:t>In SQL, an outer join is a type of join operation that allows you to combine rows from two or more tables based on a related column between them. It includes unmatched rows from one or both tables, filling in NULL values for columns where no match is found. Outer joins are categorized into three types: left outer join, right outer join, and full outer join</a:t>
            </a:r>
            <a:endParaRPr sz="1945" dirty="0">
              <a:solidFill>
                <a:srgbClr val="272525"/>
              </a:solidFill>
              <a:latin typeface="Eudoxus Sans" pitchFamily="34" charset="0"/>
              <a:ea typeface="Eudoxus Sans" pitchFamily="34" charset="-122"/>
              <a:cs typeface="Eudoxus Sans" pitchFamily="34" charset="-120"/>
            </a:endParaRPr>
          </a:p>
        </p:txBody>
      </p:sp>
      <p:pic>
        <p:nvPicPr>
          <p:cNvPr id="12" name="Image 1" descr="preencoded.png"/>
          <p:cNvPicPr>
            <a:picLocks noChangeAspect="1"/>
          </p:cNvPicPr>
          <p:nvPr>
            <p:custDataLst>
              <p:tags r:id="rId3"/>
            </p:custDataLst>
          </p:nvPr>
        </p:nvPicPr>
        <p:blipFill>
          <a:blip r:embed="rId4"/>
          <a:stretch>
            <a:fillRect/>
          </a:stretch>
        </p:blipFill>
        <p:spPr>
          <a:xfrm>
            <a:off x="308610" y="1501616"/>
            <a:ext cx="4869061" cy="52262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Outer</a:t>
            </a:r>
            <a:r>
              <a:rPr lang="en-US" sz="4315" b="1" dirty="0">
                <a:solidFill>
                  <a:srgbClr val="000000"/>
                </a:solidFill>
                <a:latin typeface="p22-mackinac-pro" pitchFamily="34" charset="0"/>
                <a:ea typeface="p22-mackinac-pro" pitchFamily="34" charset="-122"/>
                <a:cs typeface="p22-mackinac-pro" pitchFamily="34" charset="-120"/>
              </a:rPr>
              <a:t> Join</a:t>
            </a:r>
            <a:endParaRPr lang="en-US" sz="4315" dirty="0"/>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right</a:t>
            </a:r>
            <a:r>
              <a:rPr lang="en-US" sz="1725" dirty="0">
                <a:solidFill>
                  <a:srgbClr val="272525"/>
                </a:solidFill>
                <a:latin typeface="Eudoxus Sans" pitchFamily="34" charset="0"/>
                <a:ea typeface="Eudoxus Sans" pitchFamily="34" charset="-122"/>
                <a:cs typeface="Eudoxus Sans" pitchFamily="34" charset="-120"/>
              </a:rPr>
              <a:t> join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5115639"/>
            <a:ext cx="11551801" cy="1752600"/>
          </a:xfrm>
          <a:prstGeom prst="rect">
            <a:avLst/>
          </a:prstGeom>
          <a:noFill/>
        </p:spPr>
        <p:txBody>
          <a:bodyPr wrap="square" rtlCol="0" anchor="t"/>
          <a:lstStyle/>
          <a:p>
            <a:pPr marL="0" indent="0">
              <a:lnSpc>
                <a:spcPts val="2760"/>
              </a:lnSpc>
              <a:buNone/>
            </a:pPr>
            <a:r>
              <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SELECT columns</a:t>
            </a:r>
            <a:endPar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FROM table1</a:t>
            </a:r>
            <a:endPar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FULL OUTER JOIN table2 ON table1.column = table2.column;</a:t>
            </a:r>
            <a:endPar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p:txBody>
      </p:sp>
      <p:sp>
        <p:nvSpPr>
          <p:cNvPr id="10" name="Text 6"/>
          <p:cNvSpPr/>
          <p:nvPr/>
        </p:nvSpPr>
        <p:spPr>
          <a:xfrm>
            <a:off x="1331119" y="7279005"/>
            <a:ext cx="11968043" cy="350520"/>
          </a:xfrm>
          <a:prstGeom prst="rect">
            <a:avLst/>
          </a:prstGeom>
          <a:noFill/>
        </p:spPr>
        <p:txBody>
          <a:bodyPr wrap="none" rtlCol="0" anchor="t"/>
          <a:lstStyle/>
          <a:p>
            <a:pPr marL="0" indent="0" algn="l">
              <a:lnSpc>
                <a:spcPts val="2760"/>
              </a:lnSpc>
              <a:buNone/>
            </a:pPr>
            <a:r>
              <a:rPr sz="1725" dirty="0">
                <a:solidFill>
                  <a:srgbClr val="FF0000"/>
                </a:solidFill>
                <a:latin typeface="Eudoxus Sans" pitchFamily="34" charset="0"/>
                <a:ea typeface="Eudoxus Sans" pitchFamily="34" charset="-122"/>
                <a:cs typeface="Eudoxus Sans" pitchFamily="34" charset="-120"/>
              </a:rPr>
              <a:t>Full outer join is not supported in MySQL, but can be simulated using set operators</a:t>
            </a:r>
            <a:endParaRPr sz="1725" dirty="0">
              <a:solidFill>
                <a:srgbClr val="FF0000"/>
              </a:solidFill>
              <a:latin typeface="Eudoxus Sans" pitchFamily="34" charset="0"/>
              <a:ea typeface="Eudoxus Sans" pitchFamily="34" charset="-122"/>
              <a:cs typeface="Eudoxus Sans" pitchFamily="34"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Text 2"/>
          <p:cNvSpPr/>
          <p:nvPr>
            <p:custDataLst>
              <p:tags r:id="rId3"/>
            </p:custDataLst>
          </p:nvPr>
        </p:nvSpPr>
        <p:spPr>
          <a:xfrm>
            <a:off x="864037" y="1610439"/>
            <a:ext cx="6172200" cy="771525"/>
          </a:xfrm>
          <a:prstGeom prst="rect">
            <a:avLst/>
          </a:prstGeom>
          <a:noFill/>
        </p:spPr>
        <p:txBody>
          <a:bodyPr wrap="none" rtlCol="0" anchor="t"/>
          <a:p>
            <a:pPr marL="0" indent="0">
              <a:lnSpc>
                <a:spcPts val="6075"/>
              </a:lnSpc>
              <a:buNone/>
            </a:pPr>
            <a:r>
              <a:rPr lang="en-IN" altLang="en-US" sz="4860" dirty="0">
                <a:solidFill>
                  <a:srgbClr val="476FD6"/>
                </a:solidFill>
                <a:latin typeface="Roboto Slab" pitchFamily="34" charset="0"/>
                <a:ea typeface="Roboto Slab" pitchFamily="34" charset="-122"/>
                <a:cs typeface="Roboto Slab" pitchFamily="34" charset="-120"/>
              </a:rPr>
              <a:t>Outer</a:t>
            </a:r>
            <a:r>
              <a:rPr lang="en-US" sz="4860" dirty="0">
                <a:solidFill>
                  <a:srgbClr val="476FD6"/>
                </a:solidFill>
                <a:latin typeface="Roboto Slab" pitchFamily="34" charset="0"/>
                <a:ea typeface="Roboto Slab" pitchFamily="34" charset="-122"/>
                <a:cs typeface="Roboto Slab" pitchFamily="34" charset="-120"/>
              </a:rPr>
              <a:t> Join</a:t>
            </a:r>
            <a:endParaRPr lang="en-US" sz="4860" dirty="0"/>
          </a:p>
        </p:txBody>
      </p:sp>
      <p:sp>
        <p:nvSpPr>
          <p:cNvPr id="11" name="Shape 9"/>
          <p:cNvSpPr/>
          <p:nvPr>
            <p:custDataLst>
              <p:tags r:id="rId4"/>
            </p:custDataLst>
          </p:nvPr>
        </p:nvSpPr>
        <p:spPr>
          <a:xfrm>
            <a:off x="963652" y="2601238"/>
            <a:ext cx="4136231" cy="4582954"/>
          </a:xfrm>
          <a:prstGeom prst="roundRect">
            <a:avLst>
              <a:gd name="adj" fmla="val 3581"/>
            </a:avLst>
          </a:prstGeom>
          <a:solidFill>
            <a:srgbClr val="DEE7F7"/>
          </a:solidFill>
        </p:spPr>
      </p:sp>
      <p:sp>
        <p:nvSpPr>
          <p:cNvPr id="7" name="Text 10"/>
          <p:cNvSpPr/>
          <p:nvPr>
            <p:custDataLst>
              <p:tags r:id="rId5"/>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8" name="Text Box 7"/>
          <p:cNvSpPr txBox="1"/>
          <p:nvPr/>
        </p:nvSpPr>
        <p:spPr>
          <a:xfrm>
            <a:off x="1187450" y="3470910"/>
            <a:ext cx="3085465" cy="2882900"/>
          </a:xfrm>
          <a:prstGeom prst="rect">
            <a:avLst/>
          </a:prstGeom>
          <a:noFill/>
        </p:spPr>
        <p:txBody>
          <a:bodyPr wrap="square" rtlCol="0" anchor="t">
            <a:spAutoFit/>
          </a:bodyPr>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SELECT </a:t>
            </a:r>
            <a:r>
              <a:rPr lang="en-IN" sz="1945" dirty="0">
                <a:solidFill>
                  <a:srgbClr val="15213F"/>
                </a:solidFill>
                <a:latin typeface="Roboto" pitchFamily="34" charset="0"/>
                <a:ea typeface="Roboto" pitchFamily="34" charset="-122"/>
                <a:cs typeface="Roboto" pitchFamily="34" charset="-120"/>
                <a:sym typeface="+mn-ea"/>
              </a:rPr>
              <a:t>	</a:t>
            </a:r>
            <a:r>
              <a:rPr sz="1945" dirty="0">
                <a:solidFill>
                  <a:srgbClr val="15213F"/>
                </a:solidFill>
                <a:latin typeface="Roboto" pitchFamily="34" charset="0"/>
                <a:ea typeface="Roboto" pitchFamily="34" charset="-122"/>
                <a:cs typeface="Roboto" pitchFamily="34" charset="-120"/>
                <a:sym typeface="+mn-ea"/>
              </a:rPr>
              <a:t>column_list</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FROM</a:t>
            </a:r>
            <a:endParaRPr sz="1945" dirty="0">
              <a:solidFill>
                <a:srgbClr val="15213F"/>
              </a:solidFill>
              <a:latin typeface="Roboto" pitchFamily="34" charset="0"/>
              <a:ea typeface="Roboto" pitchFamily="34" charset="-122"/>
              <a:cs typeface="Roboto" pitchFamily="34" charset="-120"/>
              <a:sym typeface="+mn-ea"/>
            </a:endParaRPr>
          </a:p>
          <a:p>
            <a:pPr marL="457200" lvl="1" indent="457200">
              <a:lnSpc>
                <a:spcPts val="3110"/>
              </a:lnSpc>
              <a:buNone/>
            </a:pPr>
            <a:r>
              <a:rPr sz="1945" dirty="0">
                <a:solidFill>
                  <a:srgbClr val="15213F"/>
                </a:solidFill>
                <a:latin typeface="Roboto" pitchFamily="34" charset="0"/>
                <a:ea typeface="Roboto" pitchFamily="34" charset="-122"/>
                <a:cs typeface="Roboto" pitchFamily="34" charset="-120"/>
                <a:sym typeface="+mn-ea"/>
              </a:rPr>
              <a:t> A</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FULL OUTER JOIN </a:t>
            </a:r>
            <a:endParaRPr sz="1945" dirty="0">
              <a:solidFill>
                <a:srgbClr val="15213F"/>
              </a:solidFill>
              <a:latin typeface="Roboto" pitchFamily="34" charset="0"/>
              <a:ea typeface="Roboto" pitchFamily="34" charset="-122"/>
              <a:cs typeface="Roboto" pitchFamily="34" charset="-120"/>
              <a:sym typeface="+mn-ea"/>
            </a:endParaRPr>
          </a:p>
          <a:p>
            <a:pPr marL="457200" lvl="1" indent="457200">
              <a:lnSpc>
                <a:spcPts val="3110"/>
              </a:lnSpc>
              <a:buNone/>
            </a:pPr>
            <a:r>
              <a:rPr sz="1945" dirty="0">
                <a:solidFill>
                  <a:srgbClr val="15213F"/>
                </a:solidFill>
                <a:latin typeface="Roboto" pitchFamily="34" charset="0"/>
                <a:ea typeface="Roboto" pitchFamily="34" charset="-122"/>
                <a:cs typeface="Roboto" pitchFamily="34" charset="-120"/>
                <a:sym typeface="+mn-ea"/>
              </a:rPr>
              <a:t>B </a:t>
            </a:r>
            <a:endParaRPr sz="1945" dirty="0">
              <a:solidFill>
                <a:srgbClr val="15213F"/>
              </a:solidFill>
              <a:latin typeface="Roboto" pitchFamily="34" charset="0"/>
              <a:ea typeface="Roboto" pitchFamily="34" charset="-122"/>
              <a:cs typeface="Roboto" pitchFamily="34" charset="-120"/>
              <a:sym typeface="+mn-ea"/>
            </a:endParaRPr>
          </a:p>
          <a:p>
            <a:pPr marL="0" indent="0">
              <a:lnSpc>
                <a:spcPts val="3110"/>
              </a:lnSpc>
              <a:buNone/>
            </a:pPr>
            <a:r>
              <a:rPr sz="1945" dirty="0">
                <a:solidFill>
                  <a:srgbClr val="15213F"/>
                </a:solidFill>
                <a:latin typeface="Roboto" pitchFamily="34" charset="0"/>
                <a:ea typeface="Roboto" pitchFamily="34" charset="-122"/>
                <a:cs typeface="Roboto" pitchFamily="34" charset="-120"/>
                <a:sym typeface="+mn-ea"/>
              </a:rPr>
              <a:t>ON </a:t>
            </a:r>
            <a:r>
              <a:rPr lang="en-IN" sz="1945" dirty="0">
                <a:solidFill>
                  <a:srgbClr val="15213F"/>
                </a:solidFill>
                <a:latin typeface="Roboto" pitchFamily="34" charset="0"/>
                <a:ea typeface="Roboto" pitchFamily="34" charset="-122"/>
                <a:cs typeface="Roboto" pitchFamily="34" charset="-120"/>
                <a:sym typeface="+mn-ea"/>
              </a:rPr>
              <a:t>A</a:t>
            </a:r>
            <a:r>
              <a:rPr sz="1945" dirty="0">
                <a:solidFill>
                  <a:srgbClr val="15213F"/>
                </a:solidFill>
                <a:latin typeface="Roboto" pitchFamily="34" charset="0"/>
                <a:ea typeface="Roboto" pitchFamily="34" charset="-122"/>
                <a:cs typeface="Roboto" pitchFamily="34" charset="-120"/>
                <a:sym typeface="+mn-ea"/>
              </a:rPr>
              <a:t>.</a:t>
            </a:r>
            <a:r>
              <a:rPr lang="en-IN" sz="1945" dirty="0">
                <a:solidFill>
                  <a:srgbClr val="15213F"/>
                </a:solidFill>
                <a:latin typeface="Roboto" pitchFamily="34" charset="0"/>
                <a:ea typeface="Roboto" pitchFamily="34" charset="-122"/>
                <a:cs typeface="Roboto" pitchFamily="34" charset="-120"/>
                <a:sym typeface="+mn-ea"/>
              </a:rPr>
              <a:t>Id</a:t>
            </a:r>
            <a:r>
              <a:rPr sz="1945" dirty="0">
                <a:solidFill>
                  <a:srgbClr val="15213F"/>
                </a:solidFill>
                <a:latin typeface="Roboto" pitchFamily="34" charset="0"/>
                <a:ea typeface="Roboto" pitchFamily="34" charset="-122"/>
                <a:cs typeface="Roboto" pitchFamily="34" charset="-120"/>
                <a:sym typeface="+mn-ea"/>
              </a:rPr>
              <a:t> = </a:t>
            </a:r>
            <a:r>
              <a:rPr lang="en-IN" sz="1945" dirty="0">
                <a:solidFill>
                  <a:srgbClr val="15213F"/>
                </a:solidFill>
                <a:latin typeface="Roboto" pitchFamily="34" charset="0"/>
                <a:ea typeface="Roboto" pitchFamily="34" charset="-122"/>
                <a:cs typeface="Roboto" pitchFamily="34" charset="-120"/>
                <a:sym typeface="+mn-ea"/>
              </a:rPr>
              <a:t>B.ID</a:t>
            </a:r>
            <a:r>
              <a:rPr sz="1945" dirty="0">
                <a:solidFill>
                  <a:srgbClr val="15213F"/>
                </a:solidFill>
                <a:latin typeface="Roboto" pitchFamily="34" charset="0"/>
                <a:ea typeface="Roboto" pitchFamily="34" charset="-122"/>
                <a:cs typeface="Roboto" pitchFamily="34" charset="-120"/>
                <a:sym typeface="+mn-ea"/>
              </a:rPr>
              <a:t>;</a:t>
            </a:r>
            <a:endParaRPr sz="1945" dirty="0">
              <a:solidFill>
                <a:srgbClr val="15213F"/>
              </a:solidFill>
              <a:latin typeface="Roboto" pitchFamily="34" charset="0"/>
              <a:ea typeface="Roboto" pitchFamily="34" charset="-122"/>
              <a:cs typeface="Roboto" pitchFamily="34" charset="-120"/>
              <a:sym typeface="+mn-ea"/>
            </a:endParaRPr>
          </a:p>
        </p:txBody>
      </p:sp>
      <p:pic>
        <p:nvPicPr>
          <p:cNvPr id="3" name="Picture 2"/>
          <p:cNvPicPr/>
          <p:nvPr/>
        </p:nvPicPr>
        <p:blipFill>
          <a:blip r:embed="rId6"/>
        </p:blipFill>
        <p:spPr>
          <a:xfrm>
            <a:off x="7211060" y="590550"/>
            <a:ext cx="5152390" cy="3338830"/>
          </a:xfrm>
          <a:prstGeom prst="rect">
            <a:avLst/>
          </a:prstGeom>
        </p:spPr>
      </p:pic>
      <p:pic>
        <p:nvPicPr>
          <p:cNvPr id="4" name="Picture 3"/>
          <p:cNvPicPr/>
          <p:nvPr/>
        </p:nvPicPr>
        <p:blipFill>
          <a:blip r:embed="rId7"/>
        </p:blipFill>
        <p:spPr>
          <a:xfrm>
            <a:off x="6401118" y="3836670"/>
            <a:ext cx="6772275" cy="381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5" name="Text 1"/>
          <p:cNvSpPr/>
          <p:nvPr>
            <p:custDataLst>
              <p:tags r:id="rId3"/>
            </p:custDataLst>
          </p:nvPr>
        </p:nvSpPr>
        <p:spPr>
          <a:xfrm>
            <a:off x="4633595" y="2042795"/>
            <a:ext cx="13163550" cy="981075"/>
          </a:xfrm>
          <a:prstGeom prst="rect">
            <a:avLst/>
          </a:prstGeom>
          <a:noFill/>
        </p:spPr>
        <p:txBody>
          <a:bodyPr wrap="square" rtlCol="0" anchor="t">
            <a:noAutofit/>
          </a:bodyPr>
          <a:lstStyle/>
          <a:p>
            <a:pPr lvl="0" algn="l">
              <a:lnSpc>
                <a:spcPts val="8385"/>
              </a:lnSpc>
              <a:buClrTx/>
              <a:buSzTx/>
              <a:buFontTx/>
            </a:pPr>
            <a:r>
              <a:rPr lang="en-US" sz="6705" b="1" dirty="0">
                <a:solidFill>
                  <a:srgbClr val="000000"/>
                </a:solidFill>
                <a:latin typeface="p22-mackinac-pro" pitchFamily="34" charset="0"/>
                <a:ea typeface="p22-mackinac-pro" pitchFamily="34" charset="-122"/>
                <a:cs typeface="p22-mackinac-pro" pitchFamily="34" charset="-120"/>
                <a:sym typeface="+mn-ea"/>
              </a:rPr>
              <a:t>What is UNION?</a:t>
            </a:r>
            <a:endParaRPr lang="en-US" sz="6705" b="1" dirty="0">
              <a:solidFill>
                <a:srgbClr val="000000"/>
              </a:solidFill>
              <a:latin typeface="p22-mackinac-pro" pitchFamily="34" charset="0"/>
              <a:ea typeface="p22-mackinac-pro" pitchFamily="34" charset="-122"/>
              <a:cs typeface="p22-mackinac-pro" pitchFamily="34" charset="-120"/>
              <a:sym typeface="+mn-ea"/>
            </a:endParaRPr>
          </a:p>
        </p:txBody>
      </p:sp>
      <p:sp>
        <p:nvSpPr>
          <p:cNvPr id="13" name="Text 2"/>
          <p:cNvSpPr/>
          <p:nvPr>
            <p:custDataLst>
              <p:tags r:id="rId4"/>
            </p:custDataLst>
          </p:nvPr>
        </p:nvSpPr>
        <p:spPr>
          <a:xfrm>
            <a:off x="6350437" y="2633424"/>
            <a:ext cx="4937760" cy="617101"/>
          </a:xfrm>
          <a:prstGeom prst="rect">
            <a:avLst/>
          </a:prstGeom>
          <a:noFill/>
        </p:spPr>
        <p:txBody>
          <a:bodyPr wrap="none" rtlCol="0" anchor="t"/>
          <a:p>
            <a:pPr marL="0" indent="0">
              <a:lnSpc>
                <a:spcPts val="4860"/>
              </a:lnSpc>
              <a:buNone/>
            </a:pPr>
            <a:endParaRPr lang="en-US" sz="3890" dirty="0"/>
          </a:p>
        </p:txBody>
      </p:sp>
      <p:sp>
        <p:nvSpPr>
          <p:cNvPr id="14" name="Text 3"/>
          <p:cNvSpPr/>
          <p:nvPr>
            <p:custDataLst>
              <p:tags r:id="rId5"/>
            </p:custDataLst>
          </p:nvPr>
        </p:nvSpPr>
        <p:spPr>
          <a:xfrm>
            <a:off x="6350437" y="3620810"/>
            <a:ext cx="7415927" cy="1975247"/>
          </a:xfrm>
          <a:prstGeom prst="rect">
            <a:avLst/>
          </a:prstGeom>
          <a:noFill/>
        </p:spPr>
        <p:txBody>
          <a:bodyPr wrap="square" rtlCol="0" anchor="t"/>
          <a:p>
            <a:pPr marL="0" indent="0">
              <a:lnSpc>
                <a:spcPts val="3110"/>
              </a:lnSpc>
              <a:buNone/>
            </a:pPr>
            <a:r>
              <a:rPr lang="en-US" sz="1945" dirty="0">
                <a:solidFill>
                  <a:srgbClr val="383838"/>
                </a:solidFill>
                <a:latin typeface="Patrick Hand" pitchFamily="34" charset="0"/>
                <a:ea typeface="Patrick Hand" pitchFamily="34" charset="-122"/>
                <a:cs typeface="Patrick Hand" pitchFamily="34" charset="-120"/>
              </a:rPr>
              <a:t>UNION is a SQL set operation that allows you to combine the results of two or more SELECT statements into a single result set. It removes any duplicate rows, ensuring that the final result set contains only unique records. This makes UNION particularly useful when you need to combine data from multiple sources or tables, while eliminating redundant information.</a:t>
            </a:r>
            <a:endParaRPr lang="en-US" sz="194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Union</a:t>
            </a:r>
            <a:endParaRPr lang="en-IN" altLang="en-US" sz="4315" b="1" dirty="0">
              <a:solidFill>
                <a:srgbClr val="000000"/>
              </a:solidFill>
              <a:latin typeface="p22-mackinac-pro" pitchFamily="34" charset="0"/>
              <a:ea typeface="p22-mackinac-pro" pitchFamily="34" charset="-122"/>
              <a:cs typeface="p22-mackinac-pro" pitchFamily="34" charset="-120"/>
            </a:endParaRPr>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Union</a:t>
            </a:r>
            <a:r>
              <a:rPr lang="en-US" sz="1725" dirty="0">
                <a:solidFill>
                  <a:srgbClr val="272525"/>
                </a:solidFill>
                <a:latin typeface="Eudoxus Sans" pitchFamily="34" charset="0"/>
                <a:ea typeface="Eudoxus Sans" pitchFamily="34" charset="-122"/>
                <a:cs typeface="Eudoxus Sans" pitchFamily="34" charset="-120"/>
              </a:rPr>
              <a:t>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4965779"/>
            <a:ext cx="11551801" cy="1752600"/>
          </a:xfrm>
          <a:prstGeom prst="rect">
            <a:avLst/>
          </a:prstGeom>
          <a:noFill/>
        </p:spPr>
        <p:txBody>
          <a:bodyPr wrap="square" rtlCol="0" anchor="t"/>
          <a:lstStyle/>
          <a:p>
            <a:pPr marL="0" indent="0">
              <a:lnSpc>
                <a:spcPts val="3110"/>
              </a:lnSpc>
              <a:buNone/>
            </a:pPr>
            <a:r>
              <a:rPr lang="en-US" sz="1725" dirty="0">
                <a:solidFill>
                  <a:srgbClr val="383838"/>
                </a:solidFill>
                <a:highlight>
                  <a:srgbClr val="E5F6FF"/>
                </a:highlight>
                <a:latin typeface="Consolas" panose="020B0609020204030204" pitchFamily="34" charset="0"/>
                <a:ea typeface="Consolas" panose="020B0609020204030204" pitchFamily="34" charset="-122"/>
                <a:cs typeface="Consolas" panose="020B0609020204030204" pitchFamily="34" charset="-120"/>
                <a:sym typeface="+mn-ea"/>
              </a:rPr>
              <a:t>SELECT column1, column2, ...
FROM table1
UNION
SELECT column1, column2, ...
FROM table2;
</a:t>
            </a:r>
            <a:endPar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p:txBody>
      </p:sp>
      <p:sp>
        <p:nvSpPr>
          <p:cNvPr id="16" name="Text 13"/>
          <p:cNvSpPr/>
          <p:nvPr>
            <p:custDataLst>
              <p:tags r:id="rId3"/>
            </p:custDataLst>
          </p:nvPr>
        </p:nvSpPr>
        <p:spPr>
          <a:xfrm>
            <a:off x="8940681" y="4354076"/>
            <a:ext cx="3696772" cy="2370296"/>
          </a:xfrm>
          <a:prstGeom prst="rect">
            <a:avLst/>
          </a:prstGeom>
          <a:noFill/>
        </p:spPr>
        <p:txBody>
          <a:bodyPr wrap="square" rtlCol="0" anchor="t"/>
          <a:p>
            <a:pPr marL="0" indent="0">
              <a:lnSpc>
                <a:spcPts val="3110"/>
              </a:lnSpc>
              <a:buNone/>
            </a:pPr>
            <a:r>
              <a:rPr lang="en-US" sz="1945" dirty="0">
                <a:solidFill>
                  <a:srgbClr val="383838"/>
                </a:solidFill>
                <a:latin typeface="Patrick Hand" pitchFamily="34" charset="0"/>
                <a:ea typeface="Patrick Hand" pitchFamily="34" charset="-122"/>
                <a:cs typeface="Patrick Hand" pitchFamily="34" charset="-120"/>
              </a:rPr>
              <a:t>- The number and order of columns in each SELECT statement must be the same. - The data types of the corresponding columns must be compatible. - UNION removes any duplicate rows from the final result set.</a:t>
            </a:r>
            <a:endParaRPr lang="en-US" sz="1945" dirty="0"/>
          </a:p>
        </p:txBody>
      </p:sp>
      <p:sp>
        <p:nvSpPr>
          <p:cNvPr id="15" name="Text 12"/>
          <p:cNvSpPr/>
          <p:nvPr>
            <p:custDataLst>
              <p:tags r:id="rId4"/>
            </p:custDataLst>
          </p:nvPr>
        </p:nvSpPr>
        <p:spPr>
          <a:xfrm>
            <a:off x="8412361" y="4045307"/>
            <a:ext cx="2468880" cy="308610"/>
          </a:xfrm>
          <a:prstGeom prst="rect">
            <a:avLst/>
          </a:prstGeom>
          <a:noFill/>
        </p:spPr>
        <p:txBody>
          <a:bodyPr wrap="none" rtlCol="0" anchor="t"/>
          <a:p>
            <a:pPr marL="0" indent="0">
              <a:lnSpc>
                <a:spcPts val="2430"/>
              </a:lnSpc>
              <a:buNone/>
            </a:pPr>
            <a:r>
              <a:rPr lang="en-US" sz="1945" dirty="0">
                <a:solidFill>
                  <a:srgbClr val="FF0000"/>
                </a:solidFill>
                <a:latin typeface="Patrick Hand" pitchFamily="34" charset="0"/>
                <a:ea typeface="Patrick Hand" pitchFamily="34" charset="-122"/>
                <a:cs typeface="Patrick Hand" pitchFamily="34" charset="-120"/>
              </a:rPr>
              <a:t>Key Points</a:t>
            </a:r>
            <a:endParaRPr lang="en-US" sz="1945" dirty="0">
              <a:solidFill>
                <a:srgbClr val="FF0000"/>
              </a:solidFill>
              <a:latin typeface="Patrick Hand" pitchFamily="34" charset="0"/>
              <a:ea typeface="Patrick Hand" pitchFamily="34" charset="-122"/>
              <a:cs typeface="Patrick Hand" pitchFamily="34"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5" name="Text 1"/>
          <p:cNvSpPr/>
          <p:nvPr>
            <p:custDataLst>
              <p:tags r:id="rId3"/>
            </p:custDataLst>
          </p:nvPr>
        </p:nvSpPr>
        <p:spPr>
          <a:xfrm>
            <a:off x="4633595" y="2042795"/>
            <a:ext cx="13163550" cy="981075"/>
          </a:xfrm>
          <a:prstGeom prst="rect">
            <a:avLst/>
          </a:prstGeom>
          <a:noFill/>
        </p:spPr>
        <p:txBody>
          <a:bodyPr wrap="square" rtlCol="0" anchor="t">
            <a:noAutofit/>
          </a:bodyPr>
          <a:lstStyle/>
          <a:p>
            <a:pPr lvl="0" algn="l">
              <a:lnSpc>
                <a:spcPts val="8385"/>
              </a:lnSpc>
              <a:buClrTx/>
              <a:buSzTx/>
              <a:buFontTx/>
            </a:pPr>
            <a:r>
              <a:rPr lang="en-US" sz="6705" b="1" dirty="0">
                <a:solidFill>
                  <a:srgbClr val="000000"/>
                </a:solidFill>
                <a:latin typeface="p22-mackinac-pro" pitchFamily="34" charset="0"/>
                <a:ea typeface="p22-mackinac-pro" pitchFamily="34" charset="-122"/>
                <a:cs typeface="p22-mackinac-pro" pitchFamily="34" charset="-120"/>
                <a:sym typeface="+mn-ea"/>
              </a:rPr>
              <a:t>What is UNION</a:t>
            </a:r>
            <a:r>
              <a:rPr lang="en-IN" altLang="en-US" sz="6705" b="1" dirty="0">
                <a:solidFill>
                  <a:srgbClr val="000000"/>
                </a:solidFill>
                <a:latin typeface="p22-mackinac-pro" pitchFamily="34" charset="0"/>
                <a:ea typeface="p22-mackinac-pro" pitchFamily="34" charset="-122"/>
                <a:cs typeface="p22-mackinac-pro" pitchFamily="34" charset="-120"/>
                <a:sym typeface="+mn-ea"/>
              </a:rPr>
              <a:t> ALL</a:t>
            </a:r>
            <a:r>
              <a:rPr lang="en-US" sz="6705" b="1" dirty="0">
                <a:solidFill>
                  <a:srgbClr val="000000"/>
                </a:solidFill>
                <a:latin typeface="p22-mackinac-pro" pitchFamily="34" charset="0"/>
                <a:ea typeface="p22-mackinac-pro" pitchFamily="34" charset="-122"/>
                <a:cs typeface="p22-mackinac-pro" pitchFamily="34" charset="-120"/>
                <a:sym typeface="+mn-ea"/>
              </a:rPr>
              <a:t>?</a:t>
            </a:r>
            <a:endParaRPr lang="en-US" sz="6705" b="1" dirty="0">
              <a:solidFill>
                <a:srgbClr val="000000"/>
              </a:solidFill>
              <a:latin typeface="p22-mackinac-pro" pitchFamily="34" charset="0"/>
              <a:ea typeface="p22-mackinac-pro" pitchFamily="34" charset="-122"/>
              <a:cs typeface="p22-mackinac-pro" pitchFamily="34" charset="-120"/>
              <a:sym typeface="+mn-ea"/>
            </a:endParaRPr>
          </a:p>
        </p:txBody>
      </p:sp>
      <p:sp>
        <p:nvSpPr>
          <p:cNvPr id="13" name="Text 2"/>
          <p:cNvSpPr/>
          <p:nvPr>
            <p:custDataLst>
              <p:tags r:id="rId4"/>
            </p:custDataLst>
          </p:nvPr>
        </p:nvSpPr>
        <p:spPr>
          <a:xfrm>
            <a:off x="6350437" y="2633424"/>
            <a:ext cx="4937760" cy="617101"/>
          </a:xfrm>
          <a:prstGeom prst="rect">
            <a:avLst/>
          </a:prstGeom>
          <a:noFill/>
        </p:spPr>
        <p:txBody>
          <a:bodyPr wrap="none" rtlCol="0" anchor="t"/>
          <a:p>
            <a:pPr marL="0" indent="0">
              <a:lnSpc>
                <a:spcPts val="4860"/>
              </a:lnSpc>
              <a:buNone/>
            </a:pPr>
            <a:endParaRPr lang="en-US" sz="3890" dirty="0"/>
          </a:p>
        </p:txBody>
      </p:sp>
      <p:sp>
        <p:nvSpPr>
          <p:cNvPr id="14" name="Text 3"/>
          <p:cNvSpPr/>
          <p:nvPr>
            <p:custDataLst>
              <p:tags r:id="rId5"/>
            </p:custDataLst>
          </p:nvPr>
        </p:nvSpPr>
        <p:spPr>
          <a:xfrm>
            <a:off x="6350437" y="3620810"/>
            <a:ext cx="7415927" cy="1975247"/>
          </a:xfrm>
          <a:prstGeom prst="rect">
            <a:avLst/>
          </a:prstGeom>
          <a:noFill/>
        </p:spPr>
        <p:txBody>
          <a:bodyPr wrap="square" rtlCol="0" anchor="t"/>
          <a:p>
            <a:pPr marL="0" indent="0">
              <a:lnSpc>
                <a:spcPts val="3110"/>
              </a:lnSpc>
              <a:buNone/>
            </a:pPr>
            <a:r>
              <a:rPr lang="en-US" sz="1945" dirty="0">
                <a:solidFill>
                  <a:srgbClr val="383838"/>
                </a:solidFill>
                <a:latin typeface="Patrick Hand" pitchFamily="34" charset="0"/>
                <a:ea typeface="Patrick Hand" pitchFamily="34" charset="-122"/>
                <a:cs typeface="Patrick Hand" pitchFamily="34" charset="-120"/>
                <a:sym typeface="+mn-ea"/>
              </a:rPr>
              <a:t>UNION ALL is another SQL set operation that is similar to UNION, but with one key difference: it does not remove duplicate rows from the final result set. Instead, UNION ALL combines the results of multiple SELECT statements, preserving all rows, even if they are duplicates.</a:t>
            </a:r>
            <a:endParaRPr lang="en-US" sz="194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Union</a:t>
            </a:r>
            <a:endParaRPr lang="en-IN" altLang="en-US" sz="4315" b="1" dirty="0">
              <a:solidFill>
                <a:srgbClr val="000000"/>
              </a:solidFill>
              <a:latin typeface="p22-mackinac-pro" pitchFamily="34" charset="0"/>
              <a:ea typeface="p22-mackinac-pro" pitchFamily="34" charset="-122"/>
              <a:cs typeface="p22-mackinac-pro" pitchFamily="34" charset="-120"/>
            </a:endParaRPr>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Union</a:t>
            </a:r>
            <a:r>
              <a:rPr lang="en-US" sz="1725" dirty="0">
                <a:solidFill>
                  <a:srgbClr val="272525"/>
                </a:solidFill>
                <a:latin typeface="Eudoxus Sans" pitchFamily="34" charset="0"/>
                <a:ea typeface="Eudoxus Sans" pitchFamily="34" charset="-122"/>
                <a:cs typeface="Eudoxus Sans" pitchFamily="34" charset="-120"/>
              </a:rPr>
              <a:t> </a:t>
            </a:r>
            <a:r>
              <a:rPr lang="en-IN" altLang="en-US" sz="1725" dirty="0">
                <a:solidFill>
                  <a:srgbClr val="272525"/>
                </a:solidFill>
                <a:latin typeface="Eudoxus Sans" pitchFamily="34" charset="0"/>
                <a:ea typeface="Eudoxus Sans" pitchFamily="34" charset="-122"/>
                <a:cs typeface="Eudoxus Sans" pitchFamily="34" charset="-120"/>
              </a:rPr>
              <a:t>All</a:t>
            </a:r>
            <a:r>
              <a:rPr lang="en-US" sz="1725" dirty="0">
                <a:solidFill>
                  <a:srgbClr val="272525"/>
                </a:solidFill>
                <a:latin typeface="Eudoxus Sans" pitchFamily="34" charset="0"/>
                <a:ea typeface="Eudoxus Sans" pitchFamily="34" charset="-122"/>
                <a:cs typeface="Eudoxus Sans" pitchFamily="34" charset="-120"/>
              </a:rPr>
              <a:t>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4965779"/>
            <a:ext cx="11551801" cy="1752600"/>
          </a:xfrm>
          <a:prstGeom prst="rect">
            <a:avLst/>
          </a:prstGeom>
          <a:noFill/>
        </p:spPr>
        <p:txBody>
          <a:bodyPr wrap="square" rtlCol="0" anchor="t"/>
          <a:lstStyle/>
          <a:p>
            <a:pPr marL="0" indent="0">
              <a:lnSpc>
                <a:spcPts val="3110"/>
              </a:lnSpc>
              <a:buNone/>
            </a:pPr>
            <a:r>
              <a:rPr lang="en-US" sz="1725" dirty="0">
                <a:solidFill>
                  <a:srgbClr val="383838"/>
                </a:solidFill>
                <a:highlight>
                  <a:srgbClr val="E5F6FF"/>
                </a:highlight>
                <a:latin typeface="Consolas" panose="020B0609020204030204" pitchFamily="34" charset="0"/>
                <a:ea typeface="Consolas" panose="020B0609020204030204" pitchFamily="34" charset="-122"/>
                <a:cs typeface="Consolas" panose="020B0609020204030204" pitchFamily="34" charset="-120"/>
                <a:sym typeface="+mn-ea"/>
              </a:rPr>
              <a:t>SELECT column1, column2, ...
FROM table1
UNION</a:t>
            </a:r>
            <a:r>
              <a:rPr lang="en-IN" altLang="en-US" sz="1725" dirty="0">
                <a:solidFill>
                  <a:srgbClr val="383838"/>
                </a:solidFill>
                <a:highlight>
                  <a:srgbClr val="E5F6FF"/>
                </a:highlight>
                <a:latin typeface="Consolas" panose="020B0609020204030204" pitchFamily="34" charset="0"/>
                <a:ea typeface="Consolas" panose="020B0609020204030204" pitchFamily="34" charset="-122"/>
                <a:cs typeface="Consolas" panose="020B0609020204030204" pitchFamily="34" charset="-120"/>
                <a:sym typeface="+mn-ea"/>
              </a:rPr>
              <a:t> ALL</a:t>
            </a:r>
            <a:r>
              <a:rPr lang="en-US" sz="1725" dirty="0">
                <a:solidFill>
                  <a:srgbClr val="383838"/>
                </a:solidFill>
                <a:highlight>
                  <a:srgbClr val="E5F6FF"/>
                </a:highlight>
                <a:latin typeface="Consolas" panose="020B0609020204030204" pitchFamily="34" charset="0"/>
                <a:ea typeface="Consolas" panose="020B0609020204030204" pitchFamily="34" charset="-122"/>
                <a:cs typeface="Consolas" panose="020B0609020204030204" pitchFamily="34" charset="-120"/>
                <a:sym typeface="+mn-ea"/>
              </a:rPr>
              <a:t>
SELECT column1, column2, ...
FROM table2;
</a:t>
            </a:r>
            <a:endParaRPr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p:txBody>
      </p:sp>
      <p:sp>
        <p:nvSpPr>
          <p:cNvPr id="16" name="Text 13"/>
          <p:cNvSpPr/>
          <p:nvPr>
            <p:custDataLst>
              <p:tags r:id="rId3"/>
            </p:custDataLst>
          </p:nvPr>
        </p:nvSpPr>
        <p:spPr>
          <a:xfrm>
            <a:off x="8940681" y="4093091"/>
            <a:ext cx="3696772" cy="2370296"/>
          </a:xfrm>
          <a:prstGeom prst="rect">
            <a:avLst/>
          </a:prstGeom>
          <a:noFill/>
        </p:spPr>
        <p:txBody>
          <a:bodyPr wrap="square" rtlCol="0" anchor="t"/>
          <a:p>
            <a:pPr marL="0" indent="0">
              <a:lnSpc>
                <a:spcPts val="3110"/>
              </a:lnSpc>
              <a:buNone/>
            </a:pPr>
            <a:r>
              <a:rPr lang="en-US" sz="1945" dirty="0">
                <a:solidFill>
                  <a:srgbClr val="383838"/>
                </a:solidFill>
                <a:latin typeface="Patrick Hand" pitchFamily="34" charset="0"/>
                <a:ea typeface="Patrick Hand" pitchFamily="34" charset="-122"/>
                <a:cs typeface="Patrick Hand" pitchFamily="34" charset="-120"/>
                <a:sym typeface="+mn-ea"/>
              </a:rPr>
              <a:t>- The number and order of columns in each SELECT statement must be the same. - The data types of the corresponding columns must be compatible. - UNION ALL preserves all rows, including any duplicates, in the final result set.</a:t>
            </a:r>
            <a:endParaRPr lang="en-US" sz="1945" dirty="0"/>
          </a:p>
        </p:txBody>
      </p:sp>
      <p:sp>
        <p:nvSpPr>
          <p:cNvPr id="15" name="Text 12"/>
          <p:cNvSpPr/>
          <p:nvPr>
            <p:custDataLst>
              <p:tags r:id="rId4"/>
            </p:custDataLst>
          </p:nvPr>
        </p:nvSpPr>
        <p:spPr>
          <a:xfrm>
            <a:off x="8251706" y="3784322"/>
            <a:ext cx="2468880" cy="308610"/>
          </a:xfrm>
          <a:prstGeom prst="rect">
            <a:avLst/>
          </a:prstGeom>
          <a:noFill/>
        </p:spPr>
        <p:txBody>
          <a:bodyPr wrap="none" rtlCol="0" anchor="t"/>
          <a:p>
            <a:pPr marL="0" indent="0">
              <a:lnSpc>
                <a:spcPts val="2430"/>
              </a:lnSpc>
              <a:buNone/>
            </a:pPr>
            <a:r>
              <a:rPr lang="en-US" sz="1945" dirty="0">
                <a:solidFill>
                  <a:srgbClr val="FF0000"/>
                </a:solidFill>
                <a:latin typeface="Patrick Hand" pitchFamily="34" charset="0"/>
                <a:ea typeface="Patrick Hand" pitchFamily="34" charset="-122"/>
                <a:cs typeface="Patrick Hand" pitchFamily="34" charset="-120"/>
              </a:rPr>
              <a:t>Key Points</a:t>
            </a:r>
            <a:endParaRPr lang="en-US" sz="1945" dirty="0">
              <a:solidFill>
                <a:srgbClr val="FF0000"/>
              </a:solidFill>
              <a:latin typeface="Patrick Hand" pitchFamily="34" charset="0"/>
              <a:ea typeface="Patrick Hand" pitchFamily="34" charset="-122"/>
              <a:cs typeface="Patrick Hand" pitchFamily="34"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0" y="0"/>
            <a:ext cx="14630400" cy="8229600"/>
          </a:xfrm>
          <a:prstGeom prst="rect">
            <a:avLst/>
          </a:prstGeom>
        </p:spPr>
      </p:pic>
      <p:sp>
        <p:nvSpPr>
          <p:cNvPr id="5" name="Text 2"/>
          <p:cNvSpPr/>
          <p:nvPr>
            <p:custDataLst>
              <p:tags r:id="rId3"/>
            </p:custDataLst>
          </p:nvPr>
        </p:nvSpPr>
        <p:spPr>
          <a:xfrm>
            <a:off x="864037" y="1610439"/>
            <a:ext cx="6172200" cy="771525"/>
          </a:xfrm>
          <a:prstGeom prst="rect">
            <a:avLst/>
          </a:prstGeom>
          <a:noFill/>
        </p:spPr>
        <p:txBody>
          <a:bodyPr wrap="none" rtlCol="0" anchor="t"/>
          <a:p>
            <a:pPr marL="0" indent="0">
              <a:lnSpc>
                <a:spcPts val="6075"/>
              </a:lnSpc>
              <a:buNone/>
            </a:pPr>
            <a:r>
              <a:rPr lang="en-IN" altLang="en-US" sz="4860" dirty="0">
                <a:solidFill>
                  <a:srgbClr val="476FD6"/>
                </a:solidFill>
                <a:latin typeface="Roboto Slab" pitchFamily="34" charset="0"/>
                <a:ea typeface="Roboto Slab" pitchFamily="34" charset="-122"/>
                <a:cs typeface="Roboto Slab" pitchFamily="34" charset="-120"/>
              </a:rPr>
              <a:t>Outer</a:t>
            </a:r>
            <a:r>
              <a:rPr lang="en-US" sz="4860" dirty="0">
                <a:solidFill>
                  <a:srgbClr val="476FD6"/>
                </a:solidFill>
                <a:latin typeface="Roboto Slab" pitchFamily="34" charset="0"/>
                <a:ea typeface="Roboto Slab" pitchFamily="34" charset="-122"/>
                <a:cs typeface="Roboto Slab" pitchFamily="34" charset="-120"/>
              </a:rPr>
              <a:t> Join</a:t>
            </a:r>
            <a:endParaRPr lang="en-US" sz="4860" dirty="0"/>
          </a:p>
        </p:txBody>
      </p:sp>
      <p:sp>
        <p:nvSpPr>
          <p:cNvPr id="11" name="Shape 9"/>
          <p:cNvSpPr/>
          <p:nvPr>
            <p:custDataLst>
              <p:tags r:id="rId4"/>
            </p:custDataLst>
          </p:nvPr>
        </p:nvSpPr>
        <p:spPr>
          <a:xfrm>
            <a:off x="963652" y="2601238"/>
            <a:ext cx="4136231" cy="4582954"/>
          </a:xfrm>
          <a:prstGeom prst="roundRect">
            <a:avLst>
              <a:gd name="adj" fmla="val 3581"/>
            </a:avLst>
          </a:prstGeom>
          <a:solidFill>
            <a:srgbClr val="DEE7F7"/>
          </a:solidFill>
        </p:spPr>
      </p:sp>
      <p:sp>
        <p:nvSpPr>
          <p:cNvPr id="7" name="Text 10"/>
          <p:cNvSpPr/>
          <p:nvPr>
            <p:custDataLst>
              <p:tags r:id="rId5"/>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8" name="Text Box 7"/>
          <p:cNvSpPr txBox="1"/>
          <p:nvPr/>
        </p:nvSpPr>
        <p:spPr>
          <a:xfrm>
            <a:off x="1187450" y="3470910"/>
            <a:ext cx="3085465" cy="2882900"/>
          </a:xfrm>
          <a:prstGeom prst="rect">
            <a:avLst/>
          </a:prstGeom>
          <a:noFill/>
        </p:spPr>
        <p:txBody>
          <a:bodyPr wrap="square" rtlCol="0" anchor="t">
            <a:spAutoFit/>
          </a:bodyPr>
          <a:p>
            <a:pPr marL="0" indent="0">
              <a:lnSpc>
                <a:spcPts val="3110"/>
              </a:lnSpc>
              <a:buNone/>
            </a:pPr>
            <a:r>
              <a:rPr 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SELECT </a:t>
            </a:r>
            <a:r>
              <a:rPr lang="en-IN" alt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a:t>
            </a:r>
            <a:r>
              <a:rPr 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
FROM </a:t>
            </a:r>
            <a:r>
              <a:rPr lang="en-IN" alt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Table1</a:t>
            </a:r>
            <a:r>
              <a:rPr 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
UNION
SELECT </a:t>
            </a:r>
            <a:r>
              <a:rPr lang="en-IN" alt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a:t>
            </a:r>
            <a:r>
              <a:rPr 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
FROM </a:t>
            </a:r>
            <a:r>
              <a:rPr lang="en-IN" alt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Table2</a:t>
            </a:r>
            <a:r>
              <a:rPr lang="en-US" sz="1945" dirty="0">
                <a:solidFill>
                  <a:srgbClr val="383838"/>
                </a:solidFill>
                <a:highlight>
                  <a:srgbClr val="F2F2F2"/>
                </a:highlight>
                <a:latin typeface="Consolas" panose="020B0609020204030204" pitchFamily="34" charset="0"/>
                <a:ea typeface="Consolas" panose="020B0609020204030204" pitchFamily="34" charset="-122"/>
                <a:cs typeface="Consolas" panose="020B0609020204030204" pitchFamily="34" charset="-120"/>
                <a:sym typeface="+mn-ea"/>
              </a:rPr>
              <a:t>;
</a:t>
            </a:r>
            <a:endParaRPr lang="en-US" sz="1945" dirty="0"/>
          </a:p>
          <a:p>
            <a:pPr marL="0" indent="0">
              <a:lnSpc>
                <a:spcPts val="3110"/>
              </a:lnSpc>
              <a:buNone/>
            </a:pPr>
            <a:endParaRPr sz="1945" dirty="0">
              <a:solidFill>
                <a:srgbClr val="15213F"/>
              </a:solidFill>
              <a:latin typeface="Roboto" pitchFamily="34" charset="0"/>
              <a:ea typeface="Roboto" pitchFamily="34" charset="-122"/>
              <a:cs typeface="Roboto" pitchFamily="34" charset="-120"/>
              <a:sym typeface="+mn-ea"/>
            </a:endParaRPr>
          </a:p>
        </p:txBody>
      </p:sp>
      <p:pic>
        <p:nvPicPr>
          <p:cNvPr id="6" name="Image 1" descr="preencoded.png"/>
          <p:cNvPicPr>
            <a:picLocks noChangeAspect="1"/>
          </p:cNvPicPr>
          <p:nvPr>
            <p:custDataLst>
              <p:tags r:id="rId6"/>
            </p:custDataLst>
          </p:nvPr>
        </p:nvPicPr>
        <p:blipFill>
          <a:blip r:embed="rId7"/>
          <a:stretch>
            <a:fillRect/>
          </a:stretch>
        </p:blipFill>
        <p:spPr>
          <a:xfrm>
            <a:off x="7404100" y="3165713"/>
            <a:ext cx="4869180" cy="273891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
        <p:nvSpPr>
          <p:cNvPr id="4" name="Text 2"/>
          <p:cNvSpPr/>
          <p:nvPr/>
        </p:nvSpPr>
        <p:spPr>
          <a:xfrm>
            <a:off x="910114" y="645557"/>
            <a:ext cx="5862757" cy="732830"/>
          </a:xfrm>
          <a:prstGeom prst="rect">
            <a:avLst/>
          </a:prstGeom>
          <a:noFill/>
        </p:spPr>
        <p:txBody>
          <a:bodyPr wrap="none" rtlCol="0" anchor="t"/>
          <a:lstStyle/>
          <a:p>
            <a:pPr marL="0" indent="0">
              <a:lnSpc>
                <a:spcPts val="5770"/>
              </a:lnSpc>
              <a:buNone/>
            </a:pPr>
            <a:r>
              <a:rPr lang="en-US" sz="4615" dirty="0">
                <a:solidFill>
                  <a:srgbClr val="476FD6"/>
                </a:solidFill>
                <a:latin typeface="Roboto Slab" pitchFamily="34" charset="0"/>
                <a:ea typeface="Roboto Slab" pitchFamily="34" charset="-122"/>
                <a:cs typeface="Roboto Slab" pitchFamily="34" charset="-120"/>
              </a:rPr>
              <a:t>Self Join</a:t>
            </a:r>
            <a:endParaRPr lang="en-US" sz="4615" dirty="0"/>
          </a:p>
        </p:txBody>
      </p:sp>
      <p:pic>
        <p:nvPicPr>
          <p:cNvPr id="5" name="Image 0" descr="preencoded.png"/>
          <p:cNvPicPr>
            <a:picLocks noChangeAspect="1"/>
          </p:cNvPicPr>
          <p:nvPr/>
        </p:nvPicPr>
        <p:blipFill>
          <a:blip r:embed="rId1"/>
          <a:stretch>
            <a:fillRect/>
          </a:stretch>
        </p:blipFill>
        <p:spPr>
          <a:xfrm>
            <a:off x="910114" y="1730097"/>
            <a:ext cx="1172528" cy="1876068"/>
          </a:xfrm>
          <a:prstGeom prst="rect">
            <a:avLst/>
          </a:prstGeom>
        </p:spPr>
      </p:pic>
      <p:sp>
        <p:nvSpPr>
          <p:cNvPr id="6" name="Text 3"/>
          <p:cNvSpPr/>
          <p:nvPr/>
        </p:nvSpPr>
        <p:spPr>
          <a:xfrm>
            <a:off x="2434352" y="1964531"/>
            <a:ext cx="2931319" cy="366355"/>
          </a:xfrm>
          <a:prstGeom prst="rect">
            <a:avLst/>
          </a:prstGeom>
          <a:noFill/>
        </p:spPr>
        <p:txBody>
          <a:bodyPr wrap="none" rtlCol="0" anchor="t"/>
          <a:lstStyle/>
          <a:p>
            <a:pPr marL="0" indent="0" algn="l">
              <a:lnSpc>
                <a:spcPts val="2885"/>
              </a:lnSpc>
              <a:buNone/>
            </a:pPr>
            <a:r>
              <a:rPr lang="en-US" sz="2310" dirty="0">
                <a:solidFill>
                  <a:srgbClr val="476FD6"/>
                </a:solidFill>
                <a:latin typeface="Roboto Slab" pitchFamily="34" charset="0"/>
                <a:ea typeface="Roboto Slab" pitchFamily="34" charset="-122"/>
                <a:cs typeface="Roboto Slab" pitchFamily="34" charset="-120"/>
              </a:rPr>
              <a:t>Syntax</a:t>
            </a:r>
            <a:endParaRPr lang="en-US" sz="2310" dirty="0"/>
          </a:p>
        </p:txBody>
      </p:sp>
      <p:sp>
        <p:nvSpPr>
          <p:cNvPr id="7" name="Text 4"/>
          <p:cNvSpPr/>
          <p:nvPr/>
        </p:nvSpPr>
        <p:spPr>
          <a:xfrm>
            <a:off x="2434352" y="2471499"/>
            <a:ext cx="11285815" cy="375285"/>
          </a:xfrm>
          <a:prstGeom prst="rect">
            <a:avLst/>
          </a:prstGeom>
          <a:noFill/>
        </p:spPr>
        <p:txBody>
          <a:bodyPr wrap="none" rtlCol="0" anchor="t"/>
          <a:lstStyle/>
          <a:p>
            <a:pPr marL="0" indent="0" algn="l">
              <a:lnSpc>
                <a:spcPts val="2955"/>
              </a:lnSpc>
              <a:buNone/>
            </a:pPr>
            <a:r>
              <a:rPr lang="en-US" sz="1845" dirty="0">
                <a:solidFill>
                  <a:srgbClr val="15213F"/>
                </a:solidFill>
                <a:latin typeface="Roboto" pitchFamily="34" charset="0"/>
                <a:ea typeface="Roboto" pitchFamily="34" charset="-122"/>
                <a:cs typeface="Roboto" pitchFamily="34" charset="-120"/>
              </a:rPr>
              <a:t>SELECT column1, column2, ... FROM table1 t1 JOIN table1 t2 ON t1.column = t2.column;</a:t>
            </a:r>
            <a:endParaRPr lang="en-US" sz="1845" dirty="0"/>
          </a:p>
        </p:txBody>
      </p:sp>
      <p:pic>
        <p:nvPicPr>
          <p:cNvPr id="8" name="Image 1" descr="preencoded.png"/>
          <p:cNvPicPr>
            <a:picLocks noChangeAspect="1"/>
          </p:cNvPicPr>
          <p:nvPr/>
        </p:nvPicPr>
        <p:blipFill>
          <a:blip r:embed="rId2"/>
          <a:stretch>
            <a:fillRect/>
          </a:stretch>
        </p:blipFill>
        <p:spPr>
          <a:xfrm>
            <a:off x="910114" y="3606165"/>
            <a:ext cx="1172528" cy="2101691"/>
          </a:xfrm>
          <a:prstGeom prst="rect">
            <a:avLst/>
          </a:prstGeom>
        </p:spPr>
      </p:pic>
      <p:sp>
        <p:nvSpPr>
          <p:cNvPr id="9" name="Text 5"/>
          <p:cNvSpPr/>
          <p:nvPr/>
        </p:nvSpPr>
        <p:spPr>
          <a:xfrm>
            <a:off x="2434352" y="3840599"/>
            <a:ext cx="2931319" cy="366355"/>
          </a:xfrm>
          <a:prstGeom prst="rect">
            <a:avLst/>
          </a:prstGeom>
          <a:noFill/>
        </p:spPr>
        <p:txBody>
          <a:bodyPr wrap="none" rtlCol="0" anchor="t"/>
          <a:lstStyle/>
          <a:p>
            <a:pPr marL="0" indent="0" algn="l">
              <a:lnSpc>
                <a:spcPts val="2885"/>
              </a:lnSpc>
              <a:buNone/>
            </a:pPr>
            <a:r>
              <a:rPr lang="en-US" sz="2310" dirty="0">
                <a:solidFill>
                  <a:srgbClr val="476FD6"/>
                </a:solidFill>
                <a:latin typeface="Roboto Slab" pitchFamily="34" charset="0"/>
                <a:ea typeface="Roboto Slab" pitchFamily="34" charset="-122"/>
                <a:cs typeface="Roboto Slab" pitchFamily="34" charset="-120"/>
              </a:rPr>
              <a:t>Use Case</a:t>
            </a:r>
            <a:endParaRPr lang="en-US" sz="2310" dirty="0"/>
          </a:p>
        </p:txBody>
      </p:sp>
      <p:sp>
        <p:nvSpPr>
          <p:cNvPr id="10" name="Text 6"/>
          <p:cNvSpPr/>
          <p:nvPr/>
        </p:nvSpPr>
        <p:spPr>
          <a:xfrm>
            <a:off x="2434352" y="4347567"/>
            <a:ext cx="11285815" cy="1125855"/>
          </a:xfrm>
          <a:prstGeom prst="rect">
            <a:avLst/>
          </a:prstGeom>
          <a:noFill/>
        </p:spPr>
        <p:txBody>
          <a:bodyPr wrap="square" rtlCol="0" anchor="t"/>
          <a:lstStyle/>
          <a:p>
            <a:pPr marL="0" indent="0" algn="l">
              <a:lnSpc>
                <a:spcPts val="2955"/>
              </a:lnSpc>
              <a:buNone/>
            </a:pPr>
            <a:r>
              <a:rPr lang="en-US" sz="1845" dirty="0">
                <a:solidFill>
                  <a:srgbClr val="15213F"/>
                </a:solidFill>
                <a:latin typeface="Roboto" pitchFamily="34" charset="0"/>
                <a:ea typeface="Roboto" pitchFamily="34" charset="-122"/>
                <a:cs typeface="Roboto" pitchFamily="34" charset="-120"/>
              </a:rPr>
              <a:t>Self joins are used to join a table to itself, based on a related column. This is useful when you need to compare values within the same table, such as finding employees who have the same manager or finding the relationships between different parts of a hierarchical structure.</a:t>
            </a:r>
            <a:endParaRPr lang="en-US" sz="1845" dirty="0"/>
          </a:p>
        </p:txBody>
      </p:sp>
      <p:pic>
        <p:nvPicPr>
          <p:cNvPr id="11" name="Image 2" descr="preencoded.png"/>
          <p:cNvPicPr>
            <a:picLocks noChangeAspect="1"/>
          </p:cNvPicPr>
          <p:nvPr/>
        </p:nvPicPr>
        <p:blipFill>
          <a:blip r:embed="rId3"/>
          <a:stretch>
            <a:fillRect/>
          </a:stretch>
        </p:blipFill>
        <p:spPr>
          <a:xfrm>
            <a:off x="910114" y="5707856"/>
            <a:ext cx="1172528" cy="1876068"/>
          </a:xfrm>
          <a:prstGeom prst="rect">
            <a:avLst/>
          </a:prstGeom>
        </p:spPr>
      </p:pic>
      <p:sp>
        <p:nvSpPr>
          <p:cNvPr id="12" name="Text 7"/>
          <p:cNvSpPr/>
          <p:nvPr/>
        </p:nvSpPr>
        <p:spPr>
          <a:xfrm>
            <a:off x="2434352" y="5942290"/>
            <a:ext cx="2931319" cy="366355"/>
          </a:xfrm>
          <a:prstGeom prst="rect">
            <a:avLst/>
          </a:prstGeom>
          <a:noFill/>
        </p:spPr>
        <p:txBody>
          <a:bodyPr wrap="none" rtlCol="0" anchor="t"/>
          <a:lstStyle/>
          <a:p>
            <a:pPr marL="0" indent="0" algn="l">
              <a:lnSpc>
                <a:spcPts val="2885"/>
              </a:lnSpc>
              <a:buNone/>
            </a:pPr>
            <a:r>
              <a:rPr lang="en-US" sz="2310" dirty="0">
                <a:solidFill>
                  <a:srgbClr val="476FD6"/>
                </a:solidFill>
                <a:latin typeface="Roboto Slab" pitchFamily="34" charset="0"/>
                <a:ea typeface="Roboto Slab" pitchFamily="34" charset="-122"/>
                <a:cs typeface="Roboto Slab" pitchFamily="34" charset="-120"/>
              </a:rPr>
              <a:t>Example</a:t>
            </a:r>
            <a:endParaRPr lang="en-US" sz="2310" dirty="0"/>
          </a:p>
        </p:txBody>
      </p:sp>
      <p:sp>
        <p:nvSpPr>
          <p:cNvPr id="13" name="Text 8"/>
          <p:cNvSpPr/>
          <p:nvPr/>
        </p:nvSpPr>
        <p:spPr>
          <a:xfrm>
            <a:off x="2434352" y="6449258"/>
            <a:ext cx="11285815" cy="750570"/>
          </a:xfrm>
          <a:prstGeom prst="rect">
            <a:avLst/>
          </a:prstGeom>
          <a:noFill/>
        </p:spPr>
        <p:txBody>
          <a:bodyPr wrap="square" rtlCol="0" anchor="t"/>
          <a:lstStyle/>
          <a:p>
            <a:pPr marL="0" indent="0" algn="l">
              <a:lnSpc>
                <a:spcPts val="2955"/>
              </a:lnSpc>
              <a:buNone/>
            </a:pPr>
            <a:r>
              <a:rPr lang="en-US" sz="1845" dirty="0">
                <a:solidFill>
                  <a:srgbClr val="15213F"/>
                </a:solidFill>
                <a:latin typeface="Roboto" pitchFamily="34" charset="0"/>
                <a:ea typeface="Roboto" pitchFamily="34" charset="-122"/>
                <a:cs typeface="Roboto" pitchFamily="34" charset="-120"/>
              </a:rPr>
              <a:t>SELECT e1.employee_name AS "Employee", e2.employee_name AS "Manager" FROM employees e1 JOIN employees e2 ON e1.manager_id = e2.employee_id;</a:t>
            </a:r>
            <a:endParaRPr lang="en-US" sz="184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1750695" y="387985"/>
            <a:ext cx="10747375" cy="7651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1"/>
          <p:cNvSpPr/>
          <p:nvPr>
            <p:custDataLst>
              <p:tags r:id="rId1"/>
            </p:custDataLst>
          </p:nvPr>
        </p:nvSpPr>
        <p:spPr>
          <a:xfrm>
            <a:off x="0" y="0"/>
            <a:ext cx="14630400" cy="8229600"/>
          </a:xfrm>
          <a:prstGeom prst="rect">
            <a:avLst/>
          </a:prstGeom>
          <a:solidFill>
            <a:srgbClr val="FBFCFE"/>
          </a:solidFill>
        </p:spPr>
      </p:sp>
      <p:sp>
        <p:nvSpPr>
          <p:cNvPr id="6" name="Text 2"/>
          <p:cNvSpPr/>
          <p:nvPr>
            <p:custDataLst>
              <p:tags r:id="rId2"/>
            </p:custDataLst>
          </p:nvPr>
        </p:nvSpPr>
        <p:spPr>
          <a:xfrm>
            <a:off x="737116" y="916781"/>
            <a:ext cx="5265301" cy="658058"/>
          </a:xfrm>
          <a:prstGeom prst="rect">
            <a:avLst/>
          </a:prstGeom>
          <a:noFill/>
        </p:spPr>
        <p:txBody>
          <a:bodyPr wrap="none" rtlCol="0" anchor="t"/>
          <a:p>
            <a:pPr marL="0" indent="0">
              <a:lnSpc>
                <a:spcPts val="5180"/>
              </a:lnSpc>
              <a:buNone/>
            </a:pPr>
            <a:r>
              <a:rPr lang="en-IN" altLang="en-US" sz="4145" dirty="0">
                <a:solidFill>
                  <a:srgbClr val="476FD6"/>
                </a:solidFill>
                <a:latin typeface="Roboto Slab" pitchFamily="34" charset="0"/>
                <a:ea typeface="Roboto Slab" pitchFamily="34" charset="-122"/>
                <a:cs typeface="Roboto Slab" pitchFamily="34" charset="-120"/>
              </a:rPr>
              <a:t>Syntax</a:t>
            </a:r>
            <a:r>
              <a:rPr lang="en-US" sz="4145" dirty="0">
                <a:solidFill>
                  <a:srgbClr val="476FD6"/>
                </a:solidFill>
                <a:latin typeface="Roboto Slab" pitchFamily="34" charset="0"/>
                <a:ea typeface="Roboto Slab" pitchFamily="34" charset="-122"/>
                <a:cs typeface="Roboto Slab" pitchFamily="34" charset="-120"/>
              </a:rPr>
              <a:t> of Joins</a:t>
            </a:r>
            <a:endParaRPr lang="en-US" sz="4145" dirty="0"/>
          </a:p>
        </p:txBody>
      </p:sp>
      <p:sp>
        <p:nvSpPr>
          <p:cNvPr id="7" name="Text 3"/>
          <p:cNvSpPr/>
          <p:nvPr>
            <p:custDataLst>
              <p:tags r:id="rId3"/>
            </p:custDataLst>
          </p:nvPr>
        </p:nvSpPr>
        <p:spPr>
          <a:xfrm>
            <a:off x="793790" y="3129677"/>
            <a:ext cx="2835235" cy="354330"/>
          </a:xfrm>
          <a:prstGeom prst="rect">
            <a:avLst/>
          </a:prstGeom>
          <a:noFill/>
        </p:spPr>
        <p:txBody>
          <a:bodyPr wrap="none" rtlCol="0" anchor="t"/>
          <a:p>
            <a:pPr marL="0" indent="0">
              <a:lnSpc>
                <a:spcPts val="2790"/>
              </a:lnSpc>
              <a:buNone/>
            </a:pPr>
            <a:r>
              <a:rPr lang="en-US" sz="2235" b="1" dirty="0">
                <a:solidFill>
                  <a:srgbClr val="443728"/>
                </a:solidFill>
                <a:latin typeface="Crimson Pro" pitchFamily="34" charset="0"/>
                <a:ea typeface="Crimson Pro" pitchFamily="34" charset="-122"/>
                <a:cs typeface="Crimson Pro" pitchFamily="34" charset="-120"/>
              </a:rPr>
              <a:t>ANSI SQL Syntax</a:t>
            </a:r>
            <a:endParaRPr lang="en-US" sz="2235" dirty="0"/>
          </a:p>
        </p:txBody>
      </p:sp>
      <p:sp>
        <p:nvSpPr>
          <p:cNvPr id="8" name="Text 4"/>
          <p:cNvSpPr/>
          <p:nvPr>
            <p:custDataLst>
              <p:tags r:id="rId4"/>
            </p:custDataLst>
          </p:nvPr>
        </p:nvSpPr>
        <p:spPr>
          <a:xfrm>
            <a:off x="793790" y="3710821"/>
            <a:ext cx="6244709" cy="362903"/>
          </a:xfrm>
          <a:prstGeom prst="rect">
            <a:avLst/>
          </a:prstGeom>
          <a:noFill/>
        </p:spPr>
        <p:txBody>
          <a:bodyPr wrap="none" rtlCol="0" anchor="t"/>
          <a:p>
            <a:pPr marL="0" indent="0">
              <a:lnSpc>
                <a:spcPts val="2860"/>
              </a:lnSpc>
              <a:buNone/>
            </a:pPr>
            <a:r>
              <a:rPr lang="en-US" sz="1785" dirty="0">
                <a:solidFill>
                  <a:srgbClr val="443728"/>
                </a:solidFill>
                <a:latin typeface="Open Sans" pitchFamily="34" charset="0"/>
                <a:ea typeface="Open Sans" pitchFamily="34" charset="-122"/>
                <a:cs typeface="Open Sans" pitchFamily="34" charset="-120"/>
              </a:rPr>
              <a:t>The ANSI SQL standard syntax for a  join is:</a:t>
            </a:r>
            <a:endParaRPr lang="en-US" sz="1785" dirty="0"/>
          </a:p>
        </p:txBody>
      </p:sp>
      <p:sp>
        <p:nvSpPr>
          <p:cNvPr id="9" name="Shape 5"/>
          <p:cNvSpPr/>
          <p:nvPr>
            <p:custDataLst>
              <p:tags r:id="rId5"/>
            </p:custDataLst>
          </p:nvPr>
        </p:nvSpPr>
        <p:spPr>
          <a:xfrm>
            <a:off x="793790" y="4328874"/>
            <a:ext cx="6244709" cy="1791652"/>
          </a:xfrm>
          <a:prstGeom prst="roundRect">
            <a:avLst>
              <a:gd name="adj" fmla="val 5697"/>
            </a:avLst>
          </a:prstGeom>
          <a:solidFill>
            <a:srgbClr val="F5F1EF"/>
          </a:solidFill>
        </p:spPr>
      </p:sp>
      <p:sp>
        <p:nvSpPr>
          <p:cNvPr id="10" name="Shape 6"/>
          <p:cNvSpPr/>
          <p:nvPr>
            <p:custDataLst>
              <p:tags r:id="rId6"/>
            </p:custDataLst>
          </p:nvPr>
        </p:nvSpPr>
        <p:spPr>
          <a:xfrm>
            <a:off x="782479" y="4328874"/>
            <a:ext cx="6267331" cy="1791652"/>
          </a:xfrm>
          <a:prstGeom prst="roundRect">
            <a:avLst>
              <a:gd name="adj" fmla="val 1899"/>
            </a:avLst>
          </a:prstGeom>
          <a:solidFill>
            <a:srgbClr val="F5F1EF"/>
          </a:solidFill>
        </p:spPr>
      </p:sp>
      <p:sp>
        <p:nvSpPr>
          <p:cNvPr id="11" name="Text 7"/>
          <p:cNvSpPr/>
          <p:nvPr>
            <p:custDataLst>
              <p:tags r:id="rId7"/>
            </p:custDataLst>
          </p:nvPr>
        </p:nvSpPr>
        <p:spPr>
          <a:xfrm>
            <a:off x="1009293" y="4498896"/>
            <a:ext cx="5813703" cy="1451610"/>
          </a:xfrm>
          <a:prstGeom prst="rect">
            <a:avLst/>
          </a:prstGeom>
          <a:noFill/>
        </p:spPr>
        <p:txBody>
          <a:bodyPr wrap="square" rtlCol="0" anchor="t"/>
          <a:p>
            <a:pPr marL="0" indent="0">
              <a:lnSpc>
                <a:spcPts val="2860"/>
              </a:lnSpc>
              <a:buNone/>
            </a:pPr>
            <a:r>
              <a:rPr lang="en-US" sz="1785" dirty="0">
                <a:solidFill>
                  <a:srgbClr val="443728"/>
                </a:solidFill>
                <a:highlight>
                  <a:srgbClr val="F5F1EF"/>
                </a:highlight>
                <a:latin typeface="Consolas" panose="020B0609020204030204" pitchFamily="34" charset="0"/>
                <a:ea typeface="Consolas" panose="020B0609020204030204" pitchFamily="34" charset="-122"/>
                <a:cs typeface="Consolas" panose="020B0609020204030204" pitchFamily="34" charset="-120"/>
              </a:rPr>
              <a:t>SELECT *
FROM table1
JOIN table2;
</a:t>
            </a:r>
            <a:endParaRPr lang="en-US" sz="1785" dirty="0"/>
          </a:p>
        </p:txBody>
      </p:sp>
      <p:sp>
        <p:nvSpPr>
          <p:cNvPr id="12" name="Text 8"/>
          <p:cNvSpPr/>
          <p:nvPr>
            <p:custDataLst>
              <p:tags r:id="rId8"/>
            </p:custDataLst>
          </p:nvPr>
        </p:nvSpPr>
        <p:spPr>
          <a:xfrm>
            <a:off x="7599521" y="3129677"/>
            <a:ext cx="2835235" cy="354330"/>
          </a:xfrm>
          <a:prstGeom prst="rect">
            <a:avLst/>
          </a:prstGeom>
          <a:noFill/>
        </p:spPr>
        <p:txBody>
          <a:bodyPr wrap="none" rtlCol="0" anchor="t"/>
          <a:p>
            <a:pPr marL="0" indent="0">
              <a:lnSpc>
                <a:spcPts val="2790"/>
              </a:lnSpc>
              <a:buNone/>
            </a:pPr>
            <a:r>
              <a:rPr lang="en-US" sz="2235" b="1" dirty="0">
                <a:solidFill>
                  <a:srgbClr val="443728"/>
                </a:solidFill>
                <a:latin typeface="Crimson Pro" pitchFamily="34" charset="0"/>
                <a:ea typeface="Crimson Pro" pitchFamily="34" charset="-122"/>
                <a:cs typeface="Crimson Pro" pitchFamily="34" charset="-120"/>
              </a:rPr>
              <a:t>Legacy SQL Syntax</a:t>
            </a:r>
            <a:endParaRPr lang="en-US" sz="2235" dirty="0"/>
          </a:p>
        </p:txBody>
      </p:sp>
      <p:sp>
        <p:nvSpPr>
          <p:cNvPr id="13" name="Text 9"/>
          <p:cNvSpPr/>
          <p:nvPr>
            <p:custDataLst>
              <p:tags r:id="rId9"/>
            </p:custDataLst>
          </p:nvPr>
        </p:nvSpPr>
        <p:spPr>
          <a:xfrm>
            <a:off x="7599521" y="3710821"/>
            <a:ext cx="6244709" cy="725805"/>
          </a:xfrm>
          <a:prstGeom prst="rect">
            <a:avLst/>
          </a:prstGeom>
          <a:noFill/>
        </p:spPr>
        <p:txBody>
          <a:bodyPr wrap="square" rtlCol="0" anchor="t"/>
          <a:p>
            <a:pPr marL="0" indent="0">
              <a:lnSpc>
                <a:spcPts val="2860"/>
              </a:lnSpc>
              <a:buNone/>
            </a:pPr>
            <a:r>
              <a:rPr lang="en-US" sz="1785" dirty="0">
                <a:solidFill>
                  <a:srgbClr val="443728"/>
                </a:solidFill>
                <a:latin typeface="Open Sans" pitchFamily="34" charset="0"/>
                <a:ea typeface="Open Sans" pitchFamily="34" charset="-122"/>
                <a:cs typeface="Open Sans" pitchFamily="34" charset="-120"/>
              </a:rPr>
              <a:t>Some older SQL dialects may use the following syntax for a  join:</a:t>
            </a:r>
            <a:endParaRPr lang="en-US" sz="1785" dirty="0"/>
          </a:p>
        </p:txBody>
      </p:sp>
      <p:sp>
        <p:nvSpPr>
          <p:cNvPr id="14" name="Shape 10"/>
          <p:cNvSpPr/>
          <p:nvPr>
            <p:custDataLst>
              <p:tags r:id="rId10"/>
            </p:custDataLst>
          </p:nvPr>
        </p:nvSpPr>
        <p:spPr>
          <a:xfrm>
            <a:off x="7599521" y="4691777"/>
            <a:ext cx="6244709" cy="1428750"/>
          </a:xfrm>
          <a:prstGeom prst="roundRect">
            <a:avLst>
              <a:gd name="adj" fmla="val 7144"/>
            </a:avLst>
          </a:prstGeom>
          <a:solidFill>
            <a:srgbClr val="F5F1EF"/>
          </a:solidFill>
        </p:spPr>
      </p:sp>
      <p:sp>
        <p:nvSpPr>
          <p:cNvPr id="15" name="Shape 11"/>
          <p:cNvSpPr/>
          <p:nvPr>
            <p:custDataLst>
              <p:tags r:id="rId11"/>
            </p:custDataLst>
          </p:nvPr>
        </p:nvSpPr>
        <p:spPr>
          <a:xfrm>
            <a:off x="7588210" y="4691777"/>
            <a:ext cx="6267331" cy="1428750"/>
          </a:xfrm>
          <a:prstGeom prst="roundRect">
            <a:avLst>
              <a:gd name="adj" fmla="val 2381"/>
            </a:avLst>
          </a:prstGeom>
          <a:solidFill>
            <a:srgbClr val="F5F1EF"/>
          </a:solidFill>
        </p:spPr>
      </p:sp>
      <p:sp>
        <p:nvSpPr>
          <p:cNvPr id="16" name="Text 12"/>
          <p:cNvSpPr/>
          <p:nvPr>
            <p:custDataLst>
              <p:tags r:id="rId12"/>
            </p:custDataLst>
          </p:nvPr>
        </p:nvSpPr>
        <p:spPr>
          <a:xfrm>
            <a:off x="7815024" y="4861798"/>
            <a:ext cx="5813703" cy="1088708"/>
          </a:xfrm>
          <a:prstGeom prst="rect">
            <a:avLst/>
          </a:prstGeom>
          <a:noFill/>
        </p:spPr>
        <p:txBody>
          <a:bodyPr wrap="square" rtlCol="0" anchor="t"/>
          <a:p>
            <a:pPr marL="0" indent="0">
              <a:lnSpc>
                <a:spcPts val="2860"/>
              </a:lnSpc>
              <a:buNone/>
            </a:pPr>
            <a:r>
              <a:rPr lang="en-US" sz="1785" dirty="0">
                <a:solidFill>
                  <a:srgbClr val="443728"/>
                </a:solidFill>
                <a:highlight>
                  <a:srgbClr val="F5F1EF"/>
                </a:highlight>
                <a:latin typeface="Consolas" panose="020B0609020204030204" pitchFamily="34" charset="0"/>
                <a:ea typeface="Consolas" panose="020B0609020204030204" pitchFamily="34" charset="-122"/>
                <a:cs typeface="Consolas" panose="020B0609020204030204" pitchFamily="34" charset="-120"/>
              </a:rPr>
              <a:t>SELECT *
FROM table1, table2;
</a:t>
            </a:r>
            <a:endParaRPr lang="en-US" sz="17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1"/>
          <p:cNvSpPr/>
          <p:nvPr>
            <p:custDataLst>
              <p:tags r:id="rId1"/>
            </p:custDataLst>
          </p:nvPr>
        </p:nvSpPr>
        <p:spPr>
          <a:xfrm>
            <a:off x="0" y="0"/>
            <a:ext cx="14630400" cy="8229600"/>
          </a:xfrm>
          <a:prstGeom prst="rect">
            <a:avLst/>
          </a:prstGeom>
          <a:solidFill>
            <a:srgbClr val="FBFCFE"/>
          </a:solidFill>
        </p:spPr>
      </p:sp>
      <p:pic>
        <p:nvPicPr>
          <p:cNvPr id="2" name="Picture 1"/>
          <p:cNvPicPr>
            <a:picLocks noChangeAspect="1"/>
          </p:cNvPicPr>
          <p:nvPr>
            <p:custDataLst>
              <p:tags r:id="rId2"/>
            </p:custDataLst>
          </p:nvPr>
        </p:nvPicPr>
        <p:blipFill>
          <a:blip r:embed="rId3"/>
          <a:stretch>
            <a:fillRect/>
          </a:stretch>
        </p:blipFill>
        <p:spPr>
          <a:xfrm>
            <a:off x="853440" y="1253490"/>
            <a:ext cx="12923520" cy="5722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07247" y="2310646"/>
            <a:ext cx="4959787" cy="3608308"/>
          </a:xfrm>
          <a:prstGeom prst="rect">
            <a:avLst/>
          </a:prstGeom>
        </p:spPr>
      </p:pic>
      <p:sp>
        <p:nvSpPr>
          <p:cNvPr id="6" name="Text 2"/>
          <p:cNvSpPr/>
          <p:nvPr/>
        </p:nvSpPr>
        <p:spPr>
          <a:xfrm>
            <a:off x="737116" y="916781"/>
            <a:ext cx="5265301" cy="658058"/>
          </a:xfrm>
          <a:prstGeom prst="rect">
            <a:avLst/>
          </a:prstGeom>
          <a:noFill/>
        </p:spPr>
        <p:txBody>
          <a:bodyPr wrap="none" rtlCol="0" anchor="t"/>
          <a:lstStyle/>
          <a:p>
            <a:pPr marL="0" indent="0">
              <a:lnSpc>
                <a:spcPts val="5180"/>
              </a:lnSpc>
              <a:buNone/>
            </a:pPr>
            <a:r>
              <a:rPr lang="en-US" sz="4145" dirty="0">
                <a:solidFill>
                  <a:srgbClr val="476FD6"/>
                </a:solidFill>
                <a:latin typeface="Roboto Slab" pitchFamily="34" charset="0"/>
                <a:ea typeface="Roboto Slab" pitchFamily="34" charset="-122"/>
                <a:cs typeface="Roboto Slab" pitchFamily="34" charset="-120"/>
              </a:rPr>
              <a:t>Types of Joins</a:t>
            </a:r>
            <a:endParaRPr lang="en-US" sz="4145" dirty="0"/>
          </a:p>
        </p:txBody>
      </p:sp>
      <p:sp>
        <p:nvSpPr>
          <p:cNvPr id="7" name="Shape 3"/>
          <p:cNvSpPr/>
          <p:nvPr/>
        </p:nvSpPr>
        <p:spPr>
          <a:xfrm>
            <a:off x="737116" y="2127647"/>
            <a:ext cx="473869" cy="473869"/>
          </a:xfrm>
          <a:prstGeom prst="roundRect">
            <a:avLst>
              <a:gd name="adj" fmla="val 26668"/>
            </a:avLst>
          </a:prstGeom>
          <a:solidFill>
            <a:srgbClr val="DEE7F7"/>
          </a:solidFill>
        </p:spPr>
      </p:sp>
      <p:sp>
        <p:nvSpPr>
          <p:cNvPr id="8" name="Text 4"/>
          <p:cNvSpPr/>
          <p:nvPr/>
        </p:nvSpPr>
        <p:spPr>
          <a:xfrm>
            <a:off x="908923" y="2206585"/>
            <a:ext cx="130135" cy="315873"/>
          </a:xfrm>
          <a:prstGeom prst="rect">
            <a:avLst/>
          </a:prstGeom>
          <a:noFill/>
        </p:spPr>
        <p:txBody>
          <a:bodyPr wrap="none" rtlCol="0" anchor="t"/>
          <a:lstStyle/>
          <a:p>
            <a:pPr marL="0" indent="0" algn="ctr">
              <a:lnSpc>
                <a:spcPts val="2490"/>
              </a:lnSpc>
              <a:buNone/>
            </a:pPr>
            <a:r>
              <a:rPr lang="en-US" sz="2490" dirty="0">
                <a:solidFill>
                  <a:srgbClr val="476FD6"/>
                </a:solidFill>
                <a:latin typeface="Roboto Slab" pitchFamily="34" charset="0"/>
                <a:ea typeface="Roboto Slab" pitchFamily="34" charset="-122"/>
                <a:cs typeface="Roboto Slab" pitchFamily="34" charset="-120"/>
              </a:rPr>
              <a:t>1</a:t>
            </a:r>
            <a:endParaRPr lang="en-US" sz="2490" dirty="0"/>
          </a:p>
        </p:txBody>
      </p:sp>
      <p:sp>
        <p:nvSpPr>
          <p:cNvPr id="9" name="Text 5"/>
          <p:cNvSpPr/>
          <p:nvPr/>
        </p:nvSpPr>
        <p:spPr>
          <a:xfrm>
            <a:off x="1421487" y="2127647"/>
            <a:ext cx="2632591" cy="328970"/>
          </a:xfrm>
          <a:prstGeom prst="rect">
            <a:avLst/>
          </a:prstGeom>
          <a:noFill/>
        </p:spPr>
        <p:txBody>
          <a:bodyPr wrap="none" rtlCol="0" anchor="t"/>
          <a:lstStyle/>
          <a:p>
            <a:pPr marL="0" indent="0">
              <a:lnSpc>
                <a:spcPts val="2590"/>
              </a:lnSpc>
              <a:buNone/>
            </a:pPr>
            <a:r>
              <a:rPr lang="en-US" sz="2075" dirty="0">
                <a:solidFill>
                  <a:srgbClr val="476FD6"/>
                </a:solidFill>
                <a:latin typeface="Roboto Slab" pitchFamily="34" charset="0"/>
                <a:ea typeface="Roboto Slab" pitchFamily="34" charset="-122"/>
                <a:cs typeface="Roboto Slab" pitchFamily="34" charset="-120"/>
              </a:rPr>
              <a:t>Inner Join</a:t>
            </a:r>
            <a:endParaRPr lang="en-US" sz="2075" dirty="0"/>
          </a:p>
        </p:txBody>
      </p:sp>
      <p:sp>
        <p:nvSpPr>
          <p:cNvPr id="10" name="Text 6"/>
          <p:cNvSpPr/>
          <p:nvPr/>
        </p:nvSpPr>
        <p:spPr>
          <a:xfrm>
            <a:off x="1421487" y="2582942"/>
            <a:ext cx="6985397" cy="336947"/>
          </a:xfrm>
          <a:prstGeom prst="rect">
            <a:avLst/>
          </a:prstGeom>
          <a:noFill/>
        </p:spPr>
        <p:txBody>
          <a:bodyPr wrap="none" rtlCol="0" anchor="t"/>
          <a:lstStyle/>
          <a:p>
            <a:pPr marL="0" indent="0">
              <a:lnSpc>
                <a:spcPts val="2655"/>
              </a:lnSpc>
              <a:buNone/>
            </a:pPr>
            <a:r>
              <a:rPr lang="en-US" sz="1660" dirty="0">
                <a:solidFill>
                  <a:srgbClr val="15213F"/>
                </a:solidFill>
                <a:latin typeface="Roboto" pitchFamily="34" charset="0"/>
                <a:ea typeface="Roboto" pitchFamily="34" charset="-122"/>
                <a:cs typeface="Roboto" pitchFamily="34" charset="-120"/>
              </a:rPr>
              <a:t>Returns only the rows that have matching values in both tables.</a:t>
            </a:r>
            <a:endParaRPr lang="en-US" sz="1660" dirty="0"/>
          </a:p>
        </p:txBody>
      </p:sp>
      <p:sp>
        <p:nvSpPr>
          <p:cNvPr id="11" name="Shape 7"/>
          <p:cNvSpPr/>
          <p:nvPr/>
        </p:nvSpPr>
        <p:spPr>
          <a:xfrm>
            <a:off x="737116" y="3367326"/>
            <a:ext cx="473869" cy="473869"/>
          </a:xfrm>
          <a:prstGeom prst="roundRect">
            <a:avLst>
              <a:gd name="adj" fmla="val 26668"/>
            </a:avLst>
          </a:prstGeom>
          <a:solidFill>
            <a:srgbClr val="DEE7F7"/>
          </a:solidFill>
        </p:spPr>
      </p:sp>
      <p:sp>
        <p:nvSpPr>
          <p:cNvPr id="12" name="Text 8"/>
          <p:cNvSpPr/>
          <p:nvPr/>
        </p:nvSpPr>
        <p:spPr>
          <a:xfrm>
            <a:off x="886778" y="3446264"/>
            <a:ext cx="174427" cy="315873"/>
          </a:xfrm>
          <a:prstGeom prst="rect">
            <a:avLst/>
          </a:prstGeom>
          <a:noFill/>
        </p:spPr>
        <p:txBody>
          <a:bodyPr wrap="none" rtlCol="0" anchor="t"/>
          <a:lstStyle/>
          <a:p>
            <a:pPr marL="0" indent="0" algn="ctr">
              <a:lnSpc>
                <a:spcPts val="2490"/>
              </a:lnSpc>
              <a:buNone/>
            </a:pPr>
            <a:r>
              <a:rPr lang="en-US" sz="2490" dirty="0">
                <a:solidFill>
                  <a:srgbClr val="476FD6"/>
                </a:solidFill>
                <a:latin typeface="Roboto Slab" pitchFamily="34" charset="0"/>
                <a:ea typeface="Roboto Slab" pitchFamily="34" charset="-122"/>
                <a:cs typeface="Roboto Slab" pitchFamily="34" charset="-120"/>
              </a:rPr>
              <a:t>2</a:t>
            </a:r>
            <a:endParaRPr lang="en-US" sz="2490" dirty="0"/>
          </a:p>
        </p:txBody>
      </p:sp>
      <p:sp>
        <p:nvSpPr>
          <p:cNvPr id="13" name="Text 9"/>
          <p:cNvSpPr/>
          <p:nvPr/>
        </p:nvSpPr>
        <p:spPr>
          <a:xfrm>
            <a:off x="1421487" y="3367326"/>
            <a:ext cx="2632591" cy="328970"/>
          </a:xfrm>
          <a:prstGeom prst="rect">
            <a:avLst/>
          </a:prstGeom>
          <a:noFill/>
        </p:spPr>
        <p:txBody>
          <a:bodyPr wrap="none" rtlCol="0" anchor="t"/>
          <a:lstStyle/>
          <a:p>
            <a:pPr marL="0" indent="0">
              <a:lnSpc>
                <a:spcPts val="2590"/>
              </a:lnSpc>
              <a:buNone/>
            </a:pPr>
            <a:r>
              <a:rPr lang="en-US" sz="2075" dirty="0">
                <a:solidFill>
                  <a:srgbClr val="476FD6"/>
                </a:solidFill>
                <a:latin typeface="Roboto Slab" pitchFamily="34" charset="0"/>
                <a:ea typeface="Roboto Slab" pitchFamily="34" charset="-122"/>
                <a:cs typeface="Roboto Slab" pitchFamily="34" charset="-120"/>
              </a:rPr>
              <a:t>Left Join</a:t>
            </a:r>
            <a:endParaRPr lang="en-US" sz="2075" dirty="0"/>
          </a:p>
        </p:txBody>
      </p:sp>
      <p:sp>
        <p:nvSpPr>
          <p:cNvPr id="14" name="Text 10"/>
          <p:cNvSpPr/>
          <p:nvPr/>
        </p:nvSpPr>
        <p:spPr>
          <a:xfrm>
            <a:off x="1421487" y="3822621"/>
            <a:ext cx="6985397" cy="673894"/>
          </a:xfrm>
          <a:prstGeom prst="rect">
            <a:avLst/>
          </a:prstGeom>
          <a:noFill/>
        </p:spPr>
        <p:txBody>
          <a:bodyPr wrap="square" rtlCol="0" anchor="t"/>
          <a:lstStyle/>
          <a:p>
            <a:pPr marL="0" indent="0">
              <a:lnSpc>
                <a:spcPts val="2655"/>
              </a:lnSpc>
              <a:buNone/>
            </a:pPr>
            <a:r>
              <a:rPr lang="en-US" sz="1660" dirty="0">
                <a:solidFill>
                  <a:srgbClr val="15213F"/>
                </a:solidFill>
                <a:latin typeface="Roboto" pitchFamily="34" charset="0"/>
                <a:ea typeface="Roboto" pitchFamily="34" charset="-122"/>
                <a:cs typeface="Roboto" pitchFamily="34" charset="-120"/>
              </a:rPr>
              <a:t>Returns all rows from the left table, and the matching rows from the right table.</a:t>
            </a:r>
            <a:endParaRPr lang="en-US" sz="1660" dirty="0"/>
          </a:p>
        </p:txBody>
      </p:sp>
      <p:sp>
        <p:nvSpPr>
          <p:cNvPr id="15" name="Shape 11"/>
          <p:cNvSpPr/>
          <p:nvPr/>
        </p:nvSpPr>
        <p:spPr>
          <a:xfrm>
            <a:off x="737116" y="4943951"/>
            <a:ext cx="473869" cy="473869"/>
          </a:xfrm>
          <a:prstGeom prst="roundRect">
            <a:avLst>
              <a:gd name="adj" fmla="val 26668"/>
            </a:avLst>
          </a:prstGeom>
          <a:solidFill>
            <a:srgbClr val="DEE7F7"/>
          </a:solidFill>
        </p:spPr>
      </p:sp>
      <p:sp>
        <p:nvSpPr>
          <p:cNvPr id="16" name="Text 12"/>
          <p:cNvSpPr/>
          <p:nvPr/>
        </p:nvSpPr>
        <p:spPr>
          <a:xfrm>
            <a:off x="888683" y="5022890"/>
            <a:ext cx="170617" cy="315873"/>
          </a:xfrm>
          <a:prstGeom prst="rect">
            <a:avLst/>
          </a:prstGeom>
          <a:noFill/>
        </p:spPr>
        <p:txBody>
          <a:bodyPr wrap="none" rtlCol="0" anchor="t"/>
          <a:lstStyle/>
          <a:p>
            <a:pPr marL="0" indent="0" algn="ctr">
              <a:lnSpc>
                <a:spcPts val="2490"/>
              </a:lnSpc>
              <a:buNone/>
            </a:pPr>
            <a:r>
              <a:rPr lang="en-US" sz="2490" dirty="0">
                <a:solidFill>
                  <a:srgbClr val="476FD6"/>
                </a:solidFill>
                <a:latin typeface="Roboto Slab" pitchFamily="34" charset="0"/>
                <a:ea typeface="Roboto Slab" pitchFamily="34" charset="-122"/>
                <a:cs typeface="Roboto Slab" pitchFamily="34" charset="-120"/>
              </a:rPr>
              <a:t>3</a:t>
            </a:r>
            <a:endParaRPr lang="en-US" sz="2490" dirty="0"/>
          </a:p>
        </p:txBody>
      </p:sp>
      <p:sp>
        <p:nvSpPr>
          <p:cNvPr id="17" name="Text 13"/>
          <p:cNvSpPr/>
          <p:nvPr/>
        </p:nvSpPr>
        <p:spPr>
          <a:xfrm>
            <a:off x="1421487" y="4943951"/>
            <a:ext cx="2632591" cy="328970"/>
          </a:xfrm>
          <a:prstGeom prst="rect">
            <a:avLst/>
          </a:prstGeom>
          <a:noFill/>
        </p:spPr>
        <p:txBody>
          <a:bodyPr wrap="none" rtlCol="0" anchor="t"/>
          <a:lstStyle/>
          <a:p>
            <a:pPr marL="0" indent="0">
              <a:lnSpc>
                <a:spcPts val="2590"/>
              </a:lnSpc>
              <a:buNone/>
            </a:pPr>
            <a:r>
              <a:rPr lang="en-US" sz="2075" dirty="0">
                <a:solidFill>
                  <a:srgbClr val="476FD6"/>
                </a:solidFill>
                <a:latin typeface="Roboto Slab" pitchFamily="34" charset="0"/>
                <a:ea typeface="Roboto Slab" pitchFamily="34" charset="-122"/>
                <a:cs typeface="Roboto Slab" pitchFamily="34" charset="-120"/>
              </a:rPr>
              <a:t>Right Join</a:t>
            </a:r>
            <a:endParaRPr lang="en-US" sz="2075" dirty="0"/>
          </a:p>
        </p:txBody>
      </p:sp>
      <p:sp>
        <p:nvSpPr>
          <p:cNvPr id="18" name="Text 14"/>
          <p:cNvSpPr/>
          <p:nvPr/>
        </p:nvSpPr>
        <p:spPr>
          <a:xfrm>
            <a:off x="1421487" y="5399246"/>
            <a:ext cx="6985397" cy="673894"/>
          </a:xfrm>
          <a:prstGeom prst="rect">
            <a:avLst/>
          </a:prstGeom>
          <a:noFill/>
        </p:spPr>
        <p:txBody>
          <a:bodyPr wrap="square" rtlCol="0" anchor="t"/>
          <a:lstStyle/>
          <a:p>
            <a:pPr marL="0" indent="0">
              <a:lnSpc>
                <a:spcPts val="2655"/>
              </a:lnSpc>
              <a:buNone/>
            </a:pPr>
            <a:r>
              <a:rPr lang="en-US" sz="1660" dirty="0">
                <a:solidFill>
                  <a:srgbClr val="15213F"/>
                </a:solidFill>
                <a:latin typeface="Roboto" pitchFamily="34" charset="0"/>
                <a:ea typeface="Roboto" pitchFamily="34" charset="-122"/>
                <a:cs typeface="Roboto" pitchFamily="34" charset="-120"/>
              </a:rPr>
              <a:t>Returns all rows from the right table, and the matching rows from the left table.</a:t>
            </a:r>
            <a:endParaRPr lang="en-US" sz="1660" dirty="0"/>
          </a:p>
        </p:txBody>
      </p:sp>
      <p:sp>
        <p:nvSpPr>
          <p:cNvPr id="19" name="Shape 15"/>
          <p:cNvSpPr/>
          <p:nvPr/>
        </p:nvSpPr>
        <p:spPr>
          <a:xfrm>
            <a:off x="737116" y="6520577"/>
            <a:ext cx="473869" cy="473869"/>
          </a:xfrm>
          <a:prstGeom prst="roundRect">
            <a:avLst>
              <a:gd name="adj" fmla="val 26668"/>
            </a:avLst>
          </a:prstGeom>
          <a:solidFill>
            <a:srgbClr val="DEE7F7"/>
          </a:solidFill>
        </p:spPr>
      </p:sp>
      <p:sp>
        <p:nvSpPr>
          <p:cNvPr id="20" name="Text 16"/>
          <p:cNvSpPr/>
          <p:nvPr/>
        </p:nvSpPr>
        <p:spPr>
          <a:xfrm>
            <a:off x="882491" y="6599515"/>
            <a:ext cx="183118" cy="315873"/>
          </a:xfrm>
          <a:prstGeom prst="rect">
            <a:avLst/>
          </a:prstGeom>
          <a:noFill/>
        </p:spPr>
        <p:txBody>
          <a:bodyPr wrap="none" rtlCol="0" anchor="t"/>
          <a:lstStyle/>
          <a:p>
            <a:pPr marL="0" indent="0" algn="ctr">
              <a:lnSpc>
                <a:spcPts val="2490"/>
              </a:lnSpc>
              <a:buNone/>
            </a:pPr>
            <a:r>
              <a:rPr lang="en-US" sz="2490" dirty="0">
                <a:solidFill>
                  <a:srgbClr val="476FD6"/>
                </a:solidFill>
                <a:latin typeface="Roboto Slab" pitchFamily="34" charset="0"/>
                <a:ea typeface="Roboto Slab" pitchFamily="34" charset="-122"/>
                <a:cs typeface="Roboto Slab" pitchFamily="34" charset="-120"/>
              </a:rPr>
              <a:t>4</a:t>
            </a:r>
            <a:endParaRPr lang="en-US" sz="2490" dirty="0"/>
          </a:p>
        </p:txBody>
      </p:sp>
      <p:sp>
        <p:nvSpPr>
          <p:cNvPr id="21" name="Text 17"/>
          <p:cNvSpPr/>
          <p:nvPr/>
        </p:nvSpPr>
        <p:spPr>
          <a:xfrm>
            <a:off x="1421487" y="6520577"/>
            <a:ext cx="2632591" cy="328970"/>
          </a:xfrm>
          <a:prstGeom prst="rect">
            <a:avLst/>
          </a:prstGeom>
          <a:noFill/>
        </p:spPr>
        <p:txBody>
          <a:bodyPr wrap="none" rtlCol="0" anchor="t"/>
          <a:lstStyle/>
          <a:p>
            <a:pPr marL="0" indent="0">
              <a:lnSpc>
                <a:spcPts val="2590"/>
              </a:lnSpc>
              <a:buNone/>
            </a:pPr>
            <a:r>
              <a:rPr lang="en-US" sz="2075" dirty="0">
                <a:solidFill>
                  <a:srgbClr val="476FD6"/>
                </a:solidFill>
                <a:latin typeface="Roboto Slab" pitchFamily="34" charset="0"/>
                <a:ea typeface="Roboto Slab" pitchFamily="34" charset="-122"/>
                <a:cs typeface="Roboto Slab" pitchFamily="34" charset="-120"/>
              </a:rPr>
              <a:t>Outer Join</a:t>
            </a:r>
            <a:endParaRPr lang="en-US" sz="2075" dirty="0"/>
          </a:p>
        </p:txBody>
      </p:sp>
      <p:sp>
        <p:nvSpPr>
          <p:cNvPr id="22" name="Text 18"/>
          <p:cNvSpPr/>
          <p:nvPr/>
        </p:nvSpPr>
        <p:spPr>
          <a:xfrm>
            <a:off x="1421487" y="6975872"/>
            <a:ext cx="6985397" cy="336947"/>
          </a:xfrm>
          <a:prstGeom prst="rect">
            <a:avLst/>
          </a:prstGeom>
          <a:noFill/>
        </p:spPr>
        <p:txBody>
          <a:bodyPr wrap="none" rtlCol="0" anchor="t"/>
          <a:lstStyle/>
          <a:p>
            <a:pPr marL="0" indent="0">
              <a:lnSpc>
                <a:spcPts val="2655"/>
              </a:lnSpc>
              <a:buNone/>
            </a:pPr>
            <a:r>
              <a:rPr lang="en-US" sz="1660" dirty="0">
                <a:solidFill>
                  <a:srgbClr val="15213F"/>
                </a:solidFill>
                <a:latin typeface="Roboto" pitchFamily="34" charset="0"/>
                <a:ea typeface="Roboto" pitchFamily="34" charset="-122"/>
                <a:cs typeface="Roboto" pitchFamily="34" charset="-120"/>
              </a:rPr>
              <a:t>Returns all rows from both tables, whether or not there is a match.</a:t>
            </a:r>
            <a:endParaRPr lang="en-US" sz="16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6" name="Text 1"/>
          <p:cNvSpPr/>
          <p:nvPr/>
        </p:nvSpPr>
        <p:spPr>
          <a:xfrm>
            <a:off x="6350437" y="1720096"/>
            <a:ext cx="7415927" cy="2129314"/>
          </a:xfrm>
          <a:prstGeom prst="rect">
            <a:avLst/>
          </a:prstGeom>
          <a:noFill/>
        </p:spPr>
        <p:txBody>
          <a:bodyPr wrap="square" rtlCol="0" anchor="t"/>
          <a:lstStyle/>
          <a:p>
            <a:pPr marL="0" indent="0">
              <a:lnSpc>
                <a:spcPts val="8385"/>
              </a:lnSpc>
              <a:buNone/>
            </a:pPr>
            <a:r>
              <a:rPr lang="en-US" sz="6705" b="1" dirty="0">
                <a:solidFill>
                  <a:srgbClr val="000000"/>
                </a:solidFill>
                <a:latin typeface="p22-mackinac-pro" pitchFamily="34" charset="0"/>
                <a:ea typeface="p22-mackinac-pro" pitchFamily="34" charset="-122"/>
                <a:cs typeface="p22-mackinac-pro" pitchFamily="34" charset="-120"/>
              </a:rPr>
              <a:t>Introduction to </a:t>
            </a:r>
            <a:r>
              <a:rPr lang="en-IN" sz="6705" b="1" dirty="0">
                <a:solidFill>
                  <a:srgbClr val="000000"/>
                </a:solidFill>
                <a:latin typeface="p22-mackinac-pro" pitchFamily="34" charset="0"/>
                <a:ea typeface="p22-mackinac-pro" pitchFamily="34" charset="-122"/>
                <a:cs typeface="p22-mackinac-pro" pitchFamily="34" charset="-120"/>
              </a:rPr>
              <a:t>Cross </a:t>
            </a:r>
            <a:r>
              <a:rPr lang="en-US" sz="6705" b="1" dirty="0">
                <a:solidFill>
                  <a:srgbClr val="000000"/>
                </a:solidFill>
                <a:latin typeface="p22-mackinac-pro" pitchFamily="34" charset="0"/>
                <a:ea typeface="p22-mackinac-pro" pitchFamily="34" charset="-122"/>
                <a:cs typeface="p22-mackinac-pro" pitchFamily="34" charset="-120"/>
              </a:rPr>
              <a:t>Join</a:t>
            </a:r>
            <a:endParaRPr lang="en-US" sz="6705" dirty="0"/>
          </a:p>
        </p:txBody>
      </p:sp>
      <p:sp>
        <p:nvSpPr>
          <p:cNvPr id="7" name="Text 2"/>
          <p:cNvSpPr/>
          <p:nvPr/>
        </p:nvSpPr>
        <p:spPr>
          <a:xfrm>
            <a:off x="6350437" y="4219694"/>
            <a:ext cx="7415927" cy="1580198"/>
          </a:xfrm>
          <a:prstGeom prst="rect">
            <a:avLst/>
          </a:prstGeom>
          <a:noFill/>
        </p:spPr>
        <p:txBody>
          <a:bodyPr wrap="square" rtlCol="0" anchor="t"/>
          <a:lstStyle/>
          <a:p>
            <a:pPr marL="0" indent="0">
              <a:lnSpc>
                <a:spcPts val="3110"/>
              </a:lnSpc>
              <a:buNone/>
            </a:pPr>
            <a:r>
              <a:rPr sz="1945" dirty="0">
                <a:solidFill>
                  <a:srgbClr val="272525"/>
                </a:solidFill>
                <a:latin typeface="Eudoxus Sans" pitchFamily="34" charset="0"/>
                <a:ea typeface="Eudoxus Sans" pitchFamily="34" charset="-122"/>
                <a:cs typeface="Eudoxus Sans" pitchFamily="34" charset="-120"/>
              </a:rPr>
              <a:t>A CROSS JOIN, also known as a Cartesian Join, combines all rows from two tables without any condition. The result set includes all possible combinations of rows from the two tables. The number of rows in the result set is the product of the number of rows in each table.</a:t>
            </a:r>
            <a:endParaRPr sz="1945" dirty="0">
              <a:solidFill>
                <a:srgbClr val="272525"/>
              </a:solidFill>
              <a:latin typeface="Eudoxus Sans" pitchFamily="34" charset="0"/>
              <a:ea typeface="Eudoxus Sans" pitchFamily="34" charset="-122"/>
              <a:cs typeface="Eudoxus Sans"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981"/>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14630400" cy="2738676"/>
          </a:xfrm>
          <a:prstGeom prst="rect">
            <a:avLst/>
          </a:prstGeom>
        </p:spPr>
      </p:pic>
      <p:sp>
        <p:nvSpPr>
          <p:cNvPr id="5" name="Text 1"/>
          <p:cNvSpPr/>
          <p:nvPr/>
        </p:nvSpPr>
        <p:spPr>
          <a:xfrm>
            <a:off x="1331119" y="3341132"/>
            <a:ext cx="5477351" cy="684609"/>
          </a:xfrm>
          <a:prstGeom prst="rect">
            <a:avLst/>
          </a:prstGeom>
          <a:noFill/>
        </p:spPr>
        <p:txBody>
          <a:bodyPr wrap="none" rtlCol="0" anchor="t"/>
          <a:lstStyle/>
          <a:p>
            <a:pPr marL="0" indent="0">
              <a:lnSpc>
                <a:spcPts val="5390"/>
              </a:lnSpc>
              <a:buNone/>
            </a:pPr>
            <a:r>
              <a:rPr lang="en-US" sz="4315" b="1" dirty="0">
                <a:solidFill>
                  <a:srgbClr val="000000"/>
                </a:solidFill>
                <a:latin typeface="p22-mackinac-pro" pitchFamily="34" charset="0"/>
                <a:ea typeface="p22-mackinac-pro" pitchFamily="34" charset="-122"/>
                <a:cs typeface="p22-mackinac-pro" pitchFamily="34" charset="-120"/>
              </a:rPr>
              <a:t>Syntax for </a:t>
            </a:r>
            <a:r>
              <a:rPr lang="en-IN" altLang="en-US" sz="4315" b="1" dirty="0">
                <a:solidFill>
                  <a:srgbClr val="000000"/>
                </a:solidFill>
                <a:latin typeface="p22-mackinac-pro" pitchFamily="34" charset="0"/>
                <a:ea typeface="p22-mackinac-pro" pitchFamily="34" charset="-122"/>
                <a:cs typeface="p22-mackinac-pro" pitchFamily="34" charset="-120"/>
              </a:rPr>
              <a:t>Cross</a:t>
            </a:r>
            <a:r>
              <a:rPr lang="en-US" sz="4315" b="1" dirty="0">
                <a:solidFill>
                  <a:srgbClr val="000000"/>
                </a:solidFill>
                <a:latin typeface="p22-mackinac-pro" pitchFamily="34" charset="0"/>
                <a:ea typeface="p22-mackinac-pro" pitchFamily="34" charset="-122"/>
                <a:cs typeface="p22-mackinac-pro" pitchFamily="34" charset="-120"/>
              </a:rPr>
              <a:t> Join</a:t>
            </a:r>
            <a:endParaRPr lang="en-US" sz="4315" dirty="0"/>
          </a:p>
        </p:txBody>
      </p:sp>
      <p:sp>
        <p:nvSpPr>
          <p:cNvPr id="6" name="Text 2"/>
          <p:cNvSpPr/>
          <p:nvPr/>
        </p:nvSpPr>
        <p:spPr>
          <a:xfrm>
            <a:off x="1331119" y="4354354"/>
            <a:ext cx="11968043" cy="350520"/>
          </a:xfrm>
          <a:prstGeom prst="rect">
            <a:avLst/>
          </a:prstGeom>
          <a:noFill/>
        </p:spPr>
        <p:txBody>
          <a:bodyPr wrap="none" rtlCol="0" anchor="t"/>
          <a:lstStyle/>
          <a:p>
            <a:pPr marL="0" indent="0">
              <a:lnSpc>
                <a:spcPts val="2760"/>
              </a:lnSpc>
              <a:buNone/>
            </a:pPr>
            <a:r>
              <a:rPr lang="en-US" sz="1725" dirty="0">
                <a:solidFill>
                  <a:srgbClr val="272525"/>
                </a:solidFill>
                <a:latin typeface="Eudoxus Sans" pitchFamily="34" charset="0"/>
                <a:ea typeface="Eudoxus Sans" pitchFamily="34" charset="-122"/>
                <a:cs typeface="Eudoxus Sans" pitchFamily="34" charset="-120"/>
              </a:rPr>
              <a:t>The syntax for a </a:t>
            </a:r>
            <a:r>
              <a:rPr lang="en-IN" altLang="en-US" sz="1725" dirty="0">
                <a:solidFill>
                  <a:srgbClr val="272525"/>
                </a:solidFill>
                <a:latin typeface="Eudoxus Sans" pitchFamily="34" charset="0"/>
                <a:ea typeface="Eudoxus Sans" pitchFamily="34" charset="-122"/>
                <a:cs typeface="Eudoxus Sans" pitchFamily="34" charset="-120"/>
              </a:rPr>
              <a:t>cross</a:t>
            </a:r>
            <a:r>
              <a:rPr lang="en-US" sz="1725" dirty="0">
                <a:solidFill>
                  <a:srgbClr val="272525"/>
                </a:solidFill>
                <a:latin typeface="Eudoxus Sans" pitchFamily="34" charset="0"/>
                <a:ea typeface="Eudoxus Sans" pitchFamily="34" charset="-122"/>
                <a:cs typeface="Eudoxus Sans" pitchFamily="34" charset="-120"/>
              </a:rPr>
              <a:t> join is:</a:t>
            </a:r>
            <a:endParaRPr lang="en-US" sz="1725" dirty="0"/>
          </a:p>
        </p:txBody>
      </p:sp>
      <p:sp>
        <p:nvSpPr>
          <p:cNvPr id="7" name="Shape 3"/>
          <p:cNvSpPr/>
          <p:nvPr/>
        </p:nvSpPr>
        <p:spPr>
          <a:xfrm>
            <a:off x="1331119" y="4951333"/>
            <a:ext cx="11968043" cy="2081212"/>
          </a:xfrm>
          <a:prstGeom prst="roundRect">
            <a:avLst>
              <a:gd name="adj" fmla="val 4737"/>
            </a:avLst>
          </a:prstGeom>
          <a:solidFill>
            <a:srgbClr val="E5F6FF"/>
          </a:solidFill>
        </p:spPr>
      </p:sp>
      <p:sp>
        <p:nvSpPr>
          <p:cNvPr id="8" name="Shape 4"/>
          <p:cNvSpPr/>
          <p:nvPr/>
        </p:nvSpPr>
        <p:spPr>
          <a:xfrm>
            <a:off x="1320165" y="4951333"/>
            <a:ext cx="11989951" cy="2081212"/>
          </a:xfrm>
          <a:prstGeom prst="roundRect">
            <a:avLst>
              <a:gd name="adj" fmla="val 1579"/>
            </a:avLst>
          </a:prstGeom>
          <a:solidFill>
            <a:srgbClr val="E5F6FF"/>
          </a:solidFill>
        </p:spPr>
      </p:sp>
      <p:sp>
        <p:nvSpPr>
          <p:cNvPr id="9" name="Text 5"/>
          <p:cNvSpPr/>
          <p:nvPr/>
        </p:nvSpPr>
        <p:spPr>
          <a:xfrm>
            <a:off x="1539240" y="5115639"/>
            <a:ext cx="11551801" cy="1752600"/>
          </a:xfrm>
          <a:prstGeom prst="rect">
            <a:avLst/>
          </a:prstGeom>
          <a:noFill/>
        </p:spPr>
        <p:txBody>
          <a:bodyPr wrap="square" rtlCol="0" anchor="t"/>
          <a:lstStyle/>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SELECT columns</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FROM table1</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a:p>
            <a:pPr marL="0" indent="0">
              <a:lnSpc>
                <a:spcPts val="2760"/>
              </a:lnSpc>
              <a:buNone/>
            </a:pPr>
            <a:r>
              <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rPr>
              <a:t>CROSS JOIN table2;</a:t>
            </a:r>
            <a:endParaRPr lang="en-US" sz="1725" dirty="0">
              <a:solidFill>
                <a:srgbClr val="272525"/>
              </a:solidFill>
              <a:highlight>
                <a:srgbClr val="E5F6FF"/>
              </a:highlight>
              <a:latin typeface="Consolas" panose="020B0609020204030204" pitchFamily="34" charset="0"/>
              <a:ea typeface="Consolas" panose="020B0609020204030204" pitchFamily="34" charset="-122"/>
              <a:cs typeface="Consolas" panose="020B0609020204030204" pitchFamily="34" charset="-120"/>
            </a:endParaRPr>
          </a:p>
        </p:txBody>
      </p:sp>
      <p:sp>
        <p:nvSpPr>
          <p:cNvPr id="10" name="Text 6"/>
          <p:cNvSpPr/>
          <p:nvPr/>
        </p:nvSpPr>
        <p:spPr>
          <a:xfrm>
            <a:off x="1331119" y="7279005"/>
            <a:ext cx="11968043" cy="350520"/>
          </a:xfrm>
          <a:prstGeom prst="rect">
            <a:avLst/>
          </a:prstGeom>
          <a:noFill/>
        </p:spPr>
        <p:txBody>
          <a:bodyPr wrap="none" rtlCol="0" anchor="t"/>
          <a:lstStyle/>
          <a:p>
            <a:pPr marL="0" indent="0" algn="l">
              <a:lnSpc>
                <a:spcPts val="2760"/>
              </a:lnSpc>
              <a:buNone/>
            </a:pPr>
            <a:r>
              <a:rPr sz="1725" dirty="0">
                <a:solidFill>
                  <a:srgbClr val="272525"/>
                </a:solidFill>
                <a:latin typeface="Eudoxus Sans" pitchFamily="34" charset="0"/>
                <a:ea typeface="Eudoxus Sans" pitchFamily="34" charset="-122"/>
                <a:cs typeface="Eudoxus Sans" pitchFamily="34" charset="-120"/>
              </a:rPr>
              <a:t>This means that each row from the first table is combined with each row from the second table</a:t>
            </a:r>
            <a:endParaRPr sz="1725" dirty="0">
              <a:solidFill>
                <a:srgbClr val="272525"/>
              </a:solidFill>
              <a:latin typeface="Eudoxus Sans" pitchFamily="34" charset="0"/>
              <a:ea typeface="Eudoxus Sans" pitchFamily="34" charset="-122"/>
              <a:cs typeface="Eudoxus Sans"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1"/>
          <p:cNvSpPr/>
          <p:nvPr>
            <p:custDataLst>
              <p:tags r:id="rId1"/>
            </p:custDataLst>
          </p:nvPr>
        </p:nvSpPr>
        <p:spPr>
          <a:xfrm>
            <a:off x="0" y="0"/>
            <a:ext cx="14630400" cy="8229600"/>
          </a:xfrm>
          <a:prstGeom prst="rect">
            <a:avLst/>
          </a:prstGeom>
          <a:solidFill>
            <a:srgbClr val="FBFCFE"/>
          </a:solidFill>
        </p:spPr>
      </p:sp>
      <p:sp>
        <p:nvSpPr>
          <p:cNvPr id="4" name="Text 2"/>
          <p:cNvSpPr/>
          <p:nvPr>
            <p:custDataLst>
              <p:tags r:id="rId2"/>
            </p:custDataLst>
          </p:nvPr>
        </p:nvSpPr>
        <p:spPr>
          <a:xfrm>
            <a:off x="864037" y="1252418"/>
            <a:ext cx="6172200" cy="771525"/>
          </a:xfrm>
          <a:prstGeom prst="rect">
            <a:avLst/>
          </a:prstGeom>
          <a:noFill/>
        </p:spPr>
        <p:txBody>
          <a:bodyPr wrap="none" rtlCol="0" anchor="t"/>
          <a:p>
            <a:pPr marL="0" indent="0">
              <a:lnSpc>
                <a:spcPts val="6075"/>
              </a:lnSpc>
              <a:buNone/>
            </a:pPr>
            <a:r>
              <a:rPr lang="en-US" sz="4860" dirty="0">
                <a:solidFill>
                  <a:srgbClr val="476FD6"/>
                </a:solidFill>
                <a:latin typeface="Roboto Slab" pitchFamily="34" charset="0"/>
                <a:ea typeface="Roboto Slab" pitchFamily="34" charset="-122"/>
                <a:cs typeface="Roboto Slab" pitchFamily="34" charset="-120"/>
              </a:rPr>
              <a:t>Cross Join</a:t>
            </a:r>
            <a:endParaRPr lang="en-US" sz="4860" dirty="0"/>
          </a:p>
        </p:txBody>
      </p:sp>
      <p:sp>
        <p:nvSpPr>
          <p:cNvPr id="11" name="Shape 9"/>
          <p:cNvSpPr/>
          <p:nvPr>
            <p:custDataLst>
              <p:tags r:id="rId3"/>
            </p:custDataLst>
          </p:nvPr>
        </p:nvSpPr>
        <p:spPr>
          <a:xfrm>
            <a:off x="963652" y="2601238"/>
            <a:ext cx="4136231" cy="4582954"/>
          </a:xfrm>
          <a:prstGeom prst="roundRect">
            <a:avLst>
              <a:gd name="adj" fmla="val 3581"/>
            </a:avLst>
          </a:prstGeom>
          <a:solidFill>
            <a:srgbClr val="DEE7F7"/>
          </a:solidFill>
        </p:spPr>
      </p:sp>
      <p:sp>
        <p:nvSpPr>
          <p:cNvPr id="12" name="Text 10"/>
          <p:cNvSpPr/>
          <p:nvPr>
            <p:custDataLst>
              <p:tags r:id="rId4"/>
            </p:custDataLst>
          </p:nvPr>
        </p:nvSpPr>
        <p:spPr>
          <a:xfrm>
            <a:off x="1187609" y="2779474"/>
            <a:ext cx="3086100" cy="385763"/>
          </a:xfrm>
          <a:prstGeom prst="rect">
            <a:avLst/>
          </a:prstGeom>
          <a:noFill/>
        </p:spPr>
        <p:txBody>
          <a:bodyPr wrap="none" rtlCol="0" anchor="t"/>
          <a:p>
            <a:pPr marL="0" indent="0">
              <a:lnSpc>
                <a:spcPts val="3040"/>
              </a:lnSpc>
              <a:buNone/>
            </a:pPr>
            <a:r>
              <a:rPr lang="en-US" sz="2430" dirty="0">
                <a:solidFill>
                  <a:srgbClr val="476FD6"/>
                </a:solidFill>
                <a:latin typeface="Roboto Slab" pitchFamily="34" charset="0"/>
                <a:ea typeface="Roboto Slab" pitchFamily="34" charset="-122"/>
                <a:cs typeface="Roboto Slab" pitchFamily="34" charset="-120"/>
              </a:rPr>
              <a:t>Example</a:t>
            </a:r>
            <a:endParaRPr lang="en-US" sz="2430" dirty="0"/>
          </a:p>
        </p:txBody>
      </p:sp>
      <p:sp>
        <p:nvSpPr>
          <p:cNvPr id="13" name="Text 11"/>
          <p:cNvSpPr/>
          <p:nvPr>
            <p:custDataLst>
              <p:tags r:id="rId5"/>
            </p:custDataLst>
          </p:nvPr>
        </p:nvSpPr>
        <p:spPr>
          <a:xfrm>
            <a:off x="1187609" y="3485436"/>
            <a:ext cx="3642598" cy="1975247"/>
          </a:xfrm>
          <a:prstGeom prst="rect">
            <a:avLst/>
          </a:prstGeom>
          <a:noFill/>
        </p:spPr>
        <p:txBody>
          <a:bodyPr wrap="square" rtlCol="0" anchor="t"/>
          <a:p>
            <a:pPr marL="0" indent="0">
              <a:lnSpc>
                <a:spcPts val="3110"/>
              </a:lnSpc>
              <a:buNone/>
            </a:pPr>
            <a:r>
              <a:rPr lang="en-US" sz="1945" dirty="0">
                <a:solidFill>
                  <a:srgbClr val="15213F"/>
                </a:solidFill>
                <a:latin typeface="Roboto" pitchFamily="34" charset="0"/>
                <a:ea typeface="Roboto" pitchFamily="34" charset="-122"/>
                <a:cs typeface="Roboto" pitchFamily="34" charset="-120"/>
              </a:rPr>
              <a:t>SELECT </a:t>
            </a:r>
            <a:r>
              <a:rPr lang="en-IN" altLang="en-US" sz="1945" dirty="0">
                <a:solidFill>
                  <a:srgbClr val="15213F"/>
                </a:solidFill>
                <a:latin typeface="Roboto" pitchFamily="34" charset="0"/>
                <a:ea typeface="Roboto" pitchFamily="34" charset="-122"/>
                <a:cs typeface="Roboto" pitchFamily="34" charset="-120"/>
              </a:rPr>
              <a:t> *</a:t>
            </a:r>
            <a:endParaRPr lang="en-IN" altLang="en-US" sz="1945" dirty="0">
              <a:solidFill>
                <a:srgbClr val="15213F"/>
              </a:solidFill>
              <a:latin typeface="Roboto" pitchFamily="34" charset="0"/>
              <a:ea typeface="Roboto" pitchFamily="34" charset="-122"/>
              <a:cs typeface="Roboto" pitchFamily="34" charset="-120"/>
            </a:endParaRPr>
          </a:p>
          <a:p>
            <a:pPr marL="0" indent="0">
              <a:lnSpc>
                <a:spcPts val="3110"/>
              </a:lnSpc>
              <a:buNone/>
            </a:pPr>
            <a:r>
              <a:rPr lang="en-US" sz="1945" dirty="0">
                <a:solidFill>
                  <a:srgbClr val="15213F"/>
                </a:solidFill>
                <a:latin typeface="Roboto" pitchFamily="34" charset="0"/>
                <a:ea typeface="Roboto" pitchFamily="34" charset="-122"/>
                <a:cs typeface="Roboto" pitchFamily="34" charset="-120"/>
              </a:rPr>
              <a:t> FROM</a:t>
            </a:r>
            <a:r>
              <a:rPr lang="en-IN" altLang="en-US" sz="1945" dirty="0">
                <a:solidFill>
                  <a:srgbClr val="15213F"/>
                </a:solidFill>
                <a:latin typeface="Roboto" pitchFamily="34" charset="0"/>
                <a:ea typeface="Roboto" pitchFamily="34" charset="-122"/>
                <a:cs typeface="Roboto" pitchFamily="34" charset="-120"/>
              </a:rPr>
              <a:t>    	A</a:t>
            </a:r>
            <a:endParaRPr lang="en-IN" altLang="en-US" sz="1945" dirty="0">
              <a:solidFill>
                <a:srgbClr val="15213F"/>
              </a:solidFill>
              <a:latin typeface="Roboto" pitchFamily="34" charset="0"/>
              <a:ea typeface="Roboto" pitchFamily="34" charset="-122"/>
              <a:cs typeface="Roboto" pitchFamily="34" charset="-120"/>
            </a:endParaRPr>
          </a:p>
          <a:p>
            <a:pPr marL="0" indent="0">
              <a:lnSpc>
                <a:spcPts val="3110"/>
              </a:lnSpc>
              <a:buNone/>
            </a:pPr>
            <a:r>
              <a:rPr lang="en-US" sz="1945" dirty="0">
                <a:solidFill>
                  <a:srgbClr val="15213F"/>
                </a:solidFill>
                <a:latin typeface="Roboto" pitchFamily="34" charset="0"/>
                <a:ea typeface="Roboto" pitchFamily="34" charset="-122"/>
                <a:cs typeface="Roboto" pitchFamily="34" charset="-120"/>
              </a:rPr>
              <a:t>CROSS JOIN </a:t>
            </a:r>
            <a:r>
              <a:rPr lang="en-IN" altLang="en-US" sz="1945" dirty="0">
                <a:solidFill>
                  <a:srgbClr val="15213F"/>
                </a:solidFill>
                <a:latin typeface="Roboto" pitchFamily="34" charset="0"/>
                <a:ea typeface="Roboto" pitchFamily="34" charset="-122"/>
                <a:cs typeface="Roboto" pitchFamily="34" charset="-120"/>
              </a:rPr>
              <a:t>      B </a:t>
            </a:r>
            <a:r>
              <a:rPr lang="en-US" sz="1945" dirty="0">
                <a:solidFill>
                  <a:srgbClr val="15213F"/>
                </a:solidFill>
                <a:latin typeface="Roboto" pitchFamily="34" charset="0"/>
                <a:ea typeface="Roboto" pitchFamily="34" charset="-122"/>
                <a:cs typeface="Roboto" pitchFamily="34" charset="-120"/>
              </a:rPr>
              <a:t>;</a:t>
            </a:r>
            <a:endParaRPr lang="en-US" sz="1945" dirty="0"/>
          </a:p>
        </p:txBody>
      </p:sp>
      <p:pic>
        <p:nvPicPr>
          <p:cNvPr id="7" name="Picture 6"/>
          <p:cNvPicPr/>
          <p:nvPr/>
        </p:nvPicPr>
        <p:blipFill>
          <a:blip r:embed="rId6"/>
        </p:blipFill>
        <p:spPr>
          <a:xfrm>
            <a:off x="7036435" y="2600960"/>
            <a:ext cx="5612130" cy="4203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sp>
        <p:nvSpPr>
          <p:cNvPr id="6" name="Text 1"/>
          <p:cNvSpPr/>
          <p:nvPr/>
        </p:nvSpPr>
        <p:spPr>
          <a:xfrm>
            <a:off x="6350437" y="1720096"/>
            <a:ext cx="7415927" cy="2129314"/>
          </a:xfrm>
          <a:prstGeom prst="rect">
            <a:avLst/>
          </a:prstGeom>
          <a:noFill/>
        </p:spPr>
        <p:txBody>
          <a:bodyPr wrap="square" rtlCol="0" anchor="t"/>
          <a:lstStyle/>
          <a:p>
            <a:pPr marL="0" indent="0">
              <a:lnSpc>
                <a:spcPts val="8385"/>
              </a:lnSpc>
              <a:buNone/>
            </a:pPr>
            <a:r>
              <a:rPr lang="en-US" sz="6705" b="1" dirty="0">
                <a:solidFill>
                  <a:srgbClr val="000000"/>
                </a:solidFill>
                <a:latin typeface="p22-mackinac-pro" pitchFamily="34" charset="0"/>
                <a:ea typeface="p22-mackinac-pro" pitchFamily="34" charset="-122"/>
                <a:cs typeface="p22-mackinac-pro" pitchFamily="34" charset="-120"/>
              </a:rPr>
              <a:t>Introduction to </a:t>
            </a:r>
            <a:r>
              <a:rPr lang="en-IN" altLang="en-US" sz="6705" b="1" dirty="0">
                <a:solidFill>
                  <a:srgbClr val="000000"/>
                </a:solidFill>
                <a:latin typeface="p22-mackinac-pro" pitchFamily="34" charset="0"/>
                <a:ea typeface="p22-mackinac-pro" pitchFamily="34" charset="-122"/>
                <a:cs typeface="p22-mackinac-pro" pitchFamily="34" charset="-120"/>
              </a:rPr>
              <a:t>Inner</a:t>
            </a:r>
            <a:r>
              <a:rPr lang="en-US" sz="6705" b="1" dirty="0">
                <a:solidFill>
                  <a:srgbClr val="000000"/>
                </a:solidFill>
                <a:latin typeface="p22-mackinac-pro" pitchFamily="34" charset="0"/>
                <a:ea typeface="p22-mackinac-pro" pitchFamily="34" charset="-122"/>
                <a:cs typeface="p22-mackinac-pro" pitchFamily="34" charset="-120"/>
              </a:rPr>
              <a:t> Join</a:t>
            </a:r>
            <a:endParaRPr lang="en-US" sz="6705" dirty="0"/>
          </a:p>
        </p:txBody>
      </p:sp>
      <p:sp>
        <p:nvSpPr>
          <p:cNvPr id="7" name="Text 2"/>
          <p:cNvSpPr/>
          <p:nvPr/>
        </p:nvSpPr>
        <p:spPr>
          <a:xfrm>
            <a:off x="6350437" y="4219694"/>
            <a:ext cx="7415927" cy="1580198"/>
          </a:xfrm>
          <a:prstGeom prst="rect">
            <a:avLst/>
          </a:prstGeom>
          <a:noFill/>
        </p:spPr>
        <p:txBody>
          <a:bodyPr wrap="square" rtlCol="0" anchor="t"/>
          <a:lstStyle/>
          <a:p>
            <a:pPr marL="0" indent="0">
              <a:lnSpc>
                <a:spcPts val="3110"/>
              </a:lnSpc>
              <a:buNone/>
            </a:pPr>
            <a:r>
              <a:rPr lang="en-IN" sz="1945" dirty="0">
                <a:solidFill>
                  <a:srgbClr val="272525"/>
                </a:solidFill>
                <a:latin typeface="Eudoxus Sans" pitchFamily="34" charset="0"/>
                <a:ea typeface="Eudoxus Sans" pitchFamily="34" charset="-122"/>
                <a:cs typeface="Eudoxus Sans" pitchFamily="34" charset="-120"/>
              </a:rPr>
              <a:t>I</a:t>
            </a:r>
            <a:r>
              <a:rPr sz="1945" dirty="0">
                <a:solidFill>
                  <a:srgbClr val="272525"/>
                </a:solidFill>
                <a:latin typeface="Eudoxus Sans" pitchFamily="34" charset="0"/>
                <a:ea typeface="Eudoxus Sans" pitchFamily="34" charset="-122"/>
                <a:cs typeface="Eudoxus Sans" pitchFamily="34" charset="-120"/>
              </a:rPr>
              <a:t>nner join is a type of SQL join that returns only the rows that have matching values in both of the joined tables. In other words, it combines the data from two tables based on a common column, and the result includes only the records that have a match in both tables. This is the most basic and widely used join type, as it allows you to efficiently retrieve relevant data by linking information from multiple sources.</a:t>
            </a:r>
            <a:endParaRPr sz="1945" dirty="0">
              <a:solidFill>
                <a:srgbClr val="272525"/>
              </a:solidFill>
              <a:latin typeface="Eudoxus Sans" pitchFamily="34" charset="0"/>
              <a:ea typeface="Eudoxus Sans" pitchFamily="34" charset="-122"/>
              <a:cs typeface="Eudoxus Sans" pitchFamily="34" charset="-12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7495</Words>
  <Application>WPS Presentation</Application>
  <PresentationFormat>On-screen Show (16:9)</PresentationFormat>
  <Paragraphs>266</Paragraphs>
  <Slides>29</Slides>
  <Notes>10</Notes>
  <HiddenSlides>0</HiddenSlides>
  <MMClips>0</MMClips>
  <ScaleCrop>false</ScaleCrop>
  <HeadingPairs>
    <vt:vector size="6" baseType="variant">
      <vt:variant>
        <vt:lpstr>已用的字体</vt:lpstr>
      </vt:variant>
      <vt:variant>
        <vt:i4>34</vt:i4>
      </vt:variant>
      <vt:variant>
        <vt:lpstr>主题</vt:lpstr>
      </vt:variant>
      <vt:variant>
        <vt:i4>2</vt:i4>
      </vt:variant>
      <vt:variant>
        <vt:lpstr>幻灯片标题</vt:lpstr>
      </vt:variant>
      <vt:variant>
        <vt:i4>29</vt:i4>
      </vt:variant>
    </vt:vector>
  </HeadingPairs>
  <TitlesOfParts>
    <vt:vector size="65" baseType="lpstr">
      <vt:lpstr>Arial</vt:lpstr>
      <vt:lpstr>SimSun</vt:lpstr>
      <vt:lpstr>Wingdings</vt:lpstr>
      <vt:lpstr>Roboto Slab</vt:lpstr>
      <vt:lpstr>Segoe Print</vt:lpstr>
      <vt:lpstr>Roboto Slab</vt:lpstr>
      <vt:lpstr>Roboto Slab</vt:lpstr>
      <vt:lpstr>Roboto</vt:lpstr>
      <vt:lpstr>Roboto</vt:lpstr>
      <vt:lpstr>Roboto</vt:lpstr>
      <vt:lpstr>Calibri</vt:lpstr>
      <vt:lpstr>Times New Roman</vt:lpstr>
      <vt:lpstr>Microsoft YaHei</vt:lpstr>
      <vt:lpstr>Arial Unicode MS</vt:lpstr>
      <vt:lpstr>MingLiU-ExtB</vt:lpstr>
      <vt:lpstr>Crimson Pro</vt:lpstr>
      <vt:lpstr>Crimson Pro</vt:lpstr>
      <vt:lpstr>Crimson Pro</vt:lpstr>
      <vt:lpstr>Open Sans</vt:lpstr>
      <vt:lpstr>Open Sans</vt:lpstr>
      <vt:lpstr>Open Sans</vt:lpstr>
      <vt:lpstr>oxygen</vt:lpstr>
      <vt:lpstr>Consolas</vt:lpstr>
      <vt:lpstr>Consolas</vt:lpstr>
      <vt:lpstr>Consolas</vt:lpstr>
      <vt:lpstr>Eudoxus Sans</vt:lpstr>
      <vt:lpstr>Eudoxus Sans</vt:lpstr>
      <vt:lpstr>Eudoxus Sans</vt:lpstr>
      <vt:lpstr>p22-mackinac-pro</vt:lpstr>
      <vt:lpstr>p22-mackinac-pro</vt:lpstr>
      <vt:lpstr>p22-mackinac-pro</vt:lpstr>
      <vt:lpstr>Patrick Hand</vt:lpstr>
      <vt:lpstr>Patrick Hand</vt:lpstr>
      <vt:lpstr>Patrick Hand</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ramgirhe</cp:lastModifiedBy>
  <cp:revision>3</cp:revision>
  <dcterms:created xsi:type="dcterms:W3CDTF">2024-07-07T09:38:00Z</dcterms:created>
  <dcterms:modified xsi:type="dcterms:W3CDTF">2024-07-07T19:00:52Z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CF225B1A887040FC9D8952A28ABC6F3A_12</vt:lpwstr>
  </property>
  <property fmtid="{D5CDD505-2E9C-101B-9397-08002B2CF9AE}" pid="3" name="KSOProductBuildVer">
    <vt:lpwstr>1033-12.2.0.17119</vt:lpwstr>
  </property>
</Properties>
</file>