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68" r:id="rId6"/>
    <p:sldId id="257" r:id="rId7"/>
    <p:sldId id="259" r:id="rId8"/>
    <p:sldId id="270" r:id="rId9"/>
    <p:sldId id="258" r:id="rId10"/>
    <p:sldId id="260" r:id="rId11"/>
    <p:sldId id="271" r:id="rId12"/>
    <p:sldId id="272" r:id="rId13"/>
    <p:sldId id="266"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p:scale>
          <a:sx n="82" d="100"/>
          <a:sy n="82" d="100"/>
        </p:scale>
        <p:origin x="600" y="20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5/2/2024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5/2/2024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5/2/2024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5/2/2024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5/2/2024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5/2/2024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Railway Ticket booking system</a:t>
            </a:r>
          </a:p>
        </p:txBody>
      </p:sp>
      <p:sp>
        <p:nvSpPr>
          <p:cNvPr id="7" name="Subtitle 6"/>
          <p:cNvSpPr>
            <a:spLocks noGrp="1"/>
          </p:cNvSpPr>
          <p:nvPr>
            <p:ph type="subTitle" idx="1"/>
          </p:nvPr>
        </p:nvSpPr>
        <p:spPr/>
        <p:txBody>
          <a:bodyPr/>
          <a:lstStyle/>
          <a:p>
            <a:r>
              <a:rPr lang="en-US" dirty="0"/>
              <a:t>DBMS - Project</a:t>
            </a:r>
          </a:p>
        </p:txBody>
      </p:sp>
      <p:pic>
        <p:nvPicPr>
          <p:cNvPr id="10" name="Picture Placeholder 9">
            <a:extLst>
              <a:ext uri="{FF2B5EF4-FFF2-40B4-BE49-F238E27FC236}">
                <a16:creationId xmlns:a16="http://schemas.microsoft.com/office/drawing/2014/main" id="{B7F185B6-91EF-4C11-6FD9-8E23E524563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245" b="1245"/>
          <a:stretch/>
        </p:blipFill>
        <p:spPr>
          <a:xfrm>
            <a:off x="6981063" y="1310656"/>
            <a:ext cx="5210937" cy="4071241"/>
          </a:xfr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Text Placeholder 3"/>
          <p:cNvSpPr>
            <a:spLocks noGrp="1"/>
          </p:cNvSpPr>
          <p:nvPr>
            <p:ph type="body" sz="half" idx="2"/>
          </p:nvPr>
        </p:nvSpPr>
        <p:spPr>
          <a:xfrm>
            <a:off x="900941" y="1485900"/>
            <a:ext cx="10388600" cy="4864100"/>
          </a:xfrm>
        </p:spPr>
        <p:txBody>
          <a:bodyPr>
            <a:noAutofit/>
          </a:bodyPr>
          <a:lstStyle/>
          <a:p>
            <a:pPr>
              <a:lnSpc>
                <a:spcPct val="120000"/>
              </a:lnSpc>
            </a:pPr>
            <a:r>
              <a:rPr lang="en-US" sz="1600" dirty="0">
                <a:latin typeface="Times New Roman" panose="02020603050405020304" pitchFamily="18" charset="0"/>
                <a:cs typeface="Times New Roman" panose="02020603050405020304" pitchFamily="18" charset="0"/>
              </a:rPr>
              <a:t>The Railway Ticket Booking System project not only provides a robust database schema but also lays the groundwork for a scalable and user-friendly application. Here's a deeper dive into the significance and implications of this project:</a:t>
            </a:r>
          </a:p>
          <a:p>
            <a:pPr>
              <a:lnSpc>
                <a:spcPct val="120000"/>
              </a:lnSpc>
            </a:pPr>
            <a:r>
              <a:rPr lang="en-US" sz="1600" dirty="0">
                <a:latin typeface="Times New Roman" panose="02020603050405020304" pitchFamily="18" charset="0"/>
                <a:cs typeface="Times New Roman" panose="02020603050405020304" pitchFamily="18" charset="0"/>
              </a:rPr>
              <a:t>Efficient Data Management: By structuring the database according to the principles of normalization, the system ensures efficient data storage and retrieval. Normalization minimizes data redundancy and inconsistencies, leading to better database performance and reliability.</a:t>
            </a:r>
          </a:p>
          <a:p>
            <a:pPr>
              <a:lnSpc>
                <a:spcPct val="120000"/>
              </a:lnSpc>
            </a:pPr>
            <a:r>
              <a:rPr lang="en-US" sz="1600" dirty="0">
                <a:latin typeface="Times New Roman" panose="02020603050405020304" pitchFamily="18" charset="0"/>
                <a:cs typeface="Times New Roman" panose="02020603050405020304" pitchFamily="18" charset="0"/>
              </a:rPr>
              <a:t>User-Centric Approach: The system caters to the needs of users by offering functionalities such as searching for trains, booking tickets, managing reservations, and generating e-tickets. The user interface layer built on top of this database infrastructure can enhance user experience further.</a:t>
            </a:r>
          </a:p>
          <a:p>
            <a:pPr>
              <a:lnSpc>
                <a:spcPct val="120000"/>
              </a:lnSpc>
            </a:pPr>
            <a:r>
              <a:rPr lang="en-US" sz="1600" dirty="0">
                <a:latin typeface="Times New Roman" panose="02020603050405020304" pitchFamily="18" charset="0"/>
                <a:cs typeface="Times New Roman" panose="02020603050405020304" pitchFamily="18" charset="0"/>
              </a:rPr>
              <a:t>Business Insights and Analytics: With a well-organized database in place, railway authorities can extract valuable insights and analytics. They can analyze booking patterns, popular routes, peak travel times, and revenue generation, aiding in strategic decision-making and resource allocation.</a:t>
            </a:r>
          </a:p>
          <a:p>
            <a:pPr>
              <a:lnSpc>
                <a:spcPct val="120000"/>
              </a:lnSpc>
            </a:pPr>
            <a:r>
              <a:rPr lang="en-US" sz="1600" dirty="0">
                <a:latin typeface="Times New Roman" panose="02020603050405020304" pitchFamily="18" charset="0"/>
                <a:cs typeface="Times New Roman" panose="02020603050405020304" pitchFamily="18" charset="0"/>
              </a:rPr>
              <a:t>Security and Integrity: Security measures, including password hashing, can be implemented to ensure the protection of user data and transactions. Additionally, the normalization process contributes to maintaining data integrity, reducing the risk of anomalies and errors in the system.</a:t>
            </a: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799" y="3213106"/>
            <a:ext cx="10071099" cy="1684150"/>
          </a:xfrm>
        </p:spPr>
        <p:txBody>
          <a:bodyPr/>
          <a:lstStyle/>
          <a:p>
            <a:pPr algn="ctr"/>
            <a:r>
              <a:rPr lang="en-US" dirty="0"/>
              <a:t>THANK YOU</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899" y="1606551"/>
            <a:ext cx="10096500" cy="2219691"/>
          </a:xfrm>
        </p:spPr>
        <p:txBody>
          <a:bodyPr/>
          <a:lstStyle/>
          <a:p>
            <a:r>
              <a:rPr lang="en-US" dirty="0"/>
              <a:t>Team:</a:t>
            </a:r>
          </a:p>
        </p:txBody>
      </p:sp>
      <p:sp>
        <p:nvSpPr>
          <p:cNvPr id="3" name="Subtitle 2"/>
          <p:cNvSpPr>
            <a:spLocks noGrp="1"/>
          </p:cNvSpPr>
          <p:nvPr>
            <p:ph type="subTitle" idx="1"/>
          </p:nvPr>
        </p:nvSpPr>
        <p:spPr>
          <a:xfrm>
            <a:off x="1104898" y="3429000"/>
            <a:ext cx="10096501" cy="2038349"/>
          </a:xfrm>
        </p:spPr>
        <p:txBody>
          <a:bodyPr>
            <a:normAutofit/>
          </a:bodyPr>
          <a:lstStyle/>
          <a:p>
            <a:r>
              <a:rPr lang="en-US" dirty="0"/>
              <a:t>AP22110010063 - Ramgopal </a:t>
            </a:r>
          </a:p>
          <a:p>
            <a:endParaRPr lang="en-US" dirty="0"/>
          </a:p>
          <a:p>
            <a:r>
              <a:rPr lang="en-US" dirty="0"/>
              <a:t>AP22110010061 - </a:t>
            </a:r>
            <a:r>
              <a:rPr lang="en-US" dirty="0" err="1"/>
              <a:t>Nagur</a:t>
            </a:r>
            <a:r>
              <a:rPr lang="en-US" dirty="0"/>
              <a:t> </a:t>
            </a:r>
            <a:r>
              <a:rPr lang="en-US" dirty="0" err="1"/>
              <a:t>Meeravali</a:t>
            </a:r>
            <a:endParaRPr lang="en-US" dirty="0"/>
          </a:p>
          <a:p>
            <a:endParaRPr lang="en-US" dirty="0"/>
          </a:p>
          <a:p>
            <a:r>
              <a:rPr lang="en-US" dirty="0"/>
              <a:t>AP22110010019 - </a:t>
            </a:r>
            <a:r>
              <a:rPr lang="en-US" dirty="0" err="1"/>
              <a:t>Muzahid</a:t>
            </a:r>
            <a:endParaRPr lang="en-US" dirty="0"/>
          </a:p>
          <a:p>
            <a:endParaRPr lang="en-US" dirty="0"/>
          </a:p>
          <a:p>
            <a:r>
              <a:rPr lang="en-US" dirty="0"/>
              <a:t>AP22110010062 - Geetesh</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lstStyle/>
          <a:p>
            <a:r>
              <a:rPr lang="en-US" dirty="0"/>
              <a:t>Introduction</a:t>
            </a:r>
          </a:p>
          <a:p>
            <a:r>
              <a:rPr lang="en-US" dirty="0"/>
              <a:t>Key components of project</a:t>
            </a:r>
          </a:p>
          <a:p>
            <a:r>
              <a:rPr lang="en-US" dirty="0"/>
              <a:t>ER diagram </a:t>
            </a:r>
          </a:p>
          <a:p>
            <a:r>
              <a:rPr lang="en-US" dirty="0"/>
              <a:t>Descriptions of topics in the project</a:t>
            </a:r>
          </a:p>
          <a:p>
            <a:r>
              <a:rPr lang="en-US" dirty="0"/>
              <a:t>Conclusion</a:t>
            </a:r>
          </a:p>
          <a:p>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half" idx="1"/>
          </p:nvPr>
        </p:nvSpPr>
        <p:spPr>
          <a:xfrm>
            <a:off x="1104900" y="1600200"/>
            <a:ext cx="9980682" cy="4571999"/>
          </a:xfrm>
        </p:spPr>
        <p:txBody>
          <a:bodyPr/>
          <a:lstStyle/>
          <a:p>
            <a:r>
              <a:rPr lang="en-US" u="sng" dirty="0"/>
              <a:t>Project Background: </a:t>
            </a:r>
          </a:p>
          <a:p>
            <a:r>
              <a:rPr lang="en-US" sz="1600" dirty="0"/>
              <a:t>Railway ticket booking systems are vital for managing reservations efficiently in a railway network. This project aims to develop a robust system that allows users to search for trains, book tickets, and manage reservations online. </a:t>
            </a:r>
          </a:p>
          <a:p>
            <a:r>
              <a:rPr lang="en-US" u="sng" dirty="0"/>
              <a:t>Description of the Project: </a:t>
            </a:r>
          </a:p>
          <a:p>
            <a:pPr marL="0" indent="0">
              <a:buNone/>
            </a:pPr>
            <a:r>
              <a:rPr lang="en-US" sz="1600" dirty="0"/>
              <a:t>The Railway Ticket Booking System will provide functionalities for users to: </a:t>
            </a:r>
          </a:p>
          <a:p>
            <a:r>
              <a:rPr lang="en-US" sz="1600" dirty="0"/>
              <a:t>Search for trains based on various criteria such as source, destination, date, and class. </a:t>
            </a:r>
          </a:p>
          <a:p>
            <a:r>
              <a:rPr lang="en-US" sz="1600" dirty="0"/>
              <a:t>View available seats and fares for selected trains. </a:t>
            </a:r>
          </a:p>
          <a:p>
            <a:r>
              <a:rPr lang="en-US" sz="1600" dirty="0"/>
              <a:t>Book tickets by providing passenger details and making payments securely.</a:t>
            </a:r>
          </a:p>
          <a:p>
            <a:r>
              <a:rPr lang="en-US" sz="1600" dirty="0"/>
              <a:t>Manage bookings, including cancellation and modification of reservations. </a:t>
            </a:r>
          </a:p>
          <a:p>
            <a:r>
              <a:rPr lang="en-US" sz="1600" dirty="0"/>
              <a:t>Generate e-tickets and receipts for successful bookings</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C1A4-8FE2-25C0-4339-6F228D89502D}"/>
              </a:ext>
            </a:extLst>
          </p:cNvPr>
          <p:cNvSpPr>
            <a:spLocks noGrp="1"/>
          </p:cNvSpPr>
          <p:nvPr>
            <p:ph type="title"/>
          </p:nvPr>
        </p:nvSpPr>
        <p:spPr/>
        <p:txBody>
          <a:bodyPr/>
          <a:lstStyle/>
          <a:p>
            <a:r>
              <a:rPr lang="en-IN" dirty="0"/>
              <a:t>Key components of Project:</a:t>
            </a:r>
          </a:p>
        </p:txBody>
      </p:sp>
      <p:sp>
        <p:nvSpPr>
          <p:cNvPr id="3" name="Content Placeholder 2">
            <a:extLst>
              <a:ext uri="{FF2B5EF4-FFF2-40B4-BE49-F238E27FC236}">
                <a16:creationId xmlns:a16="http://schemas.microsoft.com/office/drawing/2014/main" id="{6A9654AE-B0E8-E8A0-8AD7-59A0DFCFD3DB}"/>
              </a:ext>
            </a:extLst>
          </p:cNvPr>
          <p:cNvSpPr>
            <a:spLocks noGrp="1"/>
          </p:cNvSpPr>
          <p:nvPr>
            <p:ph sz="half" idx="1"/>
          </p:nvPr>
        </p:nvSpPr>
        <p:spPr>
          <a:xfrm>
            <a:off x="1104900" y="1600200"/>
            <a:ext cx="9779000" cy="4571999"/>
          </a:xfrm>
        </p:spPr>
        <p:txBody>
          <a:bodyPr>
            <a:noAutofit/>
          </a:bodyPr>
          <a:lstStyle/>
          <a:p>
            <a:pPr algn="l"/>
            <a:r>
              <a:rPr lang="en-US" sz="1900" dirty="0">
                <a:latin typeface="Times New Roman" panose="02020603050405020304" pitchFamily="18" charset="0"/>
                <a:cs typeface="Times New Roman" panose="02020603050405020304" pitchFamily="18" charset="0"/>
              </a:rPr>
              <a:t>Database Structure: The relational database consists of tables representing entities such as users, trains, stations, bookings, tickets, and seats. Each table is designed with appropriate attributes and relationships to capture the essential data elements of the system.</a:t>
            </a:r>
          </a:p>
          <a:p>
            <a:pPr algn="l"/>
            <a:r>
              <a:rPr lang="en-US" sz="1900" dirty="0">
                <a:latin typeface="Times New Roman" panose="02020603050405020304" pitchFamily="18" charset="0"/>
                <a:cs typeface="Times New Roman" panose="02020603050405020304" pitchFamily="18" charset="0"/>
              </a:rPr>
              <a:t>Normalization: The tables are normalized up to the third normal form (3-NF), ensuring data integrity, minimizing redundancy, and preventing anomalies such as insertion, update, and deletion anomalies.</a:t>
            </a:r>
          </a:p>
          <a:p>
            <a:pPr algn="l"/>
            <a:r>
              <a:rPr lang="en-US" sz="1900" dirty="0">
                <a:latin typeface="Times New Roman" panose="02020603050405020304" pitchFamily="18" charset="0"/>
                <a:cs typeface="Times New Roman" panose="02020603050405020304" pitchFamily="18" charset="0"/>
              </a:rPr>
              <a:t>Sample Data: Sample data is inserted into the tables to demonstrate the functionality of the system. This includes information about users, trains, stations, bookings, tickets, and seat availability.</a:t>
            </a:r>
          </a:p>
          <a:p>
            <a:pPr algn="l"/>
            <a:r>
              <a:rPr lang="en-US" sz="1900" dirty="0">
                <a:latin typeface="Times New Roman" panose="02020603050405020304" pitchFamily="18" charset="0"/>
                <a:cs typeface="Times New Roman" panose="02020603050405020304" pitchFamily="18" charset="0"/>
              </a:rPr>
              <a:t>SQL Queries: Several SQL queries are provided to showcase the system's querying capabilities, including retrieving bookings made by a specific user, listing available seats on a train, and retrieving bookings made on a particular date.</a:t>
            </a:r>
          </a:p>
          <a:p>
            <a:pPr algn="l"/>
            <a:r>
              <a:rPr lang="en-US" sz="1900" dirty="0">
                <a:latin typeface="Times New Roman" panose="02020603050405020304" pitchFamily="18" charset="0"/>
                <a:cs typeface="Times New Roman" panose="02020603050405020304" pitchFamily="18" charset="0"/>
              </a:rPr>
              <a:t>Views: Five views are created to offer convenient access to relevant information within the database. These views provide insights into user bookings, available seats, bookings made on the current date, detailed ticket information, and the stations each train passes through.</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33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p>
        </p:txBody>
      </p:sp>
      <p:pic>
        <p:nvPicPr>
          <p:cNvPr id="7" name="Content Placeholder 6">
            <a:extLst>
              <a:ext uri="{FF2B5EF4-FFF2-40B4-BE49-F238E27FC236}">
                <a16:creationId xmlns:a16="http://schemas.microsoft.com/office/drawing/2014/main" id="{440B8B8D-15AA-049C-8372-58BE185F03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761" y="1554821"/>
            <a:ext cx="8421188" cy="4687048"/>
          </a:xfr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Descriptions of topics in the project</a:t>
            </a:r>
          </a:p>
        </p:txBody>
      </p:sp>
      <p:sp>
        <p:nvSpPr>
          <p:cNvPr id="5" name="Content Placeholder 4">
            <a:extLst>
              <a:ext uri="{FF2B5EF4-FFF2-40B4-BE49-F238E27FC236}">
                <a16:creationId xmlns:a16="http://schemas.microsoft.com/office/drawing/2014/main" id="{7ABC40DC-5482-9328-B901-7DEE2B5A5BE7}"/>
              </a:ext>
            </a:extLst>
          </p:cNvPr>
          <p:cNvSpPr>
            <a:spLocks noGrp="1"/>
          </p:cNvSpPr>
          <p:nvPr>
            <p:ph idx="1"/>
          </p:nvPr>
        </p:nvSpPr>
        <p:spPr>
          <a:xfrm>
            <a:off x="1104900" y="1600200"/>
            <a:ext cx="10137866" cy="2231571"/>
          </a:xfrm>
        </p:spPr>
        <p:txBody>
          <a:bodyPr>
            <a:normAutofit/>
          </a:bodyPr>
          <a:lstStyle/>
          <a:p>
            <a:r>
              <a:rPr lang="en-IN" sz="2000" dirty="0"/>
              <a:t>User Table: </a:t>
            </a:r>
          </a:p>
          <a:p>
            <a:pPr indent="-230400">
              <a:spcBef>
                <a:spcPts val="600"/>
              </a:spcBef>
              <a:buFont typeface="Arial" panose="020B0604020202020204" pitchFamily="34" charset="0"/>
              <a:buChar char="•"/>
            </a:pPr>
            <a:r>
              <a:rPr lang="en-IN" sz="1400" dirty="0" err="1"/>
              <a:t>UserID</a:t>
            </a:r>
            <a:r>
              <a:rPr lang="en-IN" sz="1400" dirty="0"/>
              <a:t> (INT): Primary key uniquely identifying each user.</a:t>
            </a:r>
          </a:p>
          <a:p>
            <a:pPr indent="-230400">
              <a:spcBef>
                <a:spcPts val="600"/>
              </a:spcBef>
              <a:buFont typeface="Arial" panose="020B0604020202020204" pitchFamily="34" charset="0"/>
              <a:buChar char="•"/>
            </a:pPr>
            <a:r>
              <a:rPr lang="en-IN" sz="1400" dirty="0"/>
              <a:t>Username (VARCHAR(50)): Username of the user for login.</a:t>
            </a:r>
          </a:p>
          <a:p>
            <a:pPr indent="-230400">
              <a:spcBef>
                <a:spcPts val="600"/>
              </a:spcBef>
              <a:buFont typeface="Arial" panose="020B0604020202020204" pitchFamily="34" charset="0"/>
              <a:buChar char="•"/>
            </a:pPr>
            <a:r>
              <a:rPr lang="en-IN" sz="1400" dirty="0"/>
              <a:t>Password (VARCHAR(50)): Password of the user for login (stored securely).</a:t>
            </a:r>
          </a:p>
          <a:p>
            <a:pPr indent="-230400">
              <a:spcBef>
                <a:spcPts val="600"/>
              </a:spcBef>
              <a:buFont typeface="Arial" panose="020B0604020202020204" pitchFamily="34" charset="0"/>
              <a:buChar char="•"/>
            </a:pPr>
            <a:r>
              <a:rPr lang="en-IN" sz="1400" dirty="0"/>
              <a:t>Name (VARCHAR(100)): Name of the user.</a:t>
            </a:r>
          </a:p>
          <a:p>
            <a:pPr indent="-230400">
              <a:spcBef>
                <a:spcPts val="600"/>
              </a:spcBef>
              <a:buFont typeface="Arial" panose="020B0604020202020204" pitchFamily="34" charset="0"/>
              <a:buChar char="•"/>
            </a:pPr>
            <a:r>
              <a:rPr lang="en-IN" sz="1400" dirty="0"/>
              <a:t>Email (VARCHAR(100)): Email address of the user</a:t>
            </a:r>
          </a:p>
        </p:txBody>
      </p:sp>
      <p:sp>
        <p:nvSpPr>
          <p:cNvPr id="3" name="Content Placeholder 4">
            <a:extLst>
              <a:ext uri="{FF2B5EF4-FFF2-40B4-BE49-F238E27FC236}">
                <a16:creationId xmlns:a16="http://schemas.microsoft.com/office/drawing/2014/main" id="{DFB216E4-B5B5-2D54-B88A-E6FEC7CCFD73}"/>
              </a:ext>
            </a:extLst>
          </p:cNvPr>
          <p:cNvSpPr txBox="1">
            <a:spLocks/>
          </p:cNvSpPr>
          <p:nvPr/>
        </p:nvSpPr>
        <p:spPr>
          <a:xfrm>
            <a:off x="1104900" y="3985260"/>
            <a:ext cx="10137866" cy="254508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spcBef>
                <a:spcPts val="600"/>
              </a:spcBef>
            </a:pPr>
            <a:r>
              <a:rPr lang="en-US" dirty="0"/>
              <a:t> Train Table:</a:t>
            </a:r>
          </a:p>
          <a:p>
            <a:pPr>
              <a:spcBef>
                <a:spcPts val="600"/>
              </a:spcBef>
              <a:buFont typeface="Arial" panose="020B0604020202020204" pitchFamily="34" charset="0"/>
              <a:buChar char="•"/>
            </a:pPr>
            <a:r>
              <a:rPr lang="en-US" sz="1400" dirty="0" err="1"/>
              <a:t>TrainID</a:t>
            </a:r>
            <a:r>
              <a:rPr lang="en-US" sz="1400" dirty="0"/>
              <a:t> (INT): Primary key uniquely identifying each train.</a:t>
            </a:r>
          </a:p>
          <a:p>
            <a:pPr>
              <a:spcBef>
                <a:spcPts val="600"/>
              </a:spcBef>
              <a:buFont typeface="Arial" panose="020B0604020202020204" pitchFamily="34" charset="0"/>
              <a:buChar char="•"/>
            </a:pPr>
            <a:r>
              <a:rPr lang="en-US" sz="1400" dirty="0" err="1"/>
              <a:t>TrainName</a:t>
            </a:r>
            <a:r>
              <a:rPr lang="en-US" sz="1400" dirty="0"/>
              <a:t> (VARCHAR(100)): Name of the train.</a:t>
            </a:r>
          </a:p>
          <a:p>
            <a:pPr>
              <a:spcBef>
                <a:spcPts val="600"/>
              </a:spcBef>
              <a:buFont typeface="Arial" panose="020B0604020202020204" pitchFamily="34" charset="0"/>
              <a:buChar char="•"/>
            </a:pPr>
            <a:r>
              <a:rPr lang="en-US" sz="1400" dirty="0" err="1"/>
              <a:t>DepartureStationID</a:t>
            </a:r>
            <a:r>
              <a:rPr lang="en-US" sz="1400" dirty="0"/>
              <a:t> (INT): Foreign key referencing the </a:t>
            </a:r>
            <a:r>
              <a:rPr lang="en-US" sz="1400" dirty="0" err="1"/>
              <a:t>StationID</a:t>
            </a:r>
            <a:r>
              <a:rPr lang="en-US" sz="1400" dirty="0"/>
              <a:t> of the departure station.</a:t>
            </a:r>
          </a:p>
          <a:p>
            <a:pPr>
              <a:spcBef>
                <a:spcPts val="600"/>
              </a:spcBef>
              <a:buFont typeface="Arial" panose="020B0604020202020204" pitchFamily="34" charset="0"/>
              <a:buChar char="•"/>
            </a:pPr>
            <a:r>
              <a:rPr lang="en-US" sz="1400" dirty="0" err="1"/>
              <a:t>ArrivalStationID</a:t>
            </a:r>
            <a:r>
              <a:rPr lang="en-US" sz="1400" dirty="0"/>
              <a:t> (INT): Foreign key referencing the </a:t>
            </a:r>
            <a:r>
              <a:rPr lang="en-US" sz="1400" dirty="0" err="1"/>
              <a:t>StationID</a:t>
            </a:r>
            <a:r>
              <a:rPr lang="en-US" sz="1400" dirty="0"/>
              <a:t> of the arrival station.</a:t>
            </a:r>
          </a:p>
          <a:p>
            <a:pPr>
              <a:spcBef>
                <a:spcPts val="600"/>
              </a:spcBef>
              <a:buFont typeface="Arial" panose="020B0604020202020204" pitchFamily="34" charset="0"/>
              <a:buChar char="•"/>
            </a:pPr>
            <a:r>
              <a:rPr lang="en-US" sz="1400" dirty="0" err="1"/>
              <a:t>DepartureTime</a:t>
            </a:r>
            <a:r>
              <a:rPr lang="en-US" sz="1400" dirty="0"/>
              <a:t> (TIME): Departure time of the train.</a:t>
            </a:r>
          </a:p>
          <a:p>
            <a:pPr>
              <a:spcBef>
                <a:spcPts val="600"/>
              </a:spcBef>
              <a:buFont typeface="Arial" panose="020B0604020202020204" pitchFamily="34" charset="0"/>
              <a:buChar char="•"/>
            </a:pPr>
            <a:r>
              <a:rPr lang="en-US" sz="1400" dirty="0" err="1"/>
              <a:t>ArrivalTime</a:t>
            </a:r>
            <a:r>
              <a:rPr lang="en-US" sz="1400" dirty="0"/>
              <a:t> (TIME): Arrival time of the train.</a:t>
            </a:r>
            <a:endParaRPr lang="en-IN" sz="1400"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5" name="Content Placeholder 4">
            <a:extLst>
              <a:ext uri="{FF2B5EF4-FFF2-40B4-BE49-F238E27FC236}">
                <a16:creationId xmlns:a16="http://schemas.microsoft.com/office/drawing/2014/main" id="{7ABC40DC-5482-9328-B901-7DEE2B5A5BE7}"/>
              </a:ext>
            </a:extLst>
          </p:cNvPr>
          <p:cNvSpPr>
            <a:spLocks noGrp="1"/>
          </p:cNvSpPr>
          <p:nvPr>
            <p:ph idx="1"/>
          </p:nvPr>
        </p:nvSpPr>
        <p:spPr>
          <a:xfrm>
            <a:off x="1104900" y="1600201"/>
            <a:ext cx="10137866" cy="1447800"/>
          </a:xfrm>
        </p:spPr>
        <p:txBody>
          <a:bodyPr>
            <a:normAutofit/>
          </a:bodyPr>
          <a:lstStyle/>
          <a:p>
            <a:r>
              <a:rPr lang="en-US" sz="2000" dirty="0"/>
              <a:t>3. Station Table:</a:t>
            </a:r>
          </a:p>
          <a:p>
            <a:pPr>
              <a:spcBef>
                <a:spcPts val="600"/>
              </a:spcBef>
              <a:buFont typeface="Arial" panose="020B0604020202020204" pitchFamily="34" charset="0"/>
              <a:buChar char="•"/>
            </a:pPr>
            <a:r>
              <a:rPr lang="en-US" sz="1400" dirty="0" err="1"/>
              <a:t>StationID</a:t>
            </a:r>
            <a:r>
              <a:rPr lang="en-US" sz="1400" dirty="0"/>
              <a:t> (INT): Primary key uniquely identifying each station.</a:t>
            </a:r>
          </a:p>
          <a:p>
            <a:pPr>
              <a:spcBef>
                <a:spcPts val="600"/>
              </a:spcBef>
              <a:buFont typeface="Arial" panose="020B0604020202020204" pitchFamily="34" charset="0"/>
              <a:buChar char="•"/>
            </a:pPr>
            <a:r>
              <a:rPr lang="en-US" sz="1400" dirty="0" err="1"/>
              <a:t>StationName</a:t>
            </a:r>
            <a:r>
              <a:rPr lang="en-US" sz="1400" dirty="0"/>
              <a:t> (VARCHAR(100)): Name of the station.</a:t>
            </a:r>
          </a:p>
          <a:p>
            <a:pPr>
              <a:spcBef>
                <a:spcPts val="600"/>
              </a:spcBef>
              <a:buFont typeface="Arial" panose="020B0604020202020204" pitchFamily="34" charset="0"/>
              <a:buChar char="•"/>
            </a:pPr>
            <a:r>
              <a:rPr lang="en-US" sz="1400" dirty="0"/>
              <a:t>Location (VARCHAR(100)): Location of the station.</a:t>
            </a:r>
            <a:endParaRPr lang="en-IN" sz="1400" dirty="0"/>
          </a:p>
        </p:txBody>
      </p:sp>
      <p:sp>
        <p:nvSpPr>
          <p:cNvPr id="3" name="Content Placeholder 4">
            <a:extLst>
              <a:ext uri="{FF2B5EF4-FFF2-40B4-BE49-F238E27FC236}">
                <a16:creationId xmlns:a16="http://schemas.microsoft.com/office/drawing/2014/main" id="{DFB216E4-B5B5-2D54-B88A-E6FEC7CCFD73}"/>
              </a:ext>
            </a:extLst>
          </p:cNvPr>
          <p:cNvSpPr txBox="1">
            <a:spLocks/>
          </p:cNvSpPr>
          <p:nvPr/>
        </p:nvSpPr>
        <p:spPr>
          <a:xfrm>
            <a:off x="1104900" y="3985260"/>
            <a:ext cx="10137866" cy="254508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spcBef>
                <a:spcPts val="600"/>
              </a:spcBef>
            </a:pPr>
            <a:r>
              <a:rPr lang="en-US" dirty="0"/>
              <a:t>4. Booking Table:</a:t>
            </a:r>
          </a:p>
          <a:p>
            <a:pPr marL="230400" indent="-230400">
              <a:spcBef>
                <a:spcPts val="600"/>
              </a:spcBef>
            </a:pPr>
            <a:r>
              <a:rPr lang="en-US" sz="1400" dirty="0" err="1"/>
              <a:t>BookingID</a:t>
            </a:r>
            <a:r>
              <a:rPr lang="en-US" sz="1400" dirty="0"/>
              <a:t> (INT): Primary key uniquely identifying each booking.</a:t>
            </a:r>
          </a:p>
          <a:p>
            <a:pPr marL="230400" indent="-230400">
              <a:spcBef>
                <a:spcPts val="600"/>
              </a:spcBef>
            </a:pPr>
            <a:r>
              <a:rPr lang="en-US" sz="1400" dirty="0" err="1"/>
              <a:t>UserID</a:t>
            </a:r>
            <a:r>
              <a:rPr lang="en-US" sz="1400" dirty="0"/>
              <a:t> (INT): Foreign key referencing the </a:t>
            </a:r>
            <a:r>
              <a:rPr lang="en-US" sz="1400" dirty="0" err="1"/>
              <a:t>UserID</a:t>
            </a:r>
            <a:r>
              <a:rPr lang="en-US" sz="1400" dirty="0"/>
              <a:t> of the user who made the booking.</a:t>
            </a:r>
          </a:p>
          <a:p>
            <a:pPr marL="230400" indent="-230400">
              <a:spcBef>
                <a:spcPts val="600"/>
              </a:spcBef>
            </a:pPr>
            <a:r>
              <a:rPr lang="en-US" sz="1400" dirty="0" err="1"/>
              <a:t>TrainID</a:t>
            </a:r>
            <a:r>
              <a:rPr lang="en-US" sz="1400" dirty="0"/>
              <a:t> (INT): Foreign key referencing the </a:t>
            </a:r>
            <a:r>
              <a:rPr lang="en-US" sz="1400" dirty="0" err="1"/>
              <a:t>TrainID</a:t>
            </a:r>
            <a:r>
              <a:rPr lang="en-US" sz="1400" dirty="0"/>
              <a:t> of the booked train.</a:t>
            </a:r>
          </a:p>
          <a:p>
            <a:pPr marL="230400" indent="-230400">
              <a:spcBef>
                <a:spcPts val="600"/>
              </a:spcBef>
            </a:pPr>
            <a:r>
              <a:rPr lang="en-US" sz="1400" dirty="0" err="1"/>
              <a:t>BookingDate</a:t>
            </a:r>
            <a:r>
              <a:rPr lang="en-US" sz="1400" dirty="0"/>
              <a:t> (DATE): Date when the booking was made.</a:t>
            </a:r>
          </a:p>
          <a:p>
            <a:pPr marL="230400" indent="-230400">
              <a:spcBef>
                <a:spcPts val="600"/>
              </a:spcBef>
            </a:pPr>
            <a:r>
              <a:rPr lang="en-US" sz="1400" dirty="0" err="1"/>
              <a:t>TotalFare</a:t>
            </a:r>
            <a:r>
              <a:rPr lang="en-US" sz="1400" dirty="0"/>
              <a:t> (DECIMAL(10,2)): Total fare for the booking.</a:t>
            </a:r>
          </a:p>
          <a:p>
            <a:pPr marL="230400" indent="-230400">
              <a:spcBef>
                <a:spcPts val="600"/>
              </a:spcBef>
            </a:pPr>
            <a:r>
              <a:rPr lang="en-US" sz="1400" dirty="0"/>
              <a:t>Status (VARCHAR(20))</a:t>
            </a:r>
            <a:endParaRPr lang="en-IN" sz="1400" dirty="0"/>
          </a:p>
        </p:txBody>
      </p:sp>
    </p:spTree>
    <p:extLst>
      <p:ext uri="{BB962C8B-B14F-4D97-AF65-F5344CB8AC3E}">
        <p14:creationId xmlns:p14="http://schemas.microsoft.com/office/powerpoint/2010/main" val="1250835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5" name="Content Placeholder 4">
            <a:extLst>
              <a:ext uri="{FF2B5EF4-FFF2-40B4-BE49-F238E27FC236}">
                <a16:creationId xmlns:a16="http://schemas.microsoft.com/office/drawing/2014/main" id="{7ABC40DC-5482-9328-B901-7DEE2B5A5BE7}"/>
              </a:ext>
            </a:extLst>
          </p:cNvPr>
          <p:cNvSpPr>
            <a:spLocks noGrp="1"/>
          </p:cNvSpPr>
          <p:nvPr>
            <p:ph idx="1"/>
          </p:nvPr>
        </p:nvSpPr>
        <p:spPr>
          <a:xfrm>
            <a:off x="1104900" y="1600200"/>
            <a:ext cx="10137866" cy="2092233"/>
          </a:xfrm>
        </p:spPr>
        <p:txBody>
          <a:bodyPr>
            <a:normAutofit/>
          </a:bodyPr>
          <a:lstStyle/>
          <a:p>
            <a:r>
              <a:rPr lang="en-US" sz="2000" dirty="0"/>
              <a:t>Ticket Table:</a:t>
            </a:r>
          </a:p>
          <a:p>
            <a:pPr>
              <a:lnSpc>
                <a:spcPct val="110000"/>
              </a:lnSpc>
              <a:spcBef>
                <a:spcPts val="600"/>
              </a:spcBef>
              <a:buFont typeface="Arial" panose="020B0604020202020204" pitchFamily="34" charset="0"/>
              <a:buChar char="•"/>
            </a:pPr>
            <a:r>
              <a:rPr lang="en-US" sz="1400" dirty="0" err="1"/>
              <a:t>TicketID</a:t>
            </a:r>
            <a:r>
              <a:rPr lang="en-US" sz="1400" dirty="0"/>
              <a:t> (INT): Primary key uniquely identifying each ticket.</a:t>
            </a:r>
          </a:p>
          <a:p>
            <a:pPr>
              <a:lnSpc>
                <a:spcPct val="110000"/>
              </a:lnSpc>
              <a:spcBef>
                <a:spcPts val="600"/>
              </a:spcBef>
              <a:buFont typeface="Arial" panose="020B0604020202020204" pitchFamily="34" charset="0"/>
              <a:buChar char="•"/>
            </a:pPr>
            <a:r>
              <a:rPr lang="en-US" sz="1400" dirty="0" err="1"/>
              <a:t>BookingID</a:t>
            </a:r>
            <a:r>
              <a:rPr lang="en-US" sz="1400" dirty="0"/>
              <a:t> (INT): Foreign key referencing the </a:t>
            </a:r>
            <a:r>
              <a:rPr lang="en-US" sz="1400" dirty="0" err="1"/>
              <a:t>BookingID</a:t>
            </a:r>
            <a:r>
              <a:rPr lang="en-US" sz="1400" dirty="0"/>
              <a:t> of the booking associated with the ticket.</a:t>
            </a:r>
          </a:p>
          <a:p>
            <a:pPr>
              <a:lnSpc>
                <a:spcPct val="110000"/>
              </a:lnSpc>
              <a:spcBef>
                <a:spcPts val="600"/>
              </a:spcBef>
              <a:buFont typeface="Arial" panose="020B0604020202020204" pitchFamily="34" charset="0"/>
              <a:buChar char="•"/>
            </a:pPr>
            <a:r>
              <a:rPr lang="en-US" sz="1400" dirty="0" err="1"/>
              <a:t>PassengerName</a:t>
            </a:r>
            <a:r>
              <a:rPr lang="en-US" sz="1400" dirty="0"/>
              <a:t> (VARCHAR(100)): Name of the passenger for the ticket.</a:t>
            </a:r>
          </a:p>
          <a:p>
            <a:pPr>
              <a:lnSpc>
                <a:spcPct val="110000"/>
              </a:lnSpc>
              <a:spcBef>
                <a:spcPts val="600"/>
              </a:spcBef>
              <a:buFont typeface="Arial" panose="020B0604020202020204" pitchFamily="34" charset="0"/>
              <a:buChar char="•"/>
            </a:pPr>
            <a:r>
              <a:rPr lang="en-US" sz="1400" dirty="0" err="1"/>
              <a:t>SeatNumber</a:t>
            </a:r>
            <a:r>
              <a:rPr lang="en-US" sz="1400" dirty="0"/>
              <a:t> (VARCHAR(10)): Seat number allocated for the passenger.</a:t>
            </a:r>
          </a:p>
          <a:p>
            <a:pPr>
              <a:lnSpc>
                <a:spcPct val="110000"/>
              </a:lnSpc>
              <a:spcBef>
                <a:spcPts val="600"/>
              </a:spcBef>
              <a:buFont typeface="Arial" panose="020B0604020202020204" pitchFamily="34" charset="0"/>
              <a:buChar char="•"/>
            </a:pPr>
            <a:r>
              <a:rPr lang="en-US" sz="1400" dirty="0"/>
              <a:t>Fare (DECIMAL(10,2)): Fare for the ticket.</a:t>
            </a:r>
            <a:endParaRPr lang="en-IN" sz="1400" dirty="0"/>
          </a:p>
        </p:txBody>
      </p:sp>
      <p:sp>
        <p:nvSpPr>
          <p:cNvPr id="3" name="Content Placeholder 4">
            <a:extLst>
              <a:ext uri="{FF2B5EF4-FFF2-40B4-BE49-F238E27FC236}">
                <a16:creationId xmlns:a16="http://schemas.microsoft.com/office/drawing/2014/main" id="{DFB216E4-B5B5-2D54-B88A-E6FEC7CCFD73}"/>
              </a:ext>
            </a:extLst>
          </p:cNvPr>
          <p:cNvSpPr txBox="1">
            <a:spLocks/>
          </p:cNvSpPr>
          <p:nvPr/>
        </p:nvSpPr>
        <p:spPr>
          <a:xfrm>
            <a:off x="1104900" y="3985260"/>
            <a:ext cx="10137866" cy="254508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spcBef>
                <a:spcPts val="600"/>
              </a:spcBef>
            </a:pPr>
            <a:r>
              <a:rPr lang="en-US" dirty="0"/>
              <a:t> Seat Table:</a:t>
            </a:r>
          </a:p>
          <a:p>
            <a:pPr marL="0" indent="0">
              <a:spcBef>
                <a:spcPts val="600"/>
              </a:spcBef>
              <a:buNone/>
            </a:pPr>
            <a:endParaRPr lang="en-US" sz="300" dirty="0"/>
          </a:p>
          <a:p>
            <a:pPr marL="0" indent="-230400">
              <a:spcBef>
                <a:spcPts val="600"/>
              </a:spcBef>
            </a:pPr>
            <a:r>
              <a:rPr lang="en-US" sz="1400" dirty="0" err="1"/>
              <a:t>SeatID</a:t>
            </a:r>
            <a:r>
              <a:rPr lang="en-US" sz="1400" dirty="0"/>
              <a:t> (INT): Primary key uniquely identifying each seat.</a:t>
            </a:r>
          </a:p>
          <a:p>
            <a:pPr marL="0" indent="-230400">
              <a:spcBef>
                <a:spcPts val="600"/>
              </a:spcBef>
            </a:pPr>
            <a:r>
              <a:rPr lang="en-US" sz="1400" dirty="0" err="1"/>
              <a:t>TrainID</a:t>
            </a:r>
            <a:r>
              <a:rPr lang="en-US" sz="1400" dirty="0"/>
              <a:t> (INT): Foreign key referencing the </a:t>
            </a:r>
            <a:r>
              <a:rPr lang="en-US" sz="1400" dirty="0" err="1"/>
              <a:t>TrainID</a:t>
            </a:r>
            <a:r>
              <a:rPr lang="en-US" sz="1400" dirty="0"/>
              <a:t> of the train associated with the seat.</a:t>
            </a:r>
          </a:p>
          <a:p>
            <a:pPr marL="0" indent="-230400">
              <a:spcBef>
                <a:spcPts val="600"/>
              </a:spcBef>
            </a:pPr>
            <a:r>
              <a:rPr lang="en-US" sz="1400" dirty="0" err="1"/>
              <a:t>SeatNumber</a:t>
            </a:r>
            <a:r>
              <a:rPr lang="en-US" sz="1400" dirty="0"/>
              <a:t> (VARCHAR(10)): Seat number.</a:t>
            </a:r>
          </a:p>
          <a:p>
            <a:pPr marL="0" indent="-230400">
              <a:spcBef>
                <a:spcPts val="600"/>
              </a:spcBef>
            </a:pPr>
            <a:r>
              <a:rPr lang="en-US" sz="1400" dirty="0"/>
              <a:t>Class (VARCHAR(20)): Class of the seat (e.g., economy, business).</a:t>
            </a:r>
          </a:p>
          <a:p>
            <a:pPr marL="0" indent="-230400">
              <a:spcBef>
                <a:spcPts val="600"/>
              </a:spcBef>
            </a:pPr>
            <a:r>
              <a:rPr lang="en-US" sz="1400" dirty="0"/>
              <a:t>Availability (VARCHAR(10)): Availability status of the seat (e.g., available, booked).</a:t>
            </a:r>
            <a:endParaRPr lang="en-IN" sz="1400" dirty="0"/>
          </a:p>
        </p:txBody>
      </p:sp>
    </p:spTree>
    <p:extLst>
      <p:ext uri="{BB962C8B-B14F-4D97-AF65-F5344CB8AC3E}">
        <p14:creationId xmlns:p14="http://schemas.microsoft.com/office/powerpoint/2010/main" val="853132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211</TotalTime>
  <Words>1025</Words>
  <Application>Microsoft Office PowerPoint</Application>
  <PresentationFormat>Widescreen</PresentationFormat>
  <Paragraphs>83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Euphemia</vt:lpstr>
      <vt:lpstr>Plantagenet Cherokee</vt:lpstr>
      <vt:lpstr>Times New Roman</vt:lpstr>
      <vt:lpstr>Wingdings</vt:lpstr>
      <vt:lpstr>Academic Literature 16x9</vt:lpstr>
      <vt:lpstr>Railway Ticket booking system</vt:lpstr>
      <vt:lpstr>Team:</vt:lpstr>
      <vt:lpstr>Contents</vt:lpstr>
      <vt:lpstr>Introduction</vt:lpstr>
      <vt:lpstr>Key components of Project:</vt:lpstr>
      <vt:lpstr>ER Diagram</vt:lpstr>
      <vt:lpstr>Descriptions of topics in the project</vt:lpstr>
      <vt:lpstr>Contd…</vt:lpstr>
      <vt:lpstr>Contd…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Ticket booking system</dc:title>
  <dc:creator>Ramgopal Mukhamatam</dc:creator>
  <cp:lastModifiedBy>Ramgopal Mukhamatam</cp:lastModifiedBy>
  <cp:revision>2</cp:revision>
  <dcterms:created xsi:type="dcterms:W3CDTF">2024-05-02T03:44:20Z</dcterms:created>
  <dcterms:modified xsi:type="dcterms:W3CDTF">2024-05-02T07:48:58Z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