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60" r:id="rId7"/>
    <p:sldId id="258" r:id="rId8"/>
    <p:sldId id="261" r:id="rId9"/>
    <p:sldId id="287" r:id="rId10"/>
    <p:sldId id="288" r:id="rId11"/>
    <p:sldId id="294" r:id="rId12"/>
    <p:sldId id="296" r:id="rId13"/>
    <p:sldId id="286" r:id="rId14"/>
    <p:sldId id="295" r:id="rId15"/>
    <p:sldId id="289" r:id="rId16"/>
    <p:sldId id="290" r:id="rId17"/>
    <p:sldId id="291" r:id="rId18"/>
    <p:sldId id="292" r:id="rId19"/>
    <p:sldId id="297" r:id="rId20"/>
    <p:sldId id="298" r:id="rId21"/>
    <p:sldId id="299" r:id="rId22"/>
    <p:sldId id="300" r:id="rId23"/>
    <p:sldId id="293"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6" autoAdjust="0"/>
    <p:restoredTop sz="94660"/>
  </p:normalViewPr>
  <p:slideViewPr>
    <p:cSldViewPr snapToGrid="0">
      <p:cViewPr varScale="1">
        <p:scale>
          <a:sx n="96" d="100"/>
          <a:sy n="96" d="100"/>
        </p:scale>
        <p:origin x="24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2292858"/>
            <a:ext cx="7077456" cy="1243584"/>
          </a:xfrm>
        </p:spPr>
        <p:txBody>
          <a:bodyPr/>
          <a:lstStyle/>
          <a:p>
            <a:r>
              <a:rPr lang="en-IN" dirty="0"/>
              <a:t>CHARITY DONORS PREDICTION </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166360" y="3721608"/>
            <a:ext cx="4672584" cy="868680"/>
          </a:xfrm>
        </p:spPr>
        <p:txBody>
          <a:bodyPr>
            <a:normAutofit fontScale="92500" lnSpcReduction="10000"/>
          </a:bodyPr>
          <a:lstStyle/>
          <a:p>
            <a:pPr marL="0" indent="0">
              <a:buNone/>
            </a:pPr>
            <a:r>
              <a:rPr lang="en-US" dirty="0"/>
              <a:t>Ramgopal Tummala,180030385, Batach-170</a:t>
            </a:r>
          </a:p>
          <a:p>
            <a:pPr marL="0" indent="0">
              <a:buNone/>
            </a:pPr>
            <a:r>
              <a:rPr lang="en-US" dirty="0"/>
              <a:t>Under guidance of V.Bhanvani</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39C5-D700-4761-957E-CC406E9D6AA6}"/>
              </a:ext>
            </a:extLst>
          </p:cNvPr>
          <p:cNvSpPr>
            <a:spLocks noGrp="1"/>
          </p:cNvSpPr>
          <p:nvPr>
            <p:ph type="title"/>
          </p:nvPr>
        </p:nvSpPr>
        <p:spPr>
          <a:xfrm>
            <a:off x="0" y="542925"/>
            <a:ext cx="11658600" cy="535531"/>
          </a:xfrm>
        </p:spPr>
        <p:txBody>
          <a:bodyPr/>
          <a:lstStyle/>
          <a:p>
            <a:r>
              <a:rPr lang="en-US" dirty="0"/>
              <a:t>Sqoop</a:t>
            </a:r>
            <a:endParaRPr lang="en-IN" dirty="0"/>
          </a:p>
        </p:txBody>
      </p:sp>
      <p:sp>
        <p:nvSpPr>
          <p:cNvPr id="3" name="Slide Number Placeholder 2">
            <a:extLst>
              <a:ext uri="{FF2B5EF4-FFF2-40B4-BE49-F238E27FC236}">
                <a16:creationId xmlns:a16="http://schemas.microsoft.com/office/drawing/2014/main" id="{F8777653-7C96-4548-980F-802AECA7912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D7763F94-BEB1-4447-8A55-FAED604EB52B}"/>
              </a:ext>
            </a:extLst>
          </p:cNvPr>
          <p:cNvSpPr>
            <a:spLocks noGrp="1"/>
          </p:cNvSpPr>
          <p:nvPr>
            <p:ph type="body" idx="1"/>
          </p:nvPr>
        </p:nvSpPr>
        <p:spPr>
          <a:xfrm>
            <a:off x="71562" y="1681162"/>
            <a:ext cx="5852160" cy="3026009"/>
          </a:xfrm>
        </p:spPr>
        <p:txBody>
          <a:bodyPr>
            <a:normAutofit/>
          </a:bodyPr>
          <a:lstStyle/>
          <a:p>
            <a:pPr algn="l"/>
            <a:r>
              <a:rPr lang="en-US" b="0" i="0" dirty="0">
                <a:effectLst/>
                <a:latin typeface="Helvetica Neue"/>
              </a:rPr>
              <a:t>Apache's Sqoop is designed to bulk-load data from relational databases to the Hadoop Distributed File System (HDFS). For this tip we will examine a Sqoop Linux command that will access a table. We will complete this tip with an example using the AdventureWorksDW2014 database. This tip is written using SQL Server 2014 and a Cloudera virtual machine.</a:t>
            </a:r>
            <a:endParaRPr lang="en-IN" dirty="0"/>
          </a:p>
        </p:txBody>
      </p:sp>
      <p:sp>
        <p:nvSpPr>
          <p:cNvPr id="5" name="Text Placeholder 4">
            <a:extLst>
              <a:ext uri="{FF2B5EF4-FFF2-40B4-BE49-F238E27FC236}">
                <a16:creationId xmlns:a16="http://schemas.microsoft.com/office/drawing/2014/main" id="{F23B905F-843D-434B-A9D0-E761F8ED4324}"/>
              </a:ext>
            </a:extLst>
          </p:cNvPr>
          <p:cNvSpPr>
            <a:spLocks noGrp="1"/>
          </p:cNvSpPr>
          <p:nvPr>
            <p:ph type="body" sz="quarter" idx="3"/>
          </p:nvPr>
        </p:nvSpPr>
        <p:spPr/>
        <p:txBody>
          <a:bodyPr/>
          <a:lstStyle/>
          <a:p>
            <a:endParaRPr lang="en-IN"/>
          </a:p>
        </p:txBody>
      </p:sp>
      <p:sp>
        <p:nvSpPr>
          <p:cNvPr id="7" name="Content Placeholder 6">
            <a:extLst>
              <a:ext uri="{FF2B5EF4-FFF2-40B4-BE49-F238E27FC236}">
                <a16:creationId xmlns:a16="http://schemas.microsoft.com/office/drawing/2014/main" id="{D7716995-E767-472B-B4E9-1A5415E6F395}"/>
              </a:ext>
            </a:extLst>
          </p:cNvPr>
          <p:cNvSpPr>
            <a:spLocks noGrp="1"/>
          </p:cNvSpPr>
          <p:nvPr>
            <p:ph sz="quarter" idx="4"/>
          </p:nvPr>
        </p:nvSpPr>
        <p:spPr/>
        <p:txBody>
          <a:bodyPr/>
          <a:lstStyle/>
          <a:p>
            <a:endParaRPr lang="en-IN"/>
          </a:p>
        </p:txBody>
      </p:sp>
      <p:pic>
        <p:nvPicPr>
          <p:cNvPr id="1026" name="Picture 2" descr="Sqoop - Quick Guide">
            <a:extLst>
              <a:ext uri="{FF2B5EF4-FFF2-40B4-BE49-F238E27FC236}">
                <a16:creationId xmlns:a16="http://schemas.microsoft.com/office/drawing/2014/main" id="{AF247C67-3643-4706-B323-F0ADF8BB33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3405" y="1681163"/>
            <a:ext cx="5564095" cy="258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07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2858-B795-4CC3-9DF6-9B37F41005F4}"/>
              </a:ext>
            </a:extLst>
          </p:cNvPr>
          <p:cNvSpPr>
            <a:spLocks noGrp="1"/>
          </p:cNvSpPr>
          <p:nvPr>
            <p:ph type="title"/>
          </p:nvPr>
        </p:nvSpPr>
        <p:spPr/>
        <p:txBody>
          <a:bodyPr/>
          <a:lstStyle/>
          <a:p>
            <a:r>
              <a:rPr lang="en-IN" dirty="0"/>
              <a:t>Sqoop Import</a:t>
            </a:r>
          </a:p>
        </p:txBody>
      </p:sp>
      <p:sp>
        <p:nvSpPr>
          <p:cNvPr id="3" name="Slide Number Placeholder 2">
            <a:extLst>
              <a:ext uri="{FF2B5EF4-FFF2-40B4-BE49-F238E27FC236}">
                <a16:creationId xmlns:a16="http://schemas.microsoft.com/office/drawing/2014/main" id="{82C0702A-9477-4D92-B3C4-DF10084ECAD5}"/>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F8F014FC-9C8B-4B43-8603-78BCF6E34F7C}"/>
              </a:ext>
            </a:extLst>
          </p:cNvPr>
          <p:cNvSpPr>
            <a:spLocks noGrp="1"/>
          </p:cNvSpPr>
          <p:nvPr>
            <p:ph type="body" idx="1"/>
          </p:nvPr>
        </p:nvSpPr>
        <p:spPr>
          <a:xfrm>
            <a:off x="444500" y="1681163"/>
            <a:ext cx="5900641" cy="1928730"/>
          </a:xfrm>
        </p:spPr>
        <p:txBody>
          <a:bodyPr>
            <a:normAutofit/>
          </a:bodyPr>
          <a:lstStyle/>
          <a:p>
            <a:r>
              <a:rPr lang="en-IN" b="0" dirty="0" err="1"/>
              <a:t>sqoop</a:t>
            </a:r>
            <a:r>
              <a:rPr lang="en-IN" b="0" dirty="0"/>
              <a:t> import --connect </a:t>
            </a:r>
            <a:r>
              <a:rPr lang="en-IN" b="0" dirty="0" err="1"/>
              <a:t>jdbc:mysql</a:t>
            </a:r>
            <a:r>
              <a:rPr lang="en-IN" b="0" dirty="0"/>
              <a:t>://db.foo.com:3306/bar \</a:t>
            </a:r>
          </a:p>
          <a:p>
            <a:r>
              <a:rPr lang="en-IN" b="0" dirty="0"/>
              <a:t>--table EMPLOYEES \</a:t>
            </a:r>
          </a:p>
          <a:p>
            <a:r>
              <a:rPr lang="en-IN" b="0" dirty="0"/>
              <a:t>--username &lt;username&gt; \</a:t>
            </a:r>
          </a:p>
          <a:p>
            <a:r>
              <a:rPr lang="en-IN" b="0" dirty="0"/>
              <a:t>--password-file ${</a:t>
            </a:r>
            <a:r>
              <a:rPr lang="en-IN" b="0" dirty="0" err="1"/>
              <a:t>user.home</a:t>
            </a:r>
            <a:r>
              <a:rPr lang="en-IN" b="0" dirty="0"/>
              <a:t>}/.password </a:t>
            </a:r>
          </a:p>
          <a:p>
            <a:endParaRPr lang="en-IN" dirty="0"/>
          </a:p>
        </p:txBody>
      </p:sp>
      <p:sp>
        <p:nvSpPr>
          <p:cNvPr id="10" name="TextBox 9">
            <a:extLst>
              <a:ext uri="{FF2B5EF4-FFF2-40B4-BE49-F238E27FC236}">
                <a16:creationId xmlns:a16="http://schemas.microsoft.com/office/drawing/2014/main" id="{D0D219A5-956E-41BC-A1BF-4A84C80704F8}"/>
              </a:ext>
            </a:extLst>
          </p:cNvPr>
          <p:cNvSpPr txBox="1"/>
          <p:nvPr/>
        </p:nvSpPr>
        <p:spPr>
          <a:xfrm>
            <a:off x="6474350" y="1754071"/>
            <a:ext cx="6094674" cy="1785104"/>
          </a:xfrm>
          <a:prstGeom prst="rect">
            <a:avLst/>
          </a:prstGeom>
          <a:noFill/>
        </p:spPr>
        <p:txBody>
          <a:bodyPr wrap="square">
            <a:spAutoFit/>
          </a:bodyPr>
          <a:lstStyle/>
          <a:p>
            <a:r>
              <a:rPr lang="en-IN" sz="2200" dirty="0" err="1">
                <a:solidFill>
                  <a:schemeClr val="bg1"/>
                </a:solidFill>
              </a:rPr>
              <a:t>sqoop</a:t>
            </a:r>
            <a:r>
              <a:rPr lang="en-IN" sz="2200" dirty="0">
                <a:solidFill>
                  <a:schemeClr val="bg1"/>
                </a:solidFill>
              </a:rPr>
              <a:t> export \</a:t>
            </a:r>
          </a:p>
          <a:p>
            <a:r>
              <a:rPr lang="en-IN" sz="2200" dirty="0">
                <a:solidFill>
                  <a:schemeClr val="bg1"/>
                </a:solidFill>
              </a:rPr>
              <a:t>--connect </a:t>
            </a:r>
            <a:r>
              <a:rPr lang="en-IN" sz="2200" dirty="0" err="1">
                <a:solidFill>
                  <a:schemeClr val="bg1"/>
                </a:solidFill>
              </a:rPr>
              <a:t>jdbc:mysql</a:t>
            </a:r>
            <a:r>
              <a:rPr lang="en-IN" sz="2200" dirty="0">
                <a:solidFill>
                  <a:schemeClr val="bg1"/>
                </a:solidFill>
              </a:rPr>
              <a:t>://localhost/</a:t>
            </a:r>
            <a:r>
              <a:rPr lang="en-IN" sz="2200" dirty="0" err="1">
                <a:solidFill>
                  <a:schemeClr val="bg1"/>
                </a:solidFill>
              </a:rPr>
              <a:t>db</a:t>
            </a:r>
            <a:r>
              <a:rPr lang="en-IN" sz="2200" dirty="0">
                <a:solidFill>
                  <a:schemeClr val="bg1"/>
                </a:solidFill>
              </a:rPr>
              <a:t> \</a:t>
            </a:r>
          </a:p>
          <a:p>
            <a:r>
              <a:rPr lang="en-IN" sz="2200" dirty="0">
                <a:solidFill>
                  <a:schemeClr val="bg1"/>
                </a:solidFill>
              </a:rPr>
              <a:t>--username root \</a:t>
            </a:r>
          </a:p>
          <a:p>
            <a:r>
              <a:rPr lang="en-IN" sz="2200" dirty="0">
                <a:solidFill>
                  <a:schemeClr val="bg1"/>
                </a:solidFill>
              </a:rPr>
              <a:t>--table employee \ </a:t>
            </a:r>
          </a:p>
          <a:p>
            <a:r>
              <a:rPr lang="en-IN" sz="2200" dirty="0">
                <a:solidFill>
                  <a:schemeClr val="bg1"/>
                </a:solidFill>
              </a:rPr>
              <a:t>--export-</a:t>
            </a:r>
            <a:r>
              <a:rPr lang="en-IN" sz="2200" dirty="0" err="1">
                <a:solidFill>
                  <a:schemeClr val="bg1"/>
                </a:solidFill>
              </a:rPr>
              <a:t>dir</a:t>
            </a:r>
            <a:r>
              <a:rPr lang="en-IN" sz="2200" dirty="0">
                <a:solidFill>
                  <a:schemeClr val="bg1"/>
                </a:solidFill>
              </a:rPr>
              <a:t> /emp/</a:t>
            </a:r>
            <a:r>
              <a:rPr lang="en-IN" sz="2200" dirty="0" err="1">
                <a:solidFill>
                  <a:schemeClr val="bg1"/>
                </a:solidFill>
              </a:rPr>
              <a:t>emp_data</a:t>
            </a:r>
            <a:endParaRPr lang="en-IN" sz="2200" dirty="0">
              <a:solidFill>
                <a:schemeClr val="bg1"/>
              </a:solidFill>
            </a:endParaRPr>
          </a:p>
        </p:txBody>
      </p:sp>
    </p:spTree>
    <p:extLst>
      <p:ext uri="{BB962C8B-B14F-4D97-AF65-F5344CB8AC3E}">
        <p14:creationId xmlns:p14="http://schemas.microsoft.com/office/powerpoint/2010/main" val="363344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DC5F-B800-4EAB-B334-D51A07D550C1}"/>
              </a:ext>
            </a:extLst>
          </p:cNvPr>
          <p:cNvSpPr>
            <a:spLocks noGrp="1"/>
          </p:cNvSpPr>
          <p:nvPr>
            <p:ph type="title"/>
          </p:nvPr>
        </p:nvSpPr>
        <p:spPr/>
        <p:txBody>
          <a:bodyPr/>
          <a:lstStyle/>
          <a:p>
            <a:r>
              <a:rPr lang="en-IN" dirty="0"/>
              <a:t>Business problem </a:t>
            </a:r>
          </a:p>
        </p:txBody>
      </p:sp>
      <p:sp>
        <p:nvSpPr>
          <p:cNvPr id="3" name="Slide Number Placeholder 2">
            <a:extLst>
              <a:ext uri="{FF2B5EF4-FFF2-40B4-BE49-F238E27FC236}">
                <a16:creationId xmlns:a16="http://schemas.microsoft.com/office/drawing/2014/main" id="{16B1C066-7BD1-4047-BB1F-753D619619C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8DA67EAD-481F-4F6F-9F58-165D5788AB0A}"/>
              </a:ext>
            </a:extLst>
          </p:cNvPr>
          <p:cNvSpPr>
            <a:spLocks noGrp="1"/>
          </p:cNvSpPr>
          <p:nvPr>
            <p:ph sz="half" idx="1"/>
          </p:nvPr>
        </p:nvSpPr>
        <p:spPr>
          <a:xfrm>
            <a:off x="443365" y="1517715"/>
            <a:ext cx="11214100" cy="2760087"/>
          </a:xfrm>
        </p:spPr>
        <p:txBody>
          <a:bodyPr/>
          <a:lstStyle/>
          <a:p>
            <a:r>
              <a:rPr lang="en-US" dirty="0"/>
              <a:t>There is one charity called charity which feeds homeless people, for donations this charity sends postal mails to residents of Delhi requesting to donate for a cause, from the historical data it is evident that residents who earn more than 50 thousand dollars per annum are more likely to donate. But the charity cannot be able to figure out how to send postal mails to those who most likely to donate to charity and avoid sending postal mails to those who are most likely are not going to donate to charity so that charity can save much money</a:t>
            </a:r>
            <a:endParaRPr lang="en-IN" dirty="0"/>
          </a:p>
        </p:txBody>
      </p:sp>
    </p:spTree>
    <p:extLst>
      <p:ext uri="{BB962C8B-B14F-4D97-AF65-F5344CB8AC3E}">
        <p14:creationId xmlns:p14="http://schemas.microsoft.com/office/powerpoint/2010/main" val="191999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E0A0-AE88-4BBE-9A26-316D9C3B076F}"/>
              </a:ext>
            </a:extLst>
          </p:cNvPr>
          <p:cNvSpPr>
            <a:spLocks noGrp="1"/>
          </p:cNvSpPr>
          <p:nvPr>
            <p:ph type="title"/>
          </p:nvPr>
        </p:nvSpPr>
        <p:spPr/>
        <p:txBody>
          <a:bodyPr/>
          <a:lstStyle/>
          <a:p>
            <a:r>
              <a:rPr lang="en-IN" dirty="0"/>
              <a:t>Data Set</a:t>
            </a:r>
          </a:p>
        </p:txBody>
      </p:sp>
      <p:sp>
        <p:nvSpPr>
          <p:cNvPr id="3" name="Slide Number Placeholder 2">
            <a:extLst>
              <a:ext uri="{FF2B5EF4-FFF2-40B4-BE49-F238E27FC236}">
                <a16:creationId xmlns:a16="http://schemas.microsoft.com/office/drawing/2014/main" id="{9A329263-1410-46BB-A711-08A2B07CCEDF}"/>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a:extLst>
              <a:ext uri="{FF2B5EF4-FFF2-40B4-BE49-F238E27FC236}">
                <a16:creationId xmlns:a16="http://schemas.microsoft.com/office/drawing/2014/main" id="{2CD8237E-A3D1-4187-9A43-C6E0FCF891D4}"/>
              </a:ext>
            </a:extLst>
          </p:cNvPr>
          <p:cNvSpPr>
            <a:spLocks noGrp="1"/>
          </p:cNvSpPr>
          <p:nvPr>
            <p:ph sz="half" idx="1"/>
          </p:nvPr>
        </p:nvSpPr>
        <p:spPr>
          <a:xfrm>
            <a:off x="443365" y="1517715"/>
            <a:ext cx="11348419" cy="4659248"/>
          </a:xfrm>
        </p:spPr>
        <p:txBody>
          <a:bodyPr/>
          <a:lstStyle/>
          <a:p>
            <a:r>
              <a:rPr lang="en-US" dirty="0"/>
              <a:t>the Database consists of 14 columns that describe the resident of Delhi, and consists of 45222 instances. I will split the data into training, and testing data use them to build a robust model for prediction. The dataset I found is from the below link</a:t>
            </a:r>
          </a:p>
          <a:p>
            <a:r>
              <a:rPr lang="en-IN" dirty="0"/>
              <a:t>Age, workclass , education, marital-status, occupation, relationship, race , sex, capital-gain, capital-loss, hours-per-week, native-country:</a:t>
            </a:r>
            <a:r>
              <a:rPr lang="en-US" dirty="0"/>
              <a:t> </a:t>
            </a:r>
            <a:endParaRPr lang="en-IN" dirty="0"/>
          </a:p>
        </p:txBody>
      </p:sp>
    </p:spTree>
    <p:extLst>
      <p:ext uri="{BB962C8B-B14F-4D97-AF65-F5344CB8AC3E}">
        <p14:creationId xmlns:p14="http://schemas.microsoft.com/office/powerpoint/2010/main" val="220832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24E7-EFEF-4D96-AD34-8CC55C5E52AA}"/>
              </a:ext>
            </a:extLst>
          </p:cNvPr>
          <p:cNvSpPr>
            <a:spLocks noGrp="1"/>
          </p:cNvSpPr>
          <p:nvPr>
            <p:ph type="title"/>
          </p:nvPr>
        </p:nvSpPr>
        <p:spPr/>
        <p:txBody>
          <a:bodyPr/>
          <a:lstStyle/>
          <a:p>
            <a:r>
              <a:rPr lang="en-IN" dirty="0"/>
              <a:t>Data Quality Report </a:t>
            </a:r>
          </a:p>
        </p:txBody>
      </p:sp>
      <p:sp>
        <p:nvSpPr>
          <p:cNvPr id="3" name="Slide Number Placeholder 2">
            <a:extLst>
              <a:ext uri="{FF2B5EF4-FFF2-40B4-BE49-F238E27FC236}">
                <a16:creationId xmlns:a16="http://schemas.microsoft.com/office/drawing/2014/main" id="{D2EBD410-F08A-4FDB-9B38-6B29999F39D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33F93793-A461-4F55-9656-15FF096414D5}"/>
              </a:ext>
            </a:extLst>
          </p:cNvPr>
          <p:cNvSpPr>
            <a:spLocks noGrp="1"/>
          </p:cNvSpPr>
          <p:nvPr>
            <p:ph sz="half" idx="1"/>
          </p:nvPr>
        </p:nvSpPr>
        <p:spPr>
          <a:xfrm>
            <a:off x="443365" y="1517715"/>
            <a:ext cx="5989240" cy="2171690"/>
          </a:xfrm>
        </p:spPr>
        <p:txBody>
          <a:bodyPr/>
          <a:lstStyle/>
          <a:p>
            <a:r>
              <a:rPr lang="en-US" dirty="0"/>
              <a:t>The dataset contains continuous and categorical features I have divided features into two sets as continuous and categorical based on the datatype of the feature Data Quality report table for Continuous features </a:t>
            </a:r>
            <a:endParaRPr lang="en-IN" dirty="0"/>
          </a:p>
        </p:txBody>
      </p:sp>
      <p:pic>
        <p:nvPicPr>
          <p:cNvPr id="7" name="Content Placeholder 6">
            <a:extLst>
              <a:ext uri="{FF2B5EF4-FFF2-40B4-BE49-F238E27FC236}">
                <a16:creationId xmlns:a16="http://schemas.microsoft.com/office/drawing/2014/main" id="{3253E479-8119-4A24-9DD1-80CDD92D9210}"/>
              </a:ext>
            </a:extLst>
          </p:cNvPr>
          <p:cNvPicPr>
            <a:picLocks noGrp="1" noChangeAspect="1"/>
          </p:cNvPicPr>
          <p:nvPr>
            <p:ph sz="half" idx="2"/>
          </p:nvPr>
        </p:nvPicPr>
        <p:blipFill>
          <a:blip r:embed="rId2"/>
          <a:stretch>
            <a:fillRect/>
          </a:stretch>
        </p:blipFill>
        <p:spPr>
          <a:xfrm>
            <a:off x="6656705" y="1635633"/>
            <a:ext cx="5184775" cy="1481364"/>
          </a:xfrm>
        </p:spPr>
      </p:pic>
    </p:spTree>
    <p:extLst>
      <p:ext uri="{BB962C8B-B14F-4D97-AF65-F5344CB8AC3E}">
        <p14:creationId xmlns:p14="http://schemas.microsoft.com/office/powerpoint/2010/main" val="33195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60EC-420B-4EA2-906E-362544F6CE4A}"/>
              </a:ext>
            </a:extLst>
          </p:cNvPr>
          <p:cNvSpPr>
            <a:spLocks noGrp="1"/>
          </p:cNvSpPr>
          <p:nvPr>
            <p:ph type="title"/>
          </p:nvPr>
        </p:nvSpPr>
        <p:spPr/>
        <p:txBody>
          <a:bodyPr/>
          <a:lstStyle/>
          <a:p>
            <a:r>
              <a:rPr lang="en-IN" dirty="0"/>
              <a:t>Models Used </a:t>
            </a:r>
          </a:p>
        </p:txBody>
      </p:sp>
      <p:sp>
        <p:nvSpPr>
          <p:cNvPr id="3" name="Slide Number Placeholder 2">
            <a:extLst>
              <a:ext uri="{FF2B5EF4-FFF2-40B4-BE49-F238E27FC236}">
                <a16:creationId xmlns:a16="http://schemas.microsoft.com/office/drawing/2014/main" id="{755036AE-FEB2-4E9C-9E31-7059B252EB36}"/>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a:extLst>
              <a:ext uri="{FF2B5EF4-FFF2-40B4-BE49-F238E27FC236}">
                <a16:creationId xmlns:a16="http://schemas.microsoft.com/office/drawing/2014/main" id="{C5FF3523-B216-48DB-AFFF-3CE5BC83F60B}"/>
              </a:ext>
            </a:extLst>
          </p:cNvPr>
          <p:cNvSpPr>
            <a:spLocks noGrp="1"/>
          </p:cNvSpPr>
          <p:nvPr>
            <p:ph sz="half" idx="1"/>
          </p:nvPr>
        </p:nvSpPr>
        <p:spPr>
          <a:xfrm>
            <a:off x="443365" y="1517715"/>
            <a:ext cx="6681004" cy="4659248"/>
          </a:xfrm>
        </p:spPr>
        <p:txBody>
          <a:bodyPr/>
          <a:lstStyle/>
          <a:p>
            <a:r>
              <a:rPr lang="en-US" dirty="0" err="1"/>
              <a:t>DecisionTreeClassifier</a:t>
            </a:r>
            <a:r>
              <a:rPr lang="en-US" dirty="0"/>
              <a:t>(Information based learning)</a:t>
            </a:r>
          </a:p>
          <a:p>
            <a:r>
              <a:rPr lang="en-US" dirty="0"/>
              <a:t> </a:t>
            </a:r>
            <a:r>
              <a:rPr lang="en-US" dirty="0" err="1"/>
              <a:t>KNeighborsClassifier</a:t>
            </a:r>
            <a:r>
              <a:rPr lang="en-US" dirty="0"/>
              <a:t>(Similarity-Based Learning )</a:t>
            </a:r>
          </a:p>
          <a:p>
            <a:r>
              <a:rPr lang="en-US" dirty="0"/>
              <a:t> Naive Bayes(Probability-Based Learning) </a:t>
            </a:r>
          </a:p>
          <a:p>
            <a:r>
              <a:rPr lang="en-US" dirty="0"/>
              <a:t>Logistic regression(Error Based Learning) </a:t>
            </a:r>
            <a:endParaRPr lang="en-IN" dirty="0"/>
          </a:p>
        </p:txBody>
      </p:sp>
    </p:spTree>
    <p:extLst>
      <p:ext uri="{BB962C8B-B14F-4D97-AF65-F5344CB8AC3E}">
        <p14:creationId xmlns:p14="http://schemas.microsoft.com/office/powerpoint/2010/main" val="261418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BDA6-AF24-439C-8CC0-797320E02D69}"/>
              </a:ext>
            </a:extLst>
          </p:cNvPr>
          <p:cNvSpPr>
            <a:spLocks noGrp="1"/>
          </p:cNvSpPr>
          <p:nvPr>
            <p:ph type="title"/>
          </p:nvPr>
        </p:nvSpPr>
        <p:spPr/>
        <p:txBody>
          <a:bodyPr/>
          <a:lstStyle/>
          <a:p>
            <a:r>
              <a:rPr lang="en-IN" dirty="0" err="1"/>
              <a:t>DecisionTreeClassifier</a:t>
            </a:r>
            <a:endParaRPr lang="en-IN" dirty="0"/>
          </a:p>
        </p:txBody>
      </p:sp>
      <p:sp>
        <p:nvSpPr>
          <p:cNvPr id="3" name="Slide Number Placeholder 2">
            <a:extLst>
              <a:ext uri="{FF2B5EF4-FFF2-40B4-BE49-F238E27FC236}">
                <a16:creationId xmlns:a16="http://schemas.microsoft.com/office/drawing/2014/main" id="{67DFDBE6-C6F2-4534-9F3F-61C2C74DA95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Content Placeholder 3">
            <a:extLst>
              <a:ext uri="{FF2B5EF4-FFF2-40B4-BE49-F238E27FC236}">
                <a16:creationId xmlns:a16="http://schemas.microsoft.com/office/drawing/2014/main" id="{D09875B5-9F9E-4671-9C8B-44692F5D8787}"/>
              </a:ext>
            </a:extLst>
          </p:cNvPr>
          <p:cNvSpPr>
            <a:spLocks noGrp="1"/>
          </p:cNvSpPr>
          <p:nvPr>
            <p:ph sz="half" idx="1"/>
          </p:nvPr>
        </p:nvSpPr>
        <p:spPr/>
        <p:txBody>
          <a:bodyPr/>
          <a:lstStyle/>
          <a:p>
            <a:r>
              <a:rPr lang="en-US" b="0" i="0" dirty="0">
                <a:effectLst/>
                <a:latin typeface="inter-regular"/>
              </a:rPr>
              <a:t>Decision Tree is a </a:t>
            </a:r>
            <a:r>
              <a:rPr lang="en-US" b="1" i="0" dirty="0">
                <a:effectLst/>
                <a:latin typeface="inter-bold"/>
              </a:rPr>
              <a:t>Supervised learning technique </a:t>
            </a:r>
            <a:r>
              <a:rPr lang="en-US" b="0" i="0" dirty="0">
                <a:effectLst/>
                <a:latin typeface="inter-regular"/>
              </a:rPr>
              <a:t>that can be used for both classification and Regression problems, but mostly it is preferred for solving Classification problems. It is a tree-structured classifier, where</a:t>
            </a:r>
            <a:r>
              <a:rPr lang="en-US" b="1" i="0" dirty="0">
                <a:effectLst/>
                <a:latin typeface="inter-bold"/>
              </a:rPr>
              <a:t> internal nodes represent the features of a dataset, branches represent the decision rules</a:t>
            </a:r>
            <a:r>
              <a:rPr lang="en-US" b="0" i="0" dirty="0">
                <a:effectLst/>
                <a:latin typeface="inter-regular"/>
              </a:rPr>
              <a:t> and </a:t>
            </a:r>
            <a:r>
              <a:rPr lang="en-US" b="1" i="0" dirty="0">
                <a:effectLst/>
                <a:latin typeface="inter-bold"/>
              </a:rPr>
              <a:t>each leaf node represents the outcome.</a:t>
            </a:r>
            <a:endParaRPr lang="en-US" b="0" i="0" dirty="0">
              <a:effectLst/>
              <a:latin typeface="inter-regular"/>
            </a:endParaRPr>
          </a:p>
          <a:p>
            <a:endParaRPr lang="en-IN" dirty="0"/>
          </a:p>
        </p:txBody>
      </p:sp>
      <p:pic>
        <p:nvPicPr>
          <p:cNvPr id="7" name="Picture 6">
            <a:extLst>
              <a:ext uri="{FF2B5EF4-FFF2-40B4-BE49-F238E27FC236}">
                <a16:creationId xmlns:a16="http://schemas.microsoft.com/office/drawing/2014/main" id="{C0648FF0-A4C1-4EF1-92C9-52C23A4D32FB}"/>
              </a:ext>
            </a:extLst>
          </p:cNvPr>
          <p:cNvPicPr>
            <a:picLocks noChangeAspect="1"/>
          </p:cNvPicPr>
          <p:nvPr/>
        </p:nvPicPr>
        <p:blipFill>
          <a:blip r:embed="rId2"/>
          <a:stretch>
            <a:fillRect/>
          </a:stretch>
        </p:blipFill>
        <p:spPr>
          <a:xfrm>
            <a:off x="6051550" y="1369297"/>
            <a:ext cx="6127011" cy="3467400"/>
          </a:xfrm>
          <a:prstGeom prst="rect">
            <a:avLst/>
          </a:prstGeom>
        </p:spPr>
      </p:pic>
    </p:spTree>
    <p:extLst>
      <p:ext uri="{BB962C8B-B14F-4D97-AF65-F5344CB8AC3E}">
        <p14:creationId xmlns:p14="http://schemas.microsoft.com/office/powerpoint/2010/main" val="25030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9E0C-1F33-43D8-8114-A59CAFF50903}"/>
              </a:ext>
            </a:extLst>
          </p:cNvPr>
          <p:cNvSpPr>
            <a:spLocks noGrp="1"/>
          </p:cNvSpPr>
          <p:nvPr>
            <p:ph type="title"/>
          </p:nvPr>
        </p:nvSpPr>
        <p:spPr/>
        <p:txBody>
          <a:bodyPr/>
          <a:lstStyle/>
          <a:p>
            <a:r>
              <a:rPr lang="en-IN" dirty="0" err="1"/>
              <a:t>KNeighborsClassifier</a:t>
            </a:r>
            <a:endParaRPr lang="en-IN" dirty="0"/>
          </a:p>
        </p:txBody>
      </p:sp>
      <p:sp>
        <p:nvSpPr>
          <p:cNvPr id="3" name="Slide Number Placeholder 2">
            <a:extLst>
              <a:ext uri="{FF2B5EF4-FFF2-40B4-BE49-F238E27FC236}">
                <a16:creationId xmlns:a16="http://schemas.microsoft.com/office/drawing/2014/main" id="{5A957F16-93A4-4D12-8A2C-2D2C93E2F58C}"/>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Content Placeholder 3">
            <a:extLst>
              <a:ext uri="{FF2B5EF4-FFF2-40B4-BE49-F238E27FC236}">
                <a16:creationId xmlns:a16="http://schemas.microsoft.com/office/drawing/2014/main" id="{3E31497C-1307-4BC4-BEDB-4496B3794313}"/>
              </a:ext>
            </a:extLst>
          </p:cNvPr>
          <p:cNvSpPr>
            <a:spLocks noGrp="1"/>
          </p:cNvSpPr>
          <p:nvPr>
            <p:ph sz="half" idx="1"/>
          </p:nvPr>
        </p:nvSpPr>
        <p:spPr/>
        <p:txBody>
          <a:bodyPr/>
          <a:lstStyle/>
          <a:p>
            <a:r>
              <a:rPr lang="en-US" b="0" i="0" dirty="0">
                <a:effectLst/>
                <a:latin typeface="Arial" panose="020B0604020202020204" pitchFamily="34" charset="0"/>
              </a:rPr>
              <a:t>The K in the name of this classifier represents the k nearest neighbors, where k is an integer value specified by the user. Hence as the name suggests, this classifier implements learning based on the k nearest neighbors. The choice of the value of k is dependent on data</a:t>
            </a:r>
            <a:endParaRPr lang="en-IN" dirty="0"/>
          </a:p>
        </p:txBody>
      </p:sp>
      <p:pic>
        <p:nvPicPr>
          <p:cNvPr id="7" name="Picture 6">
            <a:extLst>
              <a:ext uri="{FF2B5EF4-FFF2-40B4-BE49-F238E27FC236}">
                <a16:creationId xmlns:a16="http://schemas.microsoft.com/office/drawing/2014/main" id="{3050AEE5-651E-4F8A-A33B-CB49AB899CE2}"/>
              </a:ext>
            </a:extLst>
          </p:cNvPr>
          <p:cNvPicPr>
            <a:picLocks noChangeAspect="1"/>
          </p:cNvPicPr>
          <p:nvPr/>
        </p:nvPicPr>
        <p:blipFill>
          <a:blip r:embed="rId2"/>
          <a:stretch>
            <a:fillRect/>
          </a:stretch>
        </p:blipFill>
        <p:spPr>
          <a:xfrm>
            <a:off x="6519180" y="1517715"/>
            <a:ext cx="5094401" cy="3169891"/>
          </a:xfrm>
          <a:prstGeom prst="rect">
            <a:avLst/>
          </a:prstGeom>
        </p:spPr>
      </p:pic>
    </p:spTree>
    <p:extLst>
      <p:ext uri="{BB962C8B-B14F-4D97-AF65-F5344CB8AC3E}">
        <p14:creationId xmlns:p14="http://schemas.microsoft.com/office/powerpoint/2010/main" val="328421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176E-04CE-41B0-B675-FF25DF2CD20D}"/>
              </a:ext>
            </a:extLst>
          </p:cNvPr>
          <p:cNvSpPr>
            <a:spLocks noGrp="1"/>
          </p:cNvSpPr>
          <p:nvPr>
            <p:ph type="title"/>
          </p:nvPr>
        </p:nvSpPr>
        <p:spPr/>
        <p:txBody>
          <a:bodyPr/>
          <a:lstStyle/>
          <a:p>
            <a:r>
              <a:rPr lang="en-IN" dirty="0"/>
              <a:t>Naive Bayes</a:t>
            </a:r>
          </a:p>
        </p:txBody>
      </p:sp>
      <p:sp>
        <p:nvSpPr>
          <p:cNvPr id="3" name="Slide Number Placeholder 2">
            <a:extLst>
              <a:ext uri="{FF2B5EF4-FFF2-40B4-BE49-F238E27FC236}">
                <a16:creationId xmlns:a16="http://schemas.microsoft.com/office/drawing/2014/main" id="{BD9D1E65-7609-420C-B53D-8CF0E0D8EEB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Content Placeholder 3">
            <a:extLst>
              <a:ext uri="{FF2B5EF4-FFF2-40B4-BE49-F238E27FC236}">
                <a16:creationId xmlns:a16="http://schemas.microsoft.com/office/drawing/2014/main" id="{BE72DE03-E55C-4622-AD9E-D1C33A9619EB}"/>
              </a:ext>
            </a:extLst>
          </p:cNvPr>
          <p:cNvSpPr>
            <a:spLocks noGrp="1"/>
          </p:cNvSpPr>
          <p:nvPr>
            <p:ph sz="half" idx="1"/>
          </p:nvPr>
        </p:nvSpPr>
        <p:spPr/>
        <p:txBody>
          <a:bodyPr/>
          <a:lstStyle/>
          <a:p>
            <a:r>
              <a:rPr lang="en-US" b="0" i="0" dirty="0">
                <a:solidFill>
                  <a:srgbClr val="FFFFFF"/>
                </a:solidFill>
                <a:effectLst/>
                <a:latin typeface="urw-din"/>
              </a:rPr>
              <a:t>Naive Bayes classifiers are a collection of classification algorithms based on </a:t>
            </a:r>
            <a:r>
              <a:rPr lang="en-US" b="1" i="0" dirty="0">
                <a:solidFill>
                  <a:srgbClr val="FFFFFF"/>
                </a:solidFill>
                <a:effectLst/>
                <a:latin typeface="urw-din"/>
              </a:rPr>
              <a:t>Bayes’ Theorem</a:t>
            </a:r>
            <a:r>
              <a:rPr lang="en-US" b="0" i="0" dirty="0">
                <a:solidFill>
                  <a:srgbClr val="FFFFFF"/>
                </a:solidFill>
                <a:effectLst/>
                <a:latin typeface="urw-din"/>
              </a:rPr>
              <a:t>. It is not a single algorithm but a family of algorithms where all of them share a common principle, i.e. every pair of features being classified is independent of each other.</a:t>
            </a:r>
            <a:endParaRPr lang="en-IN" dirty="0"/>
          </a:p>
        </p:txBody>
      </p:sp>
      <p:sp>
        <p:nvSpPr>
          <p:cNvPr id="5" name="Content Placeholder 4">
            <a:extLst>
              <a:ext uri="{FF2B5EF4-FFF2-40B4-BE49-F238E27FC236}">
                <a16:creationId xmlns:a16="http://schemas.microsoft.com/office/drawing/2014/main" id="{FE495ECB-A59A-4139-AA0F-785F0ECAEE77}"/>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BA311AE1-3110-45A5-B4FD-A91971F3883A}"/>
              </a:ext>
            </a:extLst>
          </p:cNvPr>
          <p:cNvPicPr>
            <a:picLocks noChangeAspect="1"/>
          </p:cNvPicPr>
          <p:nvPr/>
        </p:nvPicPr>
        <p:blipFill>
          <a:blip r:embed="rId2"/>
          <a:stretch>
            <a:fillRect/>
          </a:stretch>
        </p:blipFill>
        <p:spPr>
          <a:xfrm>
            <a:off x="6474162" y="1517715"/>
            <a:ext cx="5184437" cy="3266677"/>
          </a:xfrm>
          <a:prstGeom prst="rect">
            <a:avLst/>
          </a:prstGeom>
        </p:spPr>
      </p:pic>
    </p:spTree>
    <p:extLst>
      <p:ext uri="{BB962C8B-B14F-4D97-AF65-F5344CB8AC3E}">
        <p14:creationId xmlns:p14="http://schemas.microsoft.com/office/powerpoint/2010/main" val="7067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CC-7E24-4138-BE24-776315C76382}"/>
              </a:ext>
            </a:extLst>
          </p:cNvPr>
          <p:cNvSpPr>
            <a:spLocks noGrp="1"/>
          </p:cNvSpPr>
          <p:nvPr>
            <p:ph type="title"/>
          </p:nvPr>
        </p:nvSpPr>
        <p:spPr/>
        <p:txBody>
          <a:bodyPr/>
          <a:lstStyle/>
          <a:p>
            <a:r>
              <a:rPr lang="en-US" b="0" i="0" dirty="0">
                <a:effectLst/>
                <a:latin typeface="Lato" panose="020F0502020204030203" pitchFamily="34" charset="0"/>
              </a:rPr>
              <a:t>Logistic Regression</a:t>
            </a:r>
            <a:endParaRPr lang="en-IN" dirty="0"/>
          </a:p>
        </p:txBody>
      </p:sp>
      <p:sp>
        <p:nvSpPr>
          <p:cNvPr id="3" name="Slide Number Placeholder 2">
            <a:extLst>
              <a:ext uri="{FF2B5EF4-FFF2-40B4-BE49-F238E27FC236}">
                <a16:creationId xmlns:a16="http://schemas.microsoft.com/office/drawing/2014/main" id="{D2E2FD6C-4089-4551-BD21-28318370F372}"/>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F46F5DE8-E2B1-4568-89A9-37A0BE790D93}"/>
              </a:ext>
            </a:extLst>
          </p:cNvPr>
          <p:cNvSpPr>
            <a:spLocks noGrp="1"/>
          </p:cNvSpPr>
          <p:nvPr>
            <p:ph sz="half" idx="1"/>
          </p:nvPr>
        </p:nvSpPr>
        <p:spPr/>
        <p:txBody>
          <a:bodyPr/>
          <a:lstStyle/>
          <a:p>
            <a:r>
              <a:rPr lang="en-US" b="0" i="0" dirty="0">
                <a:effectLst/>
                <a:latin typeface="Lato" panose="020F0502020204030203" pitchFamily="34" charset="0"/>
              </a:rPr>
              <a:t>Logistic Regression is a </a:t>
            </a:r>
            <a:r>
              <a:rPr lang="en-US" b="0" i="0" u="none" strike="noStrike" dirty="0">
                <a:effectLst/>
                <a:latin typeface="Lato" panose="020F0502020204030203" pitchFamily="34" charset="0"/>
              </a:rPr>
              <a:t>classification algorithm</a:t>
            </a:r>
            <a:r>
              <a:rPr lang="en-US" b="0" i="0" dirty="0">
                <a:effectLst/>
                <a:latin typeface="Lato" panose="020F0502020204030203" pitchFamily="34" charset="0"/>
              </a:rPr>
              <a:t>. It is used to predict a binary outcome (1 / 0, Yes / No, True / False) given a set of independent variables. To represent binary/categorical outcome, we use dummy variables</a:t>
            </a:r>
            <a:endParaRPr lang="en-IN" dirty="0"/>
          </a:p>
        </p:txBody>
      </p:sp>
      <p:sp>
        <p:nvSpPr>
          <p:cNvPr id="5" name="Content Placeholder 4">
            <a:extLst>
              <a:ext uri="{FF2B5EF4-FFF2-40B4-BE49-F238E27FC236}">
                <a16:creationId xmlns:a16="http://schemas.microsoft.com/office/drawing/2014/main" id="{72E80BA0-E217-458C-8512-433AD982F6BB}"/>
              </a:ext>
            </a:extLst>
          </p:cNvPr>
          <p:cNvSpPr>
            <a:spLocks noGrp="1"/>
          </p:cNvSpPr>
          <p:nvPr>
            <p:ph sz="half" idx="2"/>
          </p:nvPr>
        </p:nvSpPr>
        <p:spPr/>
        <p:txBody>
          <a:bodyPr/>
          <a:lstStyle/>
          <a:p>
            <a:endParaRPr lang="en-IN"/>
          </a:p>
        </p:txBody>
      </p:sp>
      <p:pic>
        <p:nvPicPr>
          <p:cNvPr id="9" name="Picture 8">
            <a:extLst>
              <a:ext uri="{FF2B5EF4-FFF2-40B4-BE49-F238E27FC236}">
                <a16:creationId xmlns:a16="http://schemas.microsoft.com/office/drawing/2014/main" id="{F1D17BC2-202E-413E-B353-8D57598C48C4}"/>
              </a:ext>
            </a:extLst>
          </p:cNvPr>
          <p:cNvPicPr>
            <a:picLocks noChangeAspect="1"/>
          </p:cNvPicPr>
          <p:nvPr/>
        </p:nvPicPr>
        <p:blipFill>
          <a:blip r:embed="rId2"/>
          <a:stretch>
            <a:fillRect/>
          </a:stretch>
        </p:blipFill>
        <p:spPr>
          <a:xfrm>
            <a:off x="6378589" y="1517715"/>
            <a:ext cx="5375583" cy="3238781"/>
          </a:xfrm>
          <a:prstGeom prst="rect">
            <a:avLst/>
          </a:prstGeom>
        </p:spPr>
      </p:pic>
    </p:spTree>
    <p:extLst>
      <p:ext uri="{BB962C8B-B14F-4D97-AF65-F5344CB8AC3E}">
        <p14:creationId xmlns:p14="http://schemas.microsoft.com/office/powerpoint/2010/main" val="30856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03504" y="1714500"/>
            <a:ext cx="7781544" cy="3863340"/>
          </a:xfrm>
        </p:spPr>
        <p:txBody>
          <a:bodyPr>
            <a:normAutofit fontScale="90000"/>
          </a:bodyPr>
          <a:lstStyle/>
          <a:p>
            <a:r>
              <a:rPr lang="en-US" dirty="0"/>
              <a:t>Introduction</a:t>
            </a:r>
            <a:br>
              <a:rPr lang="en-US" dirty="0"/>
            </a:br>
            <a:r>
              <a:rPr lang="en-US" dirty="0"/>
              <a:t>System Requirements</a:t>
            </a:r>
            <a:br>
              <a:rPr lang="en-US" dirty="0"/>
            </a:br>
            <a:r>
              <a:rPr lang="en-US" dirty="0"/>
              <a:t>Software used </a:t>
            </a:r>
            <a:br>
              <a:rPr lang="en-US" dirty="0"/>
            </a:br>
            <a:r>
              <a:rPr lang="en-US" dirty="0"/>
              <a:t>Data engineering </a:t>
            </a:r>
            <a:br>
              <a:rPr lang="en-US" dirty="0"/>
            </a:br>
            <a:r>
              <a:rPr lang="en-US" dirty="0"/>
              <a:t>Analytics</a:t>
            </a:r>
            <a:br>
              <a:rPr lang="en-US" dirty="0"/>
            </a:br>
            <a:r>
              <a:rPr lang="en-US" dirty="0"/>
              <a:t>Conclusion </a:t>
            </a:r>
            <a:br>
              <a:rPr lang="en-US" dirty="0"/>
            </a:br>
            <a:br>
              <a:rPr lang="en-US" dirty="0"/>
            </a:b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E25-9956-4881-96D6-DD6B63970793}"/>
              </a:ext>
            </a:extLst>
          </p:cNvPr>
          <p:cNvSpPr>
            <a:spLocks noGrp="1"/>
          </p:cNvSpPr>
          <p:nvPr>
            <p:ph type="title"/>
          </p:nvPr>
        </p:nvSpPr>
        <p:spPr/>
        <p:txBody>
          <a:bodyPr/>
          <a:lstStyle/>
          <a:p>
            <a:r>
              <a:rPr lang="en-IN" dirty="0"/>
              <a:t>Results and Conclusion</a:t>
            </a:r>
          </a:p>
        </p:txBody>
      </p:sp>
      <p:sp>
        <p:nvSpPr>
          <p:cNvPr id="3" name="Slide Number Placeholder 2">
            <a:extLst>
              <a:ext uri="{FF2B5EF4-FFF2-40B4-BE49-F238E27FC236}">
                <a16:creationId xmlns:a16="http://schemas.microsoft.com/office/drawing/2014/main" id="{64218321-1C0C-4FCA-B170-67EE04DBD666}"/>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7" name="Content Placeholder 6">
            <a:extLst>
              <a:ext uri="{FF2B5EF4-FFF2-40B4-BE49-F238E27FC236}">
                <a16:creationId xmlns:a16="http://schemas.microsoft.com/office/drawing/2014/main" id="{BC9491B1-53BF-470F-A7BB-B760C06A48E8}"/>
              </a:ext>
            </a:extLst>
          </p:cNvPr>
          <p:cNvPicPr>
            <a:picLocks noGrp="1" noChangeAspect="1"/>
          </p:cNvPicPr>
          <p:nvPr>
            <p:ph sz="half" idx="1"/>
          </p:nvPr>
        </p:nvPicPr>
        <p:blipFill>
          <a:blip r:embed="rId2"/>
          <a:stretch>
            <a:fillRect/>
          </a:stretch>
        </p:blipFill>
        <p:spPr>
          <a:xfrm>
            <a:off x="5947902" y="1554696"/>
            <a:ext cx="5184775" cy="2362443"/>
          </a:xfrm>
        </p:spPr>
      </p:pic>
      <p:sp>
        <p:nvSpPr>
          <p:cNvPr id="5" name="Content Placeholder 4">
            <a:extLst>
              <a:ext uri="{FF2B5EF4-FFF2-40B4-BE49-F238E27FC236}">
                <a16:creationId xmlns:a16="http://schemas.microsoft.com/office/drawing/2014/main" id="{5554B5FA-C09C-45CF-9A8F-5FA773C1B78F}"/>
              </a:ext>
            </a:extLst>
          </p:cNvPr>
          <p:cNvSpPr>
            <a:spLocks noGrp="1"/>
          </p:cNvSpPr>
          <p:nvPr>
            <p:ph sz="half" idx="2"/>
          </p:nvPr>
        </p:nvSpPr>
        <p:spPr>
          <a:xfrm>
            <a:off x="444500" y="1554696"/>
            <a:ext cx="5184437" cy="4659248"/>
          </a:xfrm>
        </p:spPr>
        <p:txBody>
          <a:bodyPr/>
          <a:lstStyle/>
          <a:p>
            <a:r>
              <a:rPr lang="en-US" dirty="0"/>
              <a:t>Conclusion:- The best suitable model for the prediction problem is the decision tree model with tree depth = 7</a:t>
            </a:r>
          </a:p>
          <a:p>
            <a:r>
              <a:rPr lang="en-US" dirty="0"/>
              <a:t>Logistic Regression is the next suitable solution for the prediction with 84.1 percent accuracy .</a:t>
            </a:r>
          </a:p>
          <a:p>
            <a:endParaRPr lang="en-IN" dirty="0"/>
          </a:p>
        </p:txBody>
      </p:sp>
    </p:spTree>
    <p:extLst>
      <p:ext uri="{BB962C8B-B14F-4D97-AF65-F5344CB8AC3E}">
        <p14:creationId xmlns:p14="http://schemas.microsoft.com/office/powerpoint/2010/main" val="384619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B248-B8FA-463C-8A14-A84CA777894B}"/>
              </a:ext>
            </a:extLst>
          </p:cNvPr>
          <p:cNvSpPr>
            <a:spLocks noGrp="1"/>
          </p:cNvSpPr>
          <p:nvPr>
            <p:ph type="title"/>
          </p:nvPr>
        </p:nvSpPr>
        <p:spPr/>
        <p:txBody>
          <a:bodyPr/>
          <a:lstStyle/>
          <a:p>
            <a:r>
              <a:rPr lang="en-IN"/>
              <a:t>Future </a:t>
            </a:r>
          </a:p>
        </p:txBody>
      </p:sp>
      <p:sp>
        <p:nvSpPr>
          <p:cNvPr id="3" name="Slide Number Placeholder 2">
            <a:extLst>
              <a:ext uri="{FF2B5EF4-FFF2-40B4-BE49-F238E27FC236}">
                <a16:creationId xmlns:a16="http://schemas.microsoft.com/office/drawing/2014/main" id="{603CB2C7-F5A8-4A9A-99F0-CEDB80EFF2AA}"/>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Content Placeholder 3">
            <a:extLst>
              <a:ext uri="{FF2B5EF4-FFF2-40B4-BE49-F238E27FC236}">
                <a16:creationId xmlns:a16="http://schemas.microsoft.com/office/drawing/2014/main" id="{CFE34F9F-CB08-4D99-AAD5-8288179F007C}"/>
              </a:ext>
            </a:extLst>
          </p:cNvPr>
          <p:cNvSpPr>
            <a:spLocks noGrp="1"/>
          </p:cNvSpPr>
          <p:nvPr>
            <p:ph sz="half" idx="1"/>
          </p:nvPr>
        </p:nvSpPr>
        <p:spPr/>
        <p:txBody>
          <a:bodyPr/>
          <a:lstStyle/>
          <a:p>
            <a:endParaRPr lang="en-IN"/>
          </a:p>
        </p:txBody>
      </p:sp>
      <p:sp>
        <p:nvSpPr>
          <p:cNvPr id="5" name="Content Placeholder 4">
            <a:extLst>
              <a:ext uri="{FF2B5EF4-FFF2-40B4-BE49-F238E27FC236}">
                <a16:creationId xmlns:a16="http://schemas.microsoft.com/office/drawing/2014/main" id="{6A59D86D-29D3-4E5A-8F37-3A7FEC6B01C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98841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66344" y="777240"/>
            <a:ext cx="7781544" cy="859055"/>
          </a:xfrm>
        </p:spPr>
        <p:txBody>
          <a:bodyPr/>
          <a:lstStyle/>
          <a:p>
            <a:r>
              <a:rPr lang="en-US" dirty="0"/>
              <a:t>System Requirements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86130" y="2274570"/>
            <a:ext cx="6803136" cy="3143250"/>
          </a:xfrm>
        </p:spPr>
        <p:txBody>
          <a:bodyPr>
            <a:normAutofit/>
          </a:bodyPr>
          <a:lstStyle/>
          <a:p>
            <a:r>
              <a:rPr lang="en-US" dirty="0"/>
              <a:t>Windows 10 or later </a:t>
            </a:r>
          </a:p>
          <a:p>
            <a:r>
              <a:rPr lang="en-US" dirty="0"/>
              <a:t>Ram – 4gb or higher </a:t>
            </a: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Software Requirements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err="1"/>
              <a:t>Jupyter</a:t>
            </a:r>
            <a:r>
              <a:rPr lang="en-US" sz="2000" dirty="0"/>
              <a:t> Notebook </a:t>
            </a:r>
          </a:p>
          <a:p>
            <a:r>
              <a:rPr lang="en-US" sz="2000" dirty="0"/>
              <a:t>Sqoop </a:t>
            </a:r>
          </a:p>
          <a:p>
            <a:r>
              <a:rPr lang="en-US" sz="2000" dirty="0"/>
              <a:t>Hadoop </a:t>
            </a:r>
          </a:p>
          <a:p>
            <a:r>
              <a:rPr lang="en-US" sz="2000" dirty="0"/>
              <a:t>Data Base – </a:t>
            </a:r>
            <a:r>
              <a:rPr lang="en-US" sz="2000" dirty="0" err="1"/>
              <a:t>Mysql</a:t>
            </a:r>
            <a:r>
              <a:rPr lang="en-US" sz="2000" dirty="0"/>
              <a:t> </a:t>
            </a:r>
          </a:p>
          <a:p>
            <a:pPr marL="0" indent="0">
              <a:buNone/>
            </a:pPr>
            <a:endParaRPr lang="en-US" sz="2000" dirty="0"/>
          </a:p>
          <a:p>
            <a:endParaRPr lang="en-US" sz="2000"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Language Used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err="1"/>
              <a:t>Mysql</a:t>
            </a:r>
            <a:r>
              <a:rPr lang="en-US" dirty="0"/>
              <a:t>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Python </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err="1"/>
              <a:t>Mysql</a:t>
            </a:r>
            <a:r>
              <a:rPr lang="en-US" dirty="0"/>
              <a:t> is database language which is used for operating data base </a:t>
            </a:r>
          </a:p>
          <a:p>
            <a:endParaRPr lang="en-US" dirty="0"/>
          </a:p>
          <a:p>
            <a:r>
              <a:rPr lang="en-US" dirty="0"/>
              <a:t>Alternative : Oracle, Mango Db </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Python is covered around 85% in this whole project. Many inbuild libraries helps in reducing of code. </a:t>
            </a:r>
          </a:p>
          <a:p>
            <a:r>
              <a:rPr lang="en-US" dirty="0"/>
              <a:t>Alternative : R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5B7D-65A0-40D0-ABD8-0006B1022D23}"/>
              </a:ext>
            </a:extLst>
          </p:cNvPr>
          <p:cNvSpPr>
            <a:spLocks noGrp="1"/>
          </p:cNvSpPr>
          <p:nvPr>
            <p:ph type="title"/>
          </p:nvPr>
        </p:nvSpPr>
        <p:spPr>
          <a:xfrm>
            <a:off x="444500" y="542925"/>
            <a:ext cx="11214100" cy="535531"/>
          </a:xfrm>
        </p:spPr>
        <p:txBody>
          <a:bodyPr wrap="square" anchor="t">
            <a:normAutofit/>
          </a:bodyPr>
          <a:lstStyle/>
          <a:p>
            <a:r>
              <a:rPr lang="en-IN" dirty="0"/>
              <a:t>Data Engineering </a:t>
            </a:r>
          </a:p>
        </p:txBody>
      </p:sp>
      <p:sp>
        <p:nvSpPr>
          <p:cNvPr id="3" name="Slide Number Placeholder 2">
            <a:extLst>
              <a:ext uri="{FF2B5EF4-FFF2-40B4-BE49-F238E27FC236}">
                <a16:creationId xmlns:a16="http://schemas.microsoft.com/office/drawing/2014/main" id="{175498DD-7656-4B2D-9ADF-3F98039FC7C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71" name="Content Placeholder 3">
            <a:extLst>
              <a:ext uri="{FF2B5EF4-FFF2-40B4-BE49-F238E27FC236}">
                <a16:creationId xmlns:a16="http://schemas.microsoft.com/office/drawing/2014/main" id="{F924B061-1516-6378-6716-116760F73190}"/>
              </a:ext>
            </a:extLst>
          </p:cNvPr>
          <p:cNvSpPr>
            <a:spLocks noGrp="1"/>
          </p:cNvSpPr>
          <p:nvPr>
            <p:ph sz="half" idx="1"/>
          </p:nvPr>
        </p:nvSpPr>
        <p:spPr>
          <a:xfrm>
            <a:off x="444500" y="1517714"/>
            <a:ext cx="5184437" cy="4659248"/>
          </a:xfrm>
        </p:spPr>
        <p:txBody>
          <a:bodyPr/>
          <a:lstStyle/>
          <a:p>
            <a:r>
              <a:rPr lang="en-US" b="0" i="0" dirty="0">
                <a:effectLst/>
                <a:latin typeface="Source Sans Pro" panose="020B0503030403020204" pitchFamily="34" charset="0"/>
              </a:rPr>
              <a:t>Data engineering is the practice designing and building systems for collecting, storing, and analyzing data at scale. It is a broad field with applications in just about every industry. Organizations have the ability to collect massive amounts of data, and they need the right people and technology to ensure the data is in a highly usable state by the time it reaches the data scientists and analysts.</a:t>
            </a:r>
            <a:endParaRPr lang="en-US" dirty="0"/>
          </a:p>
        </p:txBody>
      </p:sp>
      <p:pic>
        <p:nvPicPr>
          <p:cNvPr id="2050" name="Picture 2" descr="What is Data Engineering? Everything You Need to Know in 2022 | phData">
            <a:extLst>
              <a:ext uri="{FF2B5EF4-FFF2-40B4-BE49-F238E27FC236}">
                <a16:creationId xmlns:a16="http://schemas.microsoft.com/office/drawing/2014/main" id="{E040C820-4FAF-46A9-AA70-02892F97B7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74163" y="1737786"/>
            <a:ext cx="5184437" cy="4219105"/>
          </a:xfrm>
          <a:prstGeom prst="rect">
            <a:avLst/>
          </a:prstGeom>
          <a:solidFill>
            <a:srgbClr val="FFFFFF"/>
          </a:solidFill>
        </p:spPr>
      </p:pic>
    </p:spTree>
    <p:extLst>
      <p:ext uri="{BB962C8B-B14F-4D97-AF65-F5344CB8AC3E}">
        <p14:creationId xmlns:p14="http://schemas.microsoft.com/office/powerpoint/2010/main" val="336072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1713-81D4-45D9-959C-235223A78706}"/>
              </a:ext>
            </a:extLst>
          </p:cNvPr>
          <p:cNvSpPr>
            <a:spLocks noGrp="1"/>
          </p:cNvSpPr>
          <p:nvPr>
            <p:ph type="title"/>
          </p:nvPr>
        </p:nvSpPr>
        <p:spPr>
          <a:xfrm>
            <a:off x="444500" y="542925"/>
            <a:ext cx="11214100" cy="535531"/>
          </a:xfrm>
        </p:spPr>
        <p:txBody>
          <a:bodyPr wrap="square" anchor="t">
            <a:normAutofit/>
          </a:bodyPr>
          <a:lstStyle/>
          <a:p>
            <a:r>
              <a:rPr lang="en-IN" dirty="0"/>
              <a:t>Cloud Service </a:t>
            </a:r>
          </a:p>
        </p:txBody>
      </p:sp>
      <p:sp>
        <p:nvSpPr>
          <p:cNvPr id="3" name="Slide Number Placeholder 2">
            <a:extLst>
              <a:ext uri="{FF2B5EF4-FFF2-40B4-BE49-F238E27FC236}">
                <a16:creationId xmlns:a16="http://schemas.microsoft.com/office/drawing/2014/main" id="{7150D9EF-6FFD-4506-A8D8-DD195FF69B7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71" name="Content Placeholder 3">
            <a:extLst>
              <a:ext uri="{FF2B5EF4-FFF2-40B4-BE49-F238E27FC236}">
                <a16:creationId xmlns:a16="http://schemas.microsoft.com/office/drawing/2014/main" id="{28068D7A-D56B-3344-C7B1-C812F96762DE}"/>
              </a:ext>
            </a:extLst>
          </p:cNvPr>
          <p:cNvSpPr>
            <a:spLocks noGrp="1"/>
          </p:cNvSpPr>
          <p:nvPr>
            <p:ph sz="half" idx="1"/>
          </p:nvPr>
        </p:nvSpPr>
        <p:spPr>
          <a:xfrm>
            <a:off x="443365" y="1517715"/>
            <a:ext cx="5184437" cy="4659248"/>
          </a:xfrm>
        </p:spPr>
        <p:txBody>
          <a:bodyPr/>
          <a:lstStyle/>
          <a:p>
            <a:pPr marL="0" indent="0" algn="l">
              <a:buNone/>
            </a:pPr>
            <a:r>
              <a:rPr lang="en-US" b="1" i="0" dirty="0">
                <a:effectLst/>
                <a:latin typeface="Source Sans Pro" panose="020B0503030403020204" pitchFamily="34" charset="0"/>
              </a:rPr>
              <a:t>EMR (Elastic Map Reduce)</a:t>
            </a:r>
            <a:r>
              <a:rPr lang="en-US" b="0" i="0" dirty="0">
                <a:effectLst/>
                <a:latin typeface="Source Sans Pro" panose="020B0503030403020204" pitchFamily="34" charset="0"/>
              </a:rPr>
              <a:t>— This AWS analytics service mainly used for big data processing like Spark, Splunk, Hadoop, etc.</a:t>
            </a:r>
          </a:p>
          <a:p>
            <a:pPr marL="0" indent="0" algn="l">
              <a:buNone/>
            </a:pPr>
            <a:r>
              <a:rPr lang="en-US" b="1" i="0" dirty="0">
                <a:effectLst/>
                <a:latin typeface="Source Sans Pro" panose="020B0503030403020204" pitchFamily="34" charset="0"/>
              </a:rPr>
              <a:t>Data Pipeline</a:t>
            </a:r>
            <a:r>
              <a:rPr lang="en-US" b="0" i="0" dirty="0">
                <a:effectLst/>
                <a:latin typeface="Source Sans Pro" panose="020B0503030403020204" pitchFamily="34" charset="0"/>
              </a:rPr>
              <a:t>— Allows you to move data from one place to another. For example from DynamoDB to S3.</a:t>
            </a:r>
          </a:p>
          <a:p>
            <a:endParaRPr lang="en-US" dirty="0"/>
          </a:p>
        </p:txBody>
      </p:sp>
      <p:pic>
        <p:nvPicPr>
          <p:cNvPr id="3074" name="Picture 2" descr="Amazon Cloud Services &amp; Development Company | Signity Solutions">
            <a:extLst>
              <a:ext uri="{FF2B5EF4-FFF2-40B4-BE49-F238E27FC236}">
                <a16:creationId xmlns:a16="http://schemas.microsoft.com/office/drawing/2014/main" id="{0149CF92-2AB7-41D7-ACD0-30DD270645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72126" y="1382508"/>
            <a:ext cx="5184437" cy="1592572"/>
          </a:xfrm>
          <a:prstGeom prst="rect">
            <a:avLst/>
          </a:prstGeom>
          <a:solidFill>
            <a:srgbClr val="FFFFFF"/>
          </a:solidFill>
        </p:spPr>
      </p:pic>
    </p:spTree>
    <p:extLst>
      <p:ext uri="{BB962C8B-B14F-4D97-AF65-F5344CB8AC3E}">
        <p14:creationId xmlns:p14="http://schemas.microsoft.com/office/powerpoint/2010/main" val="349275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5E7C-2B5C-482E-A7F3-7BAFE10A7BAC}"/>
              </a:ext>
            </a:extLst>
          </p:cNvPr>
          <p:cNvSpPr>
            <a:spLocks noGrp="1"/>
          </p:cNvSpPr>
          <p:nvPr>
            <p:ph type="title"/>
          </p:nvPr>
        </p:nvSpPr>
        <p:spPr/>
        <p:txBody>
          <a:bodyPr/>
          <a:lstStyle/>
          <a:p>
            <a:r>
              <a:rPr lang="en-IN" dirty="0"/>
              <a:t>HDFS</a:t>
            </a:r>
          </a:p>
        </p:txBody>
      </p:sp>
      <p:sp>
        <p:nvSpPr>
          <p:cNvPr id="3" name="Slide Number Placeholder 2">
            <a:extLst>
              <a:ext uri="{FF2B5EF4-FFF2-40B4-BE49-F238E27FC236}">
                <a16:creationId xmlns:a16="http://schemas.microsoft.com/office/drawing/2014/main" id="{8A4DCDB9-58B4-412C-AF9C-36E7FC8C399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2C31DB6F-A1E1-4B1C-8150-D3220365D47C}"/>
              </a:ext>
            </a:extLst>
          </p:cNvPr>
          <p:cNvSpPr>
            <a:spLocks noGrp="1"/>
          </p:cNvSpPr>
          <p:nvPr>
            <p:ph type="body" idx="1"/>
          </p:nvPr>
        </p:nvSpPr>
        <p:spPr>
          <a:xfrm>
            <a:off x="444500" y="1681162"/>
            <a:ext cx="6878651" cy="2437613"/>
          </a:xfrm>
        </p:spPr>
        <p:txBody>
          <a:bodyPr>
            <a:normAutofit/>
          </a:bodyPr>
          <a:lstStyle/>
          <a:p>
            <a:r>
              <a:rPr lang="en-US" b="0" i="0" dirty="0">
                <a:solidFill>
                  <a:srgbClr val="BDC1C6"/>
                </a:solidFill>
                <a:effectLst/>
                <a:latin typeface="arial" panose="020B0604020202020204" pitchFamily="34" charset="0"/>
              </a:rPr>
              <a:t>The Hadoop Distributed File System (HDFS) is the </a:t>
            </a:r>
            <a:r>
              <a:rPr lang="en-US" b="1" i="0" dirty="0">
                <a:solidFill>
                  <a:srgbClr val="BDC1C6"/>
                </a:solidFill>
                <a:effectLst/>
                <a:latin typeface="arial" panose="020B0604020202020204" pitchFamily="34" charset="0"/>
              </a:rPr>
              <a:t>primary data storage system used by Hadoop applications</a:t>
            </a:r>
            <a:r>
              <a:rPr lang="en-US" b="0" i="0" dirty="0">
                <a:solidFill>
                  <a:srgbClr val="BDC1C6"/>
                </a:solidFill>
                <a:effectLst/>
                <a:latin typeface="arial" panose="020B0604020202020204" pitchFamily="34" charset="0"/>
              </a:rPr>
              <a:t>. HDFS employs a </a:t>
            </a:r>
            <a:r>
              <a:rPr lang="en-US" b="0" i="0" dirty="0" err="1">
                <a:solidFill>
                  <a:srgbClr val="BDC1C6"/>
                </a:solidFill>
                <a:effectLst/>
                <a:latin typeface="arial" panose="020B0604020202020204" pitchFamily="34" charset="0"/>
              </a:rPr>
              <a:t>NameNode</a:t>
            </a:r>
            <a:r>
              <a:rPr lang="en-US" b="0" i="0" dirty="0">
                <a:solidFill>
                  <a:srgbClr val="BDC1C6"/>
                </a:solidFill>
                <a:effectLst/>
                <a:latin typeface="arial" panose="020B0604020202020204" pitchFamily="34" charset="0"/>
              </a:rPr>
              <a:t> and </a:t>
            </a:r>
            <a:r>
              <a:rPr lang="en-US" b="0" i="0" dirty="0" err="1">
                <a:solidFill>
                  <a:srgbClr val="BDC1C6"/>
                </a:solidFill>
                <a:effectLst/>
                <a:latin typeface="arial" panose="020B0604020202020204" pitchFamily="34" charset="0"/>
              </a:rPr>
              <a:t>DataNode</a:t>
            </a:r>
            <a:r>
              <a:rPr lang="en-US" b="0" i="0" dirty="0">
                <a:solidFill>
                  <a:srgbClr val="BDC1C6"/>
                </a:solidFill>
                <a:effectLst/>
                <a:latin typeface="arial" panose="020B0604020202020204" pitchFamily="34" charset="0"/>
              </a:rPr>
              <a:t> architecture to implement a distributed file system that provides high-performance access to data across highly scalable Hadoop clusters.</a:t>
            </a:r>
            <a:endParaRPr lang="en-IN" dirty="0"/>
          </a:p>
        </p:txBody>
      </p:sp>
      <p:pic>
        <p:nvPicPr>
          <p:cNvPr id="1026" name="Picture 2" descr="HDFS Architecture Guide">
            <a:extLst>
              <a:ext uri="{FF2B5EF4-FFF2-40B4-BE49-F238E27FC236}">
                <a16:creationId xmlns:a16="http://schemas.microsoft.com/office/drawing/2014/main" id="{9915F475-37EC-4191-8486-C24EFF694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685" y="1357036"/>
            <a:ext cx="4424315" cy="324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9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3383-204B-4D9A-B1A6-665A364112CB}"/>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E81F65BD-92DA-4124-B625-E71572001BC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1D65C0E8-1FDD-440D-8004-B2548D2E13D8}"/>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BA8477F9-81F4-4154-AEF2-56DB0021AFA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ADEFC43D-F5DA-4632-A78B-06AE001AE383}"/>
              </a:ext>
            </a:extLst>
          </p:cNvPr>
          <p:cNvSpPr>
            <a:spLocks noGrp="1"/>
          </p:cNvSpPr>
          <p:nvPr>
            <p:ph sz="half" idx="2"/>
          </p:nvPr>
        </p:nvSpPr>
        <p:spPr/>
        <p:txBody>
          <a:bodyPr/>
          <a:lstStyle/>
          <a:p>
            <a:endParaRPr lang="en-IN"/>
          </a:p>
        </p:txBody>
      </p:sp>
      <p:sp>
        <p:nvSpPr>
          <p:cNvPr id="7" name="Content Placeholder 6">
            <a:extLst>
              <a:ext uri="{FF2B5EF4-FFF2-40B4-BE49-F238E27FC236}">
                <a16:creationId xmlns:a16="http://schemas.microsoft.com/office/drawing/2014/main" id="{1E88233F-56AB-4E12-BB7F-EAC0A07C72FA}"/>
              </a:ext>
            </a:extLst>
          </p:cNvPr>
          <p:cNvSpPr>
            <a:spLocks noGrp="1"/>
          </p:cNvSpPr>
          <p:nvPr>
            <p:ph sz="quarter" idx="4"/>
          </p:nvPr>
        </p:nvSpPr>
        <p:spPr/>
        <p:txBody>
          <a:bodyPr/>
          <a:lstStyle/>
          <a:p>
            <a:endParaRPr lang="en-IN" dirty="0"/>
          </a:p>
        </p:txBody>
      </p:sp>
      <p:pic>
        <p:nvPicPr>
          <p:cNvPr id="9" name="Picture 8">
            <a:extLst>
              <a:ext uri="{FF2B5EF4-FFF2-40B4-BE49-F238E27FC236}">
                <a16:creationId xmlns:a16="http://schemas.microsoft.com/office/drawing/2014/main" id="{5A97A576-AA19-435A-BDCE-057B04549C73}"/>
              </a:ext>
            </a:extLst>
          </p:cNvPr>
          <p:cNvPicPr>
            <a:picLocks noChangeAspect="1"/>
          </p:cNvPicPr>
          <p:nvPr/>
        </p:nvPicPr>
        <p:blipFill>
          <a:blip r:embed="rId2"/>
          <a:stretch>
            <a:fillRect/>
          </a:stretch>
        </p:blipFill>
        <p:spPr>
          <a:xfrm>
            <a:off x="444500" y="1549357"/>
            <a:ext cx="5157787" cy="2357933"/>
          </a:xfrm>
          <a:prstGeom prst="rect">
            <a:avLst/>
          </a:prstGeom>
        </p:spPr>
      </p:pic>
      <p:pic>
        <p:nvPicPr>
          <p:cNvPr id="11" name="Picture 10">
            <a:extLst>
              <a:ext uri="{FF2B5EF4-FFF2-40B4-BE49-F238E27FC236}">
                <a16:creationId xmlns:a16="http://schemas.microsoft.com/office/drawing/2014/main" id="{CB50F982-E3F1-4D6C-A501-0930D9474BF7}"/>
              </a:ext>
            </a:extLst>
          </p:cNvPr>
          <p:cNvPicPr>
            <a:picLocks noChangeAspect="1"/>
          </p:cNvPicPr>
          <p:nvPr/>
        </p:nvPicPr>
        <p:blipFill>
          <a:blip r:embed="rId3"/>
          <a:stretch>
            <a:fillRect/>
          </a:stretch>
        </p:blipFill>
        <p:spPr>
          <a:xfrm>
            <a:off x="6475411" y="1549357"/>
            <a:ext cx="5183189" cy="2357933"/>
          </a:xfrm>
          <a:prstGeom prst="rect">
            <a:avLst/>
          </a:prstGeom>
        </p:spPr>
      </p:pic>
      <p:pic>
        <p:nvPicPr>
          <p:cNvPr id="13" name="Picture 12">
            <a:extLst>
              <a:ext uri="{FF2B5EF4-FFF2-40B4-BE49-F238E27FC236}">
                <a16:creationId xmlns:a16="http://schemas.microsoft.com/office/drawing/2014/main" id="{FFDA9DD0-1F0E-41BD-9566-9A44DA6AAF20}"/>
              </a:ext>
            </a:extLst>
          </p:cNvPr>
          <p:cNvPicPr>
            <a:picLocks noChangeAspect="1"/>
          </p:cNvPicPr>
          <p:nvPr/>
        </p:nvPicPr>
        <p:blipFill>
          <a:blip r:embed="rId4"/>
          <a:stretch>
            <a:fillRect/>
          </a:stretch>
        </p:blipFill>
        <p:spPr>
          <a:xfrm>
            <a:off x="3582428" y="3947679"/>
            <a:ext cx="5183189" cy="2241984"/>
          </a:xfrm>
          <a:prstGeom prst="rect">
            <a:avLst/>
          </a:prstGeom>
        </p:spPr>
      </p:pic>
    </p:spTree>
    <p:extLst>
      <p:ext uri="{BB962C8B-B14F-4D97-AF65-F5344CB8AC3E}">
        <p14:creationId xmlns:p14="http://schemas.microsoft.com/office/powerpoint/2010/main" val="9587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180</TotalTime>
  <Words>907</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vt:lpstr>
      <vt:lpstr>Calibri</vt:lpstr>
      <vt:lpstr>Helvetica Neue</vt:lpstr>
      <vt:lpstr>inter-bold</vt:lpstr>
      <vt:lpstr>inter-regular</vt:lpstr>
      <vt:lpstr>Lato</vt:lpstr>
      <vt:lpstr>Source Sans Pro</vt:lpstr>
      <vt:lpstr>Trade Gothic LT Pro</vt:lpstr>
      <vt:lpstr>Trebuchet MS</vt:lpstr>
      <vt:lpstr>urw-din</vt:lpstr>
      <vt:lpstr>Office Theme</vt:lpstr>
      <vt:lpstr>CHARITY DONORS PREDICTION </vt:lpstr>
      <vt:lpstr>Introduction System Requirements Software used  Data engineering  Analytics Conclusion   </vt:lpstr>
      <vt:lpstr>System Requirements </vt:lpstr>
      <vt:lpstr>Software Requirements </vt:lpstr>
      <vt:lpstr>Language Used </vt:lpstr>
      <vt:lpstr>Data Engineering </vt:lpstr>
      <vt:lpstr>Cloud Service </vt:lpstr>
      <vt:lpstr>HDFS</vt:lpstr>
      <vt:lpstr>PowerPoint Presentation</vt:lpstr>
      <vt:lpstr>Sqoop</vt:lpstr>
      <vt:lpstr>Sqoop Import</vt:lpstr>
      <vt:lpstr>Business problem </vt:lpstr>
      <vt:lpstr>Data Set</vt:lpstr>
      <vt:lpstr>Data Quality Report </vt:lpstr>
      <vt:lpstr>Models Used </vt:lpstr>
      <vt:lpstr>DecisionTreeClassifier</vt:lpstr>
      <vt:lpstr>KNeighborsClassifier</vt:lpstr>
      <vt:lpstr>Naive Bayes</vt:lpstr>
      <vt:lpstr>Logistic Regression</vt:lpstr>
      <vt:lpstr>Results and Conclusion</vt:lpstr>
      <vt:lpstr>Future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 DONORS PREDICTION </dc:title>
  <dc:creator>AMGOPAL TUMMALA</dc:creator>
  <cp:lastModifiedBy>AMGOPAL TUMMALA</cp:lastModifiedBy>
  <cp:revision>6</cp:revision>
  <dcterms:created xsi:type="dcterms:W3CDTF">2022-03-30T14:26:41Z</dcterms:created>
  <dcterms:modified xsi:type="dcterms:W3CDTF">2022-04-04T07:02:34Z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