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40"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ortinet.com/resources/cyberglossary/firewall"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Keystroke_logging" TargetMode="External"/><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743200" y="2067305"/>
            <a:ext cx="7391399" cy="509114"/>
          </a:xfrm>
          <a:prstGeom prst="rect">
            <a:avLst/>
          </a:prstGeom>
        </p:spPr>
        <p:txBody>
          <a:bodyPr vert="horz" wrap="square" lIns="0" tIns="16510" rIns="0" bIns="0" rtlCol="0">
            <a:spAutoFit/>
          </a:bodyPr>
          <a:lstStyle/>
          <a:p>
            <a:pPr marL="3213735">
              <a:lnSpc>
                <a:spcPct val="100000"/>
              </a:lnSpc>
              <a:spcBef>
                <a:spcPts val="130"/>
              </a:spcBef>
            </a:pPr>
            <a:r>
              <a:rPr lang="en-US" spc="15" dirty="0" err="1" smtClean="0"/>
              <a:t>Shaik</a:t>
            </a:r>
            <a:r>
              <a:rPr lang="en-US" spc="15" dirty="0" smtClean="0"/>
              <a:t> </a:t>
            </a:r>
            <a:r>
              <a:rPr spc="15" dirty="0" err="1" smtClean="0"/>
              <a:t>S</a:t>
            </a:r>
            <a:r>
              <a:rPr lang="en-US" spc="15" dirty="0" err="1" smtClean="0"/>
              <a:t>habnam</a:t>
            </a:r>
            <a:endParaRPr spc="15" dirty="0"/>
          </a:p>
        </p:txBody>
      </p:sp>
      <p:sp>
        <p:nvSpPr>
          <p:cNvPr id="8" name="object 8"/>
          <p:cNvSpPr txBox="1"/>
          <p:nvPr/>
        </p:nvSpPr>
        <p:spPr>
          <a:xfrm>
            <a:off x="6484620" y="2821622"/>
            <a:ext cx="1859280" cy="443711"/>
          </a:xfrm>
          <a:prstGeom prst="rect">
            <a:avLst/>
          </a:prstGeom>
        </p:spPr>
        <p:txBody>
          <a:bodyPr vert="horz" wrap="square" lIns="0" tIns="12700" rIns="0" bIns="0" rtlCol="0">
            <a:spAutoFit/>
          </a:bodyPr>
          <a:lstStyle/>
          <a:p>
            <a:pPr marL="12700">
              <a:lnSpc>
                <a:spcPct val="100000"/>
              </a:lnSpc>
              <a:spcBef>
                <a:spcPts val="100"/>
              </a:spcBef>
            </a:pPr>
            <a:r>
              <a:rPr lang="en-US" sz="2800" b="1" spc="10" dirty="0" err="1" smtClean="0">
                <a:solidFill>
                  <a:srgbClr val="2D936B"/>
                </a:solidFill>
                <a:cs typeface="Trebuchet MS"/>
              </a:rPr>
              <a:t>Keylogger</a:t>
            </a:r>
            <a:endParaRPr sz="2800" dirty="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8617268" cy="6907660"/>
          </a:xfrm>
          <a:prstGeom prst="rect">
            <a:avLst/>
          </a:prstGeom>
        </p:spPr>
        <p:txBody>
          <a:bodyPr vert="horz" wrap="square" lIns="0" tIns="13335" rIns="0" bIns="0" rtlCol="0">
            <a:spAutoFit/>
          </a:bodyPr>
          <a:lstStyle/>
          <a:p>
            <a:pPr marL="12700">
              <a:spcBef>
                <a:spcPts val="105"/>
              </a:spcBef>
            </a:pPr>
            <a:r>
              <a:rPr dirty="0" smtClean="0">
                <a:latin typeface="+mn-lt"/>
              </a:rPr>
              <a:t>R</a:t>
            </a:r>
            <a:r>
              <a:rPr spc="-40" dirty="0" smtClean="0">
                <a:latin typeface="+mn-lt"/>
              </a:rPr>
              <a:t>E</a:t>
            </a:r>
            <a:r>
              <a:rPr spc="15" dirty="0" smtClean="0">
                <a:latin typeface="+mn-lt"/>
              </a:rPr>
              <a:t>S</a:t>
            </a:r>
            <a:r>
              <a:rPr spc="-30" dirty="0" smtClean="0">
                <a:latin typeface="+mn-lt"/>
              </a:rPr>
              <a:t>U</a:t>
            </a:r>
            <a:r>
              <a:rPr spc="-405" dirty="0" smtClean="0">
                <a:latin typeface="+mn-lt"/>
              </a:rPr>
              <a:t>L</a:t>
            </a:r>
            <a:r>
              <a:rPr dirty="0" smtClean="0">
                <a:latin typeface="+mn-lt"/>
              </a:rPr>
              <a:t>TS</a:t>
            </a:r>
            <a:r>
              <a:rPr lang="en-US" dirty="0" smtClean="0">
                <a:latin typeface="+mn-lt"/>
              </a:rPr>
              <a:t/>
            </a:r>
            <a:br>
              <a:rPr lang="en-US" dirty="0" smtClean="0">
                <a:latin typeface="+mn-lt"/>
              </a:rPr>
            </a:br>
            <a:r>
              <a:rPr lang="en-US" dirty="0" smtClean="0">
                <a:latin typeface="+mn-lt"/>
              </a:rPr>
              <a:t/>
            </a:r>
            <a:br>
              <a:rPr lang="en-US" dirty="0" smtClean="0">
                <a:latin typeface="+mn-lt"/>
              </a:rPr>
            </a:br>
            <a:r>
              <a:rPr lang="en-US" sz="4000" b="0" dirty="0" smtClean="0">
                <a:solidFill>
                  <a:srgbClr val="000000"/>
                </a:solidFill>
                <a:highlight>
                  <a:srgbClr val="FFFFFF"/>
                </a:highlight>
                <a:latin typeface="+mn-lt"/>
              </a:rPr>
              <a:t>The best way to protect your devices from </a:t>
            </a:r>
            <a:r>
              <a:rPr lang="en-US" sz="4000" b="0" dirty="0" err="1" smtClean="0">
                <a:solidFill>
                  <a:srgbClr val="000000"/>
                </a:solidFill>
                <a:highlight>
                  <a:srgbClr val="FFFFFF"/>
                </a:highlight>
                <a:latin typeface="+mn-lt"/>
              </a:rPr>
              <a:t>keylogging</a:t>
            </a:r>
            <a:r>
              <a:rPr lang="en-US" sz="4000" b="0" dirty="0" smtClean="0">
                <a:solidFill>
                  <a:srgbClr val="000000"/>
                </a:solidFill>
                <a:highlight>
                  <a:srgbClr val="FFFFFF"/>
                </a:highlight>
                <a:latin typeface="+mn-lt"/>
              </a:rPr>
              <a:t> is to use a high-quality antivirus or</a:t>
            </a:r>
            <a:r>
              <a:rPr lang="en-US" sz="4000" dirty="0" smtClean="0">
                <a:solidFill>
                  <a:srgbClr val="000000"/>
                </a:solidFill>
                <a:highlight>
                  <a:srgbClr val="FFFFFF"/>
                </a:highlight>
                <a:latin typeface="+mn-lt"/>
              </a:rPr>
              <a:t> </a:t>
            </a:r>
            <a:r>
              <a:rPr lang="en-US" sz="4000" dirty="0" smtClean="0">
                <a:highlight>
                  <a:srgbClr val="FFFFFF"/>
                </a:highlight>
                <a:latin typeface="+mn-lt"/>
                <a:hlinkClick r:id="rId3">
                  <a:extLst>
                    <a:ext uri="{A12FA001-AC4F-418D-AE19-62706E023703}">
                      <ahyp:hlinkClr xmlns="" xmlns:ahyp="http://schemas.microsoft.com/office/drawing/2018/hyperlinkcolor" xmlns:lc="http://schemas.openxmlformats.org/drawingml/2006/lockedCanvas" val="tx"/>
                    </a:ext>
                  </a:extLst>
                </a:hlinkClick>
              </a:rPr>
              <a:t>firewall</a:t>
            </a:r>
            <a:r>
              <a:rPr lang="en-US" sz="4000" b="0" dirty="0" smtClean="0">
                <a:solidFill>
                  <a:srgbClr val="000000"/>
                </a:solidFill>
                <a:highlight>
                  <a:srgbClr val="FFFFFF"/>
                </a:highlight>
                <a:latin typeface="+mn-lt"/>
              </a:rPr>
              <a:t>. You can also take other precautions to make an infection less likely</a:t>
            </a:r>
            <a:r>
              <a:rPr lang="en-US" sz="3600" b="0" dirty="0" smtClean="0">
                <a:solidFill>
                  <a:srgbClr val="000000"/>
                </a:solidFill>
                <a:highlight>
                  <a:srgbClr val="FFFFFF"/>
                </a:highlight>
                <a:latin typeface="+mn-lt"/>
              </a:rPr>
              <a:t>.</a:t>
            </a:r>
            <a:r>
              <a:rPr lang="en-US" b="0" dirty="0" smtClean="0">
                <a:solidFill>
                  <a:srgbClr val="000000"/>
                </a:solidFill>
                <a:highlight>
                  <a:srgbClr val="FFFFFF"/>
                </a:highlight>
                <a:latin typeface="+mn-lt"/>
              </a:rPr>
              <a:t> </a:t>
            </a:r>
            <a:br>
              <a:rPr lang="en-US" b="0" dirty="0" smtClean="0">
                <a:solidFill>
                  <a:srgbClr val="000000"/>
                </a:solidFill>
                <a:highlight>
                  <a:srgbClr val="FFFFFF"/>
                </a:highlight>
                <a:latin typeface="+mn-lt"/>
              </a:rPr>
            </a:br>
            <a:r>
              <a:rPr lang="en-US" dirty="0" smtClean="0">
                <a:latin typeface="+mn-lt"/>
              </a:rPr>
              <a:t/>
            </a:r>
            <a:br>
              <a:rPr lang="en-US" dirty="0" smtClean="0">
                <a:latin typeface="+mn-lt"/>
              </a:rPr>
            </a:br>
            <a:r>
              <a:rPr lang="en-US" dirty="0" smtClean="0">
                <a:latin typeface="+mn-lt"/>
              </a:rPr>
              <a:t/>
            </a:r>
            <a:br>
              <a:rPr lang="en-US" dirty="0" smtClean="0">
                <a:latin typeface="+mn-lt"/>
              </a:rPr>
            </a:br>
            <a:endParaRPr dirty="0">
              <a:latin typeface="+mn-lt"/>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6"/>
            <a:ext cx="4975225" cy="1978747"/>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smtClean="0"/>
              <a:t>TITLE</a:t>
            </a:r>
            <a:r>
              <a:rPr lang="en-US" sz="4250" spc="25" dirty="0" smtClean="0"/>
              <a:t/>
            </a:r>
            <a:br>
              <a:rPr lang="en-US" sz="4250" spc="25" dirty="0" smtClean="0"/>
            </a:br>
            <a:r>
              <a:rPr lang="en-US" sz="4250" spc="25" dirty="0" smtClean="0"/>
              <a:t/>
            </a:r>
            <a:br>
              <a:rPr lang="en-US" sz="4250" spc="25" dirty="0" smtClean="0"/>
            </a:br>
            <a:r>
              <a:rPr lang="en-US" sz="4250" spc="25" dirty="0" err="1" smtClean="0">
                <a:latin typeface="+mn-lt"/>
              </a:rPr>
              <a:t>keylogger</a:t>
            </a:r>
            <a:endParaRPr sz="4250" dirty="0">
              <a:latin typeface="+mn-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743200" y="445388"/>
            <a:ext cx="5181599" cy="5614999"/>
          </a:xfrm>
          <a:prstGeom prst="rect">
            <a:avLst/>
          </a:prstGeom>
        </p:spPr>
        <p:txBody>
          <a:bodyPr vert="horz" wrap="square" lIns="0" tIns="13335" rIns="0" bIns="0" rtlCol="0">
            <a:spAutoFit/>
          </a:bodyPr>
          <a:lstStyle/>
          <a:p>
            <a:pPr marL="12700" lvl="0" algn="just">
              <a:spcBef>
                <a:spcPts val="105"/>
              </a:spcBef>
            </a:pPr>
            <a:r>
              <a:rPr spc="25" dirty="0" smtClean="0"/>
              <a:t>A</a:t>
            </a:r>
            <a:r>
              <a:rPr spc="-5" dirty="0" smtClean="0"/>
              <a:t>G</a:t>
            </a:r>
            <a:r>
              <a:rPr spc="-35" dirty="0" smtClean="0"/>
              <a:t>E</a:t>
            </a:r>
            <a:r>
              <a:rPr spc="15" dirty="0" smtClean="0"/>
              <a:t>N</a:t>
            </a:r>
            <a:r>
              <a:rPr dirty="0" smtClean="0"/>
              <a:t>DA</a:t>
            </a:r>
            <a:r>
              <a:rPr lang="en-US" dirty="0" smtClean="0"/>
              <a:t/>
            </a:r>
            <a:br>
              <a:rPr lang="en-US" dirty="0" smtClean="0"/>
            </a:br>
            <a:r>
              <a:rPr lang="en-US" dirty="0" smtClean="0"/>
              <a:t/>
            </a:r>
            <a:br>
              <a:rPr lang="en-US" dirty="0" smtClean="0"/>
            </a:br>
            <a:r>
              <a:rPr lang="en-US" sz="2000" dirty="0" smtClean="0">
                <a:latin typeface="+mj-lt"/>
              </a:rPr>
              <a:t>1.1OUTLINE OF THE PROJECT Software Key loggers, also known as keystroke loggers, record the keys hit on a device and save them to a file,  accessed by the person who deployed the malware. A key logger can be either software or hardware. A hardware </a:t>
            </a:r>
            <a:r>
              <a:rPr lang="en-US" sz="2000" dirty="0" err="1" smtClean="0">
                <a:latin typeface="+mj-lt"/>
              </a:rPr>
              <a:t>keylogger</a:t>
            </a:r>
            <a:r>
              <a:rPr lang="en-US" sz="2000" dirty="0" smtClean="0">
                <a:latin typeface="+mj-lt"/>
              </a:rPr>
              <a:t> is a device that connects your keyboard to your computer. </a:t>
            </a:r>
            <a:r>
              <a:rPr lang="en-US" sz="2000" dirty="0" err="1" smtClean="0">
                <a:latin typeface="+mj-lt"/>
              </a:rPr>
              <a:t>Keyloggers</a:t>
            </a:r>
            <a:r>
              <a:rPr lang="en-US" sz="2000" dirty="0" smtClean="0">
                <a:latin typeface="+mj-lt"/>
              </a:rPr>
              <a:t> can be connected directly to the keyboard and the computer through manually using one of two approaches. PS/2 and the USP </a:t>
            </a:r>
            <a:r>
              <a:rPr lang="en-US" sz="2000" dirty="0" err="1" smtClean="0">
                <a:latin typeface="+mj-lt"/>
              </a:rPr>
              <a:t>keylogger</a:t>
            </a:r>
            <a:r>
              <a:rPr lang="en-US" sz="2000" dirty="0" smtClean="0">
                <a:latin typeface="+mj-lt"/>
              </a:rPr>
              <a:t> are two examples of this method.</a:t>
            </a:r>
            <a:r>
              <a:rPr lang="en-US" dirty="0" smtClean="0">
                <a:latin typeface="+mj-lt"/>
              </a:rPr>
              <a:t/>
            </a:r>
            <a:br>
              <a:rPr lang="en-US" dirty="0" smtClean="0">
                <a:latin typeface="+mj-lt"/>
              </a:rPr>
            </a:br>
            <a:endParaRPr dirty="0">
              <a:latin typeface="+mj-lt"/>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4800" y="914400"/>
            <a:ext cx="7696200" cy="4564070"/>
          </a:xfrm>
          <a:prstGeom prst="rect">
            <a:avLst/>
          </a:prstGeom>
        </p:spPr>
        <p:txBody>
          <a:bodyPr vert="horz" wrap="square" lIns="0" tIns="16510" rIns="0" bIns="0" rtlCol="0">
            <a:spAutoFit/>
          </a:bodyPr>
          <a:lstStyle/>
          <a:p>
            <a:pPr marL="12700">
              <a:spcBef>
                <a:spcPts val="130"/>
              </a:spcBef>
              <a:tabLst>
                <a:tab pos="2727960" algn="l"/>
              </a:tabLst>
            </a:pPr>
            <a:r>
              <a:rPr lang="en-US" sz="4250" spc="-20" dirty="0" smtClean="0"/>
              <a:t>  </a:t>
            </a:r>
            <a:r>
              <a:rPr sz="4250" spc="-20" dirty="0" smtClean="0"/>
              <a:t>P</a:t>
            </a:r>
            <a:r>
              <a:rPr sz="4250" spc="15" dirty="0" smtClean="0"/>
              <a:t>ROB</a:t>
            </a:r>
            <a:r>
              <a:rPr sz="4250" spc="55" dirty="0" smtClean="0"/>
              <a:t>L</a:t>
            </a:r>
            <a:r>
              <a:rPr sz="4250" spc="-20" dirty="0" smtClean="0"/>
              <a:t>E</a:t>
            </a:r>
            <a:r>
              <a:rPr sz="4250" spc="20" dirty="0" smtClean="0"/>
              <a:t>M</a:t>
            </a:r>
            <a:r>
              <a:rPr sz="4250" dirty="0"/>
              <a:t>	</a:t>
            </a:r>
            <a:r>
              <a:rPr lang="en-US" sz="4250" dirty="0" smtClean="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smtClean="0"/>
              <a:t/>
            </a:r>
            <a:br>
              <a:rPr lang="en-US" sz="4250" spc="10" dirty="0" smtClean="0"/>
            </a:br>
            <a:r>
              <a:rPr lang="en-US" sz="4250" spc="10" dirty="0" smtClean="0"/>
              <a:t/>
            </a:r>
            <a:br>
              <a:rPr lang="en-US" sz="4250" spc="10" dirty="0" smtClean="0"/>
            </a:br>
            <a:r>
              <a:rPr lang="en-US" sz="2800" b="0" dirty="0" smtClean="0">
                <a:solidFill>
                  <a:schemeClr val="bg1"/>
                </a:solidFill>
                <a:highlight>
                  <a:srgbClr val="1F1F1F"/>
                </a:highlight>
                <a:latin typeface="+mn-lt"/>
              </a:rPr>
              <a:t>The </a:t>
            </a:r>
            <a:r>
              <a:rPr lang="en-US" sz="2800" b="0" dirty="0" smtClean="0">
                <a:solidFill>
                  <a:schemeClr val="bg1"/>
                </a:solidFill>
                <a:highlight>
                  <a:srgbClr val="1F1F1F"/>
                </a:highlight>
                <a:latin typeface="+mn-lt"/>
              </a:rPr>
              <a:t>problem statement is that the </a:t>
            </a:r>
            <a:r>
              <a:rPr lang="en-US" sz="2800" b="0" dirty="0" err="1" smtClean="0">
                <a:solidFill>
                  <a:schemeClr val="bg1"/>
                </a:solidFill>
                <a:highlight>
                  <a:srgbClr val="1F1F1F"/>
                </a:highlight>
                <a:latin typeface="+mn-lt"/>
              </a:rPr>
              <a:t>keyloggers</a:t>
            </a:r>
            <a:r>
              <a:rPr lang="en-US" sz="2800" b="0" dirty="0" smtClean="0">
                <a:solidFill>
                  <a:schemeClr val="bg1"/>
                </a:solidFill>
                <a:highlight>
                  <a:srgbClr val="1F1F1F"/>
                </a:highlight>
                <a:latin typeface="+mn-lt"/>
              </a:rPr>
              <a:t> can be detected using </a:t>
            </a:r>
            <a:r>
              <a:rPr lang="en-US" sz="2800" b="0" dirty="0" err="1" smtClean="0">
                <a:solidFill>
                  <a:schemeClr val="bg1"/>
                </a:solidFill>
                <a:highlight>
                  <a:srgbClr val="1F1F1F"/>
                </a:highlight>
                <a:latin typeface="+mn-lt"/>
              </a:rPr>
              <a:t>antiviruses</a:t>
            </a:r>
            <a:r>
              <a:rPr lang="en-US" sz="2800" b="0" dirty="0" smtClean="0">
                <a:solidFill>
                  <a:schemeClr val="bg1"/>
                </a:solidFill>
                <a:highlight>
                  <a:srgbClr val="1F1F1F"/>
                </a:highlight>
                <a:latin typeface="+mn-lt"/>
              </a:rPr>
              <a:t>. Installation of hardware </a:t>
            </a:r>
            <a:r>
              <a:rPr lang="en-US" sz="2800" b="0" dirty="0" err="1" smtClean="0">
                <a:solidFill>
                  <a:schemeClr val="bg1"/>
                </a:solidFill>
                <a:highlight>
                  <a:srgbClr val="1F1F1F"/>
                </a:highlight>
                <a:latin typeface="+mn-lt"/>
              </a:rPr>
              <a:t>keyloggers</a:t>
            </a:r>
            <a:r>
              <a:rPr lang="en-US" sz="2800" b="0" dirty="0" smtClean="0">
                <a:solidFill>
                  <a:schemeClr val="bg1"/>
                </a:solidFill>
                <a:highlight>
                  <a:srgbClr val="1F1F1F"/>
                </a:highlight>
                <a:latin typeface="+mn-lt"/>
              </a:rPr>
              <a:t> is difficult without the knowledge of the owner of the system. The solution to the above existing problem is that we can build a software </a:t>
            </a:r>
            <a:r>
              <a:rPr lang="en-US" sz="2800" b="0" dirty="0" err="1" smtClean="0">
                <a:solidFill>
                  <a:schemeClr val="bg1"/>
                </a:solidFill>
                <a:highlight>
                  <a:srgbClr val="1F1F1F"/>
                </a:highlight>
                <a:latin typeface="+mn-lt"/>
              </a:rPr>
              <a:t>keyloggers</a:t>
            </a:r>
            <a:r>
              <a:rPr lang="en-US" sz="2800" b="0" dirty="0" smtClean="0">
                <a:solidFill>
                  <a:schemeClr val="bg1"/>
                </a:solidFill>
                <a:highlight>
                  <a:srgbClr val="1F1F1F"/>
                </a:highlight>
                <a:latin typeface="+mn-lt"/>
              </a:rPr>
              <a:t> instead of hardware </a:t>
            </a:r>
            <a:r>
              <a:rPr lang="en-US" sz="2800" b="0" dirty="0" err="1" smtClean="0">
                <a:solidFill>
                  <a:schemeClr val="bg1"/>
                </a:solidFill>
                <a:highlight>
                  <a:srgbClr val="1F1F1F"/>
                </a:highlight>
                <a:latin typeface="+mn-lt"/>
              </a:rPr>
              <a:t>keyloggers</a:t>
            </a:r>
            <a:r>
              <a:rPr lang="en-US" sz="2800" b="0" dirty="0" smtClean="0">
                <a:solidFill>
                  <a:schemeClr val="bg1"/>
                </a:solidFill>
                <a:highlight>
                  <a:srgbClr val="1F1F1F"/>
                </a:highlight>
                <a:latin typeface="+mn-lt"/>
              </a:rPr>
              <a:t>.</a:t>
            </a:r>
            <a:r>
              <a:rPr lang="en-IN" sz="4400" dirty="0" smtClean="0"/>
              <a:t/>
            </a:r>
            <a:br>
              <a:rPr lang="en-IN" sz="4400" dirty="0" smtClean="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7489825" cy="4133183"/>
          </a:xfrm>
          <a:prstGeom prst="rect">
            <a:avLst/>
          </a:prstGeom>
        </p:spPr>
        <p:txBody>
          <a:bodyPr vert="horz" wrap="square" lIns="0" tIns="16510" rIns="0" bIns="0" rtlCol="0">
            <a:spAutoFit/>
          </a:bodyPr>
          <a:lstStyle/>
          <a:p>
            <a:pPr marL="12700">
              <a:spcBef>
                <a:spcPts val="130"/>
              </a:spcBef>
              <a:tabLst>
                <a:tab pos="2642870" algn="l"/>
              </a:tabLst>
            </a:pPr>
            <a:r>
              <a:rPr sz="4250" spc="5" dirty="0"/>
              <a:t>PROJECT	</a:t>
            </a:r>
            <a:r>
              <a:rPr sz="4250" spc="-20" dirty="0" smtClean="0"/>
              <a:t>OVERVIEW</a:t>
            </a:r>
            <a:r>
              <a:rPr lang="en-US" sz="4250" spc="-20" dirty="0" smtClean="0"/>
              <a:t/>
            </a:r>
            <a:br>
              <a:rPr lang="en-US" sz="4250" spc="-20" dirty="0" smtClean="0"/>
            </a:br>
            <a:r>
              <a:rPr lang="en-US" sz="4250" spc="-20" dirty="0" smtClean="0"/>
              <a:t/>
            </a:r>
            <a:br>
              <a:rPr lang="en-US" sz="4250" spc="-20" dirty="0" smtClean="0"/>
            </a:br>
            <a:r>
              <a:rPr lang="en-US" sz="2800" b="0" dirty="0" smtClean="0">
                <a:solidFill>
                  <a:schemeClr val="bg1"/>
                </a:solidFill>
                <a:highlight>
                  <a:srgbClr val="1F1F1F"/>
                </a:highlight>
                <a:latin typeface="+mn-lt"/>
              </a:rPr>
              <a:t>T</a:t>
            </a:r>
            <a:r>
              <a:rPr lang="en-US" sz="2800" b="0" dirty="0" smtClean="0">
                <a:solidFill>
                  <a:schemeClr val="bg1"/>
                </a:solidFill>
                <a:highlight>
                  <a:srgbClr val="1F1F1F"/>
                </a:highlight>
                <a:latin typeface="+mn-lt"/>
              </a:rPr>
              <a:t>he </a:t>
            </a:r>
            <a:r>
              <a:rPr lang="en-US" sz="2800" b="0" dirty="0" err="1" smtClean="0">
                <a:solidFill>
                  <a:schemeClr val="bg1"/>
                </a:solidFill>
                <a:highlight>
                  <a:srgbClr val="1F1F1F"/>
                </a:highlight>
                <a:latin typeface="+mn-lt"/>
              </a:rPr>
              <a:t>keylogger</a:t>
            </a:r>
            <a:r>
              <a:rPr lang="en-US" sz="2800" b="0" dirty="0" smtClean="0">
                <a:solidFill>
                  <a:schemeClr val="bg1"/>
                </a:solidFill>
                <a:highlight>
                  <a:srgbClr val="1F1F1F"/>
                </a:highlight>
                <a:latin typeface="+mn-lt"/>
              </a:rPr>
              <a:t> monitors the keystrokes on the operating system you are using, checking the paths each keystroke goes through. In this way, a software </a:t>
            </a:r>
            <a:r>
              <a:rPr lang="en-US" sz="2800" b="0" dirty="0" err="1" smtClean="0">
                <a:solidFill>
                  <a:schemeClr val="bg1"/>
                </a:solidFill>
                <a:highlight>
                  <a:srgbClr val="1F1F1F"/>
                </a:highlight>
                <a:latin typeface="+mn-lt"/>
              </a:rPr>
              <a:t>keylogger</a:t>
            </a:r>
            <a:r>
              <a:rPr lang="en-US" sz="2800" b="0" dirty="0" smtClean="0">
                <a:solidFill>
                  <a:schemeClr val="bg1"/>
                </a:solidFill>
                <a:highlight>
                  <a:srgbClr val="1F1F1F"/>
                </a:highlight>
                <a:latin typeface="+mn-lt"/>
              </a:rPr>
              <a:t> can keep track of your keystrokes and record each one.</a:t>
            </a:r>
            <a:r>
              <a:rPr lang="en-IN" sz="4400" dirty="0" smtClean="0">
                <a:solidFill>
                  <a:schemeClr val="bg1"/>
                </a:solidFill>
                <a:latin typeface="+mn-lt"/>
              </a:rPr>
              <a:t/>
            </a:r>
            <a:br>
              <a:rPr lang="en-IN" sz="4400" dirty="0" smtClean="0">
                <a:solidFill>
                  <a:schemeClr val="bg1"/>
                </a:solidFill>
                <a:latin typeface="+mn-lt"/>
              </a:rPr>
            </a:br>
            <a:endParaRPr sz="4250" dirty="0">
              <a:latin typeface="+mn-lt"/>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7987348" cy="4017767"/>
          </a:xfrm>
          <a:prstGeom prst="rect">
            <a:avLst/>
          </a:prstGeom>
        </p:spPr>
        <p:txBody>
          <a:bodyPr vert="horz" wrap="square" lIns="0" tIns="16510" rIns="0" bIns="0" rtlCol="0">
            <a:spAutoFit/>
          </a:bodyPr>
          <a:lstStyle/>
          <a:p>
            <a:pPr marL="12700">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US" sz="3200" spc="5" dirty="0" smtClean="0"/>
              <a:t/>
            </a:r>
            <a:br>
              <a:rPr lang="en-US" sz="3200" spc="5" dirty="0" smtClean="0"/>
            </a:br>
            <a:r>
              <a:rPr lang="en-US" sz="3200" spc="5" dirty="0" smtClean="0"/>
              <a:t/>
            </a:r>
            <a:br>
              <a:rPr lang="en-US" sz="3200" spc="5" dirty="0" smtClean="0"/>
            </a:br>
            <a:r>
              <a:rPr lang="en-US" sz="2800" dirty="0" err="1" smtClean="0">
                <a:solidFill>
                  <a:srgbClr val="000000"/>
                </a:solidFill>
                <a:highlight>
                  <a:srgbClr val="FFFFFF"/>
                </a:highlight>
                <a:latin typeface="+mn-lt"/>
              </a:rPr>
              <a:t>Keyloggers</a:t>
            </a:r>
            <a:r>
              <a:rPr lang="en-US" sz="2800" b="0" dirty="0" smtClean="0">
                <a:solidFill>
                  <a:srgbClr val="000000"/>
                </a:solidFill>
                <a:highlight>
                  <a:srgbClr val="FFFFFF"/>
                </a:highlight>
                <a:latin typeface="+mn-lt"/>
              </a:rPr>
              <a:t>, or keystroke loggers, are tools that record what a person types on a device. While there are legitimate and legal uses for </a:t>
            </a:r>
            <a:r>
              <a:rPr lang="en-US" sz="2800" b="0" dirty="0" err="1" smtClean="0">
                <a:solidFill>
                  <a:srgbClr val="000000"/>
                </a:solidFill>
                <a:highlight>
                  <a:srgbClr val="FFFFFF"/>
                </a:highlight>
                <a:latin typeface="+mn-lt"/>
              </a:rPr>
              <a:t>keyloggers</a:t>
            </a:r>
            <a:r>
              <a:rPr lang="en-US" sz="2800" b="0" dirty="0" smtClean="0">
                <a:solidFill>
                  <a:srgbClr val="000000"/>
                </a:solidFill>
                <a:highlight>
                  <a:srgbClr val="FFFFFF"/>
                </a:highlight>
                <a:latin typeface="+mn-lt"/>
              </a:rPr>
              <a:t>, many uses for </a:t>
            </a:r>
            <a:r>
              <a:rPr lang="en-US" sz="2800" b="0" dirty="0" err="1" smtClean="0">
                <a:solidFill>
                  <a:srgbClr val="000000"/>
                </a:solidFill>
                <a:highlight>
                  <a:srgbClr val="FFFFFF"/>
                </a:highlight>
                <a:latin typeface="+mn-lt"/>
              </a:rPr>
              <a:t>keyloggers</a:t>
            </a:r>
            <a:r>
              <a:rPr lang="en-US" sz="2800" b="0" dirty="0" smtClean="0">
                <a:solidFill>
                  <a:srgbClr val="000000"/>
                </a:solidFill>
                <a:highlight>
                  <a:srgbClr val="FFFFFF"/>
                </a:highlight>
                <a:latin typeface="+mn-lt"/>
              </a:rPr>
              <a:t> are malicious. In a </a:t>
            </a:r>
            <a:r>
              <a:rPr lang="en-US" sz="2800" b="0" dirty="0" err="1" smtClean="0">
                <a:solidFill>
                  <a:srgbClr val="000000"/>
                </a:solidFill>
                <a:highlight>
                  <a:srgbClr val="FFFFFF"/>
                </a:highlight>
                <a:latin typeface="+mn-lt"/>
              </a:rPr>
              <a:t>keylogger</a:t>
            </a:r>
            <a:r>
              <a:rPr lang="en-US" sz="2800" b="0" dirty="0" smtClean="0">
                <a:solidFill>
                  <a:srgbClr val="000000"/>
                </a:solidFill>
                <a:highlight>
                  <a:srgbClr val="FFFFFF"/>
                </a:highlight>
                <a:latin typeface="+mn-lt"/>
              </a:rPr>
              <a:t> attack, the </a:t>
            </a:r>
            <a:r>
              <a:rPr lang="en-US" sz="2800" b="0" dirty="0" err="1" smtClean="0">
                <a:solidFill>
                  <a:srgbClr val="000000"/>
                </a:solidFill>
                <a:highlight>
                  <a:srgbClr val="FFFFFF"/>
                </a:highlight>
                <a:latin typeface="+mn-lt"/>
              </a:rPr>
              <a:t>keylogger</a:t>
            </a:r>
            <a:r>
              <a:rPr lang="en-US" sz="2800" b="0" dirty="0" smtClean="0">
                <a:solidFill>
                  <a:srgbClr val="000000"/>
                </a:solidFill>
                <a:highlight>
                  <a:srgbClr val="FFFFFF"/>
                </a:highlight>
                <a:latin typeface="+mn-lt"/>
              </a:rPr>
              <a:t> software records every keystroke on the victim’s device and sends it to the attacker.</a:t>
            </a:r>
            <a:r>
              <a:rPr lang="en-IN" sz="2800" dirty="0" smtClean="0">
                <a:latin typeface="+mn-lt"/>
              </a:rPr>
              <a:t/>
            </a:r>
            <a:br>
              <a:rPr lang="en-IN" sz="2800" dirty="0" smtClean="0">
                <a:latin typeface="+mn-lt"/>
              </a:rPr>
            </a:br>
            <a:endParaRPr sz="2800" dirty="0">
              <a:latin typeface="+mn-lt"/>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743200" y="857884"/>
            <a:ext cx="7391400" cy="5553443"/>
          </a:xfrm>
          <a:prstGeom prst="rect">
            <a:avLst/>
          </a:prstGeom>
        </p:spPr>
        <p:txBody>
          <a:bodyPr vert="horz" wrap="square" lIns="0" tIns="13335" rIns="0" bIns="0" rtlCol="0">
            <a:spAutoFit/>
          </a:bodyPr>
          <a:lstStyle/>
          <a:p>
            <a:pPr marL="12700">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r>
              <a:rPr lang="en-US" sz="3600" dirty="0" smtClean="0"/>
              <a:t/>
            </a:r>
            <a:br>
              <a:rPr lang="en-US" sz="3600" dirty="0" smtClean="0"/>
            </a:br>
            <a:r>
              <a:rPr lang="en-US" sz="3600" dirty="0" smtClean="0"/>
              <a:t/>
            </a:r>
            <a:br>
              <a:rPr lang="en-US" sz="3600" dirty="0" smtClean="0"/>
            </a:br>
            <a:r>
              <a:rPr lang="en-US" sz="2400" dirty="0" err="1" smtClean="0">
                <a:highlight>
                  <a:srgbClr val="C0C0C0"/>
                </a:highlight>
                <a:latin typeface="+mn-lt"/>
              </a:rPr>
              <a:t>Keyloggers</a:t>
            </a:r>
            <a:r>
              <a:rPr lang="en-US" sz="2400" dirty="0" smtClean="0">
                <a:highlight>
                  <a:srgbClr val="C0C0C0"/>
                </a:highlight>
                <a:latin typeface="+mn-lt"/>
              </a:rPr>
              <a:t> are </a:t>
            </a:r>
            <a:r>
              <a:rPr lang="en-US" sz="2400" dirty="0" smtClean="0">
                <a:highlight>
                  <a:srgbClr val="C0C0C0"/>
                </a:highlight>
                <a:latin typeface="+mn-lt"/>
              </a:rPr>
              <a:t>many hackers and script </a:t>
            </a:r>
            <a:r>
              <a:rPr lang="en-US" sz="2400" dirty="0" err="1" smtClean="0">
                <a:highlight>
                  <a:srgbClr val="C0C0C0"/>
                </a:highlight>
                <a:latin typeface="+mn-lt"/>
              </a:rPr>
              <a:t>kiddie’s</a:t>
            </a:r>
            <a:r>
              <a:rPr lang="en-US" sz="2400" dirty="0" smtClean="0">
                <a:highlight>
                  <a:srgbClr val="C0C0C0"/>
                </a:highlight>
                <a:latin typeface="+mn-lt"/>
              </a:rPr>
              <a:t> favorite tools. </a:t>
            </a:r>
            <a:r>
              <a:rPr lang="en-US" sz="2400" dirty="0" err="1" smtClean="0">
                <a:highlight>
                  <a:srgbClr val="C0C0C0"/>
                </a:highlight>
                <a:latin typeface="+mn-lt"/>
              </a:rPr>
              <a:t>Keylogging</a:t>
            </a:r>
            <a:r>
              <a:rPr lang="en-US" sz="2400" dirty="0" smtClean="0">
                <a:highlight>
                  <a:srgbClr val="C0C0C0"/>
                </a:highlight>
                <a:latin typeface="+mn-lt"/>
              </a:rPr>
              <a:t> is a method that was first imagined back in the year 1983.  Around then, the utilization of this product was uncommon and just the top examination organizations and spies could get their hands on it, yet today, it is a typical element offered by most government operative applications like </a:t>
            </a:r>
            <a:r>
              <a:rPr lang="en-US" sz="2400" dirty="0" err="1" smtClean="0">
                <a:highlight>
                  <a:srgbClr val="C0C0C0"/>
                </a:highlight>
                <a:latin typeface="+mn-lt"/>
              </a:rPr>
              <a:t>TheOneSpy</a:t>
            </a:r>
            <a:r>
              <a:rPr lang="en-US" sz="2400" dirty="0" smtClean="0">
                <a:highlight>
                  <a:srgbClr val="C0C0C0"/>
                </a:highlight>
                <a:latin typeface="+mn-lt"/>
              </a:rPr>
              <a:t>. Individuals use it as an opportunity to guarantee the assurance of their families, organizations, and the ones they care about</a:t>
            </a:r>
            <a:r>
              <a:rPr lang="en-US" sz="2400" b="0" dirty="0" smtClean="0">
                <a:highlight>
                  <a:srgbClr val="C0C0C0"/>
                </a:highlight>
                <a:latin typeface="+mn-lt"/>
              </a:rPr>
              <a:t>.</a:t>
            </a:r>
            <a:r>
              <a:rPr lang="en-IN" sz="3600" dirty="0" smtClean="0">
                <a:highlight>
                  <a:srgbClr val="C0C0C0"/>
                </a:highlight>
              </a:rPr>
              <a:t/>
            </a:r>
            <a:br>
              <a:rPr lang="en-IN" sz="3600" dirty="0" smtClean="0">
                <a:highlight>
                  <a:srgbClr val="C0C0C0"/>
                </a:highlight>
              </a:rPr>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209800" y="654938"/>
            <a:ext cx="6858000" cy="5710538"/>
          </a:xfrm>
          <a:prstGeom prst="rect">
            <a:avLst/>
          </a:prstGeom>
        </p:spPr>
        <p:txBody>
          <a:bodyPr vert="horz" wrap="square" lIns="0" tIns="16510" rIns="0" bIns="0" rtlCol="0">
            <a:spAutoFit/>
          </a:bodyPr>
          <a:lstStyle/>
          <a:p>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smtClean="0"/>
              <a:t>SOLUTION</a:t>
            </a:r>
            <a:r>
              <a:rPr lang="en-US" sz="4250" spc="20" dirty="0" smtClean="0"/>
              <a:t/>
            </a:r>
            <a:br>
              <a:rPr lang="en-US" sz="4250" spc="20" dirty="0" smtClean="0"/>
            </a:br>
            <a:r>
              <a:rPr lang="en-US" sz="4250" spc="20" dirty="0" smtClean="0"/>
              <a:t/>
            </a:r>
            <a:br>
              <a:rPr lang="en-US" sz="4250" spc="20" dirty="0" smtClean="0"/>
            </a:br>
            <a:r>
              <a:rPr lang="en-US" sz="2000" b="0" dirty="0" smtClean="0">
                <a:solidFill>
                  <a:srgbClr val="212529"/>
                </a:solidFill>
                <a:highlight>
                  <a:srgbClr val="FFFFFF"/>
                </a:highlight>
                <a:latin typeface="+mn-lt"/>
              </a:rPr>
              <a:t>A </a:t>
            </a:r>
            <a:r>
              <a:rPr lang="en-US" sz="2000" u="sng" dirty="0" err="1" smtClean="0">
                <a:highlight>
                  <a:srgbClr val="FFFFFF"/>
                </a:highlight>
                <a:latin typeface="+mn-lt"/>
                <a:hlinkClick r:id="rId3" tooltip="Keystroke Logging">
                  <a:extLst>
                    <a:ext uri="{A12FA001-AC4F-418D-AE19-62706E023703}">
                      <ahyp:hlinkClr xmlns="" xmlns:ahyp="http://schemas.microsoft.com/office/drawing/2018/hyperlinkcolor" xmlns:lc="http://schemas.openxmlformats.org/drawingml/2006/lockedCanvas" val="tx"/>
                    </a:ext>
                  </a:extLst>
                </a:hlinkClick>
              </a:rPr>
              <a:t>keylogger</a:t>
            </a:r>
            <a:r>
              <a:rPr lang="en-US" sz="2000" b="0" dirty="0" smtClean="0">
                <a:solidFill>
                  <a:srgbClr val="212529"/>
                </a:solidFill>
                <a:highlight>
                  <a:srgbClr val="FFFFFF"/>
                </a:highlight>
                <a:latin typeface="+mn-lt"/>
              </a:rPr>
              <a:t> is a type of surveillance technology used to monitor and record each keystroke typed on a specific computer's keyboard. In this tutorial, you will learn how to write a </a:t>
            </a:r>
            <a:r>
              <a:rPr lang="en-US" sz="2000" b="0" dirty="0" err="1" smtClean="0">
                <a:solidFill>
                  <a:srgbClr val="212529"/>
                </a:solidFill>
                <a:highlight>
                  <a:srgbClr val="FFFFFF"/>
                </a:highlight>
                <a:latin typeface="+mn-lt"/>
              </a:rPr>
              <a:t>keylogger</a:t>
            </a:r>
            <a:r>
              <a:rPr lang="en-US" sz="2000" b="0" dirty="0" smtClean="0">
                <a:solidFill>
                  <a:srgbClr val="212529"/>
                </a:solidFill>
                <a:highlight>
                  <a:srgbClr val="FFFFFF"/>
                </a:highlight>
                <a:latin typeface="+mn-lt"/>
              </a:rPr>
              <a:t> in Python.</a:t>
            </a:r>
            <a:br>
              <a:rPr lang="en-US" sz="2000" b="0" dirty="0" smtClean="0">
                <a:solidFill>
                  <a:srgbClr val="212529"/>
                </a:solidFill>
                <a:highlight>
                  <a:srgbClr val="FFFFFF"/>
                </a:highlight>
                <a:latin typeface="+mn-lt"/>
              </a:rPr>
            </a:br>
            <a:r>
              <a:rPr lang="en-US" sz="2000" b="0" dirty="0" smtClean="0">
                <a:solidFill>
                  <a:srgbClr val="212529"/>
                </a:solidFill>
                <a:highlight>
                  <a:srgbClr val="FFFFFF"/>
                </a:highlight>
                <a:latin typeface="+mn-lt"/>
              </a:rPr>
              <a:t>This tool has both legitimate and illegitimate uses. Legitimate uses can include monitoring employee productivity, parental control, and troubleshooting computer issues. However, when used unethically by hackers or script kiddies, a </a:t>
            </a:r>
            <a:r>
              <a:rPr lang="en-US" sz="2000" b="0" dirty="0" err="1" smtClean="0">
                <a:solidFill>
                  <a:srgbClr val="212529"/>
                </a:solidFill>
                <a:highlight>
                  <a:srgbClr val="FFFFFF"/>
                </a:highlight>
                <a:latin typeface="+mn-lt"/>
              </a:rPr>
              <a:t>keylogger</a:t>
            </a:r>
            <a:r>
              <a:rPr lang="en-US" sz="2000" b="0" dirty="0" smtClean="0">
                <a:solidFill>
                  <a:srgbClr val="212529"/>
                </a:solidFill>
                <a:highlight>
                  <a:srgbClr val="FFFFFF"/>
                </a:highlight>
                <a:latin typeface="+mn-lt"/>
              </a:rPr>
              <a:t> can capture sensitive information like login credentials, credit card numbers, and personal messages.</a:t>
            </a:r>
            <a:r>
              <a:rPr lang="en-US" sz="4400" b="0" dirty="0" smtClean="0">
                <a:solidFill>
                  <a:srgbClr val="212529"/>
                </a:solidFill>
                <a:highlight>
                  <a:srgbClr val="FFFFFF"/>
                </a:highlight>
                <a:latin typeface="Inter"/>
              </a:rPr>
              <a:t/>
            </a:r>
            <a:br>
              <a:rPr lang="en-US" sz="4400" b="0" dirty="0" smtClean="0">
                <a:solidFill>
                  <a:srgbClr val="212529"/>
                </a:solidFill>
                <a:highlight>
                  <a:srgbClr val="FFFFFF"/>
                </a:highlight>
                <a:latin typeface="Inter"/>
              </a:rPr>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2"/>
            <a:ext cx="7108825" cy="4950073"/>
          </a:xfrm>
          <a:prstGeom prst="rect">
            <a:avLst/>
          </a:prstGeom>
        </p:spPr>
        <p:txBody>
          <a:bodyPr vert="horz" wrap="square" lIns="0" tIns="12700" rIns="0" bIns="0" rtlCol="0">
            <a:spAutoFit/>
          </a:bodyPr>
          <a:lstStyle/>
          <a:p>
            <a:pPr marL="12700">
              <a:spcBef>
                <a:spcPts val="100"/>
              </a:spcBef>
            </a:pPr>
            <a:r>
              <a:rPr lang="en-US" sz="2000" dirty="0" err="1" smtClean="0">
                <a:solidFill>
                  <a:srgbClr val="333333"/>
                </a:solidFill>
                <a:highlight>
                  <a:srgbClr val="FFFFFF"/>
                </a:highlight>
              </a:rPr>
              <a:t>Keylogger</a:t>
            </a:r>
            <a:r>
              <a:rPr lang="en-US" sz="2000" dirty="0" smtClean="0">
                <a:solidFill>
                  <a:srgbClr val="333333"/>
                </a:solidFill>
                <a:highlight>
                  <a:srgbClr val="FFFFFF"/>
                </a:highlight>
              </a:rPr>
              <a:t>, a tool intended to record every keystroke made on the machine and offers the attacker the ability to steal large amounts of sensitive information without the permission of the owner of the message. The primary objective of this project is to detect </a:t>
            </a:r>
            <a:r>
              <a:rPr lang="en-US" sz="2000" dirty="0" err="1" smtClean="0">
                <a:solidFill>
                  <a:srgbClr val="333333"/>
                </a:solidFill>
                <a:highlight>
                  <a:srgbClr val="FFFFFF"/>
                </a:highlight>
              </a:rPr>
              <a:t>keylogger</a:t>
            </a:r>
            <a:r>
              <a:rPr lang="en-US" sz="2000" dirty="0" smtClean="0">
                <a:solidFill>
                  <a:srgbClr val="333333"/>
                </a:solidFill>
                <a:highlight>
                  <a:srgbClr val="FFFFFF"/>
                </a:highlight>
              </a:rPr>
              <a:t> applications and prevent data loss and sensitive information leakage. This project aims to identify the set of permissions and storage levels owned by each of the applications and hence differentiate applications with proper permissions and </a:t>
            </a:r>
            <a:r>
              <a:rPr lang="en-US" sz="2000" dirty="0" err="1" smtClean="0">
                <a:solidFill>
                  <a:srgbClr val="333333"/>
                </a:solidFill>
                <a:highlight>
                  <a:srgbClr val="FFFFFF"/>
                </a:highlight>
              </a:rPr>
              <a:t>keylogger</a:t>
            </a:r>
            <a:r>
              <a:rPr lang="en-US" sz="2000" dirty="0" smtClean="0">
                <a:solidFill>
                  <a:srgbClr val="333333"/>
                </a:solidFill>
                <a:highlight>
                  <a:srgbClr val="FFFFFF"/>
                </a:highlight>
              </a:rPr>
              <a:t> applications that can abuse permissions. The </a:t>
            </a:r>
            <a:r>
              <a:rPr lang="en-US" sz="2000" dirty="0" err="1" smtClean="0">
                <a:solidFill>
                  <a:srgbClr val="333333"/>
                </a:solidFill>
                <a:highlight>
                  <a:srgbClr val="FFFFFF"/>
                </a:highlight>
              </a:rPr>
              <a:t>keyloggers</a:t>
            </a:r>
            <a:r>
              <a:rPr lang="en-US" sz="2000" dirty="0" smtClean="0">
                <a:solidFill>
                  <a:srgbClr val="333333"/>
                </a:solidFill>
                <a:highlight>
                  <a:srgbClr val="FFFFFF"/>
                </a:highlight>
              </a:rPr>
              <a:t> are detected using Black-box technique. Black-box approach is based on behavioral characteristics which can be applied to all </a:t>
            </a:r>
            <a:r>
              <a:rPr lang="en-US" sz="2000" dirty="0" err="1" smtClean="0">
                <a:solidFill>
                  <a:srgbClr val="333333"/>
                </a:solidFill>
                <a:highlight>
                  <a:srgbClr val="FFFFFF"/>
                </a:highlight>
              </a:rPr>
              <a:t>keyloggers</a:t>
            </a:r>
            <a:r>
              <a:rPr lang="en-US" sz="2000" dirty="0" smtClean="0">
                <a:solidFill>
                  <a:srgbClr val="333333"/>
                </a:solidFill>
                <a:highlight>
                  <a:srgbClr val="FFFFFF"/>
                </a:highlight>
              </a:rPr>
              <a:t> and it does not rely on the structural characteristics of the </a:t>
            </a:r>
            <a:r>
              <a:rPr lang="en-US" sz="2000" dirty="0" err="1" smtClean="0">
                <a:solidFill>
                  <a:srgbClr val="333333"/>
                </a:solidFill>
                <a:highlight>
                  <a:srgbClr val="FFFFFF"/>
                </a:highlight>
              </a:rPr>
              <a:t>keylogger</a:t>
            </a:r>
            <a:r>
              <a:rPr lang="en-US" sz="2000" dirty="0" smtClean="0">
                <a:solidFill>
                  <a:srgbClr val="333333"/>
                </a:solidFill>
                <a:highlight>
                  <a:srgbClr val="FFFFFF"/>
                </a:highlight>
              </a:rPr>
              <a:t>. This project aims to develop detection system on mobile phones based on machine learning algorithm to detect </a:t>
            </a:r>
            <a:r>
              <a:rPr lang="en-US" sz="2000" dirty="0" err="1" smtClean="0">
                <a:solidFill>
                  <a:srgbClr val="333333"/>
                </a:solidFill>
                <a:highlight>
                  <a:srgbClr val="FFFFFF"/>
                </a:highlight>
              </a:rPr>
              <a:t>keylogger</a:t>
            </a:r>
            <a:r>
              <a:rPr lang="en-US" sz="2000" dirty="0" smtClean="0">
                <a:solidFill>
                  <a:srgbClr val="333333"/>
                </a:solidFill>
                <a:highlight>
                  <a:srgbClr val="FFFFFF"/>
                </a:highlight>
              </a:rPr>
              <a:t> applications.</a:t>
            </a:r>
            <a:endParaRPr lang="en-IN" sz="2000" dirty="0" smtClean="0"/>
          </a:p>
          <a:p>
            <a:pPr marL="12700">
              <a:lnSpc>
                <a:spcPct val="100000"/>
              </a:lnSpc>
              <a:spcBef>
                <a:spcPts val="100"/>
              </a:spcBef>
            </a:pPr>
            <a:endParaRPr sz="2000" dirty="0">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TotalTime>
  <Words>212</Words>
  <Application>Microsoft Office PowerPoint</Application>
  <PresentationFormat>Custom</PresentationFormat>
  <Paragraphs>32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Shaik Shabnam</vt:lpstr>
      <vt:lpstr>PROJECT TITLE  keylogger</vt:lpstr>
      <vt:lpstr>AGENDA  1.1OUTLINE OF THE PROJECT Software Key loggers, also known as keystroke loggers, record the keys hit on a device and save them to a file,  accessed by the person who deployed the malware. A key logger can be either software or hardware. A hardware keylogger is a device that connects your keyboard to your computer. Keyloggers can be connected directly to the keyboard and the computer through manually using one of two approaches. PS/2 and the USP keylogger are two examples of this method. </vt:lpstr>
      <vt:lpstr>  PROBLEM    STATEMENT  The problem statement is that the keyloggers can be detected using antiviruses. Installation of hardware keyloggers is difficult without the knowledge of the owner of the system. The solution to the above existing problem is that we can build a software keyloggers instead of hardware keyloggers. </vt:lpstr>
      <vt:lpstr>PROJECT OVERVIEW  The keylogger monitors the keystrokes on the operating system you are using, checking the paths each keystroke goes through. In this way, a software keylogger can keep track of your keystrokes and record each one. </vt:lpstr>
      <vt:lpstr>WHO ARE THE END USERS?  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 </vt:lpstr>
      <vt:lpstr>YOUR SOLUTION AND ITS VALUE PROPOSITION  Keyloggers are many hackers and script kiddie’s favorite tools. Keylogging is a method that was first imagined back in the year 1983.  Around then, the utilization of this product was uncommon and just the top examination organizations and spies could get their hands on it, yet today, it is a typical element offered by most government operative applications like TheOneSpy. Individuals use it as an opportunity to guarantee the assurance of their families, organizations, and the ones they care about. </vt:lpstr>
      <vt:lpstr>THE WOW IN YOUR SOLUTION  A keylogger is a type of surveillance technology used to monitor and record each keystroke typed on a specific computer's keyboard. In this tutorial, you will learn how to write a keylogger in Python. This tool has both legitimate and illegitimate uses. Legitimate uses can include monitoring employee productivity, parental control, and troubleshooting computer issues. However, when used unethically by hackers or script kiddies, a keylogger can capture sensitive information like login credentials, credit card numbers, and personal messages. </vt:lpstr>
      <vt:lpstr>Slide 9</vt:lpstr>
      <vt:lpstr>RESULTS  The best way to protect your devices from keylogging is to use a high-quality antivirus or firewall. You can also take other precautions to make an infection less likely.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Shaik Shabnam</dc:title>
  <cp:lastModifiedBy>Shaik Azaharuddin</cp:lastModifiedBy>
  <cp:revision>4</cp:revision>
  <dcterms:created xsi:type="dcterms:W3CDTF">2024-06-03T05:48:59Z</dcterms:created>
  <dcterms:modified xsi:type="dcterms:W3CDTF">2024-06-13T10:54:13Z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