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4" r:id="rId1"/>
  </p:sldMasterIdLst>
  <p:notesMasterIdLst>
    <p:notesMasterId r:id="rId83"/>
  </p:notesMasterIdLst>
  <p:sldIdLst>
    <p:sldId id="440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456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7" r:id="rId28"/>
    <p:sldId id="376" r:id="rId29"/>
    <p:sldId id="453" r:id="rId30"/>
    <p:sldId id="441" r:id="rId31"/>
    <p:sldId id="378" r:id="rId32"/>
    <p:sldId id="442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96" r:id="rId43"/>
    <p:sldId id="397" r:id="rId44"/>
    <p:sldId id="398" r:id="rId45"/>
    <p:sldId id="399" r:id="rId46"/>
    <p:sldId id="400" r:id="rId47"/>
    <p:sldId id="401" r:id="rId48"/>
    <p:sldId id="402" r:id="rId49"/>
    <p:sldId id="445" r:id="rId50"/>
    <p:sldId id="443" r:id="rId51"/>
    <p:sldId id="428" r:id="rId52"/>
    <p:sldId id="429" r:id="rId53"/>
    <p:sldId id="430" r:id="rId54"/>
    <p:sldId id="406" r:id="rId55"/>
    <p:sldId id="407" r:id="rId56"/>
    <p:sldId id="408" r:id="rId57"/>
    <p:sldId id="409" r:id="rId58"/>
    <p:sldId id="410" r:id="rId59"/>
    <p:sldId id="431" r:id="rId60"/>
    <p:sldId id="432" r:id="rId61"/>
    <p:sldId id="413" r:id="rId62"/>
    <p:sldId id="416" r:id="rId63"/>
    <p:sldId id="414" r:id="rId64"/>
    <p:sldId id="446" r:id="rId65"/>
    <p:sldId id="415" r:id="rId66"/>
    <p:sldId id="455" r:id="rId67"/>
    <p:sldId id="454" r:id="rId68"/>
    <p:sldId id="417" r:id="rId69"/>
    <p:sldId id="418" r:id="rId70"/>
    <p:sldId id="448" r:id="rId71"/>
    <p:sldId id="449" r:id="rId72"/>
    <p:sldId id="419" r:id="rId73"/>
    <p:sldId id="421" r:id="rId74"/>
    <p:sldId id="420" r:id="rId75"/>
    <p:sldId id="422" r:id="rId76"/>
    <p:sldId id="423" r:id="rId77"/>
    <p:sldId id="450" r:id="rId78"/>
    <p:sldId id="424" r:id="rId79"/>
    <p:sldId id="433" r:id="rId80"/>
    <p:sldId id="451" r:id="rId81"/>
    <p:sldId id="452" r:id="rId8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170" autoAdjust="0"/>
    <p:restoredTop sz="94913" autoAdjust="0"/>
  </p:normalViewPr>
  <p:slideViewPr>
    <p:cSldViewPr snapToGrid="0">
      <p:cViewPr varScale="1">
        <p:scale>
          <a:sx n="77" d="100"/>
          <a:sy n="77" d="100"/>
        </p:scale>
        <p:origin x="176" y="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4A764-3262-4B67-B677-D1B9E51AEE1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4BE27-B0C5-4DB9-8EC6-019FDFEA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9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4BE27-B0C5-4DB9-8EC6-019FDFEAD3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4BE27-B0C5-4DB9-8EC6-019FDFEAD39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35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4BE27-B0C5-4DB9-8EC6-019FDFEAD39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3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01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392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78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78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737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Courier New" pitchFamily="49" charset="0"/>
              <a:buChar char="o"/>
              <a:defRPr sz="2800">
                <a:latin typeface="Cambria" panose="02040503050406030204" pitchFamily="18" charset="0"/>
              </a:defRPr>
            </a:lvl1pPr>
            <a:lvl2pPr>
              <a:spcBef>
                <a:spcPts val="600"/>
              </a:spcBef>
              <a:spcAft>
                <a:spcPts val="1200"/>
              </a:spcAft>
              <a:buFont typeface="Courier New" pitchFamily="49" charset="0"/>
              <a:buChar char="o"/>
              <a:defRPr sz="2400">
                <a:latin typeface="Cambria" panose="020405030504060302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>
                <a:latin typeface="Cambria" panose="020405030504060302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>
                <a:latin typeface="Cambria" panose="02040503050406030204" pitchFamily="18" charset="0"/>
              </a:defRPr>
            </a:lvl4pPr>
            <a:lvl5pPr>
              <a:buFont typeface="Arial" pitchFamily="34" charset="0"/>
              <a:buChar char="•"/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84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76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02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4378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4378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339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93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50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039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504190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246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72062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4164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21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293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 descr="E:\Perry\Documents\__working\_belinda diagrams\template-bot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606415"/>
            <a:ext cx="9144000" cy="251587"/>
          </a:xfrm>
          <a:prstGeom prst="rect">
            <a:avLst/>
          </a:prstGeom>
          <a:noFill/>
        </p:spPr>
      </p:pic>
      <p:pic>
        <p:nvPicPr>
          <p:cNvPr id="1027" name="Picture 3" descr="E:\Perry\Documents\__working\_belinda diagrams\template-top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1"/>
            <a:ext cx="9144000" cy="2515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915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  <p:sldLayoutId id="2147484215" r:id="rId11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Font typeface="Courier New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8663" indent="-385763" algn="l" defTabSz="685800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5900 Compiler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Context-Free Grammar and Parsing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4135" y="5345723"/>
            <a:ext cx="577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There are many mistakes in this document</a:t>
            </a:r>
          </a:p>
        </p:txBody>
      </p:sp>
    </p:spTree>
    <p:extLst>
      <p:ext uri="{BB962C8B-B14F-4D97-AF65-F5344CB8AC3E}">
        <p14:creationId xmlns:p14="http://schemas.microsoft.com/office/powerpoint/2010/main" val="4191984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5119"/>
            <a:ext cx="8229600" cy="13123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 = (V,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, P, S)      V = {S, A}        = {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a,b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P: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S        AA,     A       AAA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 </a:t>
            </a:r>
            <a:r>
              <a:rPr lang="en-US" dirty="0" err="1">
                <a:latin typeface="Cambria" panose="02040503050406030204" pitchFamily="18" charset="0"/>
                <a:sym typeface="Symbol" panose="05050102010706020507" pitchFamily="18" charset="2"/>
              </a:rPr>
              <a:t>bA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Ab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a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64165" y="2429935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931389" y="2419927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6467" y="3064933"/>
            <a:ext cx="806873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sym typeface="Symbol" panose="05050102010706020507" pitchFamily="18" charset="2"/>
              </a:rPr>
              <a:t>Show that </a:t>
            </a:r>
            <a:r>
              <a:rPr lang="en-US" sz="2800" dirty="0" err="1">
                <a:latin typeface="Cambria" panose="02040503050406030204" pitchFamily="18" charset="0"/>
                <a:sym typeface="Symbol" panose="05050102010706020507" pitchFamily="18" charset="2"/>
              </a:rPr>
              <a:t>ababaa</a:t>
            </a:r>
            <a:r>
              <a:rPr lang="en-US" sz="2800" dirty="0">
                <a:latin typeface="Cambria" panose="02040503050406030204" pitchFamily="18" charset="0"/>
                <a:sym typeface="Symbol" panose="05050102010706020507" pitchFamily="18" charset="2"/>
              </a:rPr>
              <a:t> is in the language G defines.</a:t>
            </a:r>
          </a:p>
          <a:p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                S =&gt; AA</a:t>
            </a:r>
          </a:p>
          <a:p>
            <a:pPr marL="1600200" lvl="3" indent="-228600">
              <a:buFont typeface="Symbol" panose="05050102010706020507" pitchFamily="18" charset="2"/>
              <a:buChar char="Þ"/>
            </a:pP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AAAA</a:t>
            </a:r>
          </a:p>
          <a:p>
            <a:pPr marL="1600200" lvl="3" indent="-228600">
              <a:buFont typeface="Symbol" panose="05050102010706020507" pitchFamily="18" charset="2"/>
              <a:buChar char="Þ"/>
            </a:pP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sz="2400" dirty="0" err="1">
                <a:latin typeface="Cambria" panose="02040503050406030204" pitchFamily="18" charset="0"/>
                <a:sym typeface="Symbol" panose="05050102010706020507" pitchFamily="18" charset="2"/>
              </a:rPr>
              <a:t>AbAAA</a:t>
            </a:r>
            <a:endParaRPr lang="en-US" sz="24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1600200" lvl="3" indent="-228600">
              <a:buFont typeface="Symbol" panose="05050102010706020507" pitchFamily="18" charset="2"/>
              <a:buChar char="Þ"/>
            </a:pP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sz="2400" dirty="0" err="1">
                <a:latin typeface="Cambria" panose="02040503050406030204" pitchFamily="18" charset="0"/>
                <a:sym typeface="Symbol" panose="05050102010706020507" pitchFamily="18" charset="2"/>
              </a:rPr>
              <a:t>abAAA</a:t>
            </a:r>
            <a:endParaRPr lang="en-US" sz="24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1600200" lvl="3" indent="-228600">
              <a:buFont typeface="Symbol" panose="05050102010706020507" pitchFamily="18" charset="2"/>
              <a:buChar char="Þ"/>
            </a:pPr>
            <a:r>
              <a:rPr lang="en-US" sz="2400" dirty="0" err="1">
                <a:latin typeface="Cambria" panose="02040503050406030204" pitchFamily="18" charset="0"/>
                <a:sym typeface="Symbol" panose="05050102010706020507" pitchFamily="18" charset="2"/>
              </a:rPr>
              <a:t>abAbAA</a:t>
            </a:r>
            <a:endParaRPr lang="en-US" sz="24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1600200" lvl="3" indent="-228600">
              <a:buFont typeface="Symbol" panose="05050102010706020507" pitchFamily="18" charset="2"/>
              <a:buChar char="Þ"/>
            </a:pPr>
            <a:r>
              <a:rPr lang="en-US" sz="2400" dirty="0" err="1">
                <a:latin typeface="Cambria" panose="02040503050406030204" pitchFamily="18" charset="0"/>
                <a:sym typeface="Symbol" panose="05050102010706020507" pitchFamily="18" charset="2"/>
              </a:rPr>
              <a:t>ababAA</a:t>
            </a:r>
            <a:endParaRPr lang="en-US" sz="24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1600200" lvl="3" indent="-228600">
              <a:buFont typeface="Symbol" panose="05050102010706020507" pitchFamily="18" charset="2"/>
              <a:buChar char="Þ"/>
            </a:pPr>
            <a:r>
              <a:rPr lang="en-US" sz="2400" dirty="0" err="1">
                <a:latin typeface="Cambria" panose="02040503050406030204" pitchFamily="18" charset="0"/>
                <a:sym typeface="Symbol" panose="05050102010706020507" pitchFamily="18" charset="2"/>
              </a:rPr>
              <a:t>ababaA</a:t>
            </a:r>
            <a:endParaRPr lang="en-US" sz="24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1600200" lvl="3" indent="-228600">
              <a:buFont typeface="Symbol" panose="05050102010706020507" pitchFamily="18" charset="2"/>
              <a:buChar char="Þ"/>
            </a:pPr>
            <a:r>
              <a:rPr lang="en-US" sz="2400" dirty="0" err="1">
                <a:latin typeface="Cambria" panose="02040503050406030204" pitchFamily="18" charset="0"/>
                <a:sym typeface="Symbol" panose="05050102010706020507" pitchFamily="18" charset="2"/>
              </a:rPr>
              <a:t>ababaa</a:t>
            </a:r>
            <a:endParaRPr lang="en-US" sz="24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6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Example 1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2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 S        </a:t>
            </a:r>
            <a:r>
              <a:rPr lang="en-US" dirty="0" err="1">
                <a:latin typeface="Cambria" panose="02040503050406030204" pitchFamily="18" charset="0"/>
              </a:rPr>
              <a:t>abScB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     B        </a:t>
            </a:r>
            <a:r>
              <a:rPr lang="en-US" dirty="0" err="1">
                <a:latin typeface="Cambria" panose="02040503050406030204" pitchFamily="18" charset="0"/>
              </a:rPr>
              <a:t>bB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b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9365" y="2543079"/>
            <a:ext cx="806873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</a:rPr>
              <a:t>This grammar has 4 production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</a:rPr>
              <a:t>Always start from 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</a:rPr>
              <a:t>S eventually  goes to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 to terminate.</a:t>
            </a:r>
            <a:endParaRPr lang="en-US" sz="2800" dirty="0">
              <a:latin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</a:rPr>
              <a:t>A few strings in the language,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ɛ,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abcb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abcbb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r>
              <a:rPr lang="en-US" dirty="0">
                <a:latin typeface="Cambria" panose="02040503050406030204" pitchFamily="18" charset="0"/>
              </a:rPr>
              <a:t>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2801" y="1896034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36269" y="1862667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48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L =</a:t>
                </a:r>
                <a:r>
                  <a:rPr lang="en-US" dirty="0"/>
                  <a:t>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   </a:t>
                </a: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n &gt; 0</a:t>
                </a:r>
                <a:r>
                  <a:rPr lang="en-US" dirty="0"/>
                  <a:t>}      </a:t>
                </a:r>
                <a:r>
                  <a:rPr lang="en-US" dirty="0">
                    <a:latin typeface="Cambria" panose="02040503050406030204" pitchFamily="18" charset="0"/>
                  </a:rPr>
                  <a:t>n in  an integer.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S          </a:t>
                </a:r>
                <a:r>
                  <a:rPr lang="en-US" dirty="0" err="1">
                    <a:latin typeface="Cambria" panose="02040503050406030204" pitchFamily="18" charset="0"/>
                  </a:rPr>
                  <a:t>aSb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  </a:t>
                </a: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ab</a:t>
                </a:r>
                <a:r>
                  <a:rPr lang="en-US" dirty="0">
                    <a:latin typeface="Cambria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S =&gt; </a:t>
                </a:r>
                <a:r>
                  <a:rPr lang="en-US" dirty="0" err="1">
                    <a:latin typeface="Cambria" panose="02040503050406030204" pitchFamily="18" charset="0"/>
                  </a:rPr>
                  <a:t>aSb</a:t>
                </a:r>
                <a:endParaRPr lang="en-US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mbria" panose="02040503050406030204" pitchFamily="18" charset="0"/>
                  </a:rPr>
                  <a:t>    </a:t>
                </a:r>
                <a:r>
                  <a:rPr lang="en-US" dirty="0">
                    <a:latin typeface="Cambria" panose="02040503050406030204" pitchFamily="18" charset="0"/>
                  </a:rPr>
                  <a:t>=&gt;</a:t>
                </a:r>
                <a:r>
                  <a:rPr lang="en-US" dirty="0" err="1">
                    <a:latin typeface="Cambria" panose="02040503050406030204" pitchFamily="18" charset="0"/>
                  </a:rPr>
                  <a:t>aabb</a:t>
                </a:r>
                <a:endParaRPr lang="en-US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mbria" panose="02040503050406030204" pitchFamily="18" charset="0"/>
                  </a:rPr>
                  <a:t>This  grammar is context free but </a:t>
                </a:r>
                <a:r>
                  <a:rPr lang="en-US" sz="2400" b="1" dirty="0">
                    <a:latin typeface="Cambria" panose="02040503050406030204" pitchFamily="18" charset="0"/>
                  </a:rPr>
                  <a:t>not regular</a:t>
                </a:r>
                <a:r>
                  <a:rPr lang="en-US" sz="2400" dirty="0">
                    <a:latin typeface="Cambria" panose="02040503050406030204" pitchFamily="18" charset="0"/>
                  </a:rPr>
                  <a:t>.   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986365" y="2545979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976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416" y="1254800"/>
                <a:ext cx="469754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S          </a:t>
                </a:r>
                <a:r>
                  <a:rPr lang="en-US" dirty="0" err="1">
                    <a:latin typeface="Cambria" panose="02040503050406030204" pitchFamily="18" charset="0"/>
                  </a:rPr>
                  <a:t>aSa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  </a:t>
                </a:r>
                <a:r>
                  <a:rPr lang="en-US" dirty="0" err="1">
                    <a:latin typeface="Cambria" panose="02040503050406030204" pitchFamily="18" charset="0"/>
                    <a:sym typeface="Symbol" panose="05050102010706020507" pitchFamily="18" charset="2"/>
                  </a:rPr>
                  <a:t>aBa</a:t>
                </a:r>
                <a:endParaRPr lang="en-US" dirty="0">
                  <a:latin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dirty="0">
                    <a:latin typeface="Cambria" panose="02040503050406030204" pitchFamily="18" charset="0"/>
                  </a:rPr>
                  <a:t>           </a:t>
                </a:r>
                <a:r>
                  <a:rPr lang="en-US" dirty="0" err="1">
                    <a:latin typeface="Cambria" panose="02040503050406030204" pitchFamily="18" charset="0"/>
                  </a:rPr>
                  <a:t>bB</a:t>
                </a:r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 </a:t>
                </a: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b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This language is the same as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dirty="0"/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   </a:t>
                </a: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n ≥ 1, m ≥ 1</a:t>
                </a:r>
                <a:r>
                  <a:rPr lang="en-US" dirty="0"/>
                  <a:t>}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(note that this is </a:t>
                </a:r>
                <a:r>
                  <a:rPr lang="en-US" sz="3200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</a:t>
                </a:r>
                <a:r>
                  <a:rPr lang="en-US" sz="3200" dirty="0">
                    <a:latin typeface="Cambria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416" y="1254800"/>
                <a:ext cx="4697540" cy="4876800"/>
              </a:xfrm>
              <a:blipFill rotWithShape="0">
                <a:blip r:embed="rId2"/>
                <a:stretch>
                  <a:fillRect l="-2727" t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986033" y="1525209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986033" y="2180900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047462" y="1307565"/>
            <a:ext cx="2220603" cy="4228345"/>
            <a:chOff x="5414691" y="1417638"/>
            <a:chExt cx="2220603" cy="4228345"/>
          </a:xfrm>
        </p:grpSpPr>
        <p:grpSp>
          <p:nvGrpSpPr>
            <p:cNvPr id="64" name="Group 63"/>
            <p:cNvGrpSpPr/>
            <p:nvPr/>
          </p:nvGrpSpPr>
          <p:grpSpPr>
            <a:xfrm>
              <a:off x="5414691" y="1417638"/>
              <a:ext cx="2220603" cy="4228345"/>
              <a:chOff x="5414691" y="1417638"/>
              <a:chExt cx="2220603" cy="4228345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5414691" y="1417638"/>
                <a:ext cx="2220603" cy="4228345"/>
                <a:chOff x="4934608" y="3124041"/>
                <a:chExt cx="2220603" cy="4228345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5041982" y="3124041"/>
                  <a:ext cx="2113229" cy="1726061"/>
                  <a:chOff x="3095443" y="1581721"/>
                  <a:chExt cx="3994054" cy="1726061"/>
                </a:xfrm>
              </p:grpSpPr>
              <p:sp>
                <p:nvSpPr>
                  <p:cNvPr id="90" name="Freeform 89"/>
                  <p:cNvSpPr/>
                  <p:nvPr/>
                </p:nvSpPr>
                <p:spPr>
                  <a:xfrm>
                    <a:off x="3095443" y="2107524"/>
                    <a:ext cx="1027967" cy="325266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800" kern="1200" dirty="0">
                        <a:solidFill>
                          <a:schemeClr val="tx1"/>
                        </a:solidFill>
                      </a:rPr>
                      <a:t>   </a:t>
                    </a:r>
                    <a:r>
                      <a:rPr lang="en-US" sz="2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91" name="Freeform 90"/>
                  <p:cNvSpPr/>
                  <p:nvPr/>
                </p:nvSpPr>
                <p:spPr>
                  <a:xfrm>
                    <a:off x="3905233" y="2345307"/>
                    <a:ext cx="1174166" cy="291077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S</a:t>
                    </a:r>
                  </a:p>
                </p:txBody>
              </p:sp>
              <p:sp>
                <p:nvSpPr>
                  <p:cNvPr id="92" name="Freeform 91"/>
                  <p:cNvSpPr/>
                  <p:nvPr/>
                </p:nvSpPr>
                <p:spPr>
                  <a:xfrm>
                    <a:off x="4656760" y="2151846"/>
                    <a:ext cx="1096961" cy="394220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93" name="Freeform 92"/>
                  <p:cNvSpPr/>
                  <p:nvPr/>
                </p:nvSpPr>
                <p:spPr>
                  <a:xfrm>
                    <a:off x="6433064" y="2835867"/>
                    <a:ext cx="656433" cy="471915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</a:pPr>
                    <a:r>
                      <a:rPr lang="en-US" sz="2900" kern="1200" dirty="0"/>
                      <a:t> </a:t>
                    </a:r>
                    <a:endParaRPr lang="en-US" sz="2800" kern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3676306" y="1975941"/>
                    <a:ext cx="731865" cy="304566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4771817" y="2012740"/>
                    <a:ext cx="428064" cy="16355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Freeform 95"/>
                  <p:cNvSpPr/>
                  <p:nvPr/>
                </p:nvSpPr>
                <p:spPr>
                  <a:xfrm>
                    <a:off x="3446908" y="1581721"/>
                    <a:ext cx="2030015" cy="394220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8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S</a:t>
                    </a:r>
                  </a:p>
                </p:txBody>
              </p:sp>
              <p:cxnSp>
                <p:nvCxnSpPr>
                  <p:cNvPr id="97" name="Straight Connector 96"/>
                  <p:cNvCxnSpPr>
                    <a:cxnSpLocks/>
                  </p:cNvCxnSpPr>
                  <p:nvPr/>
                </p:nvCxnSpPr>
                <p:spPr>
                  <a:xfrm flipH="1">
                    <a:off x="4547184" y="2016624"/>
                    <a:ext cx="20148" cy="30278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>
                    <a:cxnSpLocks/>
                  </p:cNvCxnSpPr>
                  <p:nvPr/>
                </p:nvCxnSpPr>
                <p:spPr>
                  <a:xfrm>
                    <a:off x="4762594" y="2647421"/>
                    <a:ext cx="807161" cy="34200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5814028" y="4189036"/>
                  <a:ext cx="1" cy="3073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Freeform 69"/>
                <p:cNvSpPr/>
                <p:nvPr/>
              </p:nvSpPr>
              <p:spPr>
                <a:xfrm>
                  <a:off x="5470437" y="4537335"/>
                  <a:ext cx="621244" cy="291077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S</a:t>
                  </a:r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>
                  <a:off x="4934608" y="4244610"/>
                  <a:ext cx="543891" cy="325266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a</a:t>
                  </a:r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6142763" y="4299455"/>
                  <a:ext cx="543891" cy="325266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a</a:t>
                  </a:r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5270979" y="5024410"/>
                  <a:ext cx="543891" cy="325266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a</a:t>
                  </a:r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>
                  <a:off x="5591092" y="5024410"/>
                  <a:ext cx="543891" cy="325266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B</a:t>
                  </a:r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>
                  <a:off x="5880072" y="5004317"/>
                  <a:ext cx="543891" cy="325266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sz="20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a</a:t>
                  </a:r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flipH="1">
                  <a:off x="5598872" y="4822500"/>
                  <a:ext cx="162650" cy="3937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H="1">
                  <a:off x="5831905" y="4843658"/>
                  <a:ext cx="1" cy="3073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5911204" y="4843658"/>
                  <a:ext cx="191949" cy="39468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Freeform 78"/>
                <p:cNvSpPr/>
                <p:nvPr/>
              </p:nvSpPr>
              <p:spPr>
                <a:xfrm>
                  <a:off x="5339602" y="5709804"/>
                  <a:ext cx="543891" cy="325266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sz="24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b</a:t>
                  </a:r>
                  <a:endPara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>
                  <a:off x="5837021" y="5685074"/>
                  <a:ext cx="543891" cy="325266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B</a:t>
                  </a:r>
                </a:p>
              </p:txBody>
            </p:sp>
            <p:sp>
              <p:nvSpPr>
                <p:cNvPr id="81" name="Freeform 80"/>
                <p:cNvSpPr/>
                <p:nvPr/>
              </p:nvSpPr>
              <p:spPr>
                <a:xfrm>
                  <a:off x="6165154" y="6345212"/>
                  <a:ext cx="543891" cy="421451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B</a:t>
                  </a:r>
                </a:p>
              </p:txBody>
            </p:sp>
            <p:sp>
              <p:nvSpPr>
                <p:cNvPr id="82" name="Freeform 81"/>
                <p:cNvSpPr/>
                <p:nvPr/>
              </p:nvSpPr>
              <p:spPr>
                <a:xfrm>
                  <a:off x="5598872" y="6406474"/>
                  <a:ext cx="543891" cy="325266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b</a:t>
                  </a:r>
                </a:p>
              </p:txBody>
            </p:sp>
            <p:sp>
              <p:nvSpPr>
                <p:cNvPr id="83" name="Freeform 82"/>
                <p:cNvSpPr/>
                <p:nvPr/>
              </p:nvSpPr>
              <p:spPr>
                <a:xfrm>
                  <a:off x="5217631" y="6515373"/>
                  <a:ext cx="543891" cy="325266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endParaRPr lang="en-US" sz="2800" kern="12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>
                  <a:off x="5924061" y="7043654"/>
                  <a:ext cx="543891" cy="308732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b</a:t>
                  </a:r>
                </a:p>
              </p:txBody>
            </p:sp>
            <p:cxnSp>
              <p:nvCxnSpPr>
                <p:cNvPr id="85" name="Straight Connector 84"/>
                <p:cNvCxnSpPr>
                  <a:cxnSpLocks/>
                </p:cNvCxnSpPr>
                <p:nvPr/>
              </p:nvCxnSpPr>
              <p:spPr>
                <a:xfrm>
                  <a:off x="5947605" y="5561196"/>
                  <a:ext cx="59573" cy="32844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5628280" y="5545674"/>
                  <a:ext cx="162650" cy="3937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6185581" y="6222708"/>
                  <a:ext cx="238382" cy="33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H="1">
                  <a:off x="6196006" y="6895917"/>
                  <a:ext cx="155119" cy="3671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>
                  <a:off x="5916987" y="6222708"/>
                  <a:ext cx="162650" cy="3937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Freeform 66"/>
              <p:cNvSpPr/>
              <p:nvPr/>
            </p:nvSpPr>
            <p:spPr>
              <a:xfrm>
                <a:off x="6973363" y="5337251"/>
                <a:ext cx="543891" cy="308732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B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p:grpSp>
        <p:cxnSp>
          <p:nvCxnSpPr>
            <p:cNvPr id="65" name="Straight Connector 64"/>
            <p:cNvCxnSpPr/>
            <p:nvPr/>
          </p:nvCxnSpPr>
          <p:spPr>
            <a:xfrm>
              <a:off x="6943320" y="5189514"/>
              <a:ext cx="238382" cy="33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6663827" y="1371463"/>
                <a:ext cx="25342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</a:rPr>
                  <a:t>Parse tree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827" y="1371463"/>
                <a:ext cx="2534285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3606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>
            <a:cxnSpLocks/>
          </p:cNvCxnSpPr>
          <p:nvPr/>
        </p:nvCxnSpPr>
        <p:spPr>
          <a:xfrm>
            <a:off x="6878079" y="5726756"/>
            <a:ext cx="26463" cy="404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6653932" y="5997180"/>
            <a:ext cx="543891" cy="325266"/>
          </a:xfrm>
          <a:custGeom>
            <a:avLst/>
            <a:gdLst>
              <a:gd name="connsiteX0" fmla="*/ 0 w 2030015"/>
              <a:gd name="connsiteY0" fmla="*/ 0 h 1218009"/>
              <a:gd name="connsiteX1" fmla="*/ 2030015 w 2030015"/>
              <a:gd name="connsiteY1" fmla="*/ 0 h 1218009"/>
              <a:gd name="connsiteX2" fmla="*/ 2030015 w 2030015"/>
              <a:gd name="connsiteY2" fmla="*/ 1218009 h 1218009"/>
              <a:gd name="connsiteX3" fmla="*/ 0 w 2030015"/>
              <a:gd name="connsiteY3" fmla="*/ 1218009 h 1218009"/>
              <a:gd name="connsiteX4" fmla="*/ 0 w 2030015"/>
              <a:gd name="connsiteY4" fmla="*/ 0 h 121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1218009">
                <a:moveTo>
                  <a:pt x="0" y="0"/>
                </a:moveTo>
                <a:lnTo>
                  <a:pt x="2030015" y="0"/>
                </a:lnTo>
                <a:lnTo>
                  <a:pt x="2030015" y="1218009"/>
                </a:lnTo>
                <a:lnTo>
                  <a:pt x="0" y="12180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/>
              <a:t> </a:t>
            </a:r>
            <a:r>
              <a:rPr lang="en-US" sz="2800" kern="1200" dirty="0">
                <a:solidFill>
                  <a:schemeClr val="tx1"/>
                </a:solidFill>
              </a:rPr>
              <a:t>   </a:t>
            </a:r>
            <a:r>
              <a:rPr lang="en-US" sz="2400" kern="1200" dirty="0">
                <a:solidFill>
                  <a:schemeClr val="tx1"/>
                </a:solidFill>
                <a:latin typeface="Cambria" panose="02040503050406030204" pitchFamily="18" charset="0"/>
              </a:rPr>
              <a:t>b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F02CAC-1520-634B-B6CB-E4CC4377D223}"/>
              </a:ext>
            </a:extLst>
          </p:cNvPr>
          <p:cNvCxnSpPr/>
          <p:nvPr/>
        </p:nvCxnSpPr>
        <p:spPr>
          <a:xfrm flipH="1">
            <a:off x="5393660" y="2326704"/>
            <a:ext cx="387225" cy="3045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178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</a:rPr>
              <a:t>Example 4: Regular Express vs 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264795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a*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A         </a:t>
            </a:r>
            <a:r>
              <a:rPr lang="en-US" dirty="0" err="1">
                <a:latin typeface="Cambria" panose="02040503050406030204" pitchFamily="18" charset="0"/>
              </a:rPr>
              <a:t>aA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b="1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33336" y="2547877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9531F0-02D8-4FC6-8CD2-11F1F361AF50}"/>
              </a:ext>
            </a:extLst>
          </p:cNvPr>
          <p:cNvSpPr txBox="1">
            <a:spLocks/>
          </p:cNvSpPr>
          <p:nvPr/>
        </p:nvSpPr>
        <p:spPr>
          <a:xfrm>
            <a:off x="4714876" y="1600200"/>
            <a:ext cx="264795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28663" indent="-385763" algn="l" defTabSz="685800" rtl="0" eaLnBrk="1" latinLnBrk="0" hangingPunct="1">
              <a:spcBef>
                <a:spcPts val="600"/>
              </a:spcBef>
              <a:spcAft>
                <a:spcPts val="1200"/>
              </a:spcAft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itchFamily="49" charset="0"/>
              <a:buNone/>
            </a:pPr>
            <a:r>
              <a:rPr lang="en-US" dirty="0"/>
              <a:t>a</a:t>
            </a:r>
            <a:r>
              <a:rPr lang="en-US" baseline="30000" dirty="0"/>
              <a:t>+</a:t>
            </a:r>
            <a:endParaRPr lang="en-US" dirty="0"/>
          </a:p>
          <a:p>
            <a:pPr marL="0" indent="0">
              <a:buFont typeface="Courier New" pitchFamily="49" charset="0"/>
              <a:buNone/>
            </a:pPr>
            <a:r>
              <a:rPr lang="en-US" dirty="0"/>
              <a:t>A         </a:t>
            </a:r>
            <a:r>
              <a:rPr lang="en-US" dirty="0" err="1"/>
              <a:t>aA</a:t>
            </a:r>
            <a:r>
              <a:rPr lang="en-US" dirty="0"/>
              <a:t> </a:t>
            </a:r>
            <a:r>
              <a:rPr lang="en-US" b="1" dirty="0">
                <a:sym typeface="Symbol" panose="05050102010706020507" pitchFamily="18" charset="2"/>
              </a:rPr>
              <a:t>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</a:p>
          <a:p>
            <a:pPr marL="0" indent="0">
              <a:buFont typeface="Courier New" pitchFamily="49" charset="0"/>
              <a:buNone/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D85A23-0C51-9E7B-016A-FD130E19BE7A}"/>
              </a:ext>
            </a:extLst>
          </p:cNvPr>
          <p:cNvCxnSpPr/>
          <p:nvPr/>
        </p:nvCxnSpPr>
        <p:spPr>
          <a:xfrm>
            <a:off x="5143386" y="2573216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703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Example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95013" cy="4876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𝒃𝒂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𝒃𝒂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mbria" panose="02040503050406030204" pitchFamily="18" charset="0"/>
                  </a:rPr>
                  <a:t>note: this is a regular language (</a:t>
                </a:r>
                <a:r>
                  <a:rPr lang="en-US" sz="2400" dirty="0" err="1">
                    <a:latin typeface="Cambria" panose="02040503050406030204" pitchFamily="18" charset="0"/>
                  </a:rPr>
                  <a:t>r.l</a:t>
                </a:r>
                <a:r>
                  <a:rPr lang="en-US" sz="2400" dirty="0">
                    <a:latin typeface="Cambria" panose="02040503050406030204" pitchFamily="18" charset="0"/>
                  </a:rPr>
                  <a:t>.) and is </a:t>
                </a:r>
                <a:r>
                  <a:rPr lang="en-US" sz="2400" dirty="0"/>
                  <a:t>therefore</a:t>
                </a:r>
                <a:r>
                  <a:rPr lang="en-US" sz="2400" dirty="0">
                    <a:latin typeface="Cambria" panose="02040503050406030204" pitchFamily="18" charset="0"/>
                  </a:rPr>
                  <a:t> context free.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All strings over {</a:t>
                </a:r>
                <a:r>
                  <a:rPr lang="en-US" dirty="0" err="1">
                    <a:latin typeface="Cambria" panose="02040503050406030204" pitchFamily="18" charset="0"/>
                  </a:rPr>
                  <a:t>a,b</a:t>
                </a:r>
                <a:r>
                  <a:rPr lang="en-US" dirty="0">
                    <a:latin typeface="Cambria" panose="02040503050406030204" pitchFamily="18" charset="0"/>
                  </a:rPr>
                  <a:t>} that contain exactly two b’s.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S          ABABA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A         </a:t>
                </a:r>
                <a:r>
                  <a:rPr lang="en-US" dirty="0" err="1">
                    <a:latin typeface="Cambria" panose="02040503050406030204" pitchFamily="18" charset="0"/>
                  </a:rPr>
                  <a:t>aA</a:t>
                </a:r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 </a:t>
                </a:r>
                <a:r>
                  <a:rPr lang="en-US" b="1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ɛ</a:t>
                </a:r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B         b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95013" cy="4876800"/>
              </a:xfrm>
              <a:blipFill>
                <a:blip r:embed="rId2"/>
                <a:stretch>
                  <a:fillRect l="-3323" r="-2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899401" y="4719577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933336" y="5829695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5095638" y="1693545"/>
            <a:ext cx="2613867" cy="3716598"/>
            <a:chOff x="4674295" y="1693545"/>
            <a:chExt cx="2613867" cy="3716598"/>
          </a:xfrm>
        </p:grpSpPr>
        <p:grpSp>
          <p:nvGrpSpPr>
            <p:cNvPr id="9" name="Group 8"/>
            <p:cNvGrpSpPr/>
            <p:nvPr/>
          </p:nvGrpSpPr>
          <p:grpSpPr>
            <a:xfrm>
              <a:off x="4674295" y="1693545"/>
              <a:ext cx="2613867" cy="3716598"/>
              <a:chOff x="4541344" y="3124041"/>
              <a:chExt cx="2613867" cy="371659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915993" y="3124041"/>
                <a:ext cx="2239218" cy="1726061"/>
                <a:chOff x="2857321" y="1581721"/>
                <a:chExt cx="4232176" cy="1726061"/>
              </a:xfrm>
            </p:grpSpPr>
            <p:sp>
              <p:nvSpPr>
                <p:cNvPr id="33" name="Freeform 32"/>
                <p:cNvSpPr/>
                <p:nvPr/>
              </p:nvSpPr>
              <p:spPr>
                <a:xfrm>
                  <a:off x="2857321" y="2089906"/>
                  <a:ext cx="1027967" cy="325266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A</a:t>
                  </a:r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>
                  <a:off x="3852215" y="2285030"/>
                  <a:ext cx="1174166" cy="291077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A</a:t>
                  </a:r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5092239" y="2246082"/>
                  <a:ext cx="1096961" cy="394220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A</a:t>
                  </a:r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>
                  <a:off x="6433064" y="2835867"/>
                  <a:ext cx="656433" cy="471915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sz="2900" kern="1200" dirty="0"/>
                    <a:t> </a:t>
                  </a:r>
                  <a:endParaRPr lang="en-US" sz="2800" kern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3532745" y="1934418"/>
                  <a:ext cx="731865" cy="30456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4792069" y="1927980"/>
                  <a:ext cx="743314" cy="39282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 38"/>
                <p:cNvSpPr/>
                <p:nvPr/>
              </p:nvSpPr>
              <p:spPr>
                <a:xfrm>
                  <a:off x="3446908" y="1581721"/>
                  <a:ext cx="2030015" cy="394220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S</a:t>
                  </a:r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519323" y="2016624"/>
                  <a:ext cx="23518" cy="2774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Freeform 13"/>
              <p:cNvSpPr/>
              <p:nvPr/>
            </p:nvSpPr>
            <p:spPr>
              <a:xfrm>
                <a:off x="4541344" y="4187065"/>
                <a:ext cx="543891" cy="325266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</a:t>
                </a: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5339091" y="4785680"/>
                <a:ext cx="543891" cy="325266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</a:t>
                </a: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5270979" y="5024410"/>
                <a:ext cx="543891" cy="325266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5217631" y="6515373"/>
                <a:ext cx="543891" cy="325266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endParaRPr lang="en-US" sz="28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029837" y="2107343"/>
              <a:ext cx="1736443" cy="2392922"/>
              <a:chOff x="5029837" y="2107343"/>
              <a:chExt cx="1736443" cy="2392922"/>
            </a:xfrm>
          </p:grpSpPr>
          <p:sp>
            <p:nvSpPr>
              <p:cNvPr id="80" name="Freeform 79"/>
              <p:cNvSpPr/>
              <p:nvPr/>
            </p:nvSpPr>
            <p:spPr>
              <a:xfrm>
                <a:off x="5392832" y="2194705"/>
                <a:ext cx="543891" cy="333553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B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5967654" y="2201730"/>
                <a:ext cx="543891" cy="333553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B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5078636" y="2776429"/>
                <a:ext cx="543891" cy="325266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182159" y="3479813"/>
                <a:ext cx="3257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ɛ</a:t>
                </a:r>
                <a:endParaRPr lang="en-US" sz="2400" dirty="0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5456516" y="2803035"/>
                <a:ext cx="543891" cy="270090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</a:t>
                </a:r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5739464" y="2786565"/>
                <a:ext cx="543891" cy="325266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440550" y="2895701"/>
                <a:ext cx="3257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ɛ</a:t>
                </a:r>
                <a:endParaRPr lang="en-US" sz="2400" dirty="0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5800661" y="3373885"/>
                <a:ext cx="543891" cy="325266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957625" y="4038600"/>
                <a:ext cx="3257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ɛ</a:t>
                </a:r>
                <a:endParaRPr lang="en-US" sz="2400" dirty="0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 flipH="1">
                <a:off x="5653425" y="2113515"/>
                <a:ext cx="206042" cy="3323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endCxn id="34" idx="1"/>
              </p:cNvCxnSpPr>
              <p:nvPr/>
            </p:nvCxnSpPr>
            <p:spPr>
              <a:xfrm>
                <a:off x="5994229" y="2107343"/>
                <a:ext cx="202351" cy="2895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5029837" y="2705303"/>
                <a:ext cx="206042" cy="3323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319022" y="2729148"/>
                <a:ext cx="12443" cy="2774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987335" y="2697209"/>
                <a:ext cx="12443" cy="2774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5742186" y="2705179"/>
                <a:ext cx="151975" cy="3495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>
                <a:off x="6588801" y="2729148"/>
                <a:ext cx="9170" cy="2683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352666" y="3287947"/>
                <a:ext cx="12443" cy="2774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108311" y="3879849"/>
                <a:ext cx="12443" cy="2774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5795209" y="3282640"/>
                <a:ext cx="206042" cy="3323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053290" y="3292640"/>
                <a:ext cx="12443" cy="2774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C60AFF-2CA0-7746-A216-32619F044636}"/>
              </a:ext>
            </a:extLst>
          </p:cNvPr>
          <p:cNvCxnSpPr/>
          <p:nvPr/>
        </p:nvCxnSpPr>
        <p:spPr>
          <a:xfrm>
            <a:off x="933336" y="5259400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5E2001-DA33-FC49-B2F5-821DF9DA26B6}"/>
              </a:ext>
            </a:extLst>
          </p:cNvPr>
          <p:cNvCxnSpPr/>
          <p:nvPr/>
        </p:nvCxnSpPr>
        <p:spPr>
          <a:xfrm>
            <a:off x="6034876" y="2780893"/>
            <a:ext cx="12443" cy="277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>
            <a:extLst>
              <a:ext uri="{FF2B5EF4-FFF2-40B4-BE49-F238E27FC236}">
                <a16:creationId xmlns:a16="http://schemas.microsoft.com/office/drawing/2014/main" id="{26542DB4-D1FB-DF45-95F2-DAED33FA049E}"/>
              </a:ext>
            </a:extLst>
          </p:cNvPr>
          <p:cNvSpPr/>
          <p:nvPr/>
        </p:nvSpPr>
        <p:spPr>
          <a:xfrm>
            <a:off x="5729690" y="2788156"/>
            <a:ext cx="543891" cy="333553"/>
          </a:xfrm>
          <a:custGeom>
            <a:avLst/>
            <a:gdLst>
              <a:gd name="connsiteX0" fmla="*/ 0 w 2030015"/>
              <a:gd name="connsiteY0" fmla="*/ 0 h 1218009"/>
              <a:gd name="connsiteX1" fmla="*/ 2030015 w 2030015"/>
              <a:gd name="connsiteY1" fmla="*/ 0 h 1218009"/>
              <a:gd name="connsiteX2" fmla="*/ 2030015 w 2030015"/>
              <a:gd name="connsiteY2" fmla="*/ 1218009 h 1218009"/>
              <a:gd name="connsiteX3" fmla="*/ 0 w 2030015"/>
              <a:gd name="connsiteY3" fmla="*/ 1218009 h 1218009"/>
              <a:gd name="connsiteX4" fmla="*/ 0 w 2030015"/>
              <a:gd name="connsiteY4" fmla="*/ 0 h 121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1218009">
                <a:moveTo>
                  <a:pt x="0" y="0"/>
                </a:moveTo>
                <a:lnTo>
                  <a:pt x="2030015" y="0"/>
                </a:lnTo>
                <a:lnTo>
                  <a:pt x="2030015" y="1218009"/>
                </a:lnTo>
                <a:lnTo>
                  <a:pt x="0" y="12180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/>
              <a:t> </a:t>
            </a:r>
            <a:r>
              <a:rPr lang="en-US" sz="2800" kern="1200" dirty="0">
                <a:solidFill>
                  <a:schemeClr val="tx1"/>
                </a:solidFill>
              </a:rPr>
              <a:t>   </a:t>
            </a:r>
            <a:r>
              <a:rPr lang="en-US" sz="2400" kern="1200" dirty="0">
                <a:solidFill>
                  <a:schemeClr val="tx1"/>
                </a:solidFill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1012C0CD-6CA9-8E43-AF88-51ECBEDB3AB8}"/>
              </a:ext>
            </a:extLst>
          </p:cNvPr>
          <p:cNvSpPr/>
          <p:nvPr/>
        </p:nvSpPr>
        <p:spPr>
          <a:xfrm>
            <a:off x="6437276" y="2777305"/>
            <a:ext cx="543891" cy="333553"/>
          </a:xfrm>
          <a:custGeom>
            <a:avLst/>
            <a:gdLst>
              <a:gd name="connsiteX0" fmla="*/ 0 w 2030015"/>
              <a:gd name="connsiteY0" fmla="*/ 0 h 1218009"/>
              <a:gd name="connsiteX1" fmla="*/ 2030015 w 2030015"/>
              <a:gd name="connsiteY1" fmla="*/ 0 h 1218009"/>
              <a:gd name="connsiteX2" fmla="*/ 2030015 w 2030015"/>
              <a:gd name="connsiteY2" fmla="*/ 1218009 h 1218009"/>
              <a:gd name="connsiteX3" fmla="*/ 0 w 2030015"/>
              <a:gd name="connsiteY3" fmla="*/ 1218009 h 1218009"/>
              <a:gd name="connsiteX4" fmla="*/ 0 w 2030015"/>
              <a:gd name="connsiteY4" fmla="*/ 0 h 121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1218009">
                <a:moveTo>
                  <a:pt x="0" y="0"/>
                </a:moveTo>
                <a:lnTo>
                  <a:pt x="2030015" y="0"/>
                </a:lnTo>
                <a:lnTo>
                  <a:pt x="2030015" y="1218009"/>
                </a:lnTo>
                <a:lnTo>
                  <a:pt x="0" y="12180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/>
              <a:t> </a:t>
            </a:r>
            <a:r>
              <a:rPr lang="en-US" sz="2800" kern="1200" dirty="0">
                <a:solidFill>
                  <a:schemeClr val="tx1"/>
                </a:solidFill>
              </a:rPr>
              <a:t>   </a:t>
            </a:r>
            <a:r>
              <a:rPr lang="en-US" sz="2400" kern="1200" dirty="0">
                <a:solidFill>
                  <a:schemeClr val="tx1"/>
                </a:solidFill>
                <a:latin typeface="Cambria" panose="02040503050406030204" pitchFamily="18" charset="0"/>
              </a:rPr>
              <a:t>b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67B09A-EE74-2749-8D12-B64E8D35C767}"/>
              </a:ext>
            </a:extLst>
          </p:cNvPr>
          <p:cNvCxnSpPr/>
          <p:nvPr/>
        </p:nvCxnSpPr>
        <p:spPr>
          <a:xfrm>
            <a:off x="6646546" y="2732907"/>
            <a:ext cx="12443" cy="277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54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Example 4, 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9423" y="1600200"/>
                <a:ext cx="9018494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𝒃𝒂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𝒃𝒂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sz="2400" dirty="0"/>
                  <a:t>now, without </a:t>
                </a: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ɛ.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S          </a:t>
                </a:r>
                <a:r>
                  <a:rPr lang="en-US" dirty="0" err="1">
                    <a:latin typeface="Cambria" panose="02040503050406030204" pitchFamily="18" charset="0"/>
                  </a:rPr>
                  <a:t>AbAbA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  </a:t>
                </a:r>
                <a:r>
                  <a:rPr lang="en-US" dirty="0" err="1">
                    <a:latin typeface="Cambria" panose="02040503050406030204" pitchFamily="18" charset="0"/>
                    <a:sym typeface="Symbol" panose="05050102010706020507" pitchFamily="18" charset="2"/>
                  </a:rPr>
                  <a:t>bAbA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  </a:t>
                </a:r>
                <a:r>
                  <a:rPr lang="en-US" dirty="0" err="1">
                    <a:sym typeface="Symbol" panose="05050102010706020507" pitchFamily="18" charset="2"/>
                  </a:rPr>
                  <a:t>A</a:t>
                </a:r>
                <a:r>
                  <a:rPr lang="en-US" dirty="0" err="1">
                    <a:latin typeface="Cambria" panose="02040503050406030204" pitchFamily="18" charset="0"/>
                    <a:sym typeface="Symbol" panose="05050102010706020507" pitchFamily="18" charset="2"/>
                  </a:rPr>
                  <a:t>bbA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  </a:t>
                </a:r>
                <a:r>
                  <a:rPr lang="en-US" dirty="0" err="1">
                    <a:latin typeface="Cambria" panose="02040503050406030204" pitchFamily="18" charset="0"/>
                    <a:sym typeface="Symbol" panose="05050102010706020507" pitchFamily="18" charset="2"/>
                  </a:rPr>
                  <a:t>AbAb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  </a:t>
                </a:r>
                <a:r>
                  <a:rPr lang="en-US" dirty="0" err="1">
                    <a:latin typeface="Cambria" panose="02040503050406030204" pitchFamily="18" charset="0"/>
                    <a:sym typeface="Symbol" panose="05050102010706020507" pitchFamily="18" charset="2"/>
                  </a:rPr>
                  <a:t>bbA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  </a:t>
                </a:r>
                <a:r>
                  <a:rPr lang="en-US" dirty="0" err="1">
                    <a:latin typeface="Cambria" panose="02040503050406030204" pitchFamily="18" charset="0"/>
                    <a:sym typeface="Symbol" panose="05050102010706020507" pitchFamily="18" charset="2"/>
                  </a:rPr>
                  <a:t>bAb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  </a:t>
                </a: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Abb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  </a:t>
                </a: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bb</a:t>
                </a:r>
                <a:endParaRPr lang="en-US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A          </a:t>
                </a:r>
                <a:r>
                  <a:rPr lang="en-US" dirty="0" err="1">
                    <a:latin typeface="Cambria" panose="02040503050406030204" pitchFamily="18" charset="0"/>
                  </a:rPr>
                  <a:t>aA</a:t>
                </a:r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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a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423" y="1600200"/>
                <a:ext cx="9018494" cy="4876800"/>
              </a:xfrm>
              <a:blipFill>
                <a:blip r:embed="rId2"/>
                <a:stretch>
                  <a:fillRect l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781629" y="3153866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81628" y="3740162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73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Example 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3581" y="1380583"/>
                <a:ext cx="8441267" cy="1219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op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 </a:t>
                </a: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( </a:t>
                </a:r>
                <a:r>
                  <a:rPr lang="en-US" dirty="0" err="1">
                    <a:latin typeface="Cambria" panose="02040503050406030204" pitchFamily="18" charset="0"/>
                    <a:sym typeface="Symbol" panose="05050102010706020507" pitchFamily="18" charset="2"/>
                  </a:rPr>
                  <a:t>exp</a:t>
                </a: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 ) 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 </a:t>
                </a: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number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op</m:t>
                    </m:r>
                    <m:r>
                      <a:rPr lang="en-US" sz="2800" b="1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 –  </a:t>
                </a:r>
                <a:r>
                  <a:rPr lang="en-US" sz="2800" dirty="0">
                    <a:latin typeface="Cambria" panose="02040503050406030204" pitchFamily="18" charset="0"/>
                    <a:sym typeface="Symbol" panose="05050102010706020507" pitchFamily="18" charset="2"/>
                  </a:rPr>
                  <a:t>∗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581" y="1380583"/>
                <a:ext cx="8441267" cy="1219200"/>
              </a:xfrm>
              <a:blipFill rotWithShape="0">
                <a:blip r:embed="rId2"/>
                <a:stretch>
                  <a:fillRect t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1145109" y="2178908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45109" y="1629997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2046595" y="1895148"/>
            <a:ext cx="7221027" cy="4219429"/>
            <a:chOff x="327862" y="2413424"/>
            <a:chExt cx="7221027" cy="4219429"/>
          </a:xfrm>
        </p:grpSpPr>
        <p:grpSp>
          <p:nvGrpSpPr>
            <p:cNvPr id="7" name="Group 6"/>
            <p:cNvGrpSpPr/>
            <p:nvPr/>
          </p:nvGrpSpPr>
          <p:grpSpPr>
            <a:xfrm>
              <a:off x="2418752" y="2413424"/>
              <a:ext cx="4122658" cy="1985449"/>
              <a:chOff x="-174688" y="1581721"/>
              <a:chExt cx="7791926" cy="1985449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945871" y="2437599"/>
                <a:ext cx="2237808" cy="25135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kern="12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3418782" y="2395031"/>
                <a:ext cx="2030015" cy="291077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op</a:t>
                </a: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5209840" y="2446113"/>
                <a:ext cx="2030015" cy="394220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400" kern="12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6433064" y="2835867"/>
                <a:ext cx="656433" cy="47191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900" kern="1200" dirty="0"/>
                  <a:t> </a:t>
                </a:r>
                <a:endParaRPr lang="en-US" sz="2800" kern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>
                <a:off x="2354493" y="2016624"/>
                <a:ext cx="1632546" cy="47191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20733" y="2021139"/>
                <a:ext cx="1049867" cy="467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Freeform 13"/>
              <p:cNvSpPr/>
              <p:nvPr/>
            </p:nvSpPr>
            <p:spPr>
              <a:xfrm>
                <a:off x="-174688" y="3068884"/>
                <a:ext cx="1910495" cy="47779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(</a:t>
                </a: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302324" y="3080932"/>
                <a:ext cx="1992629" cy="486238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)</a:t>
                </a: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5781425" y="2957830"/>
                <a:ext cx="1835813" cy="47779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</a:t>
                </a:r>
                <a:r>
                  <a:rPr lang="en-US" sz="2800" kern="12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</a:t>
                </a:r>
                <a:endParaRPr lang="en-US" sz="28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446908" y="1581721"/>
                <a:ext cx="2030015" cy="394220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400" kern="12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4487316" y="2016624"/>
                <a:ext cx="0" cy="3888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5307178" y="2855603"/>
                <a:ext cx="821673" cy="3976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19784" y="2755133"/>
                <a:ext cx="654001" cy="4025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6531814" y="2860600"/>
                <a:ext cx="5351" cy="33340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Freeform 27"/>
            <p:cNvSpPr/>
            <p:nvPr/>
          </p:nvSpPr>
          <p:spPr>
            <a:xfrm>
              <a:off x="3176304" y="3996908"/>
              <a:ext cx="1074068" cy="291077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400" kern="12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exp</a:t>
              </a:r>
              <a:endParaRPr lang="en-US" sz="2400" kern="12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800715" y="3634716"/>
              <a:ext cx="0" cy="3888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885388" y="2848327"/>
              <a:ext cx="0" cy="3888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4711972" y="3943730"/>
              <a:ext cx="2338256" cy="520376"/>
              <a:chOff x="4530246" y="3916856"/>
              <a:chExt cx="2338256" cy="520376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4530246" y="3916856"/>
                <a:ext cx="1010831" cy="47779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(</a:t>
                </a: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5814215" y="3950994"/>
                <a:ext cx="1054287" cy="486238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)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2048630" y="4587339"/>
              <a:ext cx="2686649" cy="291077"/>
              <a:chOff x="2171288" y="4638825"/>
              <a:chExt cx="2686649" cy="291077"/>
            </a:xfrm>
          </p:grpSpPr>
          <p:sp>
            <p:nvSpPr>
              <p:cNvPr id="35" name="Freeform 34"/>
              <p:cNvSpPr/>
              <p:nvPr/>
            </p:nvSpPr>
            <p:spPr>
              <a:xfrm>
                <a:off x="2171288" y="4658685"/>
                <a:ext cx="1184010" cy="25135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kern="12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3118638" y="4638825"/>
                <a:ext cx="1074068" cy="291077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op</a:t>
                </a: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3673927" y="4675255"/>
                <a:ext cx="1184010" cy="25135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kern="12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620695" y="4713017"/>
              <a:ext cx="2503977" cy="291077"/>
              <a:chOff x="4364525" y="4638825"/>
              <a:chExt cx="2503977" cy="291077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4364525" y="4658687"/>
                <a:ext cx="1184010" cy="25135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kern="12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5211172" y="4638825"/>
                <a:ext cx="1074068" cy="291077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op</a:t>
                </a: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684492" y="4665173"/>
                <a:ext cx="1184010" cy="25135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kern="12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974460" y="5004094"/>
              <a:ext cx="2338256" cy="520376"/>
              <a:chOff x="1253702" y="5048270"/>
              <a:chExt cx="2338256" cy="52037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253702" y="5048270"/>
                <a:ext cx="2338256" cy="520376"/>
                <a:chOff x="4530246" y="3916856"/>
                <a:chExt cx="2338256" cy="520376"/>
              </a:xfrm>
            </p:grpSpPr>
            <p:sp>
              <p:nvSpPr>
                <p:cNvPr id="46" name="Freeform 45"/>
                <p:cNvSpPr/>
                <p:nvPr/>
              </p:nvSpPr>
              <p:spPr>
                <a:xfrm>
                  <a:off x="4530246" y="3916856"/>
                  <a:ext cx="1010831" cy="477795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(</a:t>
                  </a:r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5814215" y="3950994"/>
                  <a:ext cx="1054287" cy="486238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)</a:t>
                  </a:r>
                </a:p>
              </p:txBody>
            </p:sp>
          </p:grpSp>
          <p:sp>
            <p:nvSpPr>
              <p:cNvPr id="51" name="Freeform 50"/>
              <p:cNvSpPr/>
              <p:nvPr/>
            </p:nvSpPr>
            <p:spPr>
              <a:xfrm>
                <a:off x="1880804" y="5177770"/>
                <a:ext cx="1184010" cy="25135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kern="12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63504" y="5202757"/>
              <a:ext cx="2123920" cy="504097"/>
              <a:chOff x="1468038" y="5064549"/>
              <a:chExt cx="2123920" cy="504097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468038" y="5064549"/>
                <a:ext cx="2123920" cy="504097"/>
                <a:chOff x="4744582" y="3933135"/>
                <a:chExt cx="2123920" cy="504097"/>
              </a:xfrm>
            </p:grpSpPr>
            <p:sp>
              <p:nvSpPr>
                <p:cNvPr id="56" name="Freeform 55"/>
                <p:cNvSpPr/>
                <p:nvPr/>
              </p:nvSpPr>
              <p:spPr>
                <a:xfrm>
                  <a:off x="4744582" y="3933135"/>
                  <a:ext cx="1010831" cy="477795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(</a:t>
                  </a:r>
                </a:p>
              </p:txBody>
            </p:sp>
            <p:sp>
              <p:nvSpPr>
                <p:cNvPr id="57" name="Freeform 56"/>
                <p:cNvSpPr/>
                <p:nvPr/>
              </p:nvSpPr>
              <p:spPr>
                <a:xfrm>
                  <a:off x="5814215" y="3950994"/>
                  <a:ext cx="1054287" cy="486238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)</a:t>
                  </a:r>
                </a:p>
              </p:txBody>
            </p:sp>
          </p:grpSp>
          <p:sp>
            <p:nvSpPr>
              <p:cNvPr id="55" name="Freeform 54"/>
              <p:cNvSpPr/>
              <p:nvPr/>
            </p:nvSpPr>
            <p:spPr>
              <a:xfrm>
                <a:off x="1880804" y="5177770"/>
                <a:ext cx="1184010" cy="25135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kern="12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58" name="Freeform 57"/>
            <p:cNvSpPr/>
            <p:nvPr/>
          </p:nvSpPr>
          <p:spPr>
            <a:xfrm>
              <a:off x="4492321" y="5349586"/>
              <a:ext cx="1641490" cy="251355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</a:pPr>
              <a:r>
                <a:rPr lang="en-US" sz="2900" kern="1200" dirty="0"/>
                <a:t> </a:t>
              </a:r>
              <a:r>
                <a:rPr lang="en-US" sz="2800" kern="1200" dirty="0">
                  <a:solidFill>
                    <a:schemeClr val="tx1"/>
                  </a:solidFill>
                </a:rPr>
                <a:t>   </a:t>
              </a:r>
              <a:r>
                <a:rPr lang="en-US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number</a:t>
              </a:r>
            </a:p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FF0000"/>
                  </a:solidFill>
                  <a:latin typeface="Cambria" panose="02040503050406030204" pitchFamily="18" charset="0"/>
                </a:rPr>
                <a:t>5</a:t>
              </a:r>
              <a:endParaRPr lang="en-US" kern="1200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5907399" y="5357669"/>
              <a:ext cx="1641490" cy="251355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</a:pPr>
              <a:r>
                <a:rPr lang="en-US" sz="2900" kern="1200" dirty="0"/>
                <a:t> </a:t>
              </a:r>
              <a:r>
                <a:rPr lang="en-US" sz="2800" kern="1200" dirty="0">
                  <a:solidFill>
                    <a:schemeClr val="tx1"/>
                  </a:solidFill>
                </a:rPr>
                <a:t>   </a:t>
              </a:r>
              <a:r>
                <a:rPr lang="en-US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number</a:t>
              </a:r>
            </a:p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FF0000"/>
                  </a:solidFill>
                  <a:latin typeface="Cambria" panose="02040503050406030204" pitchFamily="18" charset="0"/>
                </a:rPr>
                <a:t>1</a:t>
              </a:r>
              <a:endParaRPr lang="en-US" kern="1200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26067" y="5756929"/>
              <a:ext cx="2686649" cy="291077"/>
              <a:chOff x="2171288" y="4638825"/>
              <a:chExt cx="2686649" cy="291077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171288" y="4658685"/>
                <a:ext cx="1184010" cy="25135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kern="12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3118638" y="4638825"/>
                <a:ext cx="1074068" cy="291077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op</a:t>
                </a:r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3673927" y="4675255"/>
                <a:ext cx="1184010" cy="25135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kern="12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907047" y="5780725"/>
              <a:ext cx="2686649" cy="291077"/>
              <a:chOff x="2171288" y="4638825"/>
              <a:chExt cx="2686649" cy="291077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171288" y="4658685"/>
                <a:ext cx="1184010" cy="25135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kern="12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3118638" y="4638825"/>
                <a:ext cx="1074068" cy="291077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op</a:t>
                </a: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673927" y="4675255"/>
                <a:ext cx="1184010" cy="25135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kern="12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73" name="Freeform 72"/>
            <p:cNvSpPr/>
            <p:nvPr/>
          </p:nvSpPr>
          <p:spPr>
            <a:xfrm>
              <a:off x="327862" y="6338165"/>
              <a:ext cx="1641490" cy="251355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</a:pPr>
              <a:r>
                <a:rPr lang="en-US" sz="2900" kern="1200" dirty="0"/>
                <a:t> </a:t>
              </a:r>
              <a:r>
                <a:rPr lang="en-US" sz="2800" kern="1200" dirty="0">
                  <a:solidFill>
                    <a:schemeClr val="tx1"/>
                  </a:solidFill>
                </a:rPr>
                <a:t>   </a:t>
              </a:r>
              <a:r>
                <a:rPr lang="en-US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number</a:t>
              </a:r>
            </a:p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FF0000"/>
                  </a:solidFill>
                  <a:latin typeface="Cambria" panose="02040503050406030204" pitchFamily="18" charset="0"/>
                </a:rPr>
                <a:t>3</a:t>
              </a:r>
              <a:endParaRPr lang="en-US" kern="1200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>
              <a:off x="1858757" y="6381498"/>
              <a:ext cx="1641490" cy="251355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</a:pPr>
              <a:r>
                <a:rPr lang="en-US" sz="2900" kern="1200" dirty="0"/>
                <a:t> </a:t>
              </a:r>
              <a:r>
                <a:rPr lang="en-US" sz="2800" kern="1200" dirty="0">
                  <a:solidFill>
                    <a:schemeClr val="tx1"/>
                  </a:solidFill>
                </a:rPr>
                <a:t>   </a:t>
              </a:r>
              <a:r>
                <a:rPr lang="en-US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number</a:t>
              </a:r>
            </a:p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FF0000"/>
                  </a:solidFill>
                  <a:latin typeface="Cambria" panose="02040503050406030204" pitchFamily="18" charset="0"/>
                </a:rPr>
                <a:t>5</a:t>
              </a:r>
              <a:endParaRPr lang="en-US" kern="1200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>
              <a:off x="2782893" y="6331373"/>
              <a:ext cx="1641490" cy="251355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</a:pPr>
              <a:r>
                <a:rPr lang="en-US" sz="2900" kern="1200" dirty="0"/>
                <a:t> </a:t>
              </a:r>
              <a:r>
                <a:rPr lang="en-US" sz="2800" kern="1200" dirty="0">
                  <a:solidFill>
                    <a:schemeClr val="tx1"/>
                  </a:solidFill>
                </a:rPr>
                <a:t>   </a:t>
              </a:r>
              <a:r>
                <a:rPr lang="en-US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number</a:t>
              </a:r>
            </a:p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FF0000"/>
                  </a:solidFill>
                  <a:latin typeface="Cambria" panose="02040503050406030204" pitchFamily="18" charset="0"/>
                </a:rPr>
                <a:t>3</a:t>
              </a:r>
              <a:endParaRPr lang="en-US" kern="1200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4321228" y="6347943"/>
              <a:ext cx="1641490" cy="251355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</a:pPr>
              <a:r>
                <a:rPr lang="en-US" sz="2900" kern="1200" dirty="0"/>
                <a:t> </a:t>
              </a:r>
              <a:r>
                <a:rPr lang="en-US" sz="2800" kern="1200" dirty="0">
                  <a:solidFill>
                    <a:schemeClr val="tx1"/>
                  </a:solidFill>
                </a:rPr>
                <a:t>   </a:t>
              </a:r>
              <a:r>
                <a:rPr lang="en-US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number</a:t>
              </a:r>
            </a:p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FF0000"/>
                  </a:solidFill>
                  <a:latin typeface="Cambria" panose="02040503050406030204" pitchFamily="18" charset="0"/>
                </a:rPr>
                <a:t>8</a:t>
              </a:r>
              <a:endParaRPr lang="en-US" kern="1200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4329588" y="3984442"/>
              <a:ext cx="1074068" cy="291077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400" dirty="0">
                  <a:solidFill>
                    <a:srgbClr val="FF0000"/>
                  </a:solidFill>
                  <a:latin typeface="Cambria" panose="02040503050406030204" pitchFamily="18" charset="0"/>
                  <a:sym typeface="Symbol" panose="05050102010706020507" pitchFamily="18" charset="2"/>
                </a:rPr>
                <a:t>∗</a:t>
              </a:r>
              <a:endParaRPr lang="en-US" sz="2400" kern="1200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>
              <a:off x="2932850" y="5049992"/>
              <a:ext cx="1074068" cy="291077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400" dirty="0">
                  <a:solidFill>
                    <a:srgbClr val="FF0000"/>
                  </a:solidFill>
                  <a:latin typeface="Cambria" panose="02040503050406030204" pitchFamily="18" charset="0"/>
                  <a:sym typeface="Symbol" panose="05050102010706020507" pitchFamily="18" charset="2"/>
                </a:rPr>
                <a:t>∗</a:t>
              </a:r>
              <a:endParaRPr lang="en-US" sz="2400" kern="1200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80" name="Freeform 79"/>
            <p:cNvSpPr/>
            <p:nvPr/>
          </p:nvSpPr>
          <p:spPr>
            <a:xfrm>
              <a:off x="5536543" y="5206784"/>
              <a:ext cx="1074068" cy="291077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400" dirty="0">
                  <a:solidFill>
                    <a:srgbClr val="FF0000"/>
                  </a:solidFill>
                  <a:latin typeface="Cambria" panose="02040503050406030204" pitchFamily="18" charset="0"/>
                  <a:sym typeface="Symbol" panose="05050102010706020507" pitchFamily="18" charset="2"/>
                </a:rPr>
                <a:t>–</a:t>
              </a:r>
              <a:endParaRPr lang="en-US" sz="2400" kern="1200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955632" y="6214209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mbria" panose="02040503050406030204" pitchFamily="18" charset="0"/>
                  <a:sym typeface="Symbol" panose="05050102010706020507" pitchFamily="18" charset="2"/>
                </a:rPr>
                <a:t>+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267930" y="622018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mbria" panose="02040503050406030204" pitchFamily="18" charset="0"/>
                  <a:sym typeface="Symbol" panose="05050102010706020507" pitchFamily="18" charset="2"/>
                </a:rPr>
                <a:t>+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>
              <a:off x="1842877" y="4894984"/>
              <a:ext cx="671106" cy="238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2513983" y="4905785"/>
              <a:ext cx="133502" cy="2278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782893" y="4905785"/>
              <a:ext cx="61907" cy="2278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533014" y="4910579"/>
              <a:ext cx="0" cy="1874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3932480" y="4970486"/>
              <a:ext cx="274654" cy="325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334915" y="5000016"/>
              <a:ext cx="5721" cy="2592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503363" y="4948995"/>
              <a:ext cx="247125" cy="346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5383481" y="5018492"/>
              <a:ext cx="5721" cy="2592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6141060" y="5059560"/>
              <a:ext cx="2" cy="2360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745580" y="5040754"/>
              <a:ext cx="12372" cy="3003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1522461" y="5497756"/>
              <a:ext cx="671106" cy="238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2258430" y="5505140"/>
              <a:ext cx="121473" cy="295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555940" y="5473120"/>
              <a:ext cx="247125" cy="346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1296224" y="6076670"/>
              <a:ext cx="59956" cy="212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128537" y="6106837"/>
              <a:ext cx="169" cy="18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806855" y="6065990"/>
              <a:ext cx="61907" cy="2278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3617358" y="6076670"/>
              <a:ext cx="59956" cy="212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409686" y="6113987"/>
              <a:ext cx="169" cy="18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5183221" y="6109379"/>
              <a:ext cx="29479" cy="2219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3788701" y="5632339"/>
              <a:ext cx="328359" cy="2216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4383683" y="5626373"/>
              <a:ext cx="1" cy="2259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596305" y="5635229"/>
              <a:ext cx="358162" cy="2418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/>
          <p:cNvCxnSpPr/>
          <p:nvPr/>
        </p:nvCxnSpPr>
        <p:spPr>
          <a:xfrm flipH="1">
            <a:off x="4634215" y="3805552"/>
            <a:ext cx="589287" cy="286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5305950" y="3829225"/>
            <a:ext cx="88288" cy="276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762368" y="3794714"/>
            <a:ext cx="199277" cy="259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7212899" y="3922624"/>
            <a:ext cx="286417" cy="298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7768549" y="3902538"/>
            <a:ext cx="11869" cy="2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8061904" y="3903664"/>
            <a:ext cx="268372" cy="317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6730607" y="2521521"/>
            <a:ext cx="282201" cy="296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7860670" y="4905670"/>
            <a:ext cx="282201" cy="296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4857673" y="4649509"/>
            <a:ext cx="282201" cy="296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87552" y="2505434"/>
            <a:ext cx="3531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Parse tree for:</a:t>
            </a:r>
          </a:p>
          <a:p>
            <a:r>
              <a:rPr lang="en-US" sz="2400" dirty="0">
                <a:latin typeface="Cambria" panose="02040503050406030204" pitchFamily="18" charset="0"/>
              </a:rPr>
              <a:t>((3+5)  * (3 +  8)) *  (5-1)</a:t>
            </a:r>
          </a:p>
        </p:txBody>
      </p:sp>
      <p:sp>
        <p:nvSpPr>
          <p:cNvPr id="155" name="Oval 154"/>
          <p:cNvSpPr/>
          <p:nvPr/>
        </p:nvSpPr>
        <p:spPr>
          <a:xfrm>
            <a:off x="2770997" y="3541092"/>
            <a:ext cx="282201" cy="296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1480285" y="3506910"/>
            <a:ext cx="282201" cy="296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3324375" y="3537754"/>
            <a:ext cx="282201" cy="296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62" name="Straight Arrow Connector 161"/>
          <p:cNvCxnSpPr/>
          <p:nvPr/>
        </p:nvCxnSpPr>
        <p:spPr>
          <a:xfrm flipV="1">
            <a:off x="1622596" y="3172342"/>
            <a:ext cx="8466" cy="2394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3461242" y="3226718"/>
            <a:ext cx="8466" cy="2394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2903631" y="3206524"/>
            <a:ext cx="8466" cy="2394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871208" y="3093263"/>
            <a:ext cx="434742" cy="3976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892973" y="3183969"/>
            <a:ext cx="346028" cy="4025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591167" y="3091965"/>
            <a:ext cx="2831" cy="3334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085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</a:rPr>
              <a:t>Example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statement          if-</a:t>
            </a:r>
            <a:r>
              <a:rPr lang="en-US" dirty="0" err="1">
                <a:latin typeface="Cambria" panose="02040503050406030204" pitchFamily="18" charset="0"/>
              </a:rPr>
              <a:t>stmt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other</a:t>
            </a:r>
            <a:r>
              <a:rPr lang="en-US" dirty="0">
                <a:latin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if-</a:t>
            </a:r>
            <a:r>
              <a:rPr lang="en-US" dirty="0" err="1">
                <a:latin typeface="Cambria" panose="02040503050406030204" pitchFamily="18" charset="0"/>
              </a:rPr>
              <a:t>stmt</a:t>
            </a:r>
            <a:r>
              <a:rPr lang="en-US" dirty="0">
                <a:latin typeface="Cambria" panose="02040503050406030204" pitchFamily="18" charset="0"/>
              </a:rPr>
              <a:t>                  if ( </a:t>
            </a:r>
            <a:r>
              <a:rPr lang="en-US" dirty="0" err="1">
                <a:latin typeface="Cambria" panose="02040503050406030204" pitchFamily="18" charset="0"/>
              </a:rPr>
              <a:t>exp</a:t>
            </a:r>
            <a:r>
              <a:rPr lang="en-US" dirty="0">
                <a:latin typeface="Cambria" panose="02040503050406030204" pitchFamily="18" charset="0"/>
              </a:rPr>
              <a:t> ) statement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                            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if ( </a:t>
            </a:r>
            <a:r>
              <a:rPr lang="en-US" dirty="0" err="1">
                <a:latin typeface="Cambria" panose="02040503050406030204" pitchFamily="18" charset="0"/>
                <a:sym typeface="Symbol" panose="05050102010706020507" pitchFamily="18" charset="2"/>
              </a:rPr>
              <a:t>exp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) statement else statement</a:t>
            </a:r>
          </a:p>
          <a:p>
            <a:pPr marL="0" indent="0">
              <a:buNone/>
            </a:pPr>
            <a:r>
              <a:rPr lang="en-US" dirty="0" err="1">
                <a:latin typeface="Cambria" panose="02040503050406030204" pitchFamily="18" charset="0"/>
                <a:sym typeface="Symbol" panose="05050102010706020507" pitchFamily="18" charset="2"/>
              </a:rPr>
              <a:t>exp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                       0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terminals include: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(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,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    )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,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  if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,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  other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,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  else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,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 0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,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 1</a:t>
            </a:r>
            <a:endParaRPr lang="en-US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191887" y="1859596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191887" y="2487666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191887" y="3690017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</a:rPr>
              <a:t>Example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statement          if-</a:t>
            </a:r>
            <a:r>
              <a:rPr lang="en-US" dirty="0" err="1">
                <a:latin typeface="Cambria" panose="02040503050406030204" pitchFamily="18" charset="0"/>
              </a:rPr>
              <a:t>stmt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other</a:t>
            </a:r>
            <a:r>
              <a:rPr lang="en-US" dirty="0">
                <a:latin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if-</a:t>
            </a:r>
            <a:r>
              <a:rPr lang="en-US" dirty="0" err="1">
                <a:latin typeface="Cambria" panose="02040503050406030204" pitchFamily="18" charset="0"/>
              </a:rPr>
              <a:t>stmt</a:t>
            </a:r>
            <a:r>
              <a:rPr lang="en-US" dirty="0">
                <a:latin typeface="Cambria" panose="02040503050406030204" pitchFamily="18" charset="0"/>
              </a:rPr>
              <a:t>                  if ( </a:t>
            </a:r>
            <a:r>
              <a:rPr lang="en-US" dirty="0" err="1">
                <a:latin typeface="Cambria" panose="02040503050406030204" pitchFamily="18" charset="0"/>
              </a:rPr>
              <a:t>exp</a:t>
            </a:r>
            <a:r>
              <a:rPr lang="en-US" dirty="0">
                <a:latin typeface="Cambria" panose="02040503050406030204" pitchFamily="18" charset="0"/>
              </a:rPr>
              <a:t> ) statement  else-part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else-part              else statement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  <a:endParaRPr lang="en-US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err="1">
                <a:latin typeface="Cambria" panose="02040503050406030204" pitchFamily="18" charset="0"/>
                <a:sym typeface="Symbol" panose="05050102010706020507" pitchFamily="18" charset="2"/>
              </a:rPr>
              <a:t>exp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                       0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Parse Tree:</a:t>
            </a:r>
          </a:p>
          <a:p>
            <a:pPr marL="471488" lvl="1" indent="0">
              <a:buNone/>
            </a:pPr>
            <a:r>
              <a:rPr lang="en-US" sz="2800" dirty="0">
                <a:latin typeface="Cambria" panose="02040503050406030204" pitchFamily="18" charset="0"/>
                <a:sym typeface="Symbol" panose="05050102010706020507" pitchFamily="18" charset="2"/>
              </a:rPr>
              <a:t>Interior nodes are labeled by non-terminals; leaf  nodes are labeled by terminals.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38554" y="1785700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938554" y="2307424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39247" y="3322523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35882" y="2809970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8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531876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ambria" panose="02040503050406030204" pitchFamily="18" charset="0"/>
              </a:rPr>
              <a:t>Chapter 3. Context-Free Grammar and Parsing</a:t>
            </a:r>
            <a:br>
              <a:rPr lang="en-US" dirty="0">
                <a:latin typeface="Cambria" panose="02040503050406030204" pitchFamily="18" charset="0"/>
              </a:rPr>
            </a:br>
            <a:br>
              <a:rPr lang="en-US" dirty="0">
                <a:latin typeface="Cambria" panose="02040503050406030204" pitchFamily="18" charset="0"/>
              </a:rPr>
            </a:br>
            <a:r>
              <a:rPr lang="en-US" sz="3100" dirty="0">
                <a:latin typeface="Cambria" panose="02040503050406030204" pitchFamily="18" charset="0"/>
              </a:rPr>
              <a:t>Language:  A set of strings (finite) of elements over an alphabet </a:t>
            </a:r>
            <a:r>
              <a:rPr lang="en-US" sz="3100" b="1" dirty="0">
                <a:sym typeface="Symbol" panose="05050102010706020507" pitchFamily="18" charset="2"/>
              </a:rPr>
              <a:t>.</a:t>
            </a:r>
            <a:br>
              <a:rPr lang="en-US" sz="3100" dirty="0">
                <a:latin typeface="Cambria" panose="02040503050406030204" pitchFamily="18" charset="0"/>
              </a:rPr>
            </a:br>
            <a:br>
              <a:rPr lang="en-US" sz="3100" dirty="0"/>
            </a:br>
            <a:r>
              <a:rPr lang="en-US" sz="3100" dirty="0"/>
              <a:t>Note: </a:t>
            </a:r>
            <a:br>
              <a:rPr lang="en-US" sz="3100" dirty="0"/>
            </a:br>
            <a:r>
              <a:rPr lang="en-US" sz="3100" dirty="0"/>
              <a:t>1) Strings are also known as words, sentences.</a:t>
            </a:r>
            <a:br>
              <a:rPr lang="en-US" sz="3100" dirty="0"/>
            </a:br>
            <a:r>
              <a:rPr lang="en-US" sz="3100" dirty="0"/>
              <a:t>2) Elements in </a:t>
            </a:r>
            <a:r>
              <a:rPr lang="en-US" sz="3100" b="1" dirty="0">
                <a:sym typeface="Symbol" panose="05050102010706020507" pitchFamily="18" charset="2"/>
              </a:rPr>
              <a:t> </a:t>
            </a:r>
            <a:r>
              <a:rPr lang="en-US" sz="3100" dirty="0">
                <a:sym typeface="Symbol" panose="05050102010706020507" pitchFamily="18" charset="2"/>
              </a:rPr>
              <a:t>are called terminals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953221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345"/>
            <a:ext cx="8229600" cy="884238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5037" y="817515"/>
                <a:ext cx="8229600" cy="542668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op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 </a:t>
                </a: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( </a:t>
                </a:r>
                <a:r>
                  <a:rPr lang="en-US" dirty="0" err="1">
                    <a:latin typeface="Cambria" panose="02040503050406030204" pitchFamily="18" charset="0"/>
                    <a:sym typeface="Symbol" panose="05050102010706020507" pitchFamily="18" charset="2"/>
                  </a:rPr>
                  <a:t>exp</a:t>
                </a: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 ) 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 </a:t>
                </a: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number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op</m:t>
                    </m:r>
                    <m:r>
                      <a:rPr lang="en-US" sz="2800" b="1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+</m:t>
                    </m:r>
                  </m:oMath>
                </a14:m>
                <a:r>
                  <a:rPr lang="en-US" sz="2800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 </a:t>
                </a:r>
                <a:r>
                  <a:rPr lang="en-US" sz="2800" dirty="0">
                    <a:latin typeface="Cambria" panose="02040503050406030204" pitchFamily="18" charset="0"/>
                    <a:sym typeface="Symbol" panose="05050102010706020507" pitchFamily="18" charset="2"/>
                  </a:rPr>
                  <a:t>–</a:t>
                </a:r>
                <a:r>
                  <a:rPr lang="en-US" sz="2800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  </a:t>
                </a:r>
                <a:r>
                  <a:rPr lang="en-US" sz="2800" dirty="0">
                    <a:latin typeface="Cambria" panose="02040503050406030204" pitchFamily="18" charset="0"/>
                    <a:sym typeface="Symbol" panose="05050102010706020507" pitchFamily="18" charset="2"/>
                  </a:rPr>
                  <a:t>∗</a:t>
                </a:r>
              </a:p>
              <a:p>
                <a:pPr marL="0" indent="0">
                  <a:buNone/>
                </a:pPr>
                <a:r>
                  <a:rPr lang="en-US" u="sng" dirty="0">
                    <a:latin typeface="Cambria" panose="02040503050406030204" pitchFamily="18" charset="0"/>
                  </a:rPr>
                  <a:t>Six </a:t>
                </a:r>
                <a:r>
                  <a:rPr lang="en-US" dirty="0">
                    <a:latin typeface="Cambria" panose="02040503050406030204" pitchFamily="18" charset="0"/>
                  </a:rPr>
                  <a:t>rules in this grammar.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Find a derivation for (number – number) </a:t>
                </a: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∗</a:t>
                </a:r>
                <a:r>
                  <a:rPr lang="en-US" dirty="0">
                    <a:latin typeface="Cambria" panose="02040503050406030204" pitchFamily="18" charset="0"/>
                  </a:rPr>
                  <a:t> number. 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Cambria" panose="02040503050406030204" pitchFamily="18" charset="0"/>
                  </a:rPr>
                  <a:t>exp</a:t>
                </a:r>
                <a:r>
                  <a:rPr lang="en-US" dirty="0">
                    <a:latin typeface="Cambria" panose="02040503050406030204" pitchFamily="18" charset="0"/>
                  </a:rPr>
                  <a:t> =&gt; </a:t>
                </a:r>
                <a:r>
                  <a:rPr lang="en-US" dirty="0" err="1">
                    <a:latin typeface="Cambria" panose="02040503050406030204" pitchFamily="18" charset="0"/>
                  </a:rPr>
                  <a:t>exp</a:t>
                </a:r>
                <a:r>
                  <a:rPr lang="en-US" dirty="0">
                    <a:latin typeface="Cambria" panose="02040503050406030204" pitchFamily="18" charset="0"/>
                  </a:rPr>
                  <a:t> op </a:t>
                </a:r>
                <a:r>
                  <a:rPr lang="en-US" dirty="0" err="1">
                    <a:latin typeface="Cambria" panose="02040503050406030204" pitchFamily="18" charset="0"/>
                  </a:rPr>
                  <a:t>exp</a:t>
                </a:r>
                <a:r>
                  <a:rPr lang="en-US" dirty="0">
                    <a:latin typeface="Cambria" panose="02040503050406030204" pitchFamily="18" charset="0"/>
                  </a:rPr>
                  <a:t>                Rule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        =&gt; </a:t>
                </a:r>
                <a:r>
                  <a:rPr lang="en-US" dirty="0" err="1">
                    <a:latin typeface="Cambria" panose="02040503050406030204" pitchFamily="18" charset="0"/>
                  </a:rPr>
                  <a:t>exp</a:t>
                </a:r>
                <a:r>
                  <a:rPr lang="en-US" dirty="0">
                    <a:latin typeface="Cambria" panose="02040503050406030204" pitchFamily="18" charset="0"/>
                  </a:rPr>
                  <a:t>  op number      Rule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        =&gt; </a:t>
                </a:r>
                <a:r>
                  <a:rPr lang="en-US" dirty="0" err="1">
                    <a:latin typeface="Cambria" panose="02040503050406030204" pitchFamily="18" charset="0"/>
                  </a:rPr>
                  <a:t>exp</a:t>
                </a:r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∗ number          Rule </a:t>
                </a:r>
                <a:r>
                  <a:rPr lang="en-US" dirty="0">
                    <a:latin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037" y="817515"/>
                <a:ext cx="8229600" cy="5426684"/>
              </a:xfrm>
              <a:blipFill rotWithShape="0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693976" y="2186988"/>
            <a:ext cx="282201" cy="296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900402" y="2186988"/>
            <a:ext cx="282201" cy="296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285098" y="2188877"/>
            <a:ext cx="282201" cy="296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186774" y="1376862"/>
            <a:ext cx="282201" cy="296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029150" y="1376862"/>
            <a:ext cx="282201" cy="296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581603" y="1376862"/>
            <a:ext cx="282201" cy="296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94570" y="1893142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4570" y="2619167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511840" y="4399850"/>
            <a:ext cx="282201" cy="296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11840" y="4981035"/>
            <a:ext cx="282201" cy="296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3 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11840" y="5493917"/>
            <a:ext cx="282201" cy="296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 rot="5400000">
            <a:off x="1772051" y="5839388"/>
            <a:ext cx="5725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en-US" sz="3600" b="1" dirty="0"/>
          </a:p>
        </p:txBody>
      </p:sp>
      <p:sp>
        <p:nvSpPr>
          <p:cNvPr id="19" name="Rectangle 18"/>
          <p:cNvSpPr/>
          <p:nvPr/>
        </p:nvSpPr>
        <p:spPr>
          <a:xfrm rot="5400000">
            <a:off x="2577508" y="5839388"/>
            <a:ext cx="5725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72668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(Parse Tree)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(34 -  3)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∗</a:t>
            </a:r>
            <a:r>
              <a:rPr lang="en-US" dirty="0"/>
              <a:t> 42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Tree traversal: Pick up a terminal (leaf) at first visit.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-9684" y="2065867"/>
            <a:ext cx="4744042" cy="3181451"/>
            <a:chOff x="1431271" y="1600200"/>
            <a:chExt cx="4744042" cy="3181451"/>
          </a:xfrm>
        </p:grpSpPr>
        <p:grpSp>
          <p:nvGrpSpPr>
            <p:cNvPr id="91" name="Group 90"/>
            <p:cNvGrpSpPr/>
            <p:nvPr/>
          </p:nvGrpSpPr>
          <p:grpSpPr>
            <a:xfrm>
              <a:off x="1431271" y="1600200"/>
              <a:ext cx="4744042" cy="3181451"/>
              <a:chOff x="1431271" y="1600200"/>
              <a:chExt cx="4744042" cy="318145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431271" y="1600200"/>
                <a:ext cx="4453268" cy="3181451"/>
                <a:chOff x="1888471" y="2413424"/>
                <a:chExt cx="4453268" cy="3181451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418752" y="2413424"/>
                  <a:ext cx="3922987" cy="1985449"/>
                  <a:chOff x="-174688" y="1581721"/>
                  <a:chExt cx="7414543" cy="1985449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945871" y="2437599"/>
                    <a:ext cx="2237808" cy="251355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800" kern="1200" dirty="0">
                        <a:solidFill>
                          <a:schemeClr val="tx1"/>
                        </a:solidFill>
                      </a:rPr>
                      <a:t>   </a:t>
                    </a:r>
                    <a:r>
                      <a:rPr lang="en-US" sz="2400" kern="1200" dirty="0" err="1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exp</a:t>
                    </a:r>
                    <a:endPara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72" name="Freeform 71"/>
                  <p:cNvSpPr/>
                  <p:nvPr/>
                </p:nvSpPr>
                <p:spPr>
                  <a:xfrm>
                    <a:off x="3418782" y="2395031"/>
                    <a:ext cx="2030015" cy="291077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op</a:t>
                    </a:r>
                  </a:p>
                </p:txBody>
              </p:sp>
              <p:sp>
                <p:nvSpPr>
                  <p:cNvPr id="73" name="Freeform 72"/>
                  <p:cNvSpPr/>
                  <p:nvPr/>
                </p:nvSpPr>
                <p:spPr>
                  <a:xfrm>
                    <a:off x="5209840" y="2446113"/>
                    <a:ext cx="2030015" cy="394220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400" kern="1200" dirty="0" err="1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exp</a:t>
                    </a:r>
                    <a:endPara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74" name="Freeform 73"/>
                  <p:cNvSpPr/>
                  <p:nvPr/>
                </p:nvSpPr>
                <p:spPr>
                  <a:xfrm>
                    <a:off x="6433064" y="2835867"/>
                    <a:ext cx="656433" cy="471915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</a:pPr>
                    <a:r>
                      <a:rPr lang="en-US" sz="2900" kern="1200" dirty="0"/>
                      <a:t> </a:t>
                    </a:r>
                    <a:endParaRPr lang="en-US" sz="2800" kern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5" name="Straight Connector 74"/>
                  <p:cNvCxnSpPr/>
                  <p:nvPr/>
                </p:nvCxnSpPr>
                <p:spPr>
                  <a:xfrm flipH="1">
                    <a:off x="2354493" y="2016624"/>
                    <a:ext cx="1632546" cy="4719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5020733" y="2021139"/>
                    <a:ext cx="1049867" cy="4674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Freeform 76"/>
                  <p:cNvSpPr/>
                  <p:nvPr/>
                </p:nvSpPr>
                <p:spPr>
                  <a:xfrm>
                    <a:off x="-174688" y="3068884"/>
                    <a:ext cx="1910495" cy="477795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800" kern="1200" dirty="0">
                        <a:solidFill>
                          <a:schemeClr val="tx1"/>
                        </a:solidFill>
                      </a:rPr>
                      <a:t>  </a:t>
                    </a:r>
                    <a:r>
                      <a:rPr lang="en-US" sz="2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(</a:t>
                    </a:r>
                  </a:p>
                </p:txBody>
              </p:sp>
              <p:sp>
                <p:nvSpPr>
                  <p:cNvPr id="78" name="Freeform 77"/>
                  <p:cNvSpPr/>
                  <p:nvPr/>
                </p:nvSpPr>
                <p:spPr>
                  <a:xfrm>
                    <a:off x="2302324" y="3080932"/>
                    <a:ext cx="1992628" cy="486238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800" kern="1200" dirty="0">
                        <a:solidFill>
                          <a:schemeClr val="tx1"/>
                        </a:solidFill>
                      </a:rPr>
                      <a:t>  </a:t>
                    </a:r>
                    <a:r>
                      <a:rPr lang="en-US" sz="2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)</a:t>
                    </a:r>
                  </a:p>
                </p:txBody>
              </p:sp>
              <p:sp>
                <p:nvSpPr>
                  <p:cNvPr id="80" name="Freeform 79"/>
                  <p:cNvSpPr/>
                  <p:nvPr/>
                </p:nvSpPr>
                <p:spPr>
                  <a:xfrm>
                    <a:off x="3446908" y="1581721"/>
                    <a:ext cx="2030015" cy="394220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400" kern="1200" dirty="0" err="1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exp</a:t>
                    </a:r>
                    <a:endPara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4487316" y="2016624"/>
                    <a:ext cx="0" cy="38880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flipH="1">
                    <a:off x="1269034" y="2755133"/>
                    <a:ext cx="821673" cy="39760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2819784" y="2755133"/>
                    <a:ext cx="654001" cy="40256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6531814" y="2860600"/>
                    <a:ext cx="5351" cy="33340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Freeform 5"/>
                <p:cNvSpPr/>
                <p:nvPr/>
              </p:nvSpPr>
              <p:spPr>
                <a:xfrm>
                  <a:off x="3176304" y="3996908"/>
                  <a:ext cx="1074068" cy="291077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400" kern="1200" dirty="0" err="1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exp</a:t>
                  </a:r>
                  <a:endPara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800715" y="3634716"/>
                  <a:ext cx="0" cy="38880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4885388" y="2848327"/>
                  <a:ext cx="0" cy="38880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oup 9"/>
                <p:cNvGrpSpPr/>
                <p:nvPr/>
              </p:nvGrpSpPr>
              <p:grpSpPr>
                <a:xfrm>
                  <a:off x="2184993" y="4587339"/>
                  <a:ext cx="2550286" cy="298303"/>
                  <a:chOff x="2307651" y="4638825"/>
                  <a:chExt cx="2550286" cy="298303"/>
                </a:xfrm>
              </p:grpSpPr>
              <p:sp>
                <p:nvSpPr>
                  <p:cNvPr id="66" name="Freeform 65"/>
                  <p:cNvSpPr/>
                  <p:nvPr/>
                </p:nvSpPr>
                <p:spPr>
                  <a:xfrm>
                    <a:off x="2307651" y="4685773"/>
                    <a:ext cx="1184010" cy="251355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800" kern="1200" dirty="0">
                        <a:solidFill>
                          <a:schemeClr val="tx1"/>
                        </a:solidFill>
                      </a:rPr>
                      <a:t>   </a:t>
                    </a:r>
                    <a:r>
                      <a:rPr lang="en-US" sz="2400" kern="1200" dirty="0" err="1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exp</a:t>
                    </a:r>
                    <a:endPara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67" name="Freeform 66"/>
                  <p:cNvSpPr/>
                  <p:nvPr/>
                </p:nvSpPr>
                <p:spPr>
                  <a:xfrm>
                    <a:off x="3118638" y="4638825"/>
                    <a:ext cx="1074068" cy="291077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op</a:t>
                    </a:r>
                  </a:p>
                </p:txBody>
              </p:sp>
              <p:sp>
                <p:nvSpPr>
                  <p:cNvPr id="68" name="Freeform 67"/>
                  <p:cNvSpPr/>
                  <p:nvPr/>
                </p:nvSpPr>
                <p:spPr>
                  <a:xfrm>
                    <a:off x="3673927" y="4675255"/>
                    <a:ext cx="1184010" cy="251355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800" kern="1200" dirty="0">
                        <a:solidFill>
                          <a:schemeClr val="tx1"/>
                        </a:solidFill>
                      </a:rPr>
                      <a:t>   </a:t>
                    </a:r>
                    <a:r>
                      <a:rPr lang="en-US" sz="2400" kern="1200" dirty="0" err="1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exp</a:t>
                    </a:r>
                    <a:endPara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</p:grpSp>
            <p:sp>
              <p:nvSpPr>
                <p:cNvPr id="18" name="Freeform 17"/>
                <p:cNvSpPr/>
                <p:nvPr/>
              </p:nvSpPr>
              <p:spPr>
                <a:xfrm>
                  <a:off x="1888471" y="5302581"/>
                  <a:ext cx="1641490" cy="292294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sz="20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number</a:t>
                  </a:r>
                </a:p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dirty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34</a:t>
                  </a:r>
                  <a:endParaRPr lang="en-US" kern="12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3635775" y="5300565"/>
                  <a:ext cx="1641490" cy="251355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sz="20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number</a:t>
                  </a:r>
                </a:p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dirty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3</a:t>
                  </a:r>
                  <a:endParaRPr lang="en-US" kern="12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3677314" y="4352106"/>
                  <a:ext cx="6303" cy="3043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3064092" y="4352106"/>
                  <a:ext cx="465869" cy="3043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928176" y="4321671"/>
                  <a:ext cx="247125" cy="34659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2812930" y="4977502"/>
                  <a:ext cx="59956" cy="2129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Freeform 84"/>
              <p:cNvSpPr/>
              <p:nvPr/>
            </p:nvSpPr>
            <p:spPr>
              <a:xfrm>
                <a:off x="4837288" y="3102095"/>
                <a:ext cx="1338025" cy="295790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0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number</a:t>
                </a:r>
              </a:p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42</a:t>
                </a:r>
                <a:endParaRPr lang="en-US" kern="12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p:grpSp>
        <p:cxnSp>
          <p:nvCxnSpPr>
            <p:cNvPr id="89" name="Straight Connector 88"/>
            <p:cNvCxnSpPr/>
            <p:nvPr/>
          </p:nvCxnSpPr>
          <p:spPr>
            <a:xfrm>
              <a:off x="3822040" y="4098330"/>
              <a:ext cx="142562" cy="2777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9976" y="1885339"/>
            <a:ext cx="4598339" cy="3855892"/>
            <a:chOff x="259976" y="1885339"/>
            <a:chExt cx="4598339" cy="3855892"/>
          </a:xfrm>
        </p:grpSpPr>
        <p:grpSp>
          <p:nvGrpSpPr>
            <p:cNvPr id="45" name="Group 44"/>
            <p:cNvGrpSpPr/>
            <p:nvPr/>
          </p:nvGrpSpPr>
          <p:grpSpPr>
            <a:xfrm rot="13519647">
              <a:off x="1434582" y="4678906"/>
              <a:ext cx="394447" cy="358589"/>
              <a:chOff x="6302188" y="1909482"/>
              <a:chExt cx="394447" cy="358589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6302188" y="1909482"/>
                <a:ext cx="107577" cy="35858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6409765" y="2065867"/>
                <a:ext cx="286870" cy="17530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259976" y="1885339"/>
              <a:ext cx="4598339" cy="3855892"/>
              <a:chOff x="259976" y="1885339"/>
              <a:chExt cx="4598339" cy="3855892"/>
            </a:xfrm>
          </p:grpSpPr>
          <p:grpSp>
            <p:nvGrpSpPr>
              <p:cNvPr id="51" name="Group 50"/>
              <p:cNvGrpSpPr/>
              <p:nvPr/>
            </p:nvGrpSpPr>
            <p:grpSpPr>
              <a:xfrm rot="14016204">
                <a:off x="2638216" y="3310716"/>
                <a:ext cx="394447" cy="358589"/>
                <a:chOff x="6302188" y="1909482"/>
                <a:chExt cx="394447" cy="358589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302188" y="1909482"/>
                  <a:ext cx="107577" cy="35858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6409765" y="2065867"/>
                  <a:ext cx="286870" cy="17530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259976" y="1885339"/>
                <a:ext cx="4598339" cy="3855892"/>
                <a:chOff x="259976" y="1885339"/>
                <a:chExt cx="4598339" cy="3855892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366444" y="1885339"/>
                  <a:ext cx="4491871" cy="3855892"/>
                </a:xfrm>
                <a:custGeom>
                  <a:avLst/>
                  <a:gdLst>
                    <a:gd name="connsiteX0" fmla="*/ 2260215 w 4491871"/>
                    <a:gd name="connsiteY0" fmla="*/ 302049 h 3855892"/>
                    <a:gd name="connsiteX1" fmla="*/ 503132 w 4491871"/>
                    <a:gd name="connsiteY1" fmla="*/ 1826049 h 3855892"/>
                    <a:gd name="connsiteX2" fmla="*/ 10074 w 4491871"/>
                    <a:gd name="connsiteY2" fmla="*/ 3681743 h 3855892"/>
                    <a:gd name="connsiteX3" fmla="*/ 834827 w 4491871"/>
                    <a:gd name="connsiteY3" fmla="*/ 3690708 h 3855892"/>
                    <a:gd name="connsiteX4" fmla="*/ 1462356 w 4491871"/>
                    <a:gd name="connsiteY4" fmla="*/ 2919743 h 3855892"/>
                    <a:gd name="connsiteX5" fmla="*/ 2179532 w 4491871"/>
                    <a:gd name="connsiteY5" fmla="*/ 3789320 h 3855892"/>
                    <a:gd name="connsiteX6" fmla="*/ 3228403 w 4491871"/>
                    <a:gd name="connsiteY6" fmla="*/ 3574167 h 3855892"/>
                    <a:gd name="connsiteX7" fmla="*/ 3147721 w 4491871"/>
                    <a:gd name="connsiteY7" fmla="*/ 2937673 h 3855892"/>
                    <a:gd name="connsiteX8" fmla="*/ 2242285 w 4491871"/>
                    <a:gd name="connsiteY8" fmla="*/ 2346002 h 3855892"/>
                    <a:gd name="connsiteX9" fmla="*/ 2618803 w 4491871"/>
                    <a:gd name="connsiteY9" fmla="*/ 2130849 h 3855892"/>
                    <a:gd name="connsiteX10" fmla="*/ 2376756 w 4491871"/>
                    <a:gd name="connsiteY10" fmla="*/ 1548143 h 3855892"/>
                    <a:gd name="connsiteX11" fmla="*/ 2905674 w 4491871"/>
                    <a:gd name="connsiteY11" fmla="*/ 1449532 h 3855892"/>
                    <a:gd name="connsiteX12" fmla="*/ 3362874 w 4491871"/>
                    <a:gd name="connsiteY12" fmla="*/ 2561155 h 3855892"/>
                    <a:gd name="connsiteX13" fmla="*/ 4259344 w 4491871"/>
                    <a:gd name="connsiteY13" fmla="*/ 2337037 h 3855892"/>
                    <a:gd name="connsiteX14" fmla="*/ 4402780 w 4491871"/>
                    <a:gd name="connsiteY14" fmla="*/ 1539179 h 3855892"/>
                    <a:gd name="connsiteX15" fmla="*/ 3076003 w 4491871"/>
                    <a:gd name="connsiteY15" fmla="*/ 158614 h 3855892"/>
                    <a:gd name="connsiteX16" fmla="*/ 3031180 w 4491871"/>
                    <a:gd name="connsiteY16" fmla="*/ 86896 h 3855892"/>
                    <a:gd name="connsiteX0" fmla="*/ 2260215 w 4491871"/>
                    <a:gd name="connsiteY0" fmla="*/ 302049 h 3855892"/>
                    <a:gd name="connsiteX1" fmla="*/ 503132 w 4491871"/>
                    <a:gd name="connsiteY1" fmla="*/ 1826049 h 3855892"/>
                    <a:gd name="connsiteX2" fmla="*/ 10074 w 4491871"/>
                    <a:gd name="connsiteY2" fmla="*/ 3681743 h 3855892"/>
                    <a:gd name="connsiteX3" fmla="*/ 834827 w 4491871"/>
                    <a:gd name="connsiteY3" fmla="*/ 3690708 h 3855892"/>
                    <a:gd name="connsiteX4" fmla="*/ 1462356 w 4491871"/>
                    <a:gd name="connsiteY4" fmla="*/ 2919743 h 3855892"/>
                    <a:gd name="connsiteX5" fmla="*/ 2179532 w 4491871"/>
                    <a:gd name="connsiteY5" fmla="*/ 3789320 h 3855892"/>
                    <a:gd name="connsiteX6" fmla="*/ 3228403 w 4491871"/>
                    <a:gd name="connsiteY6" fmla="*/ 3574167 h 3855892"/>
                    <a:gd name="connsiteX7" fmla="*/ 3147721 w 4491871"/>
                    <a:gd name="connsiteY7" fmla="*/ 2937673 h 3855892"/>
                    <a:gd name="connsiteX8" fmla="*/ 2242285 w 4491871"/>
                    <a:gd name="connsiteY8" fmla="*/ 2346002 h 3855892"/>
                    <a:gd name="connsiteX9" fmla="*/ 2618803 w 4491871"/>
                    <a:gd name="connsiteY9" fmla="*/ 2130849 h 3855892"/>
                    <a:gd name="connsiteX10" fmla="*/ 2376756 w 4491871"/>
                    <a:gd name="connsiteY10" fmla="*/ 1548143 h 3855892"/>
                    <a:gd name="connsiteX11" fmla="*/ 3093932 w 4491871"/>
                    <a:gd name="connsiteY11" fmla="*/ 1637791 h 3855892"/>
                    <a:gd name="connsiteX12" fmla="*/ 3362874 w 4491871"/>
                    <a:gd name="connsiteY12" fmla="*/ 2561155 h 3855892"/>
                    <a:gd name="connsiteX13" fmla="*/ 4259344 w 4491871"/>
                    <a:gd name="connsiteY13" fmla="*/ 2337037 h 3855892"/>
                    <a:gd name="connsiteX14" fmla="*/ 4402780 w 4491871"/>
                    <a:gd name="connsiteY14" fmla="*/ 1539179 h 3855892"/>
                    <a:gd name="connsiteX15" fmla="*/ 3076003 w 4491871"/>
                    <a:gd name="connsiteY15" fmla="*/ 158614 h 3855892"/>
                    <a:gd name="connsiteX16" fmla="*/ 3031180 w 4491871"/>
                    <a:gd name="connsiteY16" fmla="*/ 86896 h 3855892"/>
                    <a:gd name="connsiteX0" fmla="*/ 2260215 w 4491871"/>
                    <a:gd name="connsiteY0" fmla="*/ 302049 h 3855892"/>
                    <a:gd name="connsiteX1" fmla="*/ 503132 w 4491871"/>
                    <a:gd name="connsiteY1" fmla="*/ 1826049 h 3855892"/>
                    <a:gd name="connsiteX2" fmla="*/ 10074 w 4491871"/>
                    <a:gd name="connsiteY2" fmla="*/ 3681743 h 3855892"/>
                    <a:gd name="connsiteX3" fmla="*/ 834827 w 4491871"/>
                    <a:gd name="connsiteY3" fmla="*/ 3690708 h 3855892"/>
                    <a:gd name="connsiteX4" fmla="*/ 1462356 w 4491871"/>
                    <a:gd name="connsiteY4" fmla="*/ 2919743 h 3855892"/>
                    <a:gd name="connsiteX5" fmla="*/ 2179532 w 4491871"/>
                    <a:gd name="connsiteY5" fmla="*/ 3789320 h 3855892"/>
                    <a:gd name="connsiteX6" fmla="*/ 3228403 w 4491871"/>
                    <a:gd name="connsiteY6" fmla="*/ 3574167 h 3855892"/>
                    <a:gd name="connsiteX7" fmla="*/ 3147721 w 4491871"/>
                    <a:gd name="connsiteY7" fmla="*/ 2937673 h 3855892"/>
                    <a:gd name="connsiteX8" fmla="*/ 2242285 w 4491871"/>
                    <a:gd name="connsiteY8" fmla="*/ 2346002 h 3855892"/>
                    <a:gd name="connsiteX9" fmla="*/ 2618803 w 4491871"/>
                    <a:gd name="connsiteY9" fmla="*/ 2130849 h 3855892"/>
                    <a:gd name="connsiteX10" fmla="*/ 2484332 w 4491871"/>
                    <a:gd name="connsiteY10" fmla="*/ 1610896 h 3855892"/>
                    <a:gd name="connsiteX11" fmla="*/ 3093932 w 4491871"/>
                    <a:gd name="connsiteY11" fmla="*/ 1637791 h 3855892"/>
                    <a:gd name="connsiteX12" fmla="*/ 3362874 w 4491871"/>
                    <a:gd name="connsiteY12" fmla="*/ 2561155 h 3855892"/>
                    <a:gd name="connsiteX13" fmla="*/ 4259344 w 4491871"/>
                    <a:gd name="connsiteY13" fmla="*/ 2337037 h 3855892"/>
                    <a:gd name="connsiteX14" fmla="*/ 4402780 w 4491871"/>
                    <a:gd name="connsiteY14" fmla="*/ 1539179 h 3855892"/>
                    <a:gd name="connsiteX15" fmla="*/ 3076003 w 4491871"/>
                    <a:gd name="connsiteY15" fmla="*/ 158614 h 3855892"/>
                    <a:gd name="connsiteX16" fmla="*/ 3031180 w 4491871"/>
                    <a:gd name="connsiteY16" fmla="*/ 86896 h 3855892"/>
                    <a:gd name="connsiteX0" fmla="*/ 2260215 w 4491871"/>
                    <a:gd name="connsiteY0" fmla="*/ 302049 h 3855892"/>
                    <a:gd name="connsiteX1" fmla="*/ 503132 w 4491871"/>
                    <a:gd name="connsiteY1" fmla="*/ 1826049 h 3855892"/>
                    <a:gd name="connsiteX2" fmla="*/ 10074 w 4491871"/>
                    <a:gd name="connsiteY2" fmla="*/ 3681743 h 3855892"/>
                    <a:gd name="connsiteX3" fmla="*/ 834827 w 4491871"/>
                    <a:gd name="connsiteY3" fmla="*/ 3690708 h 3855892"/>
                    <a:gd name="connsiteX4" fmla="*/ 1462356 w 4491871"/>
                    <a:gd name="connsiteY4" fmla="*/ 2919743 h 3855892"/>
                    <a:gd name="connsiteX5" fmla="*/ 2179532 w 4491871"/>
                    <a:gd name="connsiteY5" fmla="*/ 3789320 h 3855892"/>
                    <a:gd name="connsiteX6" fmla="*/ 3228403 w 4491871"/>
                    <a:gd name="connsiteY6" fmla="*/ 3574167 h 3855892"/>
                    <a:gd name="connsiteX7" fmla="*/ 3147721 w 4491871"/>
                    <a:gd name="connsiteY7" fmla="*/ 2937673 h 3855892"/>
                    <a:gd name="connsiteX8" fmla="*/ 2242285 w 4491871"/>
                    <a:gd name="connsiteY8" fmla="*/ 2346002 h 3855892"/>
                    <a:gd name="connsiteX9" fmla="*/ 2305039 w 4491871"/>
                    <a:gd name="connsiteY9" fmla="*/ 1915696 h 3855892"/>
                    <a:gd name="connsiteX10" fmla="*/ 2484332 w 4491871"/>
                    <a:gd name="connsiteY10" fmla="*/ 1610896 h 3855892"/>
                    <a:gd name="connsiteX11" fmla="*/ 3093932 w 4491871"/>
                    <a:gd name="connsiteY11" fmla="*/ 1637791 h 3855892"/>
                    <a:gd name="connsiteX12" fmla="*/ 3362874 w 4491871"/>
                    <a:gd name="connsiteY12" fmla="*/ 2561155 h 3855892"/>
                    <a:gd name="connsiteX13" fmla="*/ 4259344 w 4491871"/>
                    <a:gd name="connsiteY13" fmla="*/ 2337037 h 3855892"/>
                    <a:gd name="connsiteX14" fmla="*/ 4402780 w 4491871"/>
                    <a:gd name="connsiteY14" fmla="*/ 1539179 h 3855892"/>
                    <a:gd name="connsiteX15" fmla="*/ 3076003 w 4491871"/>
                    <a:gd name="connsiteY15" fmla="*/ 158614 h 3855892"/>
                    <a:gd name="connsiteX16" fmla="*/ 3031180 w 4491871"/>
                    <a:gd name="connsiteY16" fmla="*/ 86896 h 3855892"/>
                    <a:gd name="connsiteX0" fmla="*/ 2260215 w 4491871"/>
                    <a:gd name="connsiteY0" fmla="*/ 302049 h 3855892"/>
                    <a:gd name="connsiteX1" fmla="*/ 503132 w 4491871"/>
                    <a:gd name="connsiteY1" fmla="*/ 1826049 h 3855892"/>
                    <a:gd name="connsiteX2" fmla="*/ 10074 w 4491871"/>
                    <a:gd name="connsiteY2" fmla="*/ 3681743 h 3855892"/>
                    <a:gd name="connsiteX3" fmla="*/ 834827 w 4491871"/>
                    <a:gd name="connsiteY3" fmla="*/ 3690708 h 3855892"/>
                    <a:gd name="connsiteX4" fmla="*/ 1462356 w 4491871"/>
                    <a:gd name="connsiteY4" fmla="*/ 2919743 h 3855892"/>
                    <a:gd name="connsiteX5" fmla="*/ 2179532 w 4491871"/>
                    <a:gd name="connsiteY5" fmla="*/ 3789320 h 3855892"/>
                    <a:gd name="connsiteX6" fmla="*/ 3228403 w 4491871"/>
                    <a:gd name="connsiteY6" fmla="*/ 3574167 h 3855892"/>
                    <a:gd name="connsiteX7" fmla="*/ 3147721 w 4491871"/>
                    <a:gd name="connsiteY7" fmla="*/ 2937673 h 3855892"/>
                    <a:gd name="connsiteX8" fmla="*/ 2242285 w 4491871"/>
                    <a:gd name="connsiteY8" fmla="*/ 2346002 h 3855892"/>
                    <a:gd name="connsiteX9" fmla="*/ 2251251 w 4491871"/>
                    <a:gd name="connsiteY9" fmla="*/ 1879837 h 3855892"/>
                    <a:gd name="connsiteX10" fmla="*/ 2484332 w 4491871"/>
                    <a:gd name="connsiteY10" fmla="*/ 1610896 h 3855892"/>
                    <a:gd name="connsiteX11" fmla="*/ 3093932 w 4491871"/>
                    <a:gd name="connsiteY11" fmla="*/ 1637791 h 3855892"/>
                    <a:gd name="connsiteX12" fmla="*/ 3362874 w 4491871"/>
                    <a:gd name="connsiteY12" fmla="*/ 2561155 h 3855892"/>
                    <a:gd name="connsiteX13" fmla="*/ 4259344 w 4491871"/>
                    <a:gd name="connsiteY13" fmla="*/ 2337037 h 3855892"/>
                    <a:gd name="connsiteX14" fmla="*/ 4402780 w 4491871"/>
                    <a:gd name="connsiteY14" fmla="*/ 1539179 h 3855892"/>
                    <a:gd name="connsiteX15" fmla="*/ 3076003 w 4491871"/>
                    <a:gd name="connsiteY15" fmla="*/ 158614 h 3855892"/>
                    <a:gd name="connsiteX16" fmla="*/ 3031180 w 4491871"/>
                    <a:gd name="connsiteY16" fmla="*/ 86896 h 385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491871" h="3855892">
                      <a:moveTo>
                        <a:pt x="2260215" y="302049"/>
                      </a:moveTo>
                      <a:cubicBezTo>
                        <a:pt x="1569185" y="782408"/>
                        <a:pt x="878155" y="1262767"/>
                        <a:pt x="503132" y="1826049"/>
                      </a:cubicBezTo>
                      <a:cubicBezTo>
                        <a:pt x="128108" y="2389331"/>
                        <a:pt x="-45208" y="3370967"/>
                        <a:pt x="10074" y="3681743"/>
                      </a:cubicBezTo>
                      <a:cubicBezTo>
                        <a:pt x="65356" y="3992519"/>
                        <a:pt x="592780" y="3817708"/>
                        <a:pt x="834827" y="3690708"/>
                      </a:cubicBezTo>
                      <a:cubicBezTo>
                        <a:pt x="1076874" y="3563708"/>
                        <a:pt x="1238238" y="2903308"/>
                        <a:pt x="1462356" y="2919743"/>
                      </a:cubicBezTo>
                      <a:cubicBezTo>
                        <a:pt x="1686474" y="2936178"/>
                        <a:pt x="1885191" y="3680249"/>
                        <a:pt x="2179532" y="3789320"/>
                      </a:cubicBezTo>
                      <a:cubicBezTo>
                        <a:pt x="2473873" y="3898391"/>
                        <a:pt x="3067038" y="3716108"/>
                        <a:pt x="3228403" y="3574167"/>
                      </a:cubicBezTo>
                      <a:cubicBezTo>
                        <a:pt x="3389768" y="3432226"/>
                        <a:pt x="3312074" y="3142367"/>
                        <a:pt x="3147721" y="2937673"/>
                      </a:cubicBezTo>
                      <a:cubicBezTo>
                        <a:pt x="2983368" y="2732979"/>
                        <a:pt x="2391697" y="2522308"/>
                        <a:pt x="2242285" y="2346002"/>
                      </a:cubicBezTo>
                      <a:cubicBezTo>
                        <a:pt x="2092873" y="2169696"/>
                        <a:pt x="2210910" y="2002355"/>
                        <a:pt x="2251251" y="1879837"/>
                      </a:cubicBezTo>
                      <a:cubicBezTo>
                        <a:pt x="2291592" y="1757319"/>
                        <a:pt x="2343885" y="1651237"/>
                        <a:pt x="2484332" y="1610896"/>
                      </a:cubicBezTo>
                      <a:cubicBezTo>
                        <a:pt x="2624779" y="1570555"/>
                        <a:pt x="2947508" y="1479415"/>
                        <a:pt x="3093932" y="1637791"/>
                      </a:cubicBezTo>
                      <a:cubicBezTo>
                        <a:pt x="3240356" y="1796167"/>
                        <a:pt x="3168639" y="2444614"/>
                        <a:pt x="3362874" y="2561155"/>
                      </a:cubicBezTo>
                      <a:cubicBezTo>
                        <a:pt x="3557109" y="2677696"/>
                        <a:pt x="4086026" y="2507366"/>
                        <a:pt x="4259344" y="2337037"/>
                      </a:cubicBezTo>
                      <a:cubicBezTo>
                        <a:pt x="4432662" y="2166708"/>
                        <a:pt x="4600003" y="1902249"/>
                        <a:pt x="4402780" y="1539179"/>
                      </a:cubicBezTo>
                      <a:cubicBezTo>
                        <a:pt x="4205557" y="1176109"/>
                        <a:pt x="3304603" y="400661"/>
                        <a:pt x="3076003" y="158614"/>
                      </a:cubicBezTo>
                      <a:cubicBezTo>
                        <a:pt x="2847403" y="-83433"/>
                        <a:pt x="2939291" y="1731"/>
                        <a:pt x="3031180" y="868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 rot="844972">
                  <a:off x="804971" y="3423603"/>
                  <a:ext cx="394447" cy="358589"/>
                  <a:chOff x="6302188" y="1909482"/>
                  <a:chExt cx="394447" cy="358589"/>
                </a:xfrm>
              </p:grpSpPr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6302188" y="1909482"/>
                    <a:ext cx="107577" cy="3585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6409765" y="2065867"/>
                    <a:ext cx="286870" cy="17530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259976" y="4921876"/>
                  <a:ext cx="394447" cy="358589"/>
                  <a:chOff x="6302188" y="1909482"/>
                  <a:chExt cx="394447" cy="358589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6302188" y="1909482"/>
                    <a:ext cx="107577" cy="3585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6409765" y="2065867"/>
                    <a:ext cx="286870" cy="17530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Group 47"/>
                <p:cNvGrpSpPr/>
                <p:nvPr/>
              </p:nvGrpSpPr>
              <p:grpSpPr>
                <a:xfrm rot="17578738">
                  <a:off x="2198421" y="5352739"/>
                  <a:ext cx="394447" cy="358589"/>
                  <a:chOff x="6302188" y="1909482"/>
                  <a:chExt cx="394447" cy="358589"/>
                </a:xfrm>
              </p:grpSpPr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6302188" y="1909482"/>
                    <a:ext cx="107577" cy="3585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V="1">
                    <a:off x="6409765" y="2065867"/>
                    <a:ext cx="286870" cy="17530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 53"/>
                <p:cNvGrpSpPr/>
                <p:nvPr/>
              </p:nvGrpSpPr>
              <p:grpSpPr>
                <a:xfrm rot="13881199">
                  <a:off x="3795357" y="4291129"/>
                  <a:ext cx="394447" cy="358589"/>
                  <a:chOff x="6302188" y="1909482"/>
                  <a:chExt cx="394447" cy="358589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6302188" y="1909482"/>
                    <a:ext cx="107577" cy="3585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6409765" y="2065867"/>
                    <a:ext cx="286870" cy="17530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 rot="6817961">
                  <a:off x="3298723" y="1951575"/>
                  <a:ext cx="394447" cy="358589"/>
                  <a:chOff x="6302188" y="1909482"/>
                  <a:chExt cx="394447" cy="358589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6302188" y="1909482"/>
                    <a:ext cx="107577" cy="3585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V="1">
                    <a:off x="6409765" y="2065867"/>
                    <a:ext cx="286870" cy="17530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1572187" y="4756741"/>
                  <a:ext cx="3209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latin typeface="Cambria" panose="02040503050406030204" pitchFamily="18" charset="0"/>
                    </a:rPr>
                    <a:t>-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2788487" y="3401616"/>
                  <a:ext cx="3706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latin typeface="Cambria" panose="02040503050406030204" pitchFamily="18" charset="0"/>
                    </a:rPr>
                    <a:t>*</a:t>
                  </a:r>
                </a:p>
              </p:txBody>
            </p:sp>
          </p:grpSp>
        </p:grpSp>
      </p:grpSp>
      <p:cxnSp>
        <p:nvCxnSpPr>
          <p:cNvPr id="63" name="Straight Connector 62"/>
          <p:cNvCxnSpPr/>
          <p:nvPr/>
        </p:nvCxnSpPr>
        <p:spPr>
          <a:xfrm>
            <a:off x="2967039" y="3167164"/>
            <a:ext cx="0" cy="3888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758272" y="4601494"/>
            <a:ext cx="0" cy="3888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69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(Syntax Tree)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(34 -  3)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∗</a:t>
            </a:r>
            <a:r>
              <a:rPr lang="en-US" dirty="0"/>
              <a:t> 42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Syntax tree: Pick up a node (leaf or </a:t>
            </a:r>
            <a:r>
              <a:rPr lang="en-US" dirty="0" err="1">
                <a:latin typeface="Cambria" panose="02040503050406030204" pitchFamily="18" charset="0"/>
              </a:rPr>
              <a:t>nonleaf</a:t>
            </a:r>
            <a:r>
              <a:rPr lang="en-US" dirty="0">
                <a:latin typeface="Cambria" panose="02040503050406030204" pitchFamily="18" charset="0"/>
              </a:rPr>
              <a:t>) at </a:t>
            </a: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</a:rPr>
              <a:t>second </a:t>
            </a:r>
            <a:r>
              <a:rPr lang="en-US" dirty="0">
                <a:latin typeface="Cambria" panose="02040503050406030204" pitchFamily="18" charset="0"/>
              </a:rPr>
              <a:t>visit.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68676" y="2103951"/>
            <a:ext cx="3523771" cy="2021531"/>
            <a:chOff x="429483" y="1581721"/>
            <a:chExt cx="6660014" cy="2021531"/>
          </a:xfrm>
        </p:grpSpPr>
        <p:sp>
          <p:nvSpPr>
            <p:cNvPr id="71" name="Freeform 70"/>
            <p:cNvSpPr/>
            <p:nvPr/>
          </p:nvSpPr>
          <p:spPr>
            <a:xfrm>
              <a:off x="1518432" y="2522844"/>
              <a:ext cx="2237808" cy="251355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800" dirty="0">
                  <a:solidFill>
                    <a:schemeClr val="tx1"/>
                  </a:solidFill>
                </a:rPr>
                <a:t>-</a:t>
              </a:r>
              <a:endParaRPr lang="en-US" sz="2400" kern="12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>
              <a:off x="4596890" y="2435477"/>
              <a:ext cx="2030015" cy="394220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42</a:t>
              </a:r>
            </a:p>
          </p:txBody>
        </p:sp>
        <p:sp>
          <p:nvSpPr>
            <p:cNvPr id="74" name="Freeform 73"/>
            <p:cNvSpPr/>
            <p:nvPr/>
          </p:nvSpPr>
          <p:spPr>
            <a:xfrm>
              <a:off x="6433064" y="2835867"/>
              <a:ext cx="656433" cy="471915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</a:pPr>
              <a:r>
                <a:rPr lang="en-US" sz="2900" kern="1200" dirty="0"/>
                <a:t> 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>
              <a:off x="2819784" y="1940331"/>
              <a:ext cx="1411996" cy="55793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621759" y="1968077"/>
              <a:ext cx="1049867" cy="467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Freeform 76"/>
            <p:cNvSpPr/>
            <p:nvPr/>
          </p:nvSpPr>
          <p:spPr>
            <a:xfrm>
              <a:off x="429483" y="3125457"/>
              <a:ext cx="1910496" cy="477795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800" kern="1200" dirty="0">
                  <a:solidFill>
                    <a:schemeClr val="tx1"/>
                  </a:solidFill>
                </a:rPr>
                <a:t>  </a:t>
              </a:r>
              <a:r>
                <a: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34</a:t>
              </a:r>
            </a:p>
          </p:txBody>
        </p:sp>
        <p:sp>
          <p:nvSpPr>
            <p:cNvPr id="78" name="Freeform 77"/>
            <p:cNvSpPr/>
            <p:nvPr/>
          </p:nvSpPr>
          <p:spPr>
            <a:xfrm>
              <a:off x="2302324" y="3080932"/>
              <a:ext cx="1992628" cy="486238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800" kern="1200" dirty="0">
                  <a:solidFill>
                    <a:schemeClr val="tx1"/>
                  </a:solidFill>
                </a:rPr>
                <a:t>  </a:t>
              </a:r>
              <a:r>
                <a: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3</a:t>
              </a:r>
            </a:p>
          </p:txBody>
        </p:sp>
        <p:sp>
          <p:nvSpPr>
            <p:cNvPr id="80" name="Freeform 79"/>
            <p:cNvSpPr/>
            <p:nvPr/>
          </p:nvSpPr>
          <p:spPr>
            <a:xfrm>
              <a:off x="3446908" y="1581721"/>
              <a:ext cx="2030015" cy="394220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endParaRPr lang="en-US" sz="2400" kern="12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 flipH="1">
              <a:off x="1734655" y="2755133"/>
              <a:ext cx="821673" cy="397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819784" y="2755133"/>
              <a:ext cx="654001" cy="4025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reeform 35"/>
          <p:cNvSpPr/>
          <p:nvPr/>
        </p:nvSpPr>
        <p:spPr>
          <a:xfrm>
            <a:off x="2462160" y="2228316"/>
            <a:ext cx="1184010" cy="251355"/>
          </a:xfrm>
          <a:custGeom>
            <a:avLst/>
            <a:gdLst>
              <a:gd name="connsiteX0" fmla="*/ 0 w 2030015"/>
              <a:gd name="connsiteY0" fmla="*/ 0 h 1218009"/>
              <a:gd name="connsiteX1" fmla="*/ 2030015 w 2030015"/>
              <a:gd name="connsiteY1" fmla="*/ 0 h 1218009"/>
              <a:gd name="connsiteX2" fmla="*/ 2030015 w 2030015"/>
              <a:gd name="connsiteY2" fmla="*/ 1218009 h 1218009"/>
              <a:gd name="connsiteX3" fmla="*/ 0 w 2030015"/>
              <a:gd name="connsiteY3" fmla="*/ 1218009 h 1218009"/>
              <a:gd name="connsiteX4" fmla="*/ 0 w 2030015"/>
              <a:gd name="connsiteY4" fmla="*/ 0 h 121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1218009">
                <a:moveTo>
                  <a:pt x="0" y="0"/>
                </a:moveTo>
                <a:lnTo>
                  <a:pt x="2030015" y="0"/>
                </a:lnTo>
                <a:lnTo>
                  <a:pt x="2030015" y="1218009"/>
                </a:lnTo>
                <a:lnTo>
                  <a:pt x="0" y="12180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/>
              <a:t> 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∗</a:t>
            </a:r>
            <a:endParaRPr lang="en-US" sz="2400" kern="1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44719" y="2074257"/>
            <a:ext cx="3310892" cy="2240088"/>
            <a:chOff x="1053684" y="2074257"/>
            <a:chExt cx="3310892" cy="2240088"/>
          </a:xfrm>
        </p:grpSpPr>
        <p:grpSp>
          <p:nvGrpSpPr>
            <p:cNvPr id="7" name="Group 6"/>
            <p:cNvGrpSpPr/>
            <p:nvPr/>
          </p:nvGrpSpPr>
          <p:grpSpPr>
            <a:xfrm rot="20248247">
              <a:off x="1226673" y="4083878"/>
              <a:ext cx="298240" cy="230467"/>
              <a:chOff x="2571863" y="4664910"/>
              <a:chExt cx="403551" cy="35352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rot="17578738">
                <a:off x="2697369" y="4785347"/>
                <a:ext cx="107577" cy="35858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17578738" flipV="1">
                <a:off x="2744325" y="4720690"/>
                <a:ext cx="286870" cy="17530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Freeform 3"/>
            <p:cNvSpPr/>
            <p:nvPr/>
          </p:nvSpPr>
          <p:spPr>
            <a:xfrm>
              <a:off x="1228496" y="2232212"/>
              <a:ext cx="2941958" cy="2039084"/>
            </a:xfrm>
            <a:custGeom>
              <a:avLst/>
              <a:gdLst>
                <a:gd name="connsiteX0" fmla="*/ 1783645 w 2941958"/>
                <a:gd name="connsiteY0" fmla="*/ 17929 h 2039084"/>
                <a:gd name="connsiteX1" fmla="*/ 725810 w 2941958"/>
                <a:gd name="connsiteY1" fmla="*/ 797859 h 2039084"/>
                <a:gd name="connsiteX2" fmla="*/ 17598 w 2941958"/>
                <a:gd name="connsiteY2" fmla="*/ 1721223 h 2039084"/>
                <a:gd name="connsiteX3" fmla="*/ 250680 w 2941958"/>
                <a:gd name="connsiteY3" fmla="*/ 1999129 h 2039084"/>
                <a:gd name="connsiteX4" fmla="*/ 645128 w 2941958"/>
                <a:gd name="connsiteY4" fmla="*/ 1927412 h 2039084"/>
                <a:gd name="connsiteX5" fmla="*/ 770633 w 2941958"/>
                <a:gd name="connsiteY5" fmla="*/ 1658470 h 2039084"/>
                <a:gd name="connsiteX6" fmla="*/ 573410 w 2941958"/>
                <a:gd name="connsiteY6" fmla="*/ 1568823 h 2039084"/>
                <a:gd name="connsiteX7" fmla="*/ 905104 w 2941958"/>
                <a:gd name="connsiteY7" fmla="*/ 1192306 h 2039084"/>
                <a:gd name="connsiteX8" fmla="*/ 1183010 w 2941958"/>
                <a:gd name="connsiteY8" fmla="*/ 1515035 h 2039084"/>
                <a:gd name="connsiteX9" fmla="*/ 1209904 w 2941958"/>
                <a:gd name="connsiteY9" fmla="*/ 1739153 h 2039084"/>
                <a:gd name="connsiteX10" fmla="*/ 1622280 w 2941958"/>
                <a:gd name="connsiteY10" fmla="*/ 2034988 h 2039084"/>
                <a:gd name="connsiteX11" fmla="*/ 1765716 w 2941958"/>
                <a:gd name="connsiteY11" fmla="*/ 1506070 h 2039084"/>
                <a:gd name="connsiteX12" fmla="*/ 1532633 w 2941958"/>
                <a:gd name="connsiteY12" fmla="*/ 1479176 h 2039084"/>
                <a:gd name="connsiteX13" fmla="*/ 1156116 w 2941958"/>
                <a:gd name="connsiteY13" fmla="*/ 986117 h 2039084"/>
                <a:gd name="connsiteX14" fmla="*/ 1774680 w 2941958"/>
                <a:gd name="connsiteY14" fmla="*/ 457200 h 2039084"/>
                <a:gd name="connsiteX15" fmla="*/ 2285669 w 2941958"/>
                <a:gd name="connsiteY15" fmla="*/ 833717 h 2039084"/>
                <a:gd name="connsiteX16" fmla="*/ 2222916 w 2941958"/>
                <a:gd name="connsiteY16" fmla="*/ 1174376 h 2039084"/>
                <a:gd name="connsiteX17" fmla="*/ 2787692 w 2941958"/>
                <a:gd name="connsiteY17" fmla="*/ 1219200 h 2039084"/>
                <a:gd name="connsiteX18" fmla="*/ 2940092 w 2941958"/>
                <a:gd name="connsiteY18" fmla="*/ 914400 h 2039084"/>
                <a:gd name="connsiteX19" fmla="*/ 2715975 w 2941958"/>
                <a:gd name="connsiteY19" fmla="*/ 717176 h 2039084"/>
                <a:gd name="connsiteX20" fmla="*/ 2025692 w 2941958"/>
                <a:gd name="connsiteY20" fmla="*/ 0 h 2039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41958" h="2039084">
                  <a:moveTo>
                    <a:pt x="1783645" y="17929"/>
                  </a:moveTo>
                  <a:cubicBezTo>
                    <a:pt x="1401898" y="265953"/>
                    <a:pt x="1020151" y="513977"/>
                    <a:pt x="725810" y="797859"/>
                  </a:cubicBezTo>
                  <a:cubicBezTo>
                    <a:pt x="431469" y="1081741"/>
                    <a:pt x="96786" y="1521011"/>
                    <a:pt x="17598" y="1721223"/>
                  </a:cubicBezTo>
                  <a:cubicBezTo>
                    <a:pt x="-61590" y="1921435"/>
                    <a:pt x="146092" y="1964764"/>
                    <a:pt x="250680" y="1999129"/>
                  </a:cubicBezTo>
                  <a:cubicBezTo>
                    <a:pt x="355268" y="2033494"/>
                    <a:pt x="558469" y="1984188"/>
                    <a:pt x="645128" y="1927412"/>
                  </a:cubicBezTo>
                  <a:cubicBezTo>
                    <a:pt x="731787" y="1870636"/>
                    <a:pt x="782586" y="1718235"/>
                    <a:pt x="770633" y="1658470"/>
                  </a:cubicBezTo>
                  <a:cubicBezTo>
                    <a:pt x="758680" y="1598705"/>
                    <a:pt x="550998" y="1646517"/>
                    <a:pt x="573410" y="1568823"/>
                  </a:cubicBezTo>
                  <a:cubicBezTo>
                    <a:pt x="595822" y="1491129"/>
                    <a:pt x="803504" y="1201271"/>
                    <a:pt x="905104" y="1192306"/>
                  </a:cubicBezTo>
                  <a:cubicBezTo>
                    <a:pt x="1006704" y="1183341"/>
                    <a:pt x="1132210" y="1423894"/>
                    <a:pt x="1183010" y="1515035"/>
                  </a:cubicBezTo>
                  <a:cubicBezTo>
                    <a:pt x="1233810" y="1606176"/>
                    <a:pt x="1136692" y="1652494"/>
                    <a:pt x="1209904" y="1739153"/>
                  </a:cubicBezTo>
                  <a:cubicBezTo>
                    <a:pt x="1283116" y="1825812"/>
                    <a:pt x="1529645" y="2073835"/>
                    <a:pt x="1622280" y="2034988"/>
                  </a:cubicBezTo>
                  <a:cubicBezTo>
                    <a:pt x="1714915" y="1996141"/>
                    <a:pt x="1780657" y="1598705"/>
                    <a:pt x="1765716" y="1506070"/>
                  </a:cubicBezTo>
                  <a:cubicBezTo>
                    <a:pt x="1750775" y="1413435"/>
                    <a:pt x="1634233" y="1565835"/>
                    <a:pt x="1532633" y="1479176"/>
                  </a:cubicBezTo>
                  <a:cubicBezTo>
                    <a:pt x="1431033" y="1392517"/>
                    <a:pt x="1115775" y="1156446"/>
                    <a:pt x="1156116" y="986117"/>
                  </a:cubicBezTo>
                  <a:cubicBezTo>
                    <a:pt x="1196457" y="815788"/>
                    <a:pt x="1586421" y="482600"/>
                    <a:pt x="1774680" y="457200"/>
                  </a:cubicBezTo>
                  <a:cubicBezTo>
                    <a:pt x="1962939" y="431800"/>
                    <a:pt x="2210963" y="714188"/>
                    <a:pt x="2285669" y="833717"/>
                  </a:cubicBezTo>
                  <a:cubicBezTo>
                    <a:pt x="2360375" y="953246"/>
                    <a:pt x="2139245" y="1110129"/>
                    <a:pt x="2222916" y="1174376"/>
                  </a:cubicBezTo>
                  <a:cubicBezTo>
                    <a:pt x="2306587" y="1238623"/>
                    <a:pt x="2668163" y="1262529"/>
                    <a:pt x="2787692" y="1219200"/>
                  </a:cubicBezTo>
                  <a:cubicBezTo>
                    <a:pt x="2907221" y="1175871"/>
                    <a:pt x="2952045" y="998071"/>
                    <a:pt x="2940092" y="914400"/>
                  </a:cubicBezTo>
                  <a:cubicBezTo>
                    <a:pt x="2928139" y="830729"/>
                    <a:pt x="2868375" y="869576"/>
                    <a:pt x="2715975" y="717176"/>
                  </a:cubicBezTo>
                  <a:cubicBezTo>
                    <a:pt x="2563575" y="564776"/>
                    <a:pt x="2139245" y="121023"/>
                    <a:pt x="202569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669443" y="2074257"/>
              <a:ext cx="349624" cy="3863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890643" y="2571499"/>
              <a:ext cx="349624" cy="38635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1753835" y="2807843"/>
              <a:ext cx="349624" cy="3863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1053684" y="3636798"/>
              <a:ext cx="349624" cy="3863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1957784" y="3387722"/>
              <a:ext cx="349624" cy="38635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779558" y="3871996"/>
              <a:ext cx="349624" cy="38635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208174" y="3846281"/>
              <a:ext cx="349624" cy="3863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253972" y="3126287"/>
              <a:ext cx="349624" cy="3863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751065" y="3631252"/>
              <a:ext cx="349624" cy="38635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4014952" y="3020491"/>
              <a:ext cx="349624" cy="38635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 rot="16590391">
              <a:off x="2304774" y="2967021"/>
              <a:ext cx="314772" cy="227643"/>
              <a:chOff x="2571863" y="4664910"/>
              <a:chExt cx="403551" cy="35352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rot="17578738">
                <a:off x="2697369" y="4785347"/>
                <a:ext cx="107577" cy="35858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17578738" flipV="1">
                <a:off x="2744325" y="4720690"/>
                <a:ext cx="286870" cy="17530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rot="5687299">
              <a:off x="2297063" y="2404459"/>
              <a:ext cx="416930" cy="286392"/>
              <a:chOff x="2571863" y="4664910"/>
              <a:chExt cx="403551" cy="35352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rot="17578738">
                <a:off x="2697369" y="4785347"/>
                <a:ext cx="107577" cy="35858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17578738" flipV="1">
                <a:off x="2744325" y="4720690"/>
                <a:ext cx="286870" cy="17530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 rot="10319472">
              <a:off x="3360162" y="2332692"/>
              <a:ext cx="334083" cy="298982"/>
              <a:chOff x="2571863" y="4664910"/>
              <a:chExt cx="403551" cy="35352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rot="17578738">
                <a:off x="2697369" y="4785347"/>
                <a:ext cx="107577" cy="35858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17578738" flipV="1">
                <a:off x="2744325" y="4720690"/>
                <a:ext cx="286870" cy="17530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8257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Derivation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Left-most  derivation: left most non-terminal is replaced at each step, first.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Right-most derivation: Replace the right most non-terminal first at each step.</a:t>
            </a:r>
          </a:p>
        </p:txBody>
      </p:sp>
    </p:spTree>
    <p:extLst>
      <p:ext uri="{BB962C8B-B14F-4D97-AF65-F5344CB8AC3E}">
        <p14:creationId xmlns:p14="http://schemas.microsoft.com/office/powerpoint/2010/main" val="4106161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800" dirty="0">
                <a:latin typeface="Cambria" panose="02040503050406030204" pitchFamily="18" charset="0"/>
              </a:rPr>
              <a:t>Example 9 (Skip Post-order, pre-order, 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2467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Post-order numbering vs. Pre-order numbering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          “2-5” post vs. pre       2  5 -	  vs.		- 2 5</a:t>
            </a:r>
          </a:p>
          <a:p>
            <a:pPr marL="457200" indent="-457200"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Post-order numbering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5 3 2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∗</a:t>
            </a:r>
            <a:r>
              <a:rPr lang="en-US" dirty="0">
                <a:latin typeface="Cambria" panose="02040503050406030204" pitchFamily="18" charset="0"/>
              </a:rPr>
              <a:t> - 4 + = 5 6 – 4 +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                     = (-1)  4 +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                     = 3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2. Pre-order numbering rewritten,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+ - 5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∗</a:t>
            </a:r>
            <a:r>
              <a:rPr lang="en-US" dirty="0">
                <a:latin typeface="Cambria" panose="02040503050406030204" pitchFamily="18" charset="0"/>
              </a:rPr>
              <a:t> 3 2 4   = + - 5 6 4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                       = + (-1)  4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                       = 3</a:t>
            </a:r>
          </a:p>
        </p:txBody>
      </p:sp>
    </p:spTree>
    <p:extLst>
      <p:ext uri="{BB962C8B-B14F-4D97-AF65-F5344CB8AC3E}">
        <p14:creationId xmlns:p14="http://schemas.microsoft.com/office/powerpoint/2010/main" val="2973828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Example 10 (Skip)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In-order numbering  5 – 3 – 2 </a:t>
            </a:r>
          </a:p>
          <a:p>
            <a:pPr marL="942975" lvl="3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result?   0 or 4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2. Consider post-order numbering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	   5 3 – 2 –  = 0     and    5 3 2 – – = 4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3. Consider pre-order numbering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            – – 5 3 2 = 0       and   – 5 –  3 2 = 4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Need a way to get rid of ambiguity.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A context-free grammar rule in BNF uses the two mega symbols:                     </a:t>
            </a:r>
            <a:r>
              <a:rPr lang="en-US" sz="3000" b="1" dirty="0">
                <a:latin typeface="+mn-lt"/>
                <a:sym typeface="Symbol" panose="05050102010706020507" pitchFamily="18" charset="2"/>
              </a:rPr>
              <a:t>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 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ONLY.</a:t>
            </a: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55499" y="5826045"/>
            <a:ext cx="402167" cy="84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90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</a:rPr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Ambiguity: A context-free grammar, G, is ambiguous if there are two distinct parse trees for some word (string).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Note: We may consider: for one word (string)</a:t>
            </a:r>
          </a:p>
          <a:p>
            <a:pPr lvl="4"/>
            <a:r>
              <a:rPr lang="en-US" sz="2400" dirty="0">
                <a:latin typeface="Cambria" panose="02040503050406030204" pitchFamily="18" charset="0"/>
              </a:rPr>
              <a:t>2 parse trees</a:t>
            </a:r>
          </a:p>
          <a:p>
            <a:pPr lvl="4"/>
            <a:r>
              <a:rPr lang="en-US" sz="2400" dirty="0">
                <a:latin typeface="Cambria" panose="02040503050406030204" pitchFamily="18" charset="0"/>
              </a:rPr>
              <a:t>2 syntax trees</a:t>
            </a:r>
          </a:p>
          <a:p>
            <a:pPr lvl="4"/>
            <a:r>
              <a:rPr lang="en-US" sz="2400" dirty="0">
                <a:latin typeface="Cambria" panose="02040503050406030204" pitchFamily="18" charset="0"/>
              </a:rPr>
              <a:t>2 left-most derivations</a:t>
            </a:r>
          </a:p>
          <a:p>
            <a:pPr lvl="4"/>
            <a:r>
              <a:rPr lang="en-US" sz="2400" dirty="0">
                <a:latin typeface="Cambria" panose="02040503050406030204" pitchFamily="18" charset="0"/>
              </a:rPr>
              <a:t>2 right-most derivations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-Easier to show a grammar is ambiguous, just find an example string. It is harder to show that a grammar is </a:t>
            </a:r>
            <a:r>
              <a:rPr lang="en-US" u="sng" dirty="0">
                <a:latin typeface="Cambria" panose="02040503050406030204" pitchFamily="18" charset="0"/>
              </a:rPr>
              <a:t>not</a:t>
            </a:r>
            <a:r>
              <a:rPr lang="en-US" dirty="0">
                <a:latin typeface="Cambria" panose="02040503050406030204" pitchFamily="18" charset="0"/>
              </a:rPr>
              <a:t> ambiguous.</a:t>
            </a:r>
          </a:p>
        </p:txBody>
      </p:sp>
    </p:spTree>
    <p:extLst>
      <p:ext uri="{BB962C8B-B14F-4D97-AF65-F5344CB8AC3E}">
        <p14:creationId xmlns:p14="http://schemas.microsoft.com/office/powerpoint/2010/main" val="294561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866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We will discuss the ambiguity of the grammar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Pay attention to the precedence and associativity.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702733" y="2398288"/>
                <a:ext cx="8441267" cy="1219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57175" indent="-257175" algn="l" defTabSz="6858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1200"/>
                  </a:spcAft>
                  <a:buFont typeface="Courier New" pitchFamily="49" charset="0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8663" indent="-385763" algn="l" defTabSz="685800" rtl="0" eaLnBrk="1" latinLnBrk="0" hangingPunct="1">
                  <a:spcBef>
                    <a:spcPts val="600"/>
                  </a:spcBef>
                  <a:spcAft>
                    <a:spcPts val="1200"/>
                  </a:spcAft>
                  <a:buFont typeface="Courier New" pitchFamily="49" charset="0"/>
                  <a:buChar char="o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ourier New" pitchFamily="49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800" b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 sz="280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8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smtClean="0">
                        <a:latin typeface="Cambria Math" panose="02040503050406030204" pitchFamily="18" charset="0"/>
                      </a:rPr>
                      <m:t>op</m:t>
                    </m:r>
                    <m:r>
                      <a:rPr lang="en-US" sz="28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 </a:t>
                </a: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number</a:t>
                </a:r>
              </a:p>
              <a:p>
                <a:pPr marL="0" indent="0">
                  <a:spcBef>
                    <a:spcPts val="0"/>
                  </a:spcBef>
                  <a:buFont typeface="Courier New" pitchFamily="49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latin typeface="Cambria Math" panose="02040503050406030204" pitchFamily="18" charset="0"/>
                      </a:rPr>
                      <m:t>op</m:t>
                    </m:r>
                    <m:r>
                      <a:rPr lang="en-US" sz="2800" b="1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28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2800" dirty="0">
                    <a:latin typeface="Cambria" panose="02040503050406030204" pitchFamily="18" charset="0"/>
                    <a:sym typeface="Symbol" panose="05050102010706020507" pitchFamily="18" charset="2"/>
                  </a:rPr>
                  <a:t>–</a:t>
                </a:r>
                <a:r>
                  <a:rPr lang="en-US" sz="2800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  </a:t>
                </a:r>
                <a:r>
                  <a:rPr lang="en-US" sz="2800" dirty="0">
                    <a:latin typeface="Cambria" panose="02040503050406030204" pitchFamily="18" charset="0"/>
                    <a:sym typeface="Symbol" panose="05050102010706020507" pitchFamily="18" charset="2"/>
                  </a:rPr>
                  <a:t>∗</a:t>
                </a:r>
              </a:p>
              <a:p>
                <a:pPr marL="0" indent="0">
                  <a:buFont typeface="Courier New" pitchFamily="49" charset="0"/>
                  <a:buNone/>
                </a:pPr>
                <a:endParaRPr lang="en-US" sz="2800" dirty="0">
                  <a:latin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buFont typeface="Courier New" pitchFamily="49" charset="0"/>
                  <a:buNone/>
                </a:pPr>
                <a:endParaRPr lang="en-US" dirty="0"/>
              </a:p>
              <a:p>
                <a:pPr marL="0" indent="0">
                  <a:buFont typeface="Courier New" pitchFamily="49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33" y="2398288"/>
                <a:ext cx="8441267" cy="1219200"/>
              </a:xfrm>
              <a:prstGeom prst="rect">
                <a:avLst/>
              </a:prstGeom>
              <a:blipFill>
                <a:blip r:embed="rId2"/>
                <a:stretch>
                  <a:fillRect l="-451" t="-5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1397393" y="2718563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397392" y="3175181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537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Example 11 (precedence not specified in the grammar)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1)   34 – 3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∗ 42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Show ambiguity by generating two syntax trees.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2098" y="2936785"/>
            <a:ext cx="2970488" cy="1959731"/>
            <a:chOff x="1518432" y="1581721"/>
            <a:chExt cx="5614295" cy="1959731"/>
          </a:xfrm>
        </p:grpSpPr>
        <p:sp>
          <p:nvSpPr>
            <p:cNvPr id="5" name="Freeform 4"/>
            <p:cNvSpPr/>
            <p:nvPr/>
          </p:nvSpPr>
          <p:spPr>
            <a:xfrm>
              <a:off x="1518432" y="2522844"/>
              <a:ext cx="2237808" cy="251355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</a:rPr>
                <a:t>34</a:t>
              </a:r>
              <a:endParaRPr lang="en-US" sz="2400" kern="12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6433064" y="2835867"/>
              <a:ext cx="656433" cy="471915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</a:pPr>
              <a:r>
                <a:rPr lang="en-US" sz="2900" kern="1200" dirty="0"/>
                <a:t> 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2819784" y="1940331"/>
              <a:ext cx="1411996" cy="55793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621759" y="1968077"/>
              <a:ext cx="1049867" cy="467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5222232" y="3063657"/>
              <a:ext cx="1910495" cy="477795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800" kern="1200" dirty="0">
                  <a:solidFill>
                    <a:schemeClr val="tx1"/>
                  </a:solidFill>
                </a:rPr>
                <a:t>  </a:t>
              </a:r>
              <a:r>
                <a:rPr lang="en-US" sz="2400" dirty="0">
                  <a:solidFill>
                    <a:schemeClr val="tx1"/>
                  </a:solidFill>
                  <a:latin typeface="Cambria" panose="02040503050406030204" pitchFamily="18" charset="0"/>
                </a:rPr>
                <a:t>42</a:t>
              </a:r>
              <a:endParaRPr lang="en-US" sz="2400" kern="12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52290" y="3055214"/>
              <a:ext cx="1992628" cy="486238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800" kern="1200" dirty="0">
                  <a:solidFill>
                    <a:schemeClr val="tx1"/>
                  </a:solidFill>
                </a:rPr>
                <a:t>  </a:t>
              </a:r>
              <a:r>
                <a: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3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446908" y="1581721"/>
              <a:ext cx="2030015" cy="394220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endParaRPr lang="en-US" sz="2400" kern="12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4774757" y="2718165"/>
              <a:ext cx="821673" cy="397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850469" y="2734912"/>
              <a:ext cx="654001" cy="4025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35567" y="3041469"/>
            <a:ext cx="1184010" cy="251355"/>
          </a:xfrm>
          <a:custGeom>
            <a:avLst/>
            <a:gdLst>
              <a:gd name="connsiteX0" fmla="*/ 0 w 2030015"/>
              <a:gd name="connsiteY0" fmla="*/ 0 h 1218009"/>
              <a:gd name="connsiteX1" fmla="*/ 2030015 w 2030015"/>
              <a:gd name="connsiteY1" fmla="*/ 0 h 1218009"/>
              <a:gd name="connsiteX2" fmla="*/ 2030015 w 2030015"/>
              <a:gd name="connsiteY2" fmla="*/ 1218009 h 1218009"/>
              <a:gd name="connsiteX3" fmla="*/ 0 w 2030015"/>
              <a:gd name="connsiteY3" fmla="*/ 1218009 h 1218009"/>
              <a:gd name="connsiteX4" fmla="*/ 0 w 2030015"/>
              <a:gd name="connsiteY4" fmla="*/ 0 h 121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1218009">
                <a:moveTo>
                  <a:pt x="0" y="0"/>
                </a:moveTo>
                <a:lnTo>
                  <a:pt x="2030015" y="0"/>
                </a:lnTo>
                <a:lnTo>
                  <a:pt x="2030015" y="1218009"/>
                </a:lnTo>
                <a:lnTo>
                  <a:pt x="0" y="12180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/>
              <a:t> 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–</a:t>
            </a:r>
            <a:endParaRPr lang="en-US" sz="2400" kern="1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430589" y="3821874"/>
            <a:ext cx="1184010" cy="251355"/>
          </a:xfrm>
          <a:custGeom>
            <a:avLst/>
            <a:gdLst>
              <a:gd name="connsiteX0" fmla="*/ 0 w 2030015"/>
              <a:gd name="connsiteY0" fmla="*/ 0 h 1218009"/>
              <a:gd name="connsiteX1" fmla="*/ 2030015 w 2030015"/>
              <a:gd name="connsiteY1" fmla="*/ 0 h 1218009"/>
              <a:gd name="connsiteX2" fmla="*/ 2030015 w 2030015"/>
              <a:gd name="connsiteY2" fmla="*/ 1218009 h 1218009"/>
              <a:gd name="connsiteX3" fmla="*/ 0 w 2030015"/>
              <a:gd name="connsiteY3" fmla="*/ 1218009 h 1218009"/>
              <a:gd name="connsiteX4" fmla="*/ 0 w 2030015"/>
              <a:gd name="connsiteY4" fmla="*/ 0 h 121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1218009">
                <a:moveTo>
                  <a:pt x="0" y="0"/>
                </a:moveTo>
                <a:lnTo>
                  <a:pt x="2030015" y="0"/>
                </a:lnTo>
                <a:lnTo>
                  <a:pt x="2030015" y="1218009"/>
                </a:lnTo>
                <a:lnTo>
                  <a:pt x="0" y="12180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/>
              <a:t> 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∗</a:t>
            </a:r>
            <a:endParaRPr lang="en-US" sz="2400" kern="1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49051" y="2924637"/>
            <a:ext cx="3523771" cy="2021531"/>
            <a:chOff x="968676" y="2103951"/>
            <a:chExt cx="3523771" cy="2021531"/>
          </a:xfrm>
        </p:grpSpPr>
        <p:grpSp>
          <p:nvGrpSpPr>
            <p:cNvPr id="18" name="Group 17"/>
            <p:cNvGrpSpPr/>
            <p:nvPr/>
          </p:nvGrpSpPr>
          <p:grpSpPr>
            <a:xfrm>
              <a:off x="968676" y="2103951"/>
              <a:ext cx="3523771" cy="2021531"/>
              <a:chOff x="429483" y="1581721"/>
              <a:chExt cx="6660014" cy="202153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1518432" y="2522844"/>
                <a:ext cx="2237808" cy="25135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-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596890" y="2435477"/>
                <a:ext cx="2030015" cy="394220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42</a:t>
                </a: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6433064" y="2835867"/>
                <a:ext cx="656433" cy="47191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900" kern="1200" dirty="0"/>
                  <a:t> </a:t>
                </a:r>
                <a:endParaRPr lang="en-US" sz="2800" kern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H="1">
                <a:off x="2819784" y="1940331"/>
                <a:ext cx="1411996" cy="55793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621759" y="1968077"/>
                <a:ext cx="1049867" cy="467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Freeform 24"/>
              <p:cNvSpPr/>
              <p:nvPr/>
            </p:nvSpPr>
            <p:spPr>
              <a:xfrm>
                <a:off x="429483" y="3125457"/>
                <a:ext cx="1910496" cy="47779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34</a:t>
                </a: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2302324" y="3080932"/>
                <a:ext cx="1992628" cy="486238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3</a:t>
                </a: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3446908" y="1581721"/>
                <a:ext cx="2030015" cy="394220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1734655" y="2755133"/>
                <a:ext cx="821673" cy="3976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819784" y="2755133"/>
                <a:ext cx="654001" cy="4025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Freeform 18"/>
            <p:cNvSpPr/>
            <p:nvPr/>
          </p:nvSpPr>
          <p:spPr>
            <a:xfrm>
              <a:off x="2462160" y="2228316"/>
              <a:ext cx="1184010" cy="251355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800" dirty="0">
                  <a:solidFill>
                    <a:schemeClr val="tx1"/>
                  </a:solidFill>
                  <a:latin typeface="Cambria" panose="02040503050406030204" pitchFamily="18" charset="0"/>
                  <a:sym typeface="Symbol" panose="05050102010706020507" pitchFamily="18" charset="2"/>
                </a:rPr>
                <a:t>∗</a:t>
              </a:r>
              <a:endParaRPr lang="en-US" sz="2400" kern="12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048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450"/>
            <a:ext cx="8229600" cy="8842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Example 11</a:t>
            </a:r>
            <a:r>
              <a:rPr lang="en-US" sz="2800" dirty="0"/>
              <a:t> (Associativity not specified in grammar)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866"/>
            <a:ext cx="8229600" cy="4876800"/>
          </a:xfrm>
        </p:spPr>
        <p:txBody>
          <a:bodyPr>
            <a:normAutofit/>
          </a:bodyPr>
          <a:lstStyle/>
          <a:p>
            <a:pPr marL="457200" indent="-457200">
              <a:buAutoNum type="arabicParenR" startAt="2"/>
            </a:pPr>
            <a:r>
              <a:rPr lang="en-US" dirty="0">
                <a:latin typeface="Cambria" panose="02040503050406030204" pitchFamily="18" charset="0"/>
              </a:rPr>
              <a:t>2 – 5 – 3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Show ambiguity by generating two syntax trees.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sym typeface="Symbol" panose="05050102010706020507" pitchFamily="18" charset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11127" y="2467110"/>
            <a:ext cx="3523771" cy="2021531"/>
            <a:chOff x="968676" y="2103951"/>
            <a:chExt cx="3523771" cy="2021531"/>
          </a:xfrm>
        </p:grpSpPr>
        <p:grpSp>
          <p:nvGrpSpPr>
            <p:cNvPr id="5" name="Group 4"/>
            <p:cNvGrpSpPr/>
            <p:nvPr/>
          </p:nvGrpSpPr>
          <p:grpSpPr>
            <a:xfrm>
              <a:off x="968676" y="2103951"/>
              <a:ext cx="3523771" cy="2021531"/>
              <a:chOff x="429483" y="1581721"/>
              <a:chExt cx="6660014" cy="2021531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1518432" y="2522844"/>
                <a:ext cx="2237808" cy="25135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-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596890" y="2435477"/>
                <a:ext cx="2030015" cy="394220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3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6433064" y="2835867"/>
                <a:ext cx="656433" cy="47191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900" kern="1200" dirty="0"/>
                  <a:t> </a:t>
                </a:r>
                <a:endParaRPr lang="en-US" sz="2800" kern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H="1">
                <a:off x="2819784" y="1940331"/>
                <a:ext cx="1411996" cy="55793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621759" y="1968077"/>
                <a:ext cx="1049867" cy="467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Freeform 11"/>
              <p:cNvSpPr/>
              <p:nvPr/>
            </p:nvSpPr>
            <p:spPr>
              <a:xfrm>
                <a:off x="429483" y="3125457"/>
                <a:ext cx="1910496" cy="47779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2</a:t>
                </a: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302324" y="3080932"/>
                <a:ext cx="1992628" cy="486238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5</a:t>
                </a: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3446908" y="1581721"/>
                <a:ext cx="2030015" cy="394220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1734655" y="2755133"/>
                <a:ext cx="821673" cy="3976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819784" y="2755133"/>
                <a:ext cx="654001" cy="4025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Freeform 5"/>
            <p:cNvSpPr/>
            <p:nvPr/>
          </p:nvSpPr>
          <p:spPr>
            <a:xfrm>
              <a:off x="2448035" y="2438860"/>
              <a:ext cx="1184010" cy="251355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800" dirty="0">
                  <a:solidFill>
                    <a:schemeClr val="tx1"/>
                  </a:solidFill>
                </a:rPr>
                <a:t>-</a:t>
              </a:r>
              <a:endParaRPr lang="en-US" sz="24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43485" y="2482145"/>
            <a:ext cx="3017455" cy="1959731"/>
            <a:chOff x="4770906" y="3001834"/>
            <a:chExt cx="3017455" cy="1959731"/>
          </a:xfrm>
        </p:grpSpPr>
        <p:grpSp>
          <p:nvGrpSpPr>
            <p:cNvPr id="17" name="Group 16"/>
            <p:cNvGrpSpPr/>
            <p:nvPr/>
          </p:nvGrpSpPr>
          <p:grpSpPr>
            <a:xfrm>
              <a:off x="4770906" y="3001834"/>
              <a:ext cx="3017455" cy="1959731"/>
              <a:chOff x="1518432" y="1581721"/>
              <a:chExt cx="5703063" cy="1959731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1518432" y="2522844"/>
                <a:ext cx="2237808" cy="25135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2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6433064" y="2835867"/>
                <a:ext cx="656433" cy="47191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900" kern="1200" dirty="0"/>
                  <a:t> </a:t>
                </a:r>
                <a:endParaRPr lang="en-US" sz="2800" kern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>
                <a:off x="2819784" y="1940331"/>
                <a:ext cx="1411996" cy="55793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621759" y="1968077"/>
                <a:ext cx="1049867" cy="467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311000" y="3063657"/>
                <a:ext cx="1910495" cy="47779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3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3452290" y="3055214"/>
                <a:ext cx="1992628" cy="486238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5</a:t>
                </a: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446908" y="1581721"/>
                <a:ext cx="2030015" cy="394220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H="1">
                <a:off x="4774757" y="2718165"/>
                <a:ext cx="821673" cy="3976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0469" y="2734912"/>
                <a:ext cx="654001" cy="4025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Freeform 26"/>
            <p:cNvSpPr/>
            <p:nvPr/>
          </p:nvSpPr>
          <p:spPr>
            <a:xfrm>
              <a:off x="5687629" y="3352030"/>
              <a:ext cx="1184010" cy="251355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800" dirty="0">
                  <a:solidFill>
                    <a:schemeClr val="tx1"/>
                  </a:solidFill>
                </a:rPr>
                <a:t>-</a:t>
              </a:r>
              <a:endParaRPr lang="en-US" sz="24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6402123" y="4097444"/>
              <a:ext cx="1184010" cy="251355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800" dirty="0">
                  <a:solidFill>
                    <a:schemeClr val="tx1"/>
                  </a:solidFill>
                </a:rPr>
                <a:t>-</a:t>
              </a:r>
              <a:endParaRPr lang="en-US" sz="24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62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1268"/>
            <a:ext cx="8229600" cy="60864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Here </a:t>
            </a:r>
            <a:r>
              <a:rPr lang="en-US" dirty="0"/>
              <a:t>is a context-free grammar: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expr</a:t>
            </a:r>
            <a:r>
              <a:rPr lang="en-US" dirty="0"/>
              <a:t>           </a:t>
            </a:r>
            <a:r>
              <a:rPr lang="en-US" dirty="0">
                <a:latin typeface="Cambria" panose="02040503050406030204" pitchFamily="18" charset="0"/>
              </a:rPr>
              <a:t>expr </a:t>
            </a:r>
            <a:r>
              <a:rPr lang="en-US" b="1" dirty="0">
                <a:latin typeface="Cambria" panose="02040503050406030204" pitchFamily="18" charset="0"/>
              </a:rPr>
              <a:t>–</a:t>
            </a:r>
            <a:r>
              <a:rPr lang="en-US" dirty="0">
                <a:latin typeface="Cambria" panose="02040503050406030204" pitchFamily="18" charset="0"/>
              </a:rPr>
              <a:t> expr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num</a:t>
            </a:r>
            <a:r>
              <a:rPr lang="en-US" dirty="0">
                <a:latin typeface="Cambria" panose="020405030504060302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US" dirty="0" err="1">
                <a:latin typeface="Cambria" panose="02040503050406030204" pitchFamily="18" charset="0"/>
              </a:rPr>
              <a:t>num</a:t>
            </a:r>
            <a:r>
              <a:rPr lang="en-US" dirty="0"/>
              <a:t>             </a:t>
            </a:r>
            <a:r>
              <a:rPr lang="en-US" dirty="0">
                <a:latin typeface="Cambria" panose="02040503050406030204" pitchFamily="18" charset="0"/>
              </a:rPr>
              <a:t>0 </a:t>
            </a:r>
            <a:r>
              <a:rPr lang="en-US" sz="2800" b="1" dirty="0">
                <a:latin typeface="Cambria" panose="02040503050406030204" pitchFamily="18" charset="0"/>
                <a:sym typeface="Symbol" panose="05050102010706020507" pitchFamily="18" charset="2"/>
              </a:rPr>
              <a:t>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sz="2800" b="1" dirty="0">
                <a:latin typeface="Cambria" panose="02040503050406030204" pitchFamily="18" charset="0"/>
                <a:sym typeface="Symbol" panose="05050102010706020507" pitchFamily="18" charset="2"/>
              </a:rPr>
              <a:t>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sz="2800" b="1" dirty="0">
                <a:latin typeface="Cambria" panose="02040503050406030204" pitchFamily="18" charset="0"/>
                <a:sym typeface="Symbol" panose="05050102010706020507" pitchFamily="18" charset="2"/>
              </a:rPr>
              <a:t>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3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sz="2800" b="1" dirty="0">
                <a:latin typeface="Cambria" panose="02040503050406030204" pitchFamily="18" charset="0"/>
                <a:sym typeface="Symbol" panose="05050102010706020507" pitchFamily="18" charset="2"/>
              </a:rPr>
              <a:t>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4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sz="2800" b="1" dirty="0">
                <a:latin typeface="Cambria" panose="02040503050406030204" pitchFamily="18" charset="0"/>
                <a:sym typeface="Symbol" panose="05050102010706020507" pitchFamily="18" charset="2"/>
              </a:rPr>
              <a:t>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5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Terminals ={0,1,2,3,4,5,-}</a:t>
            </a:r>
          </a:p>
          <a:p>
            <a:pPr marL="0" indent="0">
              <a:buNone/>
            </a:pPr>
            <a:r>
              <a:rPr lang="en-US" dirty="0" err="1">
                <a:sym typeface="Symbol" panose="05050102010706020507" pitchFamily="18" charset="2"/>
              </a:rPr>
              <a:t>Nonterminals</a:t>
            </a:r>
            <a:r>
              <a:rPr lang="en-US" dirty="0">
                <a:sym typeface="Symbol" panose="05050102010706020507" pitchFamily="18" charset="2"/>
              </a:rPr>
              <a:t>: expr, </a:t>
            </a:r>
            <a:r>
              <a:rPr lang="en-US" dirty="0" err="1">
                <a:sym typeface="Symbol" panose="05050102010706020507" pitchFamily="18" charset="2"/>
              </a:rPr>
              <a:t>num</a:t>
            </a: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sz="28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S</a:t>
            </a:r>
            <a:r>
              <a:rPr lang="en-US" sz="2800" dirty="0">
                <a:latin typeface="Cambria" panose="02040503050406030204" pitchFamily="18" charset="0"/>
                <a:sym typeface="Symbol" panose="05050102010706020507" pitchFamily="18" charset="2"/>
              </a:rPr>
              <a:t>equence of tokens:    2 </a:t>
            </a:r>
            <a:r>
              <a:rPr lang="en-US" sz="2800" b="1" dirty="0">
                <a:latin typeface="Cambria" panose="02040503050406030204" pitchFamily="18" charset="0"/>
                <a:sym typeface="Symbol" panose="05050102010706020507" pitchFamily="18" charset="2"/>
              </a:rPr>
              <a:t>–</a:t>
            </a:r>
            <a:r>
              <a:rPr lang="en-US" sz="2800" dirty="0">
                <a:latin typeface="Cambria" panose="02040503050406030204" pitchFamily="18" charset="0"/>
                <a:sym typeface="Symbol" panose="05050102010706020507" pitchFamily="18" charset="2"/>
              </a:rPr>
              <a:t> 5 </a:t>
            </a:r>
            <a:r>
              <a:rPr lang="en-US" sz="2800" b="1" dirty="0">
                <a:latin typeface="Cambria" panose="02040503050406030204" pitchFamily="18" charset="0"/>
                <a:sym typeface="Symbol" panose="05050102010706020507" pitchFamily="18" charset="2"/>
              </a:rPr>
              <a:t>–</a:t>
            </a:r>
            <a:r>
              <a:rPr lang="en-US" sz="2800" dirty="0">
                <a:latin typeface="Cambria" panose="02040503050406030204" pitchFamily="18" charset="0"/>
                <a:sym typeface="Symbol" panose="05050102010706020507" pitchFamily="18" charset="2"/>
              </a:rPr>
              <a:t> 3        (5 tokens total)</a:t>
            </a:r>
            <a:endParaRPr lang="en-US" sz="2800" dirty="0"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93772" y="2112357"/>
            <a:ext cx="5164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93772" y="2729458"/>
            <a:ext cx="5164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78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</a:t>
            </a:r>
            <a:r>
              <a:rPr lang="en-US" dirty="0">
                <a:latin typeface="Cambria" panose="02040503050406030204" pitchFamily="18" charset="0"/>
              </a:rPr>
              <a:t> rid of 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Solutions to getting rid of ambiguity:</a:t>
            </a:r>
          </a:p>
          <a:p>
            <a:pPr marL="457200" indent="-457200"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State a disambiguation rule that specifies in each ambiguous case which parse trees (or syntax tree) is the correct one.</a:t>
            </a:r>
          </a:p>
          <a:p>
            <a:pPr marL="600075" lvl="2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good:  it does not change the grammar.</a:t>
            </a:r>
          </a:p>
          <a:p>
            <a:pPr marL="1430338" lvl="2" indent="-830263">
              <a:buNone/>
            </a:pPr>
            <a:r>
              <a:rPr lang="en-US" sz="2400" dirty="0">
                <a:latin typeface="Cambria" panose="02040503050406030204" pitchFamily="18" charset="0"/>
              </a:rPr>
              <a:t>bad:    the syntax structure is no longer given by the grammar alone.</a:t>
            </a:r>
          </a:p>
          <a:p>
            <a:pPr marL="287338" indent="-287338">
              <a:buNone/>
            </a:pPr>
            <a:r>
              <a:rPr lang="en-US" dirty="0">
                <a:latin typeface="Cambria" panose="02040503050406030204" pitchFamily="18" charset="0"/>
              </a:rPr>
              <a:t>2. Change the grammar into a form that forces the construction of the correct parse tree.</a:t>
            </a:r>
          </a:p>
        </p:txBody>
      </p:sp>
    </p:spTree>
    <p:extLst>
      <p:ext uri="{BB962C8B-B14F-4D97-AF65-F5344CB8AC3E}">
        <p14:creationId xmlns:p14="http://schemas.microsoft.com/office/powerpoint/2010/main" val="118739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6072"/>
                <a:ext cx="8229600" cy="5340927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b="1" dirty="0">
                    <a:sym typeface="Symbol" panose="05050102010706020507" pitchFamily="18" charset="2"/>
                  </a:rPr>
                  <a:t>| </a:t>
                </a:r>
                <a:r>
                  <a:rPr lang="en-US" dirty="0">
                    <a:sym typeface="Symbol" panose="05050102010706020507" pitchFamily="18" charset="2"/>
                  </a:rPr>
                  <a:t>number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op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 +</m:t>
                    </m:r>
                  </m:oMath>
                </a14:m>
                <a:r>
                  <a:rPr lang="en-US" b="1" dirty="0">
                    <a:sym typeface="Symbol" panose="05050102010706020507" pitchFamily="18" charset="2"/>
                  </a:rPr>
                  <a:t> </a:t>
                </a:r>
                <a:r>
                  <a:rPr lang="en-US" dirty="0">
                    <a:sym typeface="Symbol" panose="05050102010706020507" pitchFamily="18" charset="2"/>
                  </a:rPr>
                  <a:t>–</a:t>
                </a:r>
                <a:r>
                  <a:rPr lang="en-US" b="1" dirty="0">
                    <a:sym typeface="Symbol" panose="05050102010706020507" pitchFamily="18" charset="2"/>
                  </a:rPr>
                  <a:t>  </a:t>
                </a:r>
                <a:r>
                  <a:rPr lang="en-US" dirty="0">
                    <a:sym typeface="Symbol" panose="05050102010706020507" pitchFamily="18" charset="2"/>
                  </a:rPr>
                  <a:t>∗ | /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We have learned that this grammar is </a:t>
                </a:r>
                <a:r>
                  <a:rPr lang="en-US" dirty="0"/>
                  <a:t>ambiguous since there are two distinct parse trees for either of the following strings:  4-3*2,  4-3-2.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6072"/>
                <a:ext cx="8229600" cy="5340927"/>
              </a:xfrm>
              <a:blipFill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1179824" y="1595270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179824" y="2454252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064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9420" y="2463592"/>
            <a:ext cx="3686263" cy="3350309"/>
            <a:chOff x="220062" y="1581721"/>
            <a:chExt cx="6967127" cy="3350309"/>
          </a:xfrm>
        </p:grpSpPr>
        <p:sp>
          <p:nvSpPr>
            <p:cNvPr id="5" name="Freeform 4"/>
            <p:cNvSpPr/>
            <p:nvPr/>
          </p:nvSpPr>
          <p:spPr>
            <a:xfrm>
              <a:off x="1235589" y="2311118"/>
              <a:ext cx="2237808" cy="251355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800" kern="1200" dirty="0">
                  <a:solidFill>
                    <a:schemeClr val="tx1"/>
                  </a:solidFill>
                </a:rPr>
                <a:t>   </a:t>
              </a:r>
              <a:r>
                <a:rPr lang="en-US" sz="2800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expr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473397" y="3348562"/>
              <a:ext cx="2030015" cy="291077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54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*</a:t>
              </a:r>
              <a:endParaRPr lang="en-US" sz="5400" b="1" kern="12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5157174" y="2566134"/>
              <a:ext cx="2030015" cy="394220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800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expr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6433064" y="2835867"/>
              <a:ext cx="656433" cy="471915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</a:pPr>
              <a:r>
                <a:rPr lang="en-US" sz="2900" kern="1200" dirty="0"/>
                <a:t> 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2354493" y="2016624"/>
              <a:ext cx="1632546" cy="4719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020733" y="2021139"/>
              <a:ext cx="1049867" cy="467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246184" y="2920985"/>
              <a:ext cx="1910495" cy="477795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800" kern="1200" dirty="0">
                  <a:solidFill>
                    <a:schemeClr val="tx1"/>
                  </a:solidFill>
                </a:rPr>
                <a:t>  </a:t>
              </a:r>
              <a:r>
                <a:rPr lang="en-US" sz="2800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expr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313267" y="2919073"/>
              <a:ext cx="1992628" cy="477795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800" kern="1200" dirty="0">
                  <a:solidFill>
                    <a:schemeClr val="tx1"/>
                  </a:solidFill>
                </a:rPr>
                <a:t>  </a:t>
              </a:r>
              <a:r>
                <a:rPr lang="en-US" sz="2800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expr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850610" y="3589908"/>
              <a:ext cx="47360" cy="468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71400" y="3657155"/>
              <a:ext cx="65444" cy="468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446908" y="1581721"/>
              <a:ext cx="2030015" cy="394220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800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expr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87316" y="2016624"/>
              <a:ext cx="0" cy="3888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617133" y="2835867"/>
              <a:ext cx="307412" cy="3937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506659" y="2834884"/>
              <a:ext cx="362789" cy="3946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6005984" y="2960354"/>
              <a:ext cx="5351" cy="3334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220062" y="3977923"/>
              <a:ext cx="1642713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num</a:t>
              </a:r>
              <a:endParaRPr lang="en-US" sz="28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4</a:t>
              </a:r>
              <a:endParaRPr lang="en-US" sz="2800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95558" y="3955359"/>
              <a:ext cx="1642713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num</a:t>
              </a:r>
              <a:endParaRPr lang="en-US" sz="28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3</a:t>
              </a:r>
              <a:endParaRPr lang="en-US" sz="28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50796" y="3190583"/>
              <a:ext cx="1642713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num</a:t>
              </a:r>
              <a:endParaRPr lang="en-US" sz="28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2</a:t>
              </a:r>
              <a:endParaRPr lang="en-US" sz="2800" b="1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4362977" y="2482319"/>
            <a:ext cx="4178142" cy="3176926"/>
            <a:chOff x="4854753" y="1759384"/>
            <a:chExt cx="4178142" cy="3176926"/>
          </a:xfrm>
        </p:grpSpPr>
        <p:grpSp>
          <p:nvGrpSpPr>
            <p:cNvPr id="117" name="Group 116"/>
            <p:cNvGrpSpPr/>
            <p:nvPr/>
          </p:nvGrpSpPr>
          <p:grpSpPr>
            <a:xfrm>
              <a:off x="4854753" y="1759384"/>
              <a:ext cx="4178142" cy="2495568"/>
              <a:chOff x="1235589" y="1581721"/>
              <a:chExt cx="7896791" cy="2495568"/>
            </a:xfrm>
          </p:grpSpPr>
          <p:sp>
            <p:nvSpPr>
              <p:cNvPr id="118" name="Freeform 117"/>
              <p:cNvSpPr/>
              <p:nvPr/>
            </p:nvSpPr>
            <p:spPr>
              <a:xfrm>
                <a:off x="1235589" y="2311118"/>
                <a:ext cx="2237808" cy="25135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8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expr</a:t>
                </a:r>
              </a:p>
            </p:txBody>
          </p:sp>
          <p:sp>
            <p:nvSpPr>
              <p:cNvPr id="119" name="Freeform 118"/>
              <p:cNvSpPr/>
              <p:nvPr/>
            </p:nvSpPr>
            <p:spPr>
              <a:xfrm>
                <a:off x="3243470" y="3217567"/>
                <a:ext cx="2030015" cy="272168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5400" b="1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-</a:t>
                </a:r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5159482" y="2439174"/>
                <a:ext cx="2030015" cy="394220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expr</a:t>
                </a:r>
              </a:p>
            </p:txBody>
          </p:sp>
          <p:sp>
            <p:nvSpPr>
              <p:cNvPr id="121" name="Freeform 120"/>
              <p:cNvSpPr/>
              <p:nvPr/>
            </p:nvSpPr>
            <p:spPr>
              <a:xfrm>
                <a:off x="6403763" y="2857920"/>
                <a:ext cx="656434" cy="47191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900" kern="1200" dirty="0"/>
                  <a:t> </a:t>
                </a:r>
                <a:endParaRPr lang="en-US" sz="2800" kern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 flipH="1">
                <a:off x="2354493" y="2016624"/>
                <a:ext cx="1632546" cy="47191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5020733" y="2021139"/>
                <a:ext cx="1049867" cy="467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6" name="Freeform 125"/>
              <p:cNvSpPr/>
              <p:nvPr/>
            </p:nvSpPr>
            <p:spPr>
              <a:xfrm>
                <a:off x="4770857" y="2874069"/>
                <a:ext cx="1948515" cy="47779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</a:t>
                </a:r>
                <a:r>
                  <a:rPr lang="en-US" sz="28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expr</a:t>
                </a:r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7315900" y="2946668"/>
                <a:ext cx="1816480" cy="235140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</a:t>
                </a:r>
                <a:r>
                  <a:rPr lang="en-US" sz="28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expr</a:t>
                </a:r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>
                <a:off x="5588151" y="3528260"/>
                <a:ext cx="0" cy="3735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8100362" y="3499695"/>
                <a:ext cx="0" cy="3735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Freeform 131"/>
              <p:cNvSpPr/>
              <p:nvPr/>
            </p:nvSpPr>
            <p:spPr>
              <a:xfrm>
                <a:off x="3446908" y="1581721"/>
                <a:ext cx="2030015" cy="394220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expr</a:t>
                </a:r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4198121" y="2047989"/>
                <a:ext cx="0" cy="3888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>
                <a:off x="2269421" y="2810797"/>
                <a:ext cx="15343" cy="4267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5588151" y="2896008"/>
                <a:ext cx="491633" cy="2271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7132794" y="2889010"/>
                <a:ext cx="792243" cy="2672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Rectangle 142"/>
              <p:cNvSpPr/>
              <p:nvPr/>
            </p:nvSpPr>
            <p:spPr>
              <a:xfrm>
                <a:off x="1514895" y="3123182"/>
                <a:ext cx="1642713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num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4</a:t>
                </a:r>
                <a:endParaRPr lang="en-US" sz="2800" b="1" dirty="0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6674948" y="3128500"/>
              <a:ext cx="1402766" cy="1776615"/>
              <a:chOff x="6674948" y="3128500"/>
              <a:chExt cx="1402766" cy="1776615"/>
            </a:xfrm>
          </p:grpSpPr>
          <p:sp>
            <p:nvSpPr>
              <p:cNvPr id="154" name="Freeform 153"/>
              <p:cNvSpPr/>
              <p:nvPr/>
            </p:nvSpPr>
            <p:spPr>
              <a:xfrm>
                <a:off x="7479007" y="4050516"/>
                <a:ext cx="598707" cy="291077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5400" b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*</a:t>
                </a:r>
                <a:endParaRPr lang="en-US" sz="5400" b="1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7775584" y="3128500"/>
                <a:ext cx="5554" cy="2610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/>
              <p:cNvSpPr/>
              <p:nvPr/>
            </p:nvSpPr>
            <p:spPr>
              <a:xfrm>
                <a:off x="6674948" y="3951008"/>
                <a:ext cx="869149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num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3</a:t>
                </a:r>
                <a:endParaRPr lang="en-US" sz="2800" b="1" dirty="0"/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>
              <a:off x="8117776" y="3982203"/>
              <a:ext cx="86914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num</a:t>
              </a:r>
              <a:endParaRPr lang="en-US" sz="28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2</a:t>
              </a:r>
              <a:endParaRPr lang="en-US" sz="2800" b="1" dirty="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1093522" y="1993228"/>
            <a:ext cx="2380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Solution: 2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892710" y="1965317"/>
            <a:ext cx="262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Solution: -2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89556" y="1196105"/>
            <a:ext cx="66417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two different parse trees for same string:  4-3*2</a:t>
            </a:r>
          </a:p>
          <a:p>
            <a:r>
              <a:rPr lang="en-US" dirty="0"/>
              <a:t>*use bottom up evaluation</a:t>
            </a:r>
          </a:p>
        </p:txBody>
      </p:sp>
      <p:sp>
        <p:nvSpPr>
          <p:cNvPr id="52" name="Freeform 51"/>
          <p:cNvSpPr/>
          <p:nvPr/>
        </p:nvSpPr>
        <p:spPr>
          <a:xfrm>
            <a:off x="949997" y="5007469"/>
            <a:ext cx="1074068" cy="291077"/>
          </a:xfrm>
          <a:custGeom>
            <a:avLst/>
            <a:gdLst>
              <a:gd name="connsiteX0" fmla="*/ 0 w 2030015"/>
              <a:gd name="connsiteY0" fmla="*/ 0 h 1218009"/>
              <a:gd name="connsiteX1" fmla="*/ 2030015 w 2030015"/>
              <a:gd name="connsiteY1" fmla="*/ 0 h 1218009"/>
              <a:gd name="connsiteX2" fmla="*/ 2030015 w 2030015"/>
              <a:gd name="connsiteY2" fmla="*/ 1218009 h 1218009"/>
              <a:gd name="connsiteX3" fmla="*/ 0 w 2030015"/>
              <a:gd name="connsiteY3" fmla="*/ 1218009 h 1218009"/>
              <a:gd name="connsiteX4" fmla="*/ 0 w 2030015"/>
              <a:gd name="connsiteY4" fmla="*/ 0 h 121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1218009">
                <a:moveTo>
                  <a:pt x="0" y="0"/>
                </a:moveTo>
                <a:lnTo>
                  <a:pt x="2030015" y="0"/>
                </a:lnTo>
                <a:lnTo>
                  <a:pt x="2030015" y="1218009"/>
                </a:lnTo>
                <a:lnTo>
                  <a:pt x="0" y="12180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/>
              <a:t> </a:t>
            </a:r>
            <a:r>
              <a:rPr lang="en-US" sz="5400" b="1" kern="1200" dirty="0">
                <a:solidFill>
                  <a:schemeClr val="tx1"/>
                </a:solidFill>
                <a:latin typeface="Cambria" panose="02040503050406030204" pitchFamily="18" charset="0"/>
              </a:rPr>
              <a:t>-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412570" y="3768634"/>
            <a:ext cx="0" cy="3888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2042545" y="3341501"/>
            <a:ext cx="1074068" cy="394220"/>
          </a:xfrm>
          <a:custGeom>
            <a:avLst/>
            <a:gdLst>
              <a:gd name="connsiteX0" fmla="*/ 0 w 2030015"/>
              <a:gd name="connsiteY0" fmla="*/ 0 h 1218009"/>
              <a:gd name="connsiteX1" fmla="*/ 2030015 w 2030015"/>
              <a:gd name="connsiteY1" fmla="*/ 0 h 1218009"/>
              <a:gd name="connsiteX2" fmla="*/ 2030015 w 2030015"/>
              <a:gd name="connsiteY2" fmla="*/ 1218009 h 1218009"/>
              <a:gd name="connsiteX3" fmla="*/ 0 w 2030015"/>
              <a:gd name="connsiteY3" fmla="*/ 1218009 h 1218009"/>
              <a:gd name="connsiteX4" fmla="*/ 0 w 2030015"/>
              <a:gd name="connsiteY4" fmla="*/ 0 h 121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1218009">
                <a:moveTo>
                  <a:pt x="0" y="0"/>
                </a:moveTo>
                <a:lnTo>
                  <a:pt x="2030015" y="0"/>
                </a:lnTo>
                <a:lnTo>
                  <a:pt x="2030015" y="1218009"/>
                </a:lnTo>
                <a:lnTo>
                  <a:pt x="0" y="12180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/>
              <a:t> 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op</a:t>
            </a:r>
            <a:endParaRPr lang="en-US" sz="2800" kern="1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2616570" y="3696135"/>
            <a:ext cx="0" cy="3888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55"/>
          <p:cNvSpPr/>
          <p:nvPr/>
        </p:nvSpPr>
        <p:spPr>
          <a:xfrm>
            <a:off x="887015" y="4034638"/>
            <a:ext cx="1074068" cy="394220"/>
          </a:xfrm>
          <a:custGeom>
            <a:avLst/>
            <a:gdLst>
              <a:gd name="connsiteX0" fmla="*/ 0 w 2030015"/>
              <a:gd name="connsiteY0" fmla="*/ 0 h 1218009"/>
              <a:gd name="connsiteX1" fmla="*/ 2030015 w 2030015"/>
              <a:gd name="connsiteY1" fmla="*/ 0 h 1218009"/>
              <a:gd name="connsiteX2" fmla="*/ 2030015 w 2030015"/>
              <a:gd name="connsiteY2" fmla="*/ 1218009 h 1218009"/>
              <a:gd name="connsiteX3" fmla="*/ 0 w 2030015"/>
              <a:gd name="connsiteY3" fmla="*/ 1218009 h 1218009"/>
              <a:gd name="connsiteX4" fmla="*/ 0 w 2030015"/>
              <a:gd name="connsiteY4" fmla="*/ 0 h 121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1218009">
                <a:moveTo>
                  <a:pt x="0" y="0"/>
                </a:moveTo>
                <a:lnTo>
                  <a:pt x="2030015" y="0"/>
                </a:lnTo>
                <a:lnTo>
                  <a:pt x="2030015" y="1218009"/>
                </a:lnTo>
                <a:lnTo>
                  <a:pt x="0" y="12180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/>
              <a:t> 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op</a:t>
            </a:r>
            <a:endParaRPr lang="en-US" sz="2800" kern="1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438882" y="4511801"/>
            <a:ext cx="0" cy="3888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6789805" y="4027195"/>
            <a:ext cx="1074068" cy="394220"/>
          </a:xfrm>
          <a:custGeom>
            <a:avLst/>
            <a:gdLst>
              <a:gd name="connsiteX0" fmla="*/ 0 w 2030015"/>
              <a:gd name="connsiteY0" fmla="*/ 0 h 1218009"/>
              <a:gd name="connsiteX1" fmla="*/ 2030015 w 2030015"/>
              <a:gd name="connsiteY1" fmla="*/ 0 h 1218009"/>
              <a:gd name="connsiteX2" fmla="*/ 2030015 w 2030015"/>
              <a:gd name="connsiteY2" fmla="*/ 1218009 h 1218009"/>
              <a:gd name="connsiteX3" fmla="*/ 0 w 2030015"/>
              <a:gd name="connsiteY3" fmla="*/ 1218009 h 1218009"/>
              <a:gd name="connsiteX4" fmla="*/ 0 w 2030015"/>
              <a:gd name="connsiteY4" fmla="*/ 0 h 121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1218009">
                <a:moveTo>
                  <a:pt x="0" y="0"/>
                </a:moveTo>
                <a:lnTo>
                  <a:pt x="2030015" y="0"/>
                </a:lnTo>
                <a:lnTo>
                  <a:pt x="2030015" y="1218009"/>
                </a:lnTo>
                <a:lnTo>
                  <a:pt x="0" y="12180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/>
              <a:t> 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op</a:t>
            </a:r>
            <a:endParaRPr lang="en-US" sz="2800" kern="1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5393400" y="3318025"/>
            <a:ext cx="1074068" cy="394220"/>
          </a:xfrm>
          <a:custGeom>
            <a:avLst/>
            <a:gdLst>
              <a:gd name="connsiteX0" fmla="*/ 0 w 2030015"/>
              <a:gd name="connsiteY0" fmla="*/ 0 h 1218009"/>
              <a:gd name="connsiteX1" fmla="*/ 2030015 w 2030015"/>
              <a:gd name="connsiteY1" fmla="*/ 0 h 1218009"/>
              <a:gd name="connsiteX2" fmla="*/ 2030015 w 2030015"/>
              <a:gd name="connsiteY2" fmla="*/ 1218009 h 1218009"/>
              <a:gd name="connsiteX3" fmla="*/ 0 w 2030015"/>
              <a:gd name="connsiteY3" fmla="*/ 1218009 h 1218009"/>
              <a:gd name="connsiteX4" fmla="*/ 0 w 2030015"/>
              <a:gd name="connsiteY4" fmla="*/ 0 h 121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1218009">
                <a:moveTo>
                  <a:pt x="0" y="0"/>
                </a:moveTo>
                <a:lnTo>
                  <a:pt x="2030015" y="0"/>
                </a:lnTo>
                <a:lnTo>
                  <a:pt x="2030015" y="1218009"/>
                </a:lnTo>
                <a:lnTo>
                  <a:pt x="0" y="12180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/>
              <a:t> 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op</a:t>
            </a:r>
            <a:endParaRPr lang="en-US" sz="2800" kern="1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5962368" y="3728840"/>
            <a:ext cx="0" cy="3888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314838" y="4400293"/>
            <a:ext cx="0" cy="3735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204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Change of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Cambria" panose="02040503050406030204" pitchFamily="18" charset="0"/>
              </a:rPr>
              <a:t>I.</a:t>
            </a:r>
            <a:r>
              <a:rPr lang="en-US" dirty="0"/>
              <a:t> </a:t>
            </a:r>
            <a:r>
              <a:rPr lang="en-US" dirty="0">
                <a:latin typeface="Cambria" panose="02040503050406030204" pitchFamily="18" charset="0"/>
              </a:rPr>
              <a:t>Precedence:  +, </a:t>
            </a:r>
            <a:r>
              <a:rPr lang="en-US" dirty="0"/>
              <a:t>-      </a:t>
            </a:r>
            <a:r>
              <a:rPr lang="en-US" dirty="0">
                <a:latin typeface="Cambria" panose="02040503050406030204" pitchFamily="18" charset="0"/>
              </a:rPr>
              <a:t>same precedence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                            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∗, /     a higher precedence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 Try this new grammar:</a:t>
            </a:r>
          </a:p>
          <a:p>
            <a:pPr marL="600075" lvl="2" indent="0">
              <a:buNone/>
            </a:pPr>
            <a:r>
              <a:rPr lang="en-US" sz="2400" dirty="0" err="1">
                <a:latin typeface="Cambria" panose="02040503050406030204" pitchFamily="18" charset="0"/>
              </a:rPr>
              <a:t>exp</a:t>
            </a:r>
            <a:r>
              <a:rPr lang="en-US" sz="2400" dirty="0">
                <a:latin typeface="Cambria" panose="02040503050406030204" pitchFamily="18" charset="0"/>
              </a:rPr>
              <a:t>              </a:t>
            </a:r>
            <a:r>
              <a:rPr lang="en-US" sz="2400" dirty="0" err="1">
                <a:latin typeface="Cambria" panose="02040503050406030204" pitchFamily="18" charset="0"/>
              </a:rPr>
              <a:t>exp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addop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exp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term</a:t>
            </a:r>
          </a:p>
          <a:p>
            <a:pPr marL="600075" lvl="2" indent="0">
              <a:buNone/>
            </a:pPr>
            <a:r>
              <a:rPr lang="en-US" sz="2400" dirty="0" err="1">
                <a:latin typeface="Cambria" panose="02040503050406030204" pitchFamily="18" charset="0"/>
                <a:sym typeface="Symbol" panose="05050102010706020507" pitchFamily="18" charset="2"/>
              </a:rPr>
              <a:t>addop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        + | </a:t>
            </a:r>
            <a:r>
              <a:rPr lang="en-US" sz="2400" b="1" dirty="0">
                <a:latin typeface="+mj-lt"/>
                <a:cs typeface="Aharoni" panose="02010803020104030203" pitchFamily="2" charset="-79"/>
              </a:rPr>
              <a:t>-</a:t>
            </a:r>
          </a:p>
          <a:p>
            <a:pPr marL="600075" lvl="2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term            </a:t>
            </a:r>
            <a:r>
              <a:rPr lang="en-US" sz="2400" dirty="0" err="1">
                <a:latin typeface="Cambria" panose="02040503050406030204" pitchFamily="18" charset="0"/>
              </a:rPr>
              <a:t>term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mulop</a:t>
            </a:r>
            <a:r>
              <a:rPr lang="en-US" sz="2400" dirty="0">
                <a:latin typeface="Cambria" panose="02040503050406030204" pitchFamily="18" charset="0"/>
              </a:rPr>
              <a:t> term </a:t>
            </a:r>
            <a:r>
              <a:rPr lang="en-US" sz="24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number</a:t>
            </a:r>
          </a:p>
          <a:p>
            <a:pPr marL="600075" lvl="2" indent="0">
              <a:buNone/>
            </a:pPr>
            <a:r>
              <a:rPr lang="en-US" sz="2400" dirty="0" err="1">
                <a:latin typeface="Cambria" panose="02040503050406030204" pitchFamily="18" charset="0"/>
                <a:sym typeface="Symbol" panose="05050102010706020507" pitchFamily="18" charset="2"/>
              </a:rPr>
              <a:t>mulop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        </a:t>
            </a:r>
            <a:r>
              <a:rPr lang="en-US" sz="3200" dirty="0">
                <a:latin typeface="Cambria" panose="02040503050406030204" pitchFamily="18" charset="0"/>
                <a:sym typeface="Symbol" panose="05050102010706020507" pitchFamily="18" charset="2"/>
              </a:rPr>
              <a:t>∗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|  /</a:t>
            </a:r>
          </a:p>
          <a:p>
            <a:pPr marL="0" indent="0">
              <a:buNone/>
            </a:pPr>
            <a:r>
              <a:rPr lang="en-US" sz="3000" dirty="0">
                <a:latin typeface="Cambria" panose="02040503050406030204" pitchFamily="18" charset="0"/>
                <a:sym typeface="Symbol" panose="05050102010706020507" pitchFamily="18" charset="2"/>
              </a:rPr>
              <a:t>(force subtraction first </a:t>
            </a:r>
            <a:r>
              <a:rPr lang="en-US" sz="3000" dirty="0">
                <a:sym typeface="Symbol" panose="05050102010706020507" pitchFamily="18" charset="2"/>
              </a:rPr>
              <a:t>means</a:t>
            </a:r>
            <a:r>
              <a:rPr lang="en-US" sz="3000" dirty="0">
                <a:latin typeface="Cambria" panose="02040503050406030204" pitchFamily="18" charset="0"/>
                <a:sym typeface="Symbol" panose="05050102010706020507" pitchFamily="18" charset="2"/>
              </a:rPr>
              <a:t> higher in tree. Lower in tree means higher precedence.)</a:t>
            </a:r>
            <a:endParaRPr lang="en-US" sz="3000" dirty="0">
              <a:latin typeface="Cambria" panose="020405030504060302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23913" y="3670384"/>
            <a:ext cx="402929" cy="1530084"/>
            <a:chOff x="1439713" y="3731146"/>
            <a:chExt cx="402929" cy="1530084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439714" y="3731146"/>
              <a:ext cx="402167" cy="8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440475" y="4202288"/>
              <a:ext cx="402167" cy="8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439714" y="4682397"/>
              <a:ext cx="402167" cy="8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439713" y="5252765"/>
              <a:ext cx="402167" cy="8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0985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Change of Grammar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Example: Try this new grammar on 4 – 3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∗ 2 to get unique parse tree.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038600" y="3539067"/>
            <a:ext cx="205" cy="214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3105946" y="3820224"/>
            <a:ext cx="1641490" cy="297739"/>
          </a:xfrm>
          <a:custGeom>
            <a:avLst/>
            <a:gdLst>
              <a:gd name="connsiteX0" fmla="*/ 0 w 2030015"/>
              <a:gd name="connsiteY0" fmla="*/ 0 h 1218009"/>
              <a:gd name="connsiteX1" fmla="*/ 2030015 w 2030015"/>
              <a:gd name="connsiteY1" fmla="*/ 0 h 1218009"/>
              <a:gd name="connsiteX2" fmla="*/ 2030015 w 2030015"/>
              <a:gd name="connsiteY2" fmla="*/ 1218009 h 1218009"/>
              <a:gd name="connsiteX3" fmla="*/ 0 w 2030015"/>
              <a:gd name="connsiteY3" fmla="*/ 1218009 h 1218009"/>
              <a:gd name="connsiteX4" fmla="*/ 0 w 2030015"/>
              <a:gd name="connsiteY4" fmla="*/ 0 h 121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1218009">
                <a:moveTo>
                  <a:pt x="0" y="0"/>
                </a:moveTo>
                <a:lnTo>
                  <a:pt x="2030015" y="0"/>
                </a:lnTo>
                <a:lnTo>
                  <a:pt x="2030015" y="1218009"/>
                </a:lnTo>
                <a:lnTo>
                  <a:pt x="0" y="12180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</a:pPr>
            <a:r>
              <a:rPr lang="en-US" sz="2900" kern="1200" dirty="0"/>
              <a:t> </a:t>
            </a:r>
            <a:r>
              <a:rPr lang="en-US" sz="2800" kern="1200" dirty="0">
                <a:solidFill>
                  <a:schemeClr val="tx1"/>
                </a:solidFill>
              </a:rPr>
              <a:t>   </a:t>
            </a:r>
            <a:endParaRPr lang="en-US" kern="12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3500719" y="3717251"/>
            <a:ext cx="988675" cy="297739"/>
          </a:xfrm>
          <a:custGeom>
            <a:avLst/>
            <a:gdLst>
              <a:gd name="connsiteX0" fmla="*/ 0 w 2030015"/>
              <a:gd name="connsiteY0" fmla="*/ 0 h 1218009"/>
              <a:gd name="connsiteX1" fmla="*/ 2030015 w 2030015"/>
              <a:gd name="connsiteY1" fmla="*/ 0 h 1218009"/>
              <a:gd name="connsiteX2" fmla="*/ 2030015 w 2030015"/>
              <a:gd name="connsiteY2" fmla="*/ 1218009 h 1218009"/>
              <a:gd name="connsiteX3" fmla="*/ 0 w 2030015"/>
              <a:gd name="connsiteY3" fmla="*/ 1218009 h 1218009"/>
              <a:gd name="connsiteX4" fmla="*/ 0 w 2030015"/>
              <a:gd name="connsiteY4" fmla="*/ 0 h 121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1218009">
                <a:moveTo>
                  <a:pt x="0" y="0"/>
                </a:moveTo>
                <a:lnTo>
                  <a:pt x="2030015" y="0"/>
                </a:lnTo>
                <a:lnTo>
                  <a:pt x="2030015" y="1218009"/>
                </a:lnTo>
                <a:lnTo>
                  <a:pt x="0" y="12180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</a:pPr>
            <a:r>
              <a:rPr lang="en-US" sz="2900" kern="1200" dirty="0"/>
              <a:t> 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–</a:t>
            </a:r>
            <a:endParaRPr lang="en-US" kern="1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999814" y="2311401"/>
            <a:ext cx="4965229" cy="3363509"/>
            <a:chOff x="1999814" y="2311401"/>
            <a:chExt cx="4965229" cy="3363509"/>
          </a:xfrm>
        </p:grpSpPr>
        <p:grpSp>
          <p:nvGrpSpPr>
            <p:cNvPr id="5" name="Group 4"/>
            <p:cNvGrpSpPr/>
            <p:nvPr/>
          </p:nvGrpSpPr>
          <p:grpSpPr>
            <a:xfrm>
              <a:off x="1999814" y="2311401"/>
              <a:ext cx="4965229" cy="3363509"/>
              <a:chOff x="2399369" y="1600200"/>
              <a:chExt cx="4965229" cy="330199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399369" y="1600200"/>
                <a:ext cx="3528799" cy="3301997"/>
                <a:chOff x="2856569" y="2413424"/>
                <a:chExt cx="3528799" cy="3301997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3011632" y="2413424"/>
                  <a:ext cx="3373736" cy="1726061"/>
                  <a:chOff x="945871" y="1581721"/>
                  <a:chExt cx="6376446" cy="1726061"/>
                </a:xfrm>
              </p:grpSpPr>
              <p:sp>
                <p:nvSpPr>
                  <p:cNvPr id="23" name="Freeform 22"/>
                  <p:cNvSpPr/>
                  <p:nvPr/>
                </p:nvSpPr>
                <p:spPr>
                  <a:xfrm>
                    <a:off x="945871" y="2437599"/>
                    <a:ext cx="2237808" cy="251355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800" kern="1200" dirty="0">
                        <a:solidFill>
                          <a:schemeClr val="tx1"/>
                        </a:solidFill>
                      </a:rPr>
                      <a:t>   </a:t>
                    </a:r>
                    <a:r>
                      <a:rPr lang="en-US" sz="2400" kern="1200" dirty="0" err="1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exp</a:t>
                    </a:r>
                    <a:endPara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24" name="Freeform 23"/>
                  <p:cNvSpPr/>
                  <p:nvPr/>
                </p:nvSpPr>
                <p:spPr>
                  <a:xfrm>
                    <a:off x="3418782" y="2395031"/>
                    <a:ext cx="2175521" cy="291077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400" kern="1200" dirty="0" err="1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addop</a:t>
                    </a:r>
                    <a:endPara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25" name="Freeform 24"/>
                  <p:cNvSpPr/>
                  <p:nvPr/>
                </p:nvSpPr>
                <p:spPr>
                  <a:xfrm>
                    <a:off x="5292302" y="2360913"/>
                    <a:ext cx="2030015" cy="394220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400" kern="1200" dirty="0" err="1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exp</a:t>
                    </a:r>
                    <a:endPara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26" name="Freeform 25"/>
                  <p:cNvSpPr/>
                  <p:nvPr/>
                </p:nvSpPr>
                <p:spPr>
                  <a:xfrm>
                    <a:off x="6433064" y="2835867"/>
                    <a:ext cx="656433" cy="471915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</a:pPr>
                    <a:r>
                      <a:rPr lang="en-US" sz="2900" kern="1200" dirty="0"/>
                      <a:t> </a:t>
                    </a:r>
                    <a:endParaRPr lang="en-US" sz="2800" kern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7" name="Straight Connector 26"/>
                  <p:cNvCxnSpPr/>
                  <p:nvPr/>
                </p:nvCxnSpPr>
                <p:spPr>
                  <a:xfrm flipH="1">
                    <a:off x="2354493" y="2016624"/>
                    <a:ext cx="1632546" cy="4719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5020733" y="2021139"/>
                    <a:ext cx="1049867" cy="4674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Freeform 30"/>
                  <p:cNvSpPr/>
                  <p:nvPr/>
                </p:nvSpPr>
                <p:spPr>
                  <a:xfrm>
                    <a:off x="3446908" y="1581721"/>
                    <a:ext cx="2030015" cy="394220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400" kern="1200" dirty="0" err="1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exp</a:t>
                    </a:r>
                    <a:endPara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4487316" y="2016624"/>
                    <a:ext cx="0" cy="38880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flipH="1">
                    <a:off x="6531814" y="2860600"/>
                    <a:ext cx="5351" cy="33340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Freeform 9"/>
                <p:cNvSpPr/>
                <p:nvPr/>
              </p:nvSpPr>
              <p:spPr>
                <a:xfrm>
                  <a:off x="3176304" y="3996908"/>
                  <a:ext cx="1074068" cy="291077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term</a:t>
                  </a:r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800715" y="3634716"/>
                  <a:ext cx="0" cy="38880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885388" y="2848327"/>
                  <a:ext cx="0" cy="38880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Freeform 13"/>
                <p:cNvSpPr/>
                <p:nvPr/>
              </p:nvSpPr>
              <p:spPr>
                <a:xfrm>
                  <a:off x="2856569" y="4758971"/>
                  <a:ext cx="1641490" cy="292294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number</a:t>
                  </a:r>
                </a:p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dirty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4</a:t>
                  </a:r>
                  <a:endParaRPr lang="en-US" kern="12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4186814" y="5464066"/>
                  <a:ext cx="1641490" cy="251355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number</a:t>
                  </a:r>
                </a:p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sz="2400" dirty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      3</a:t>
                  </a:r>
                  <a:endParaRPr lang="en-US" sz="2400" kern="12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3804038" y="4345801"/>
                  <a:ext cx="6303" cy="3043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Freeform 7"/>
              <p:cNvSpPr/>
              <p:nvPr/>
            </p:nvSpPr>
            <p:spPr>
              <a:xfrm>
                <a:off x="6026573" y="4428139"/>
                <a:ext cx="1338025" cy="295790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number</a:t>
                </a:r>
              </a:p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</a:t>
                </a:r>
                <a:endParaRPr lang="en-US" sz="2400" kern="12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43" name="Freeform 42"/>
            <p:cNvSpPr/>
            <p:nvPr/>
          </p:nvSpPr>
          <p:spPr>
            <a:xfrm>
              <a:off x="4521081" y="3924384"/>
              <a:ext cx="1074068" cy="296499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term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3723025" y="4592525"/>
              <a:ext cx="1074068" cy="296499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term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599623" y="4589691"/>
              <a:ext cx="1151054" cy="296500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400" kern="12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mulop</a:t>
              </a:r>
              <a:endParaRPr lang="en-US" sz="2400" kern="12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5627018" y="4589692"/>
              <a:ext cx="1074068" cy="296499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term</a:t>
              </a:r>
            </a:p>
          </p:txBody>
        </p:sp>
      </p:grpSp>
      <p:sp>
        <p:nvSpPr>
          <p:cNvPr id="47" name="Freeform 46"/>
          <p:cNvSpPr/>
          <p:nvPr/>
        </p:nvSpPr>
        <p:spPr>
          <a:xfrm>
            <a:off x="4669697" y="5327492"/>
            <a:ext cx="988675" cy="297739"/>
          </a:xfrm>
          <a:custGeom>
            <a:avLst/>
            <a:gdLst>
              <a:gd name="connsiteX0" fmla="*/ 0 w 2030015"/>
              <a:gd name="connsiteY0" fmla="*/ 0 h 1218009"/>
              <a:gd name="connsiteX1" fmla="*/ 2030015 w 2030015"/>
              <a:gd name="connsiteY1" fmla="*/ 0 h 1218009"/>
              <a:gd name="connsiteX2" fmla="*/ 2030015 w 2030015"/>
              <a:gd name="connsiteY2" fmla="*/ 1218009 h 1218009"/>
              <a:gd name="connsiteX3" fmla="*/ 0 w 2030015"/>
              <a:gd name="connsiteY3" fmla="*/ 1218009 h 1218009"/>
              <a:gd name="connsiteX4" fmla="*/ 0 w 2030015"/>
              <a:gd name="connsiteY4" fmla="*/ 0 h 121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1218009">
                <a:moveTo>
                  <a:pt x="0" y="0"/>
                </a:moveTo>
                <a:lnTo>
                  <a:pt x="2030015" y="0"/>
                </a:lnTo>
                <a:lnTo>
                  <a:pt x="2030015" y="1218009"/>
                </a:lnTo>
                <a:lnTo>
                  <a:pt x="0" y="12180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</a:pPr>
            <a:r>
              <a:rPr lang="en-US" sz="2900" kern="1200" dirty="0"/>
              <a:t> 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∗</a:t>
            </a:r>
            <a:endParaRPr lang="en-US" kern="1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5197902" y="4910024"/>
            <a:ext cx="2833" cy="344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410743" y="4218405"/>
            <a:ext cx="504818" cy="4201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42467" y="4279776"/>
            <a:ext cx="656680" cy="3683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184771" y="4233637"/>
            <a:ext cx="2831" cy="3396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308029" y="4941503"/>
            <a:ext cx="2831" cy="3396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282898" y="4910024"/>
            <a:ext cx="2831" cy="3396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472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14751" y="1305652"/>
            <a:ext cx="4840887" cy="3396634"/>
            <a:chOff x="-442497" y="1066801"/>
            <a:chExt cx="4840887" cy="3396634"/>
          </a:xfrm>
        </p:grpSpPr>
        <p:grpSp>
          <p:nvGrpSpPr>
            <p:cNvPr id="13" name="Group 12"/>
            <p:cNvGrpSpPr/>
            <p:nvPr/>
          </p:nvGrpSpPr>
          <p:grpSpPr>
            <a:xfrm>
              <a:off x="-442497" y="1066801"/>
              <a:ext cx="4840887" cy="3396634"/>
              <a:chOff x="971437" y="2311401"/>
              <a:chExt cx="4840887" cy="3396634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4038600" y="3539067"/>
                <a:ext cx="205" cy="2144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reeform 39"/>
              <p:cNvSpPr/>
              <p:nvPr/>
            </p:nvSpPr>
            <p:spPr>
              <a:xfrm>
                <a:off x="3105946" y="3820224"/>
                <a:ext cx="1641490" cy="297739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endParaRPr lang="en-US" kern="12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3500719" y="3717251"/>
                <a:ext cx="988675" cy="297739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900" kern="12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–</a:t>
                </a:r>
                <a:endParaRPr lang="en-US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71437" y="2311401"/>
                <a:ext cx="4840887" cy="3396634"/>
                <a:chOff x="1828192" y="2413424"/>
                <a:chExt cx="4840887" cy="3334517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3011632" y="2413424"/>
                  <a:ext cx="3373736" cy="1726061"/>
                  <a:chOff x="945871" y="1581721"/>
                  <a:chExt cx="6376446" cy="1726061"/>
                </a:xfrm>
              </p:grpSpPr>
              <p:sp>
                <p:nvSpPr>
                  <p:cNvPr id="23" name="Freeform 22"/>
                  <p:cNvSpPr/>
                  <p:nvPr/>
                </p:nvSpPr>
                <p:spPr>
                  <a:xfrm>
                    <a:off x="945871" y="2437599"/>
                    <a:ext cx="2237808" cy="251355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800" kern="1200" dirty="0">
                        <a:solidFill>
                          <a:schemeClr val="tx1"/>
                        </a:solidFill>
                      </a:rPr>
                      <a:t>   </a:t>
                    </a:r>
                    <a:r>
                      <a:rPr lang="en-US" sz="2400" kern="1200" dirty="0" err="1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exp</a:t>
                    </a:r>
                    <a:endPara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24" name="Freeform 23"/>
                  <p:cNvSpPr/>
                  <p:nvPr/>
                </p:nvSpPr>
                <p:spPr>
                  <a:xfrm>
                    <a:off x="3418782" y="2395031"/>
                    <a:ext cx="2175521" cy="291077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400" kern="1200" dirty="0" err="1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addop</a:t>
                    </a:r>
                    <a:endPara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25" name="Freeform 24"/>
                  <p:cNvSpPr/>
                  <p:nvPr/>
                </p:nvSpPr>
                <p:spPr>
                  <a:xfrm>
                    <a:off x="5292302" y="2360913"/>
                    <a:ext cx="2030015" cy="394220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400" kern="1200" dirty="0" err="1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exp</a:t>
                    </a:r>
                    <a:endPara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26" name="Freeform 25"/>
                  <p:cNvSpPr/>
                  <p:nvPr/>
                </p:nvSpPr>
                <p:spPr>
                  <a:xfrm>
                    <a:off x="6433064" y="2835867"/>
                    <a:ext cx="656433" cy="471915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</a:pPr>
                    <a:r>
                      <a:rPr lang="en-US" sz="2900" kern="1200" dirty="0"/>
                      <a:t> </a:t>
                    </a:r>
                    <a:endParaRPr lang="en-US" sz="2800" kern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7" name="Straight Connector 26"/>
                  <p:cNvCxnSpPr/>
                  <p:nvPr/>
                </p:nvCxnSpPr>
                <p:spPr>
                  <a:xfrm flipH="1">
                    <a:off x="2354493" y="2016624"/>
                    <a:ext cx="1632546" cy="4719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5020733" y="2021139"/>
                    <a:ext cx="1049867" cy="4674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Freeform 30"/>
                  <p:cNvSpPr/>
                  <p:nvPr/>
                </p:nvSpPr>
                <p:spPr>
                  <a:xfrm>
                    <a:off x="3446908" y="1581721"/>
                    <a:ext cx="2030015" cy="394220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400" kern="1200" dirty="0" err="1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exp</a:t>
                    </a:r>
                    <a:endPara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4487316" y="2016624"/>
                    <a:ext cx="0" cy="38880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flipH="1">
                    <a:off x="6531814" y="2860600"/>
                    <a:ext cx="5351" cy="33340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Freeform 9"/>
                <p:cNvSpPr/>
                <p:nvPr/>
              </p:nvSpPr>
              <p:spPr>
                <a:xfrm>
                  <a:off x="2243332" y="4730156"/>
                  <a:ext cx="1074068" cy="291077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term</a:t>
                  </a:r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800715" y="3634716"/>
                  <a:ext cx="0" cy="38880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885388" y="2848327"/>
                  <a:ext cx="0" cy="38880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Freeform 13"/>
                <p:cNvSpPr/>
                <p:nvPr/>
              </p:nvSpPr>
              <p:spPr>
                <a:xfrm>
                  <a:off x="1828192" y="5455647"/>
                  <a:ext cx="1641490" cy="292294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number</a:t>
                  </a:r>
                </a:p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dirty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     4</a:t>
                  </a:r>
                  <a:endParaRPr lang="en-US" kern="12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5027589" y="4891452"/>
                  <a:ext cx="1641490" cy="251355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number</a:t>
                  </a:r>
                </a:p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sz="2400" dirty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      2</a:t>
                  </a:r>
                  <a:endParaRPr lang="en-US" sz="2400" kern="12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2814234" y="4425779"/>
                  <a:ext cx="6303" cy="3043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Freeform 42"/>
              <p:cNvSpPr/>
              <p:nvPr/>
            </p:nvSpPr>
            <p:spPr>
              <a:xfrm>
                <a:off x="4521081" y="3924384"/>
                <a:ext cx="1074068" cy="296499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term</a:t>
                </a:r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 flipH="1">
                <a:off x="5110363" y="4289194"/>
                <a:ext cx="2831" cy="3396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-264559" y="2260110"/>
              <a:ext cx="3086804" cy="2174070"/>
              <a:chOff x="-264559" y="2260110"/>
              <a:chExt cx="3086804" cy="217407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-264559" y="2687684"/>
                <a:ext cx="2858064" cy="296499"/>
                <a:chOff x="-137554" y="2687684"/>
                <a:chExt cx="2858064" cy="296499"/>
              </a:xfrm>
            </p:grpSpPr>
            <p:sp>
              <p:nvSpPr>
                <p:cNvPr id="42" name="Freeform 41"/>
                <p:cNvSpPr/>
                <p:nvPr/>
              </p:nvSpPr>
              <p:spPr>
                <a:xfrm>
                  <a:off x="-137554" y="2725267"/>
                  <a:ext cx="1184010" cy="256037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sz="2400" kern="1200" dirty="0" err="1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exp</a:t>
                  </a:r>
                  <a:endPara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>
                  <a:off x="865702" y="2687684"/>
                  <a:ext cx="1151054" cy="296499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400" kern="1200" dirty="0" err="1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addop</a:t>
                  </a:r>
                  <a:endPara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>
                  <a:off x="1536500" y="2707914"/>
                  <a:ext cx="1184010" cy="256037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sz="2400" kern="1200" dirty="0" err="1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exp</a:t>
                  </a:r>
                  <a:endPara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43545" y="2260110"/>
                <a:ext cx="2278700" cy="2174070"/>
                <a:chOff x="543545" y="2260110"/>
                <a:chExt cx="2278700" cy="2174070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543545" y="3782433"/>
                  <a:ext cx="6303" cy="3100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409495" y="3096952"/>
                  <a:ext cx="205" cy="214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Freeform 58"/>
                <p:cNvSpPr/>
                <p:nvPr/>
              </p:nvSpPr>
              <p:spPr>
                <a:xfrm>
                  <a:off x="866807" y="3397833"/>
                  <a:ext cx="988675" cy="297739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sz="2900" kern="1200" dirty="0"/>
                    <a:t> </a:t>
                  </a:r>
                  <a:r>
                    <a:rPr lang="en-US" sz="28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–</a:t>
                  </a:r>
                  <a:endParaRPr lang="en-US" kern="12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>
                <a:xfrm flipH="1">
                  <a:off x="651430" y="2264354"/>
                  <a:ext cx="616807" cy="5132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746350" y="2260110"/>
                  <a:ext cx="384378" cy="49040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" name="Freeform 61"/>
                <p:cNvSpPr/>
                <p:nvPr/>
              </p:nvSpPr>
              <p:spPr>
                <a:xfrm>
                  <a:off x="1617613" y="3384210"/>
                  <a:ext cx="1074068" cy="296499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term</a:t>
                  </a:r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>
                  <a:off x="1180755" y="4136441"/>
                  <a:ext cx="1641490" cy="297739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number</a:t>
                  </a:r>
                </a:p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dirty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     3</a:t>
                  </a:r>
                  <a:endParaRPr lang="en-US" kern="12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127576" y="3057689"/>
                  <a:ext cx="6303" cy="3100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H="1">
                  <a:off x="2143933" y="3723421"/>
                  <a:ext cx="6303" cy="3100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15" name="Group 214"/>
          <p:cNvGrpSpPr/>
          <p:nvPr/>
        </p:nvGrpSpPr>
        <p:grpSpPr>
          <a:xfrm>
            <a:off x="3902760" y="3061393"/>
            <a:ext cx="5204456" cy="3378713"/>
            <a:chOff x="4760289" y="1037546"/>
            <a:chExt cx="5204456" cy="3378713"/>
          </a:xfrm>
        </p:grpSpPr>
        <p:grpSp>
          <p:nvGrpSpPr>
            <p:cNvPr id="91" name="Group 90"/>
            <p:cNvGrpSpPr/>
            <p:nvPr/>
          </p:nvGrpSpPr>
          <p:grpSpPr>
            <a:xfrm>
              <a:off x="4760289" y="1037546"/>
              <a:ext cx="5204456" cy="3378713"/>
              <a:chOff x="1554477" y="2311401"/>
              <a:chExt cx="5204456" cy="3378713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>
                <a:off x="3886199" y="3539067"/>
                <a:ext cx="205" cy="2144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Freeform 107"/>
              <p:cNvSpPr/>
              <p:nvPr/>
            </p:nvSpPr>
            <p:spPr>
              <a:xfrm>
                <a:off x="3105946" y="3820224"/>
                <a:ext cx="1641490" cy="297739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endParaRPr lang="en-US" kern="12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3322923" y="3708784"/>
                <a:ext cx="988675" cy="297739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900" kern="1200" dirty="0"/>
                  <a:t> </a:t>
                </a: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–</a:t>
                </a:r>
                <a:endParaRPr lang="en-US" b="1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1554477" y="2311401"/>
                <a:ext cx="5204456" cy="3378713"/>
                <a:chOff x="2411232" y="2413424"/>
                <a:chExt cx="5204456" cy="3316923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3011632" y="2413424"/>
                  <a:ext cx="3373736" cy="1726061"/>
                  <a:chOff x="945871" y="1581721"/>
                  <a:chExt cx="6376446" cy="1726061"/>
                </a:xfrm>
              </p:grpSpPr>
              <p:sp>
                <p:nvSpPr>
                  <p:cNvPr id="120" name="Freeform 119"/>
                  <p:cNvSpPr/>
                  <p:nvPr/>
                </p:nvSpPr>
                <p:spPr>
                  <a:xfrm>
                    <a:off x="945871" y="2437599"/>
                    <a:ext cx="2237808" cy="251355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800" kern="1200" dirty="0">
                        <a:solidFill>
                          <a:schemeClr val="tx1"/>
                        </a:solidFill>
                      </a:rPr>
                      <a:t>   </a:t>
                    </a:r>
                    <a:r>
                      <a:rPr lang="en-US" sz="2400" kern="1200" dirty="0" err="1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exp</a:t>
                    </a:r>
                    <a:endPara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121" name="Freeform 120"/>
                  <p:cNvSpPr/>
                  <p:nvPr/>
                </p:nvSpPr>
                <p:spPr>
                  <a:xfrm>
                    <a:off x="2913557" y="2412539"/>
                    <a:ext cx="2175521" cy="291077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400" kern="1200" dirty="0" err="1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addop</a:t>
                    </a:r>
                    <a:endPara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122" name="Freeform 121"/>
                  <p:cNvSpPr/>
                  <p:nvPr/>
                </p:nvSpPr>
                <p:spPr>
                  <a:xfrm>
                    <a:off x="5292302" y="2360913"/>
                    <a:ext cx="2030015" cy="394220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400" kern="1200" dirty="0" err="1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exp</a:t>
                    </a:r>
                    <a:endPara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123" name="Freeform 122"/>
                  <p:cNvSpPr/>
                  <p:nvPr/>
                </p:nvSpPr>
                <p:spPr>
                  <a:xfrm>
                    <a:off x="6433064" y="2835867"/>
                    <a:ext cx="656433" cy="471915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</a:pPr>
                    <a:r>
                      <a:rPr lang="en-US" sz="2900" kern="1200" dirty="0"/>
                      <a:t> </a:t>
                    </a:r>
                    <a:endParaRPr lang="en-US" sz="2800" kern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4" name="Straight Connector 123"/>
                  <p:cNvCxnSpPr/>
                  <p:nvPr/>
                </p:nvCxnSpPr>
                <p:spPr>
                  <a:xfrm flipH="1">
                    <a:off x="2354493" y="2016624"/>
                    <a:ext cx="1632546" cy="4719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5020733" y="2021139"/>
                    <a:ext cx="1049867" cy="4674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Freeform 125"/>
                  <p:cNvSpPr/>
                  <p:nvPr/>
                </p:nvSpPr>
                <p:spPr>
                  <a:xfrm>
                    <a:off x="3446908" y="1581721"/>
                    <a:ext cx="2030015" cy="394220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400" kern="1200" dirty="0" err="1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exp</a:t>
                    </a:r>
                    <a:endPara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cxnSp>
                <p:nvCxnSpPr>
                  <p:cNvPr id="128" name="Straight Connector 127"/>
                  <p:cNvCxnSpPr/>
                  <p:nvPr/>
                </p:nvCxnSpPr>
                <p:spPr>
                  <a:xfrm flipH="1">
                    <a:off x="6531814" y="2860600"/>
                    <a:ext cx="5351" cy="33340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6" name="Straight Connector 115"/>
                <p:cNvCxnSpPr/>
                <p:nvPr/>
              </p:nvCxnSpPr>
              <p:spPr>
                <a:xfrm flipH="1">
                  <a:off x="4742954" y="2848327"/>
                  <a:ext cx="142434" cy="3959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Freeform 116"/>
                <p:cNvSpPr/>
                <p:nvPr/>
              </p:nvSpPr>
              <p:spPr>
                <a:xfrm>
                  <a:off x="2411232" y="4657612"/>
                  <a:ext cx="1641490" cy="292294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number</a:t>
                  </a:r>
                </a:p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dirty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     4</a:t>
                  </a:r>
                  <a:endParaRPr lang="en-US" kern="12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>
                  <a:off x="5974198" y="5478992"/>
                  <a:ext cx="1641490" cy="251355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number</a:t>
                  </a:r>
                </a:p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sz="2400" dirty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      2</a:t>
                  </a:r>
                  <a:endParaRPr lang="en-US" sz="2400" kern="12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111" name="Freeform 110"/>
              <p:cNvSpPr/>
              <p:nvPr/>
            </p:nvSpPr>
            <p:spPr>
              <a:xfrm>
                <a:off x="1983234" y="3907196"/>
                <a:ext cx="1074068" cy="296499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term</a:t>
                </a:r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H="1">
                <a:off x="5110363" y="4289194"/>
                <a:ext cx="2832" cy="2050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740086" y="2203677"/>
              <a:ext cx="4122479" cy="2147684"/>
              <a:chOff x="5740086" y="2203677"/>
              <a:chExt cx="4122479" cy="2147684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5740086" y="2239623"/>
                <a:ext cx="2406852" cy="2111738"/>
                <a:chOff x="1120340" y="2268878"/>
                <a:chExt cx="2406852" cy="2111738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1120340" y="2971183"/>
                  <a:ext cx="6303" cy="3100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1241424" y="2268878"/>
                  <a:ext cx="187368" cy="4300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reeform 99"/>
                <p:cNvSpPr/>
                <p:nvPr/>
              </p:nvSpPr>
              <p:spPr>
                <a:xfrm>
                  <a:off x="2248297" y="3291613"/>
                  <a:ext cx="1074068" cy="296499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term</a:t>
                  </a:r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1885702" y="4082877"/>
                  <a:ext cx="1641490" cy="297739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number</a:t>
                  </a:r>
                </a:p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dirty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     3</a:t>
                  </a:r>
                  <a:endParaRPr lang="en-US" kern="12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01783" y="3659825"/>
                  <a:ext cx="6303" cy="3100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" name="Freeform 204"/>
              <p:cNvSpPr/>
              <p:nvPr/>
            </p:nvSpPr>
            <p:spPr>
              <a:xfrm>
                <a:off x="6742241" y="2669672"/>
                <a:ext cx="1184010" cy="256037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kern="12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206" name="Freeform 205"/>
              <p:cNvSpPr/>
              <p:nvPr/>
            </p:nvSpPr>
            <p:spPr>
              <a:xfrm>
                <a:off x="7745497" y="2632089"/>
                <a:ext cx="1151054" cy="296499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400" kern="12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addop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207" name="Freeform 206"/>
              <p:cNvSpPr/>
              <p:nvPr/>
            </p:nvSpPr>
            <p:spPr>
              <a:xfrm>
                <a:off x="8416295" y="2652319"/>
                <a:ext cx="1184010" cy="256037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kern="12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208" name="Freeform 207"/>
              <p:cNvSpPr/>
              <p:nvPr/>
            </p:nvSpPr>
            <p:spPr>
              <a:xfrm>
                <a:off x="8788497" y="3397833"/>
                <a:ext cx="1074068" cy="296499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term</a:t>
                </a:r>
              </a:p>
            </p:txBody>
          </p:sp>
          <p:sp>
            <p:nvSpPr>
              <p:cNvPr id="209" name="Freeform 208"/>
              <p:cNvSpPr/>
              <p:nvPr/>
            </p:nvSpPr>
            <p:spPr>
              <a:xfrm>
                <a:off x="7769589" y="3210848"/>
                <a:ext cx="988675" cy="297739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900" kern="1200" dirty="0"/>
                  <a:t> </a:t>
                </a: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–</a:t>
                </a:r>
                <a:endParaRPr lang="en-US" b="1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 flipH="1">
                <a:off x="9205175" y="2983924"/>
                <a:ext cx="2831" cy="3396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>
                <a:off x="7427176" y="2965490"/>
                <a:ext cx="2831" cy="3396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H="1">
                <a:off x="9207220" y="3678541"/>
                <a:ext cx="2831" cy="3396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>
                <a:off x="7612421" y="2209348"/>
                <a:ext cx="493195" cy="47744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8488948" y="2203677"/>
                <a:ext cx="555478" cy="47610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6" name="TextBox 215"/>
          <p:cNvSpPr txBox="1"/>
          <p:nvPr/>
        </p:nvSpPr>
        <p:spPr>
          <a:xfrm>
            <a:off x="513116" y="677489"/>
            <a:ext cx="5174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But, we still need to try it on 4 – 3 – 2.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274720" y="5119797"/>
            <a:ext cx="3180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Oops! Still ambiguous! </a:t>
            </a:r>
          </a:p>
          <a:p>
            <a:r>
              <a:rPr lang="en-US" sz="2400" dirty="0">
                <a:latin typeface="Cambria" panose="02040503050406030204" pitchFamily="18" charset="0"/>
              </a:rPr>
              <a:t>Two trees again.</a:t>
            </a:r>
          </a:p>
        </p:txBody>
      </p:sp>
    </p:spTree>
    <p:extLst>
      <p:ext uri="{BB962C8B-B14F-4D97-AF65-F5344CB8AC3E}">
        <p14:creationId xmlns:p14="http://schemas.microsoft.com/office/powerpoint/2010/main" val="84074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7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681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II. Left Associative  (We use left  recursion only.)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Try this new Grammar:</a:t>
            </a:r>
          </a:p>
          <a:p>
            <a:pPr marL="600075" lvl="2" indent="0">
              <a:buNone/>
            </a:pPr>
            <a:r>
              <a:rPr lang="en-US" sz="2400" dirty="0" err="1">
                <a:latin typeface="Cambria" panose="02040503050406030204" pitchFamily="18" charset="0"/>
              </a:rPr>
              <a:t>exp</a:t>
            </a:r>
            <a:r>
              <a:rPr lang="en-US" sz="2400" dirty="0">
                <a:latin typeface="Cambria" panose="02040503050406030204" pitchFamily="18" charset="0"/>
              </a:rPr>
              <a:t>              </a:t>
            </a:r>
            <a:r>
              <a:rPr lang="en-US" sz="2400" dirty="0" err="1">
                <a:latin typeface="Cambria" panose="02040503050406030204" pitchFamily="18" charset="0"/>
              </a:rPr>
              <a:t>exp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addop</a:t>
            </a:r>
            <a:r>
              <a:rPr lang="en-US" sz="2400" dirty="0">
                <a:latin typeface="Cambria" panose="02040503050406030204" pitchFamily="18" charset="0"/>
              </a:rPr>
              <a:t> term </a:t>
            </a:r>
            <a:r>
              <a:rPr lang="en-US" sz="24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term</a:t>
            </a:r>
          </a:p>
          <a:p>
            <a:pPr marL="600075" lvl="2" indent="0">
              <a:buNone/>
            </a:pPr>
            <a:r>
              <a:rPr lang="en-US" sz="2400" dirty="0" err="1">
                <a:latin typeface="Cambria" panose="02040503050406030204" pitchFamily="18" charset="0"/>
                <a:sym typeface="Symbol" panose="05050102010706020507" pitchFamily="18" charset="2"/>
              </a:rPr>
              <a:t>addop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        + | </a:t>
            </a:r>
            <a:r>
              <a:rPr lang="en-US" sz="2400" dirty="0"/>
              <a:t>-</a:t>
            </a:r>
          </a:p>
          <a:p>
            <a:pPr marL="600075" lvl="2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term            </a:t>
            </a:r>
            <a:r>
              <a:rPr lang="en-US" sz="2400" dirty="0" err="1">
                <a:latin typeface="Cambria" panose="02040503050406030204" pitchFamily="18" charset="0"/>
              </a:rPr>
              <a:t>term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mulop</a:t>
            </a:r>
            <a:r>
              <a:rPr lang="en-US" sz="2400" dirty="0">
                <a:latin typeface="Cambria" panose="02040503050406030204" pitchFamily="18" charset="0"/>
              </a:rPr>
              <a:t> factor </a:t>
            </a:r>
            <a:r>
              <a:rPr lang="en-US" sz="24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factor</a:t>
            </a:r>
          </a:p>
          <a:p>
            <a:pPr marL="600075" lvl="2" indent="0">
              <a:buNone/>
            </a:pPr>
            <a:r>
              <a:rPr lang="en-US" sz="2400" dirty="0" err="1">
                <a:latin typeface="Cambria" panose="02040503050406030204" pitchFamily="18" charset="0"/>
                <a:sym typeface="Symbol" panose="05050102010706020507" pitchFamily="18" charset="2"/>
              </a:rPr>
              <a:t>mulop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        ∗ | /</a:t>
            </a:r>
          </a:p>
          <a:p>
            <a:pPr marL="600075" lvl="2" indent="0">
              <a:buNone/>
            </a:pP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factor           number  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40847" y="2818238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041608" y="3343170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40847" y="3868104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40846" y="4366752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40846" y="4909505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00310"/>
            <a:ext cx="8229600" cy="884238"/>
          </a:xfrm>
        </p:spPr>
        <p:txBody>
          <a:bodyPr/>
          <a:lstStyle/>
          <a:p>
            <a:r>
              <a:rPr lang="en-US" dirty="0"/>
              <a:t>Left -Associative</a:t>
            </a:r>
          </a:p>
        </p:txBody>
      </p:sp>
    </p:spTree>
    <p:extLst>
      <p:ext uri="{BB962C8B-B14F-4D97-AF65-F5344CB8AC3E}">
        <p14:creationId xmlns:p14="http://schemas.microsoft.com/office/powerpoint/2010/main" val="654369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-Associative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03" y="1471662"/>
            <a:ext cx="4562240" cy="4876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Now, try  4 – </a:t>
            </a:r>
            <a:r>
              <a:rPr lang="en-US" dirty="0"/>
              <a:t>3</a:t>
            </a:r>
            <a:r>
              <a:rPr lang="en-US" dirty="0">
                <a:latin typeface="Cambria" panose="02040503050406030204" pitchFamily="18" charset="0"/>
              </a:rPr>
              <a:t> – 2.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(Unique choice, only 1 way)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-84815" y="1798790"/>
            <a:ext cx="5122658" cy="3937754"/>
            <a:chOff x="-127149" y="2349243"/>
            <a:chExt cx="5122658" cy="3937754"/>
          </a:xfrm>
        </p:grpSpPr>
        <p:grpSp>
          <p:nvGrpSpPr>
            <p:cNvPr id="4" name="Group 3"/>
            <p:cNvGrpSpPr/>
            <p:nvPr/>
          </p:nvGrpSpPr>
          <p:grpSpPr>
            <a:xfrm>
              <a:off x="-127149" y="2349243"/>
              <a:ext cx="5122658" cy="3937754"/>
              <a:chOff x="3739837" y="1037546"/>
              <a:chExt cx="5122658" cy="393775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739837" y="1037546"/>
                <a:ext cx="5122658" cy="3937754"/>
                <a:chOff x="534025" y="2311401"/>
                <a:chExt cx="5122658" cy="3937754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025580" y="3563031"/>
                  <a:ext cx="205" cy="33589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Freeform 23"/>
                <p:cNvSpPr/>
                <p:nvPr/>
              </p:nvSpPr>
              <p:spPr>
                <a:xfrm>
                  <a:off x="3105946" y="3820224"/>
                  <a:ext cx="1641490" cy="297739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endParaRPr lang="en-US" kern="1200" dirty="0">
                    <a:solidFill>
                      <a:srgbClr val="FF0000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3534295" y="3869708"/>
                  <a:ext cx="988675" cy="360832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n-US" sz="2900" kern="1200" dirty="0"/>
                    <a:t> </a:t>
                  </a:r>
                  <a:r>
                    <a:rPr lang="en-US" sz="2800" b="1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–</a:t>
                  </a:r>
                  <a:endParaRPr lang="en-US" b="1" kern="12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534025" y="2311401"/>
                  <a:ext cx="5122658" cy="3937754"/>
                  <a:chOff x="1390780" y="2413424"/>
                  <a:chExt cx="5122658" cy="3865740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3011632" y="2413424"/>
                    <a:ext cx="3373736" cy="1726061"/>
                    <a:chOff x="945871" y="1581721"/>
                    <a:chExt cx="6376446" cy="1726061"/>
                  </a:xfrm>
                </p:grpSpPr>
                <p:sp>
                  <p:nvSpPr>
                    <p:cNvPr id="33" name="Freeform 32"/>
                    <p:cNvSpPr/>
                    <p:nvPr/>
                  </p:nvSpPr>
                  <p:spPr>
                    <a:xfrm>
                      <a:off x="945871" y="2437599"/>
                      <a:ext cx="2237808" cy="251355"/>
                    </a:xfrm>
                    <a:custGeom>
                      <a:avLst/>
                      <a:gdLst>
                        <a:gd name="connsiteX0" fmla="*/ 0 w 2030015"/>
                        <a:gd name="connsiteY0" fmla="*/ 0 h 1218009"/>
                        <a:gd name="connsiteX1" fmla="*/ 2030015 w 2030015"/>
                        <a:gd name="connsiteY1" fmla="*/ 0 h 1218009"/>
                        <a:gd name="connsiteX2" fmla="*/ 2030015 w 2030015"/>
                        <a:gd name="connsiteY2" fmla="*/ 1218009 h 1218009"/>
                        <a:gd name="connsiteX3" fmla="*/ 0 w 2030015"/>
                        <a:gd name="connsiteY3" fmla="*/ 1218009 h 1218009"/>
                        <a:gd name="connsiteX4" fmla="*/ 0 w 2030015"/>
                        <a:gd name="connsiteY4" fmla="*/ 0 h 12180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0015" h="1218009">
                          <a:moveTo>
                            <a:pt x="0" y="0"/>
                          </a:moveTo>
                          <a:lnTo>
                            <a:pt x="2030015" y="0"/>
                          </a:lnTo>
                          <a:lnTo>
                            <a:pt x="2030015" y="1218009"/>
                          </a:lnTo>
                          <a:lnTo>
                            <a:pt x="0" y="121800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110490" tIns="110490" rIns="110490" bIns="110490" numCol="1" spcCol="1270" anchor="ctr" anchorCtr="0">
                      <a:noAutofit/>
                    </a:bodyPr>
                    <a:lstStyle/>
                    <a:p>
                      <a:pPr lvl="0" algn="ctr" defTabSz="12890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2900" kern="1200" dirty="0"/>
                        <a:t> 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exp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  <p:sp>
                  <p:nvSpPr>
                    <p:cNvPr id="34" name="Freeform 33"/>
                    <p:cNvSpPr/>
                    <p:nvPr/>
                  </p:nvSpPr>
                  <p:spPr>
                    <a:xfrm>
                      <a:off x="2913557" y="2412539"/>
                      <a:ext cx="2175521" cy="291077"/>
                    </a:xfrm>
                    <a:custGeom>
                      <a:avLst/>
                      <a:gdLst>
                        <a:gd name="connsiteX0" fmla="*/ 0 w 2030015"/>
                        <a:gd name="connsiteY0" fmla="*/ 0 h 1218009"/>
                        <a:gd name="connsiteX1" fmla="*/ 2030015 w 2030015"/>
                        <a:gd name="connsiteY1" fmla="*/ 0 h 1218009"/>
                        <a:gd name="connsiteX2" fmla="*/ 2030015 w 2030015"/>
                        <a:gd name="connsiteY2" fmla="*/ 1218009 h 1218009"/>
                        <a:gd name="connsiteX3" fmla="*/ 0 w 2030015"/>
                        <a:gd name="connsiteY3" fmla="*/ 1218009 h 1218009"/>
                        <a:gd name="connsiteX4" fmla="*/ 0 w 2030015"/>
                        <a:gd name="connsiteY4" fmla="*/ 0 h 12180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0015" h="1218009">
                          <a:moveTo>
                            <a:pt x="0" y="0"/>
                          </a:moveTo>
                          <a:lnTo>
                            <a:pt x="2030015" y="0"/>
                          </a:lnTo>
                          <a:lnTo>
                            <a:pt x="2030015" y="1218009"/>
                          </a:lnTo>
                          <a:lnTo>
                            <a:pt x="0" y="121800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110490" tIns="110490" rIns="110490" bIns="110490" numCol="1" spcCol="1270" anchor="ctr" anchorCtr="0">
                      <a:noAutofit/>
                    </a:bodyPr>
                    <a:lstStyle/>
                    <a:p>
                      <a:pPr lvl="0" algn="ctr" defTabSz="12890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2900" kern="1200" dirty="0"/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addop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  <p:sp>
                  <p:nvSpPr>
                    <p:cNvPr id="35" name="Freeform 34"/>
                    <p:cNvSpPr/>
                    <p:nvPr/>
                  </p:nvSpPr>
                  <p:spPr>
                    <a:xfrm>
                      <a:off x="5292302" y="2360913"/>
                      <a:ext cx="2030015" cy="394220"/>
                    </a:xfrm>
                    <a:custGeom>
                      <a:avLst/>
                      <a:gdLst>
                        <a:gd name="connsiteX0" fmla="*/ 0 w 2030015"/>
                        <a:gd name="connsiteY0" fmla="*/ 0 h 1218009"/>
                        <a:gd name="connsiteX1" fmla="*/ 2030015 w 2030015"/>
                        <a:gd name="connsiteY1" fmla="*/ 0 h 1218009"/>
                        <a:gd name="connsiteX2" fmla="*/ 2030015 w 2030015"/>
                        <a:gd name="connsiteY2" fmla="*/ 1218009 h 1218009"/>
                        <a:gd name="connsiteX3" fmla="*/ 0 w 2030015"/>
                        <a:gd name="connsiteY3" fmla="*/ 1218009 h 1218009"/>
                        <a:gd name="connsiteX4" fmla="*/ 0 w 2030015"/>
                        <a:gd name="connsiteY4" fmla="*/ 0 h 12180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0015" h="1218009">
                          <a:moveTo>
                            <a:pt x="0" y="0"/>
                          </a:moveTo>
                          <a:lnTo>
                            <a:pt x="2030015" y="0"/>
                          </a:lnTo>
                          <a:lnTo>
                            <a:pt x="2030015" y="1218009"/>
                          </a:lnTo>
                          <a:lnTo>
                            <a:pt x="0" y="121800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110490" tIns="110490" rIns="110490" bIns="110490" numCol="1" spcCol="1270" anchor="ctr" anchorCtr="0">
                      <a:noAutofit/>
                    </a:bodyPr>
                    <a:lstStyle/>
                    <a:p>
                      <a:pPr lvl="0" algn="ctr" defTabSz="12890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2900" kern="1200" dirty="0"/>
                        <a:t>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term</a:t>
                      </a:r>
                    </a:p>
                  </p:txBody>
                </p:sp>
                <p:sp>
                  <p:nvSpPr>
                    <p:cNvPr id="36" name="Freeform 35"/>
                    <p:cNvSpPr/>
                    <p:nvPr/>
                  </p:nvSpPr>
                  <p:spPr>
                    <a:xfrm>
                      <a:off x="6433064" y="2835867"/>
                      <a:ext cx="656433" cy="471915"/>
                    </a:xfrm>
                    <a:custGeom>
                      <a:avLst/>
                      <a:gdLst>
                        <a:gd name="connsiteX0" fmla="*/ 0 w 2030015"/>
                        <a:gd name="connsiteY0" fmla="*/ 0 h 1218009"/>
                        <a:gd name="connsiteX1" fmla="*/ 2030015 w 2030015"/>
                        <a:gd name="connsiteY1" fmla="*/ 0 h 1218009"/>
                        <a:gd name="connsiteX2" fmla="*/ 2030015 w 2030015"/>
                        <a:gd name="connsiteY2" fmla="*/ 1218009 h 1218009"/>
                        <a:gd name="connsiteX3" fmla="*/ 0 w 2030015"/>
                        <a:gd name="connsiteY3" fmla="*/ 1218009 h 1218009"/>
                        <a:gd name="connsiteX4" fmla="*/ 0 w 2030015"/>
                        <a:gd name="connsiteY4" fmla="*/ 0 h 12180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0015" h="1218009">
                          <a:moveTo>
                            <a:pt x="0" y="0"/>
                          </a:moveTo>
                          <a:lnTo>
                            <a:pt x="2030015" y="0"/>
                          </a:lnTo>
                          <a:lnTo>
                            <a:pt x="2030015" y="1218009"/>
                          </a:lnTo>
                          <a:lnTo>
                            <a:pt x="0" y="121800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110490" tIns="110490" rIns="110490" bIns="110490" numCol="1" spcCol="1270" anchor="ctr" anchorCtr="0">
                      <a:noAutofit/>
                    </a:bodyPr>
                    <a:lstStyle/>
                    <a:p>
                      <a:pPr lvl="0" algn="ctr" defTabSz="1289050">
                        <a:lnSpc>
                          <a:spcPct val="90000"/>
                        </a:lnSpc>
                        <a:spcBef>
                          <a:spcPct val="0"/>
                        </a:spcBef>
                      </a:pPr>
                      <a:r>
                        <a:rPr lang="en-US" sz="2900" kern="1200" dirty="0"/>
                        <a:t> </a:t>
                      </a:r>
                      <a:endParaRPr lang="en-US" sz="2800" kern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flipH="1">
                      <a:off x="2354493" y="2016624"/>
                      <a:ext cx="1632546" cy="471915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5020733" y="2021139"/>
                      <a:ext cx="1049867" cy="4674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Freeform 38"/>
                    <p:cNvSpPr/>
                    <p:nvPr/>
                  </p:nvSpPr>
                  <p:spPr>
                    <a:xfrm>
                      <a:off x="3446908" y="1581721"/>
                      <a:ext cx="2030015" cy="394220"/>
                    </a:xfrm>
                    <a:custGeom>
                      <a:avLst/>
                      <a:gdLst>
                        <a:gd name="connsiteX0" fmla="*/ 0 w 2030015"/>
                        <a:gd name="connsiteY0" fmla="*/ 0 h 1218009"/>
                        <a:gd name="connsiteX1" fmla="*/ 2030015 w 2030015"/>
                        <a:gd name="connsiteY1" fmla="*/ 0 h 1218009"/>
                        <a:gd name="connsiteX2" fmla="*/ 2030015 w 2030015"/>
                        <a:gd name="connsiteY2" fmla="*/ 1218009 h 1218009"/>
                        <a:gd name="connsiteX3" fmla="*/ 0 w 2030015"/>
                        <a:gd name="connsiteY3" fmla="*/ 1218009 h 1218009"/>
                        <a:gd name="connsiteX4" fmla="*/ 0 w 2030015"/>
                        <a:gd name="connsiteY4" fmla="*/ 0 h 12180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0015" h="1218009">
                          <a:moveTo>
                            <a:pt x="0" y="0"/>
                          </a:moveTo>
                          <a:lnTo>
                            <a:pt x="2030015" y="0"/>
                          </a:lnTo>
                          <a:lnTo>
                            <a:pt x="2030015" y="1218009"/>
                          </a:lnTo>
                          <a:lnTo>
                            <a:pt x="0" y="121800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110490" tIns="110490" rIns="110490" bIns="110490" numCol="1" spcCol="1270" anchor="ctr" anchorCtr="0">
                      <a:noAutofit/>
                    </a:bodyPr>
                    <a:lstStyle/>
                    <a:p>
                      <a:pPr lvl="0" algn="ctr" defTabSz="12890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2900" kern="1200" dirty="0"/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exp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</p:grpSp>
              <p:cxnSp>
                <p:nvCxnSpPr>
                  <p:cNvPr id="30" name="Straight Connector 29"/>
                  <p:cNvCxnSpPr/>
                  <p:nvPr/>
                </p:nvCxnSpPr>
                <p:spPr>
                  <a:xfrm flipH="1">
                    <a:off x="4742954" y="2848327"/>
                    <a:ext cx="142434" cy="39591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Freeform 30"/>
                  <p:cNvSpPr/>
                  <p:nvPr/>
                </p:nvSpPr>
                <p:spPr>
                  <a:xfrm>
                    <a:off x="1390780" y="5986870"/>
                    <a:ext cx="1641490" cy="292294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</a:pPr>
                    <a:r>
                      <a:rPr lang="en-US" sz="2900" kern="1200" dirty="0"/>
                      <a:t> </a:t>
                    </a:r>
                    <a:r>
                      <a:rPr lang="en-US" sz="2800" kern="1200" dirty="0">
                        <a:solidFill>
                          <a:schemeClr val="tx1"/>
                        </a:solidFill>
                      </a:rPr>
                      <a:t>   </a:t>
                    </a:r>
                    <a:r>
                      <a:rPr lang="en-US" sz="2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number</a:t>
                    </a:r>
                  </a:p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</a:pPr>
                    <a:r>
                      <a:rPr lang="en-US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rPr>
                      <a:t>     4</a:t>
                    </a:r>
                    <a:endParaRPr lang="en-US" kern="1200" dirty="0">
                      <a:solidFill>
                        <a:srgbClr val="FF0000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4871948" y="4680073"/>
                    <a:ext cx="1641490" cy="251355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</a:pPr>
                    <a:r>
                      <a:rPr lang="en-US" sz="2900" kern="1200" dirty="0"/>
                      <a:t> </a:t>
                    </a:r>
                    <a:r>
                      <a:rPr lang="en-US" sz="2800" kern="1200" dirty="0">
                        <a:solidFill>
                          <a:schemeClr val="tx1"/>
                        </a:solidFill>
                      </a:rPr>
                      <a:t>   </a:t>
                    </a:r>
                    <a:r>
                      <a:rPr lang="en-US" sz="2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number</a:t>
                    </a:r>
                  </a:p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</a:pPr>
                    <a:r>
                      <a:rPr lang="en-US" sz="24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rPr>
                      <a:t>      2</a:t>
                    </a:r>
                    <a:endParaRPr lang="en-US" sz="2400" kern="1200" dirty="0">
                      <a:solidFill>
                        <a:srgbClr val="FF0000"/>
                      </a:solidFill>
                      <a:latin typeface="Cambria" panose="02040503050406030204" pitchFamily="18" charset="0"/>
                    </a:endParaRPr>
                  </a:p>
                </p:txBody>
              </p:sp>
            </p:grpSp>
            <p:sp>
              <p:nvSpPr>
                <p:cNvPr id="27" name="Freeform 26"/>
                <p:cNvSpPr/>
                <p:nvPr/>
              </p:nvSpPr>
              <p:spPr>
                <a:xfrm>
                  <a:off x="1010282" y="3805389"/>
                  <a:ext cx="1074068" cy="296499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400" kern="1200" dirty="0" err="1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exp</a:t>
                  </a:r>
                  <a:endPara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746825" y="2198533"/>
                <a:ext cx="4009109" cy="2362371"/>
                <a:chOff x="4746825" y="2198533"/>
                <a:chExt cx="4009109" cy="236237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746825" y="2198533"/>
                  <a:ext cx="2444261" cy="2362371"/>
                  <a:chOff x="127079" y="2227788"/>
                  <a:chExt cx="2444261" cy="2362371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 flipH="1">
                    <a:off x="127079" y="4280112"/>
                    <a:ext cx="6303" cy="3100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>
                    <a:off x="242454" y="2227788"/>
                    <a:ext cx="1038255" cy="3956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Freeform 20"/>
                  <p:cNvSpPr/>
                  <p:nvPr/>
                </p:nvSpPr>
                <p:spPr>
                  <a:xfrm>
                    <a:off x="929850" y="4021488"/>
                    <a:ext cx="1641490" cy="297739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</a:pPr>
                    <a:r>
                      <a:rPr lang="en-US" sz="2900" kern="1200" dirty="0"/>
                      <a:t> </a:t>
                    </a:r>
                    <a:r>
                      <a:rPr lang="en-US" sz="2800" kern="1200" dirty="0">
                        <a:solidFill>
                          <a:schemeClr val="tx1"/>
                        </a:solidFill>
                      </a:rPr>
                      <a:t>   </a:t>
                    </a:r>
                    <a:r>
                      <a:rPr lang="en-US" sz="2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number</a:t>
                    </a:r>
                  </a:p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</a:pPr>
                    <a:r>
                      <a:rPr lang="en-US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rPr>
                      <a:t>     3</a:t>
                    </a:r>
                    <a:endParaRPr lang="en-US" kern="1200" dirty="0">
                      <a:solidFill>
                        <a:srgbClr val="FF0000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cxnSp>
                <p:nvCxnSpPr>
                  <p:cNvPr id="22" name="Straight Connector 21"/>
                  <p:cNvCxnSpPr/>
                  <p:nvPr/>
                </p:nvCxnSpPr>
                <p:spPr>
                  <a:xfrm flipH="1">
                    <a:off x="1876247" y="3552181"/>
                    <a:ext cx="6303" cy="3100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Freeform 9"/>
                <p:cNvSpPr/>
                <p:nvPr/>
              </p:nvSpPr>
              <p:spPr>
                <a:xfrm>
                  <a:off x="7571924" y="2313841"/>
                  <a:ext cx="1184010" cy="256037"/>
                </a:xfrm>
                <a:custGeom>
                  <a:avLst/>
                  <a:gdLst>
                    <a:gd name="connsiteX0" fmla="*/ 0 w 2030015"/>
                    <a:gd name="connsiteY0" fmla="*/ 0 h 1218009"/>
                    <a:gd name="connsiteX1" fmla="*/ 2030015 w 2030015"/>
                    <a:gd name="connsiteY1" fmla="*/ 0 h 1218009"/>
                    <a:gd name="connsiteX2" fmla="*/ 2030015 w 2030015"/>
                    <a:gd name="connsiteY2" fmla="*/ 1218009 h 1218009"/>
                    <a:gd name="connsiteX3" fmla="*/ 0 w 2030015"/>
                    <a:gd name="connsiteY3" fmla="*/ 1218009 h 1218009"/>
                    <a:gd name="connsiteX4" fmla="*/ 0 w 2030015"/>
                    <a:gd name="connsiteY4" fmla="*/ 0 h 1218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0015" h="1218009">
                      <a:moveTo>
                        <a:pt x="0" y="0"/>
                      </a:moveTo>
                      <a:lnTo>
                        <a:pt x="2030015" y="0"/>
                      </a:lnTo>
                      <a:lnTo>
                        <a:pt x="2030015" y="1218009"/>
                      </a:lnTo>
                      <a:lnTo>
                        <a:pt x="0" y="1218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10490" tIns="110490" rIns="110490" bIns="110490" numCol="1" spcCol="1270" anchor="ctr" anchorCtr="0">
                  <a:noAutofit/>
                </a:bodyPr>
                <a:lstStyle/>
                <a:p>
                  <a:pPr lvl="0" algn="ctr" defTabSz="1289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900" kern="1200" dirty="0"/>
                    <a:t> </a:t>
                  </a:r>
                  <a:r>
                    <a:rPr lang="en-US" sz="2800" kern="1200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factor</a:t>
                  </a:r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8183417" y="2822831"/>
                  <a:ext cx="2831" cy="3396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Freeform 41"/>
            <p:cNvSpPr/>
            <p:nvPr/>
          </p:nvSpPr>
          <p:spPr>
            <a:xfrm>
              <a:off x="1111225" y="3849827"/>
              <a:ext cx="1151054" cy="296499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400" kern="1200" dirty="0" err="1">
                  <a:solidFill>
                    <a:schemeClr val="tx1"/>
                  </a:solidFill>
                  <a:latin typeface="Cambria" panose="02040503050406030204" pitchFamily="18" charset="0"/>
                </a:rPr>
                <a:t>addop</a:t>
              </a:r>
              <a:endParaRPr lang="en-US" sz="2400" kern="12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2051456" y="3827287"/>
              <a:ext cx="1074068" cy="401564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term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1919872" y="3510230"/>
              <a:ext cx="271762" cy="3478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405850" y="3559766"/>
              <a:ext cx="239761" cy="37700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Freeform 49"/>
            <p:cNvSpPr/>
            <p:nvPr/>
          </p:nvSpPr>
          <p:spPr>
            <a:xfrm>
              <a:off x="360338" y="4532125"/>
              <a:ext cx="1074068" cy="296499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term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897372" y="4182841"/>
              <a:ext cx="6303" cy="3100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/>
            <p:cNvSpPr/>
            <p:nvPr/>
          </p:nvSpPr>
          <p:spPr>
            <a:xfrm>
              <a:off x="360338" y="5000528"/>
              <a:ext cx="1074068" cy="296499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factor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891069" y="4867861"/>
              <a:ext cx="6303" cy="3100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686791" y="4237406"/>
              <a:ext cx="205" cy="2144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/>
            <p:cNvSpPr/>
            <p:nvPr/>
          </p:nvSpPr>
          <p:spPr>
            <a:xfrm>
              <a:off x="1143141" y="4397939"/>
              <a:ext cx="988675" cy="297739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</a:pPr>
              <a:r>
                <a:rPr lang="en-US" sz="2900" kern="1200" dirty="0"/>
                <a:t> </a:t>
              </a:r>
              <a:r>
                <a:rPr lang="en-US" sz="28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–</a:t>
              </a:r>
              <a:endParaRPr lang="en-US" b="1" kern="1200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2121710" y="4509867"/>
              <a:ext cx="1074068" cy="296499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factor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2635310" y="4189582"/>
              <a:ext cx="6303" cy="3100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316431" y="3497399"/>
              <a:ext cx="2831" cy="339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7197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 </a:t>
            </a:r>
            <a:r>
              <a:rPr lang="en-US" dirty="0" err="1"/>
              <a:t>ha</a:t>
            </a:r>
            <a:r>
              <a:rPr lang="en-US" dirty="0"/>
              <a:t>!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417638"/>
            <a:ext cx="82296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Here is a more “complete” grammar for arithmetic:</a:t>
            </a:r>
          </a:p>
          <a:p>
            <a:pPr marL="600075" lvl="2" indent="0">
              <a:buNone/>
            </a:pPr>
            <a:r>
              <a:rPr lang="en-US" sz="2400" dirty="0" err="1">
                <a:latin typeface="Cambria" panose="02040503050406030204" pitchFamily="18" charset="0"/>
              </a:rPr>
              <a:t>exp</a:t>
            </a:r>
            <a:r>
              <a:rPr lang="en-US" sz="2400" dirty="0">
                <a:latin typeface="Cambria" panose="02040503050406030204" pitchFamily="18" charset="0"/>
              </a:rPr>
              <a:t>              </a:t>
            </a:r>
            <a:r>
              <a:rPr lang="en-US" sz="2400" dirty="0" err="1">
                <a:latin typeface="Cambria" panose="02040503050406030204" pitchFamily="18" charset="0"/>
              </a:rPr>
              <a:t>exp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addop</a:t>
            </a:r>
            <a:r>
              <a:rPr lang="en-US" sz="2400" dirty="0">
                <a:latin typeface="Cambria" panose="02040503050406030204" pitchFamily="18" charset="0"/>
              </a:rPr>
              <a:t> term </a:t>
            </a:r>
            <a:r>
              <a:rPr lang="en-US" sz="24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term</a:t>
            </a:r>
          </a:p>
          <a:p>
            <a:pPr marL="600075" lvl="2" indent="0">
              <a:buNone/>
            </a:pPr>
            <a:r>
              <a:rPr lang="en-US" sz="2400" dirty="0" err="1">
                <a:latin typeface="Cambria" panose="02040503050406030204" pitchFamily="18" charset="0"/>
                <a:sym typeface="Symbol" panose="05050102010706020507" pitchFamily="18" charset="2"/>
              </a:rPr>
              <a:t>addop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        +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2400" dirty="0">
                <a:latin typeface="Cambria" panose="02040503050406030204" pitchFamily="18" charset="0"/>
              </a:rPr>
              <a:t>–</a:t>
            </a:r>
          </a:p>
          <a:p>
            <a:pPr marL="600075" lvl="2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term            </a:t>
            </a:r>
            <a:r>
              <a:rPr lang="en-US" sz="2400" dirty="0" err="1">
                <a:latin typeface="Cambria" panose="02040503050406030204" pitchFamily="18" charset="0"/>
              </a:rPr>
              <a:t>term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mulop</a:t>
            </a:r>
            <a:r>
              <a:rPr lang="en-US" sz="2400" dirty="0">
                <a:latin typeface="Cambria" panose="02040503050406030204" pitchFamily="18" charset="0"/>
              </a:rPr>
              <a:t> factor </a:t>
            </a:r>
            <a:r>
              <a:rPr lang="en-US" sz="24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factor</a:t>
            </a:r>
          </a:p>
          <a:p>
            <a:pPr marL="600075" lvl="2" indent="0">
              <a:buNone/>
            </a:pPr>
            <a:r>
              <a:rPr lang="en-US" sz="2400" dirty="0" err="1">
                <a:latin typeface="Cambria" panose="02040503050406030204" pitchFamily="18" charset="0"/>
                <a:sym typeface="Symbol" panose="05050102010706020507" pitchFamily="18" charset="2"/>
              </a:rPr>
              <a:t>mulop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        ∗ </a:t>
            </a:r>
            <a:r>
              <a:rPr lang="en-US" sz="2400" b="1" dirty="0">
                <a:latin typeface="Cambria" panose="02040503050406030204" pitchFamily="18" charset="0"/>
                <a:sym typeface="Symbol" panose="05050102010706020507" pitchFamily="18" charset="2"/>
              </a:rPr>
              <a:t>  /</a:t>
            </a:r>
            <a:endParaRPr lang="en-US" sz="24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600075" lvl="2" indent="0">
              <a:buNone/>
            </a:pP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factor           ( </a:t>
            </a:r>
            <a:r>
              <a:rPr lang="en-US" sz="2400" dirty="0" err="1">
                <a:latin typeface="Cambria" panose="02040503050406030204" pitchFamily="18" charset="0"/>
                <a:sym typeface="Symbol" panose="05050102010706020507" pitchFamily="18" charset="2"/>
              </a:rPr>
              <a:t>exp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)</a:t>
            </a:r>
            <a:r>
              <a:rPr lang="en-US" sz="2400" b="1" dirty="0">
                <a:latin typeface="Cambria" panose="02040503050406030204" pitchFamily="18" charset="0"/>
                <a:sym typeface="Symbol" panose="05050102010706020507" pitchFamily="18" charset="2"/>
              </a:rPr>
              <a:t> 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number  </a:t>
            </a:r>
          </a:p>
          <a:p>
            <a:pPr marL="0" indent="0">
              <a:buNone/>
            </a:pPr>
            <a:endParaRPr lang="en-US" sz="28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800" dirty="0">
                <a:latin typeface="Cambria" panose="02040503050406030204" pitchFamily="18" charset="0"/>
                <a:sym typeface="Symbol" panose="05050102010706020507" pitchFamily="18" charset="2"/>
              </a:rPr>
              <a:t>Now we can handle addition, subtraction, multiplication, division, and parenthesis.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076828" y="2346701"/>
            <a:ext cx="402167" cy="2034823"/>
            <a:chOff x="1992161" y="2458156"/>
            <a:chExt cx="402167" cy="2034823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992161" y="2458156"/>
              <a:ext cx="402167" cy="8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992161" y="2940756"/>
              <a:ext cx="402167" cy="8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992161" y="3499556"/>
              <a:ext cx="402167" cy="8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992161" y="3994858"/>
              <a:ext cx="402167" cy="8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992161" y="4484514"/>
              <a:ext cx="402167" cy="8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6431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481754" cy="884238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Example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(34 – 3 )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∗ 42</a:t>
            </a:r>
            <a:r>
              <a:rPr lang="en-US" dirty="0">
                <a:latin typeface="Cambria" panose="02040503050406030204" pitchFamily="18" charset="0"/>
              </a:rPr>
              <a:t> 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300052" y="790731"/>
            <a:ext cx="4623411" cy="5346370"/>
            <a:chOff x="2332898" y="1713924"/>
            <a:chExt cx="4623411" cy="5346370"/>
          </a:xfrm>
        </p:grpSpPr>
        <p:grpSp>
          <p:nvGrpSpPr>
            <p:cNvPr id="46" name="Group 45"/>
            <p:cNvGrpSpPr/>
            <p:nvPr/>
          </p:nvGrpSpPr>
          <p:grpSpPr>
            <a:xfrm>
              <a:off x="2332898" y="2230438"/>
              <a:ext cx="4623411" cy="4829856"/>
              <a:chOff x="2146632" y="1417638"/>
              <a:chExt cx="4623411" cy="482985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146632" y="1417638"/>
                <a:ext cx="4623411" cy="4829856"/>
                <a:chOff x="4269484" y="1037546"/>
                <a:chExt cx="4623411" cy="4829856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4269484" y="1037546"/>
                  <a:ext cx="4623411" cy="4829856"/>
                  <a:chOff x="1063672" y="2311401"/>
                  <a:chExt cx="4623411" cy="4829856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3886199" y="3539067"/>
                    <a:ext cx="205" cy="2144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Freeform 29"/>
                  <p:cNvSpPr/>
                  <p:nvPr/>
                </p:nvSpPr>
                <p:spPr>
                  <a:xfrm>
                    <a:off x="3105946" y="3820224"/>
                    <a:ext cx="1641490" cy="297739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</a:pPr>
                    <a:r>
                      <a:rPr lang="en-US" sz="2900" kern="1200" dirty="0"/>
                      <a:t> </a:t>
                    </a:r>
                    <a:r>
                      <a:rPr lang="en-US" sz="2800" kern="1200" dirty="0">
                        <a:solidFill>
                          <a:schemeClr val="tx1"/>
                        </a:solidFill>
                      </a:rPr>
                      <a:t>   </a:t>
                    </a:r>
                    <a:endParaRPr lang="en-US" kern="1200" dirty="0">
                      <a:solidFill>
                        <a:srgbClr val="FF0000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" name="Freeform 30"/>
                  <p:cNvSpPr/>
                  <p:nvPr/>
                </p:nvSpPr>
                <p:spPr>
                  <a:xfrm>
                    <a:off x="3349299" y="3708784"/>
                    <a:ext cx="988675" cy="297739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</a:pPr>
                    <a:r>
                      <a:rPr lang="en-US" sz="2900" kern="1200" dirty="0"/>
                      <a:t> </a:t>
                    </a:r>
                    <a:r>
                      <a:rPr lang="en-US" sz="2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sym typeface="Symbol" panose="05050102010706020507" pitchFamily="18" charset="2"/>
                      </a:rPr>
                      <a:t>∗</a:t>
                    </a:r>
                    <a:endParaRPr lang="en-US" b="1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1063672" y="2311401"/>
                    <a:ext cx="4623411" cy="4829856"/>
                    <a:chOff x="1920427" y="2413424"/>
                    <a:chExt cx="4623411" cy="4741527"/>
                  </a:xfrm>
                </p:grpSpPr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3118140" y="2413424"/>
                      <a:ext cx="3215407" cy="1726061"/>
                      <a:chOff x="1147174" y="1581721"/>
                      <a:chExt cx="6077201" cy="1726061"/>
                    </a:xfrm>
                  </p:grpSpPr>
                  <p:sp>
                    <p:nvSpPr>
                      <p:cNvPr id="38" name="Freeform 37"/>
                      <p:cNvSpPr/>
                      <p:nvPr/>
                    </p:nvSpPr>
                    <p:spPr>
                      <a:xfrm>
                        <a:off x="1147174" y="2255472"/>
                        <a:ext cx="2237809" cy="251355"/>
                      </a:xfrm>
                      <a:custGeom>
                        <a:avLst/>
                        <a:gdLst>
                          <a:gd name="connsiteX0" fmla="*/ 0 w 2030015"/>
                          <a:gd name="connsiteY0" fmla="*/ 0 h 1218009"/>
                          <a:gd name="connsiteX1" fmla="*/ 2030015 w 2030015"/>
                          <a:gd name="connsiteY1" fmla="*/ 0 h 1218009"/>
                          <a:gd name="connsiteX2" fmla="*/ 2030015 w 2030015"/>
                          <a:gd name="connsiteY2" fmla="*/ 1218009 h 1218009"/>
                          <a:gd name="connsiteX3" fmla="*/ 0 w 2030015"/>
                          <a:gd name="connsiteY3" fmla="*/ 1218009 h 1218009"/>
                          <a:gd name="connsiteX4" fmla="*/ 0 w 2030015"/>
                          <a:gd name="connsiteY4" fmla="*/ 0 h 1218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30015" h="1218009">
                            <a:moveTo>
                              <a:pt x="0" y="0"/>
                            </a:moveTo>
                            <a:lnTo>
                              <a:pt x="2030015" y="0"/>
                            </a:lnTo>
                            <a:lnTo>
                              <a:pt x="2030015" y="1218009"/>
                            </a:lnTo>
                            <a:lnTo>
                              <a:pt x="0" y="1218009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110490" tIns="110490" rIns="110490" bIns="110490" numCol="1" spcCol="1270" anchor="ctr" anchorCtr="0">
                        <a:noAutofit/>
                      </a:bodyPr>
                      <a:lstStyle/>
                      <a:p>
                        <a:pPr lvl="0" algn="ctr" defTabSz="12890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en-US" sz="2900" kern="1200" dirty="0"/>
                          <a:t> </a:t>
                        </a:r>
                        <a:r>
                          <a:rPr lang="en-US" sz="2800" kern="1200" dirty="0">
                            <a:solidFill>
                              <a:schemeClr val="tx1"/>
                            </a:solidFill>
                          </a:rPr>
                          <a:t>   </a:t>
                        </a:r>
                        <a:r>
                          <a:rPr lang="en-US" sz="24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rPr>
                          <a:t>term</a:t>
                        </a:r>
                      </a:p>
                    </p:txBody>
                  </p:sp>
                  <p:sp>
                    <p:nvSpPr>
                      <p:cNvPr id="39" name="Freeform 38"/>
                      <p:cNvSpPr/>
                      <p:nvPr/>
                    </p:nvSpPr>
                    <p:spPr>
                      <a:xfrm>
                        <a:off x="2913557" y="2412539"/>
                        <a:ext cx="2175521" cy="291077"/>
                      </a:xfrm>
                      <a:custGeom>
                        <a:avLst/>
                        <a:gdLst>
                          <a:gd name="connsiteX0" fmla="*/ 0 w 2030015"/>
                          <a:gd name="connsiteY0" fmla="*/ 0 h 1218009"/>
                          <a:gd name="connsiteX1" fmla="*/ 2030015 w 2030015"/>
                          <a:gd name="connsiteY1" fmla="*/ 0 h 1218009"/>
                          <a:gd name="connsiteX2" fmla="*/ 2030015 w 2030015"/>
                          <a:gd name="connsiteY2" fmla="*/ 1218009 h 1218009"/>
                          <a:gd name="connsiteX3" fmla="*/ 0 w 2030015"/>
                          <a:gd name="connsiteY3" fmla="*/ 1218009 h 1218009"/>
                          <a:gd name="connsiteX4" fmla="*/ 0 w 2030015"/>
                          <a:gd name="connsiteY4" fmla="*/ 0 h 1218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30015" h="1218009">
                            <a:moveTo>
                              <a:pt x="0" y="0"/>
                            </a:moveTo>
                            <a:lnTo>
                              <a:pt x="2030015" y="0"/>
                            </a:lnTo>
                            <a:lnTo>
                              <a:pt x="2030015" y="1218009"/>
                            </a:lnTo>
                            <a:lnTo>
                              <a:pt x="0" y="1218009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110490" tIns="110490" rIns="110490" bIns="110490" numCol="1" spcCol="1270" anchor="ctr" anchorCtr="0">
                        <a:noAutofit/>
                      </a:bodyPr>
                      <a:lstStyle/>
                      <a:p>
                        <a:pPr lvl="0" algn="ctr" defTabSz="12890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en-US" sz="2900" kern="1200" dirty="0"/>
                          <a:t> </a:t>
                        </a:r>
                        <a:r>
                          <a:rPr lang="en-US" sz="2400" kern="1200" dirty="0" err="1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rPr>
                          <a:t>mulop</a:t>
                        </a:r>
                        <a:endParaRPr lang="en-US" sz="2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40" name="Freeform 39"/>
                      <p:cNvSpPr/>
                      <p:nvPr/>
                    </p:nvSpPr>
                    <p:spPr>
                      <a:xfrm>
                        <a:off x="5194359" y="2196174"/>
                        <a:ext cx="2030016" cy="394220"/>
                      </a:xfrm>
                      <a:custGeom>
                        <a:avLst/>
                        <a:gdLst>
                          <a:gd name="connsiteX0" fmla="*/ 0 w 2030015"/>
                          <a:gd name="connsiteY0" fmla="*/ 0 h 1218009"/>
                          <a:gd name="connsiteX1" fmla="*/ 2030015 w 2030015"/>
                          <a:gd name="connsiteY1" fmla="*/ 0 h 1218009"/>
                          <a:gd name="connsiteX2" fmla="*/ 2030015 w 2030015"/>
                          <a:gd name="connsiteY2" fmla="*/ 1218009 h 1218009"/>
                          <a:gd name="connsiteX3" fmla="*/ 0 w 2030015"/>
                          <a:gd name="connsiteY3" fmla="*/ 1218009 h 1218009"/>
                          <a:gd name="connsiteX4" fmla="*/ 0 w 2030015"/>
                          <a:gd name="connsiteY4" fmla="*/ 0 h 1218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30015" h="1218009">
                            <a:moveTo>
                              <a:pt x="0" y="0"/>
                            </a:moveTo>
                            <a:lnTo>
                              <a:pt x="2030015" y="0"/>
                            </a:lnTo>
                            <a:lnTo>
                              <a:pt x="2030015" y="1218009"/>
                            </a:lnTo>
                            <a:lnTo>
                              <a:pt x="0" y="1218009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110490" tIns="110490" rIns="110490" bIns="110490" numCol="1" spcCol="1270" anchor="ctr" anchorCtr="0">
                        <a:noAutofit/>
                      </a:bodyPr>
                      <a:lstStyle/>
                      <a:p>
                        <a:pPr lvl="0" algn="ctr" defTabSz="12890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en-US" sz="2900" kern="1200" dirty="0"/>
                          <a:t> </a:t>
                        </a:r>
                        <a:r>
                          <a:rPr lang="en-US" sz="24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rPr>
                          <a:t>factor</a:t>
                        </a:r>
                      </a:p>
                    </p:txBody>
                  </p:sp>
                  <p:sp>
                    <p:nvSpPr>
                      <p:cNvPr id="41" name="Freeform 40"/>
                      <p:cNvSpPr/>
                      <p:nvPr/>
                    </p:nvSpPr>
                    <p:spPr>
                      <a:xfrm>
                        <a:off x="6433064" y="2835867"/>
                        <a:ext cx="656433" cy="471915"/>
                      </a:xfrm>
                      <a:custGeom>
                        <a:avLst/>
                        <a:gdLst>
                          <a:gd name="connsiteX0" fmla="*/ 0 w 2030015"/>
                          <a:gd name="connsiteY0" fmla="*/ 0 h 1218009"/>
                          <a:gd name="connsiteX1" fmla="*/ 2030015 w 2030015"/>
                          <a:gd name="connsiteY1" fmla="*/ 0 h 1218009"/>
                          <a:gd name="connsiteX2" fmla="*/ 2030015 w 2030015"/>
                          <a:gd name="connsiteY2" fmla="*/ 1218009 h 1218009"/>
                          <a:gd name="connsiteX3" fmla="*/ 0 w 2030015"/>
                          <a:gd name="connsiteY3" fmla="*/ 1218009 h 1218009"/>
                          <a:gd name="connsiteX4" fmla="*/ 0 w 2030015"/>
                          <a:gd name="connsiteY4" fmla="*/ 0 h 1218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30015" h="1218009">
                            <a:moveTo>
                              <a:pt x="0" y="0"/>
                            </a:moveTo>
                            <a:lnTo>
                              <a:pt x="2030015" y="0"/>
                            </a:lnTo>
                            <a:lnTo>
                              <a:pt x="2030015" y="1218009"/>
                            </a:lnTo>
                            <a:lnTo>
                              <a:pt x="0" y="1218009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110490" tIns="110490" rIns="110490" bIns="110490" numCol="1" spcCol="1270" anchor="ctr" anchorCtr="0">
                        <a:noAutofit/>
                      </a:bodyPr>
                      <a:lstStyle/>
                      <a:p>
                        <a:pPr lvl="0" algn="ctr" defTabSz="1289050">
                          <a:lnSpc>
                            <a:spcPct val="90000"/>
                          </a:lnSpc>
                          <a:spcBef>
                            <a:spcPct val="0"/>
                          </a:spcBef>
                        </a:pPr>
                        <a:r>
                          <a:rPr lang="en-US" sz="2900" kern="1200" dirty="0"/>
                          <a:t> </a:t>
                        </a:r>
                        <a:endParaRPr lang="en-US" sz="2800" kern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H="1">
                        <a:off x="2354493" y="2016624"/>
                        <a:ext cx="1632546" cy="471915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/>
                      <p:cNvCxnSpPr/>
                      <p:nvPr/>
                    </p:nvCxnSpPr>
                    <p:spPr>
                      <a:xfrm>
                        <a:off x="5020733" y="2021139"/>
                        <a:ext cx="1049867" cy="46740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Freeform 43"/>
                      <p:cNvSpPr/>
                      <p:nvPr/>
                    </p:nvSpPr>
                    <p:spPr>
                      <a:xfrm>
                        <a:off x="3446908" y="1581721"/>
                        <a:ext cx="2030015" cy="394220"/>
                      </a:xfrm>
                      <a:custGeom>
                        <a:avLst/>
                        <a:gdLst>
                          <a:gd name="connsiteX0" fmla="*/ 0 w 2030015"/>
                          <a:gd name="connsiteY0" fmla="*/ 0 h 1218009"/>
                          <a:gd name="connsiteX1" fmla="*/ 2030015 w 2030015"/>
                          <a:gd name="connsiteY1" fmla="*/ 0 h 1218009"/>
                          <a:gd name="connsiteX2" fmla="*/ 2030015 w 2030015"/>
                          <a:gd name="connsiteY2" fmla="*/ 1218009 h 1218009"/>
                          <a:gd name="connsiteX3" fmla="*/ 0 w 2030015"/>
                          <a:gd name="connsiteY3" fmla="*/ 1218009 h 1218009"/>
                          <a:gd name="connsiteX4" fmla="*/ 0 w 2030015"/>
                          <a:gd name="connsiteY4" fmla="*/ 0 h 1218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30015" h="1218009">
                            <a:moveTo>
                              <a:pt x="0" y="0"/>
                            </a:moveTo>
                            <a:lnTo>
                              <a:pt x="2030015" y="0"/>
                            </a:lnTo>
                            <a:lnTo>
                              <a:pt x="2030015" y="1218009"/>
                            </a:lnTo>
                            <a:lnTo>
                              <a:pt x="0" y="1218009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>
                        <a:noFill/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110490" tIns="110490" rIns="110490" bIns="110490" numCol="1" spcCol="1270" anchor="ctr" anchorCtr="0">
                        <a:noAutofit/>
                      </a:bodyPr>
                      <a:lstStyle/>
                      <a:p>
                        <a:pPr lvl="0" algn="ctr" defTabSz="12890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r>
                          <a:rPr lang="en-US" sz="2900" kern="1200" dirty="0"/>
                          <a:t> </a:t>
                        </a:r>
                        <a:r>
                          <a:rPr lang="en-US" sz="2400" kern="1200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rPr>
                          <a:t>term </a:t>
                        </a:r>
                      </a:p>
                    </p:txBody>
                  </p:sp>
                </p:grp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flipH="1">
                      <a:off x="4742954" y="2848327"/>
                      <a:ext cx="142434" cy="39591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Freeform 35"/>
                    <p:cNvSpPr/>
                    <p:nvPr/>
                  </p:nvSpPr>
                  <p:spPr>
                    <a:xfrm>
                      <a:off x="1920427" y="6862657"/>
                      <a:ext cx="1641490" cy="292294"/>
                    </a:xfrm>
                    <a:custGeom>
                      <a:avLst/>
                      <a:gdLst>
                        <a:gd name="connsiteX0" fmla="*/ 0 w 2030015"/>
                        <a:gd name="connsiteY0" fmla="*/ 0 h 1218009"/>
                        <a:gd name="connsiteX1" fmla="*/ 2030015 w 2030015"/>
                        <a:gd name="connsiteY1" fmla="*/ 0 h 1218009"/>
                        <a:gd name="connsiteX2" fmla="*/ 2030015 w 2030015"/>
                        <a:gd name="connsiteY2" fmla="*/ 1218009 h 1218009"/>
                        <a:gd name="connsiteX3" fmla="*/ 0 w 2030015"/>
                        <a:gd name="connsiteY3" fmla="*/ 1218009 h 1218009"/>
                        <a:gd name="connsiteX4" fmla="*/ 0 w 2030015"/>
                        <a:gd name="connsiteY4" fmla="*/ 0 h 12180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0015" h="1218009">
                          <a:moveTo>
                            <a:pt x="0" y="0"/>
                          </a:moveTo>
                          <a:lnTo>
                            <a:pt x="2030015" y="0"/>
                          </a:lnTo>
                          <a:lnTo>
                            <a:pt x="2030015" y="1218009"/>
                          </a:lnTo>
                          <a:lnTo>
                            <a:pt x="0" y="121800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110490" tIns="110490" rIns="110490" bIns="110490" numCol="1" spcCol="1270" anchor="ctr" anchorCtr="0">
                      <a:noAutofit/>
                    </a:bodyPr>
                    <a:lstStyle/>
                    <a:p>
                      <a:pPr lvl="0" algn="ctr" defTabSz="1289050">
                        <a:lnSpc>
                          <a:spcPct val="90000"/>
                        </a:lnSpc>
                        <a:spcBef>
                          <a:spcPct val="0"/>
                        </a:spcBef>
                      </a:pPr>
                      <a:r>
                        <a:rPr lang="en-US" sz="2900" kern="1200" dirty="0"/>
                        <a:t> 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number</a:t>
                      </a:r>
                    </a:p>
                    <a:p>
                      <a:pPr lvl="0" algn="ctr" defTabSz="1289050">
                        <a:lnSpc>
                          <a:spcPct val="90000"/>
                        </a:lnSpc>
                        <a:spcBef>
                          <a:spcPct val="0"/>
                        </a:spcBef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     34</a:t>
                      </a:r>
                      <a:endParaRPr lang="en-US" kern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  <p:sp>
                  <p:nvSpPr>
                    <p:cNvPr id="37" name="Freeform 36"/>
                    <p:cNvSpPr/>
                    <p:nvPr/>
                  </p:nvSpPr>
                  <p:spPr>
                    <a:xfrm>
                      <a:off x="4902348" y="3899400"/>
                      <a:ext cx="1641490" cy="251355"/>
                    </a:xfrm>
                    <a:custGeom>
                      <a:avLst/>
                      <a:gdLst>
                        <a:gd name="connsiteX0" fmla="*/ 0 w 2030015"/>
                        <a:gd name="connsiteY0" fmla="*/ 0 h 1218009"/>
                        <a:gd name="connsiteX1" fmla="*/ 2030015 w 2030015"/>
                        <a:gd name="connsiteY1" fmla="*/ 0 h 1218009"/>
                        <a:gd name="connsiteX2" fmla="*/ 2030015 w 2030015"/>
                        <a:gd name="connsiteY2" fmla="*/ 1218009 h 1218009"/>
                        <a:gd name="connsiteX3" fmla="*/ 0 w 2030015"/>
                        <a:gd name="connsiteY3" fmla="*/ 1218009 h 1218009"/>
                        <a:gd name="connsiteX4" fmla="*/ 0 w 2030015"/>
                        <a:gd name="connsiteY4" fmla="*/ 0 h 12180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30015" h="1218009">
                          <a:moveTo>
                            <a:pt x="0" y="0"/>
                          </a:moveTo>
                          <a:lnTo>
                            <a:pt x="2030015" y="0"/>
                          </a:lnTo>
                          <a:lnTo>
                            <a:pt x="2030015" y="1218009"/>
                          </a:lnTo>
                          <a:lnTo>
                            <a:pt x="0" y="121800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>
                      <a:noFill/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110490" tIns="110490" rIns="110490" bIns="110490" numCol="1" spcCol="1270" anchor="ctr" anchorCtr="0">
                      <a:noAutofit/>
                    </a:bodyPr>
                    <a:lstStyle/>
                    <a:p>
                      <a:pPr lvl="0" algn="ctr" defTabSz="1289050">
                        <a:lnSpc>
                          <a:spcPct val="90000"/>
                        </a:lnSpc>
                        <a:spcBef>
                          <a:spcPct val="0"/>
                        </a:spcBef>
                      </a:pPr>
                      <a:r>
                        <a:rPr lang="en-US" sz="2900" kern="1200" dirty="0"/>
                        <a:t> 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number</a:t>
                      </a:r>
                    </a:p>
                    <a:p>
                      <a:pPr lvl="0" algn="ctr" defTabSz="1289050">
                        <a:lnSpc>
                          <a:spcPct val="90000"/>
                        </a:lnSpc>
                        <a:spcBef>
                          <a:spcPct val="0"/>
                        </a:spcBef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      42</a:t>
                      </a:r>
                      <a:endParaRPr lang="en-US" sz="2400" kern="1200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p:txBody>
                </p:sp>
              </p:grpSp>
              <p:sp>
                <p:nvSpPr>
                  <p:cNvPr id="33" name="Freeform 32"/>
                  <p:cNvSpPr/>
                  <p:nvPr/>
                </p:nvSpPr>
                <p:spPr>
                  <a:xfrm>
                    <a:off x="2316356" y="4188878"/>
                    <a:ext cx="1074068" cy="296499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900" kern="1200" dirty="0"/>
                      <a:t> </a:t>
                    </a:r>
                    <a:r>
                      <a:rPr lang="en-US" sz="2400" kern="1200" dirty="0" err="1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exp</a:t>
                    </a:r>
                    <a:endParaRPr lang="en-US" sz="2400" kern="1200" dirty="0">
                      <a:solidFill>
                        <a:schemeClr val="tx1"/>
                      </a:solidFill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6053935" y="3954362"/>
                  <a:ext cx="1825992" cy="1262374"/>
                  <a:chOff x="1434189" y="3983617"/>
                  <a:chExt cx="1825992" cy="1262374"/>
                </a:xfrm>
              </p:grpSpPr>
              <p:sp>
                <p:nvSpPr>
                  <p:cNvPr id="27" name="Freeform 26"/>
                  <p:cNvSpPr/>
                  <p:nvPr/>
                </p:nvSpPr>
                <p:spPr>
                  <a:xfrm>
                    <a:off x="1618691" y="4948252"/>
                    <a:ext cx="1641490" cy="297739"/>
                  </a:xfrm>
                  <a:custGeom>
                    <a:avLst/>
                    <a:gdLst>
                      <a:gd name="connsiteX0" fmla="*/ 0 w 2030015"/>
                      <a:gd name="connsiteY0" fmla="*/ 0 h 1218009"/>
                      <a:gd name="connsiteX1" fmla="*/ 2030015 w 2030015"/>
                      <a:gd name="connsiteY1" fmla="*/ 0 h 1218009"/>
                      <a:gd name="connsiteX2" fmla="*/ 2030015 w 2030015"/>
                      <a:gd name="connsiteY2" fmla="*/ 1218009 h 1218009"/>
                      <a:gd name="connsiteX3" fmla="*/ 0 w 2030015"/>
                      <a:gd name="connsiteY3" fmla="*/ 1218009 h 1218009"/>
                      <a:gd name="connsiteX4" fmla="*/ 0 w 2030015"/>
                      <a:gd name="connsiteY4" fmla="*/ 0 h 1218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015" h="1218009">
                        <a:moveTo>
                          <a:pt x="0" y="0"/>
                        </a:moveTo>
                        <a:lnTo>
                          <a:pt x="2030015" y="0"/>
                        </a:lnTo>
                        <a:lnTo>
                          <a:pt x="2030015" y="1218009"/>
                        </a:lnTo>
                        <a:lnTo>
                          <a:pt x="0" y="1218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10490" tIns="110490" rIns="110490" bIns="110490" numCol="1" spcCol="1270" anchor="ctr" anchorCtr="0">
                    <a:noAutofit/>
                  </a:bodyPr>
                  <a:lstStyle/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</a:pPr>
                    <a:r>
                      <a:rPr lang="en-US" sz="2900" kern="1200" dirty="0"/>
                      <a:t> </a:t>
                    </a:r>
                    <a:r>
                      <a:rPr lang="en-US" sz="2800" kern="1200" dirty="0">
                        <a:solidFill>
                          <a:schemeClr val="tx1"/>
                        </a:solidFill>
                      </a:rPr>
                      <a:t>   </a:t>
                    </a:r>
                    <a:r>
                      <a:rPr lang="en-US" sz="2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rPr>
                      <a:t>number</a:t>
                    </a:r>
                  </a:p>
                  <a:p>
                    <a:pPr lvl="0" algn="ctr" defTabSz="1289050">
                      <a:lnSpc>
                        <a:spcPct val="90000"/>
                      </a:lnSpc>
                      <a:spcBef>
                        <a:spcPct val="0"/>
                      </a:spcBef>
                    </a:pPr>
                    <a:r>
                      <a:rPr lang="en-US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rPr>
                      <a:t>     3</a:t>
                    </a:r>
                    <a:endParaRPr lang="en-US" kern="1200" dirty="0">
                      <a:solidFill>
                        <a:srgbClr val="FF0000"/>
                      </a:solidFill>
                      <a:latin typeface="Cambria" panose="02040503050406030204" pitchFamily="18" charset="0"/>
                    </a:endParaRPr>
                  </a:p>
                </p:txBody>
              </p:sp>
              <p:cxnSp>
                <p:nvCxnSpPr>
                  <p:cNvPr id="28" name="Straight Connector 27"/>
                  <p:cNvCxnSpPr/>
                  <p:nvPr/>
                </p:nvCxnSpPr>
                <p:spPr>
                  <a:xfrm flipH="1">
                    <a:off x="1434189" y="3983617"/>
                    <a:ext cx="6303" cy="3100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" name="Freeform 6"/>
              <p:cNvSpPr/>
              <p:nvPr/>
            </p:nvSpPr>
            <p:spPr>
              <a:xfrm>
                <a:off x="3360104" y="4036260"/>
                <a:ext cx="1151054" cy="296499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400" kern="12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addop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343879" y="4003514"/>
                <a:ext cx="1074068" cy="401564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term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2430343" y="4695095"/>
                <a:ext cx="1074068" cy="296499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term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>
                <a:off x="3071997" y="4390930"/>
                <a:ext cx="6303" cy="3100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eform 12"/>
              <p:cNvSpPr/>
              <p:nvPr/>
            </p:nvSpPr>
            <p:spPr>
              <a:xfrm>
                <a:off x="4458068" y="4412657"/>
                <a:ext cx="1074068" cy="296499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factor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4976574" y="4344390"/>
                <a:ext cx="6303" cy="3100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922108" y="2595151"/>
                <a:ext cx="205" cy="2144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reeform 15"/>
              <p:cNvSpPr/>
              <p:nvPr/>
            </p:nvSpPr>
            <p:spPr>
              <a:xfrm>
                <a:off x="3410186" y="4578672"/>
                <a:ext cx="988675" cy="297739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900" kern="1200" dirty="0"/>
                  <a:t> </a:t>
                </a: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–</a:t>
                </a:r>
                <a:endParaRPr lang="en-US" b="1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534490" y="5190514"/>
                <a:ext cx="1074068" cy="296499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factor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>
                <a:off x="3071997" y="4952993"/>
                <a:ext cx="6303" cy="3100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6061980" y="2565794"/>
                <a:ext cx="1417" cy="2437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636788" y="1713924"/>
              <a:ext cx="3126888" cy="4923979"/>
              <a:chOff x="2636788" y="1713924"/>
              <a:chExt cx="3126888" cy="4923979"/>
            </a:xfrm>
          </p:grpSpPr>
          <p:sp>
            <p:nvSpPr>
              <p:cNvPr id="47" name="Freeform 46"/>
              <p:cNvSpPr/>
              <p:nvPr/>
            </p:nvSpPr>
            <p:spPr>
              <a:xfrm>
                <a:off x="4689608" y="1713924"/>
                <a:ext cx="1074068" cy="401564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400" kern="12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5297859" y="2094199"/>
                <a:ext cx="205" cy="2144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49"/>
              <p:cNvSpPr/>
              <p:nvPr/>
            </p:nvSpPr>
            <p:spPr>
              <a:xfrm>
                <a:off x="3594861" y="3438272"/>
                <a:ext cx="1074068" cy="296499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4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factor</a:t>
                </a:r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3036273" y="4116896"/>
                <a:ext cx="988675" cy="297739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900" kern="1200" dirty="0">
                    <a:latin typeface="Cambria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(</a:t>
                </a:r>
                <a:endParaRPr lang="en-US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4211241" y="4136696"/>
                <a:ext cx="988675" cy="297739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9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)</a:t>
                </a:r>
                <a:endParaRPr lang="en-US" b="1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2636788" y="4835290"/>
                <a:ext cx="1074068" cy="296499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400" kern="1200" dirty="0" err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</a:t>
                </a:r>
                <a:endParaRPr lang="en-US" sz="2400" kern="12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H="1">
                <a:off x="3257790" y="6327856"/>
                <a:ext cx="6303" cy="3100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4118745" y="4466694"/>
                <a:ext cx="6303" cy="3100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108374" y="3909223"/>
                <a:ext cx="6570" cy="2512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5159689" y="5765792"/>
                <a:ext cx="6303" cy="3100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344333" y="4448659"/>
                <a:ext cx="630056" cy="4106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305003" y="4475491"/>
                <a:ext cx="762176" cy="3933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B6F0C58-711D-F846-BD07-10111883F28B}"/>
              </a:ext>
            </a:extLst>
          </p:cNvPr>
          <p:cNvCxnSpPr>
            <a:cxnSpLocks/>
          </p:cNvCxnSpPr>
          <p:nvPr/>
        </p:nvCxnSpPr>
        <p:spPr>
          <a:xfrm flipH="1">
            <a:off x="4657831" y="3017828"/>
            <a:ext cx="264725" cy="168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CB63895-3B81-1B4B-A6A7-30201152049F}"/>
              </a:ext>
            </a:extLst>
          </p:cNvPr>
          <p:cNvCxnSpPr>
            <a:cxnSpLocks/>
          </p:cNvCxnSpPr>
          <p:nvPr/>
        </p:nvCxnSpPr>
        <p:spPr>
          <a:xfrm>
            <a:off x="5271109" y="3010226"/>
            <a:ext cx="225200" cy="1657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86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0261" y="2488781"/>
            <a:ext cx="3519667" cy="3933388"/>
            <a:chOff x="534932" y="1581721"/>
            <a:chExt cx="6652257" cy="3933388"/>
          </a:xfrm>
        </p:grpSpPr>
        <p:sp>
          <p:nvSpPr>
            <p:cNvPr id="5" name="Freeform 4"/>
            <p:cNvSpPr/>
            <p:nvPr/>
          </p:nvSpPr>
          <p:spPr>
            <a:xfrm>
              <a:off x="1235589" y="2311118"/>
              <a:ext cx="2237808" cy="251355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800" kern="1200" dirty="0">
                  <a:solidFill>
                    <a:schemeClr val="tx1"/>
                  </a:solidFill>
                </a:rPr>
                <a:t>   </a:t>
              </a:r>
              <a:r>
                <a:rPr lang="en-US" sz="2800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expr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418782" y="2598024"/>
              <a:ext cx="2030015" cy="291077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5400" b="1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-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5157174" y="2566134"/>
              <a:ext cx="2030015" cy="394220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800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expr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6433064" y="2835867"/>
              <a:ext cx="656433" cy="471915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</a:pPr>
              <a:r>
                <a:rPr lang="en-US" sz="2900" kern="1200" dirty="0"/>
                <a:t> 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2354493" y="2016624"/>
              <a:ext cx="1632546" cy="4719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020733" y="2021139"/>
              <a:ext cx="1049867" cy="467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534932" y="2924709"/>
              <a:ext cx="1910495" cy="477795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800" kern="1200" dirty="0">
                  <a:solidFill>
                    <a:schemeClr val="tx1"/>
                  </a:solidFill>
                </a:rPr>
                <a:t>  </a:t>
              </a:r>
              <a:r>
                <a:rPr lang="en-US" sz="2800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expr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103932" y="2940950"/>
              <a:ext cx="1992628" cy="477795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800" kern="1200" dirty="0">
                  <a:solidFill>
                    <a:schemeClr val="tx1"/>
                  </a:solidFill>
                </a:rPr>
                <a:t>  </a:t>
              </a:r>
              <a:r>
                <a:rPr lang="en-US" sz="2800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expr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1257105" y="3633764"/>
              <a:ext cx="220131" cy="4471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166003" y="3633764"/>
              <a:ext cx="252779" cy="4471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446908" y="1581721"/>
              <a:ext cx="2030015" cy="394220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 </a:t>
              </a:r>
              <a:r>
                <a:rPr lang="en-US" sz="2800" kern="1200" dirty="0">
                  <a:solidFill>
                    <a:schemeClr val="tx1"/>
                  </a:solidFill>
                  <a:latin typeface="Cambria" panose="02040503050406030204" pitchFamily="18" charset="0"/>
                </a:rPr>
                <a:t>expr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87316" y="2016624"/>
              <a:ext cx="0" cy="3888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617133" y="2835867"/>
              <a:ext cx="307412" cy="3937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506659" y="2834884"/>
              <a:ext cx="362789" cy="3946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6005984" y="2960354"/>
              <a:ext cx="5351" cy="3334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703239" y="4102614"/>
              <a:ext cx="1642713" cy="1384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num</a:t>
              </a:r>
              <a:endParaRPr lang="en-US" sz="28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</a:t>
              </a:r>
            </a:p>
            <a:p>
              <a:r>
                <a: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  2</a:t>
              </a:r>
              <a:endParaRPr lang="en-US" sz="2800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688052" y="4130114"/>
              <a:ext cx="1642713" cy="1384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num</a:t>
              </a:r>
              <a:endParaRPr lang="en-US" sz="28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</a:t>
              </a:r>
            </a:p>
            <a:p>
              <a:r>
                <a: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5</a:t>
              </a:r>
              <a:endParaRPr lang="en-US" sz="28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50796" y="3190583"/>
              <a:ext cx="1642713" cy="1384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num</a:t>
              </a:r>
              <a:endParaRPr lang="en-US" sz="28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</a:t>
              </a:r>
            </a:p>
            <a:p>
              <a:r>
                <a: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 3</a:t>
              </a:r>
              <a:endParaRPr lang="en-US" sz="2800" b="1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4364863" y="2488781"/>
            <a:ext cx="4178142" cy="3611157"/>
            <a:chOff x="4854753" y="1759384"/>
            <a:chExt cx="4178142" cy="3611157"/>
          </a:xfrm>
        </p:grpSpPr>
        <p:grpSp>
          <p:nvGrpSpPr>
            <p:cNvPr id="117" name="Group 116"/>
            <p:cNvGrpSpPr/>
            <p:nvPr/>
          </p:nvGrpSpPr>
          <p:grpSpPr>
            <a:xfrm>
              <a:off x="4854753" y="1759384"/>
              <a:ext cx="4178142" cy="3040787"/>
              <a:chOff x="1235589" y="1581721"/>
              <a:chExt cx="7896791" cy="3040787"/>
            </a:xfrm>
          </p:grpSpPr>
          <p:sp>
            <p:nvSpPr>
              <p:cNvPr id="118" name="Freeform 117"/>
              <p:cNvSpPr/>
              <p:nvPr/>
            </p:nvSpPr>
            <p:spPr>
              <a:xfrm>
                <a:off x="1235589" y="2311118"/>
                <a:ext cx="2237808" cy="25135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28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expr</a:t>
                </a:r>
              </a:p>
            </p:txBody>
          </p:sp>
          <p:sp>
            <p:nvSpPr>
              <p:cNvPr id="119" name="Freeform 118"/>
              <p:cNvSpPr/>
              <p:nvPr/>
            </p:nvSpPr>
            <p:spPr>
              <a:xfrm>
                <a:off x="3323040" y="2470979"/>
                <a:ext cx="2030015" cy="291077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5400" b="1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-</a:t>
                </a:r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5159482" y="2439174"/>
                <a:ext cx="2030015" cy="394220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expr</a:t>
                </a:r>
              </a:p>
            </p:txBody>
          </p:sp>
          <p:sp>
            <p:nvSpPr>
              <p:cNvPr id="121" name="Freeform 120"/>
              <p:cNvSpPr/>
              <p:nvPr/>
            </p:nvSpPr>
            <p:spPr>
              <a:xfrm>
                <a:off x="6433064" y="2835867"/>
                <a:ext cx="656433" cy="47191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900" kern="1200" dirty="0"/>
                  <a:t> </a:t>
                </a:r>
                <a:endParaRPr lang="en-US" sz="2800" kern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 flipH="1">
                <a:off x="2354493" y="2016624"/>
                <a:ext cx="1632546" cy="47191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5020733" y="2021139"/>
                <a:ext cx="1049867" cy="467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6" name="Freeform 125"/>
              <p:cNvSpPr/>
              <p:nvPr/>
            </p:nvSpPr>
            <p:spPr>
              <a:xfrm>
                <a:off x="3877119" y="2842474"/>
                <a:ext cx="1948515" cy="477795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</a:t>
                </a:r>
                <a:r>
                  <a:rPr lang="en-US" sz="28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expr</a:t>
                </a:r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7315900" y="2946668"/>
                <a:ext cx="1816480" cy="235140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  </a:t>
                </a:r>
                <a:r>
                  <a:rPr lang="en-US" sz="28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expr</a:t>
                </a:r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>
                <a:off x="4796325" y="3519852"/>
                <a:ext cx="0" cy="3735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8100362" y="3499695"/>
                <a:ext cx="0" cy="3735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Freeform 131"/>
              <p:cNvSpPr/>
              <p:nvPr/>
            </p:nvSpPr>
            <p:spPr>
              <a:xfrm>
                <a:off x="3446908" y="1581721"/>
                <a:ext cx="2030015" cy="394220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2800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expr</a:t>
                </a:r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4433790" y="2116715"/>
                <a:ext cx="0" cy="3888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>
                <a:off x="2269421" y="2810797"/>
                <a:ext cx="15343" cy="4267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5273018" y="2918314"/>
                <a:ext cx="491633" cy="2271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7132794" y="2889010"/>
                <a:ext cx="792243" cy="2672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Rectangle 142"/>
              <p:cNvSpPr/>
              <p:nvPr/>
            </p:nvSpPr>
            <p:spPr>
              <a:xfrm>
                <a:off x="1455735" y="3237513"/>
                <a:ext cx="1666951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num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2</a:t>
                </a:r>
                <a:endParaRPr lang="en-US" sz="2800" b="1" dirty="0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6327291" y="3191773"/>
              <a:ext cx="1548871" cy="2178768"/>
              <a:chOff x="6327291" y="3191773"/>
              <a:chExt cx="1548871" cy="2178768"/>
            </a:xfrm>
          </p:grpSpPr>
          <p:sp>
            <p:nvSpPr>
              <p:cNvPr id="154" name="Freeform 153"/>
              <p:cNvSpPr/>
              <p:nvPr/>
            </p:nvSpPr>
            <p:spPr>
              <a:xfrm>
                <a:off x="7277455" y="3451305"/>
                <a:ext cx="598707" cy="291077"/>
              </a:xfrm>
              <a:custGeom>
                <a:avLst/>
                <a:gdLst>
                  <a:gd name="connsiteX0" fmla="*/ 0 w 2030015"/>
                  <a:gd name="connsiteY0" fmla="*/ 0 h 1218009"/>
                  <a:gd name="connsiteX1" fmla="*/ 2030015 w 2030015"/>
                  <a:gd name="connsiteY1" fmla="*/ 0 h 1218009"/>
                  <a:gd name="connsiteX2" fmla="*/ 2030015 w 2030015"/>
                  <a:gd name="connsiteY2" fmla="*/ 1218009 h 1218009"/>
                  <a:gd name="connsiteX3" fmla="*/ 0 w 2030015"/>
                  <a:gd name="connsiteY3" fmla="*/ 1218009 h 1218009"/>
                  <a:gd name="connsiteX4" fmla="*/ 0 w 2030015"/>
                  <a:gd name="connsiteY4" fmla="*/ 0 h 1218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015" h="1218009">
                    <a:moveTo>
                      <a:pt x="0" y="0"/>
                    </a:moveTo>
                    <a:lnTo>
                      <a:pt x="2030015" y="0"/>
                    </a:lnTo>
                    <a:lnTo>
                      <a:pt x="2030015" y="1218009"/>
                    </a:lnTo>
                    <a:lnTo>
                      <a:pt x="0" y="12180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/>
                  <a:t> </a:t>
                </a:r>
                <a:r>
                  <a:rPr lang="en-US" sz="5400" b="1" kern="12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-</a:t>
                </a:r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7589771" y="3191773"/>
                <a:ext cx="5554" cy="2610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/>
              <p:cNvSpPr/>
              <p:nvPr/>
            </p:nvSpPr>
            <p:spPr>
              <a:xfrm>
                <a:off x="6327291" y="3985546"/>
                <a:ext cx="88197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num</a:t>
                </a:r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5</a:t>
                </a:r>
                <a:endParaRPr lang="en-US" sz="2800" b="1" dirty="0"/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>
              <a:off x="8117776" y="3982203"/>
              <a:ext cx="881973" cy="1384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num</a:t>
              </a:r>
              <a:endParaRPr lang="en-US" sz="280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</a:t>
              </a:r>
            </a:p>
            <a:p>
              <a:r>
                <a: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 3</a:t>
              </a:r>
              <a:endParaRPr lang="en-US" sz="2800" b="1" dirty="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1093522" y="1993228"/>
            <a:ext cx="2380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solution  of  -6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892710" y="1965317"/>
            <a:ext cx="262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solution of  0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744531" y="601437"/>
            <a:ext cx="66417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two different trees for same expression:  2-5-3</a:t>
            </a:r>
          </a:p>
          <a:p>
            <a:r>
              <a:rPr lang="en-US" dirty="0"/>
              <a:t>*use bottom up evaluation</a:t>
            </a:r>
          </a:p>
        </p:txBody>
      </p:sp>
      <p:sp>
        <p:nvSpPr>
          <p:cNvPr id="52" name="Freeform 51"/>
          <p:cNvSpPr/>
          <p:nvPr/>
        </p:nvSpPr>
        <p:spPr>
          <a:xfrm>
            <a:off x="280986" y="4370947"/>
            <a:ext cx="1074068" cy="291077"/>
          </a:xfrm>
          <a:custGeom>
            <a:avLst/>
            <a:gdLst>
              <a:gd name="connsiteX0" fmla="*/ 0 w 2030015"/>
              <a:gd name="connsiteY0" fmla="*/ 0 h 1218009"/>
              <a:gd name="connsiteX1" fmla="*/ 2030015 w 2030015"/>
              <a:gd name="connsiteY1" fmla="*/ 0 h 1218009"/>
              <a:gd name="connsiteX2" fmla="*/ 2030015 w 2030015"/>
              <a:gd name="connsiteY2" fmla="*/ 1218009 h 1218009"/>
              <a:gd name="connsiteX3" fmla="*/ 0 w 2030015"/>
              <a:gd name="connsiteY3" fmla="*/ 1218009 h 1218009"/>
              <a:gd name="connsiteX4" fmla="*/ 0 w 2030015"/>
              <a:gd name="connsiteY4" fmla="*/ 0 h 121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1218009">
                <a:moveTo>
                  <a:pt x="0" y="0"/>
                </a:moveTo>
                <a:lnTo>
                  <a:pt x="2030015" y="0"/>
                </a:lnTo>
                <a:lnTo>
                  <a:pt x="2030015" y="1218009"/>
                </a:lnTo>
                <a:lnTo>
                  <a:pt x="0" y="121800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90" tIns="110490" rIns="110490" bIns="110490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900" kern="1200" dirty="0"/>
              <a:t> </a:t>
            </a:r>
            <a:r>
              <a:rPr lang="en-US" sz="5400" b="1" kern="1200" dirty="0">
                <a:solidFill>
                  <a:schemeClr val="tx1"/>
                </a:solidFill>
                <a:latin typeface="Cambria" panose="02040503050406030204" pitchFamily="18" charset="0"/>
              </a:rPr>
              <a:t>-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874048" y="3789547"/>
            <a:ext cx="0" cy="3888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2325" y="5471304"/>
            <a:ext cx="0" cy="3888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34462" y="5471304"/>
            <a:ext cx="0" cy="3888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914668" y="4542840"/>
            <a:ext cx="0" cy="3888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537FA80-70B7-474B-A54A-7DBF34DE49EF}"/>
              </a:ext>
            </a:extLst>
          </p:cNvPr>
          <p:cNvCxnSpPr/>
          <p:nvPr/>
        </p:nvCxnSpPr>
        <p:spPr>
          <a:xfrm>
            <a:off x="4892710" y="4606078"/>
            <a:ext cx="0" cy="3888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3920382-DF00-7748-A411-F1EB1C2F1379}"/>
              </a:ext>
            </a:extLst>
          </p:cNvPr>
          <p:cNvCxnSpPr/>
          <p:nvPr/>
        </p:nvCxnSpPr>
        <p:spPr>
          <a:xfrm>
            <a:off x="6238157" y="5213037"/>
            <a:ext cx="0" cy="3888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DF837F9-BF67-DF4B-99A2-A963C7628868}"/>
              </a:ext>
            </a:extLst>
          </p:cNvPr>
          <p:cNvCxnSpPr/>
          <p:nvPr/>
        </p:nvCxnSpPr>
        <p:spPr>
          <a:xfrm>
            <a:off x="8019756" y="5209694"/>
            <a:ext cx="0" cy="3888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5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2" grpId="0"/>
      <p:bldP spid="5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EBNF and BNF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EBNF -  extended BNF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BNF uses two symbols:             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</a:t>
            </a:r>
            <a:r>
              <a:rPr lang="en-US" dirty="0">
                <a:latin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EBNF uses six symbols:            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  {    }  [   ]</a:t>
            </a:r>
          </a:p>
          <a:p>
            <a:pPr marL="0" indent="0">
              <a:buNone/>
            </a:pPr>
            <a:r>
              <a:rPr lang="en-US" u="sng" dirty="0">
                <a:latin typeface="Cambria" panose="02040503050406030204" pitchFamily="18" charset="0"/>
                <a:sym typeface="Symbol" panose="05050102010706020507" pitchFamily="18" charset="2"/>
              </a:rPr>
              <a:t>Example 1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BNF    A          </a:t>
            </a:r>
            <a:r>
              <a:rPr lang="en-US" dirty="0" err="1">
                <a:latin typeface="Cambria" panose="02040503050406030204" pitchFamily="18" charset="0"/>
                <a:sym typeface="Symbol" panose="05050102010706020507" pitchFamily="18" charset="2"/>
              </a:rPr>
              <a:t>Aa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b</a:t>
            </a:r>
          </a:p>
          <a:p>
            <a:pPr marL="1600200" indent="-1600200">
              <a:buNone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 language – All strings of {</a:t>
            </a:r>
            <a:r>
              <a:rPr lang="en-US" dirty="0" err="1">
                <a:latin typeface="Cambria" panose="02040503050406030204" pitchFamily="18" charset="0"/>
                <a:sym typeface="Symbol" panose="05050102010706020507" pitchFamily="18" charset="2"/>
              </a:rPr>
              <a:t>a,b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} which start with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followed by any number of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’s.  Simply--  </a:t>
            </a:r>
            <a:r>
              <a:rPr lang="en-US" b="1" dirty="0" err="1">
                <a:latin typeface="Cambria" panose="02040503050406030204" pitchFamily="18" charset="0"/>
                <a:sym typeface="Symbol" panose="05050102010706020507" pitchFamily="18" charset="2"/>
              </a:rPr>
              <a:t>ba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*</a:t>
            </a:r>
          </a:p>
          <a:p>
            <a:pPr marL="1600200" indent="-1600200">
              <a:buNone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 EBNF:    A          b { a }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059580" y="2532202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059579" y="3124219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61160" y="4356003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90441" y="5995858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917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EBNF and 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24" y="1600200"/>
            <a:ext cx="9072282" cy="48768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Cambria" panose="02040503050406030204" pitchFamily="18" charset="0"/>
              </a:rPr>
              <a:t>Example 2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BNF:     if-</a:t>
            </a:r>
            <a:r>
              <a:rPr lang="en-US" dirty="0" err="1">
                <a:latin typeface="Cambria" panose="02040503050406030204" pitchFamily="18" charset="0"/>
              </a:rPr>
              <a:t>stmt</a:t>
            </a:r>
            <a:r>
              <a:rPr lang="en-US" dirty="0">
                <a:latin typeface="Cambria" panose="02040503050406030204" pitchFamily="18" charset="0"/>
              </a:rPr>
              <a:t>              if (</a:t>
            </a:r>
            <a:r>
              <a:rPr lang="en-US" dirty="0" err="1">
                <a:latin typeface="Cambria" panose="02040503050406030204" pitchFamily="18" charset="0"/>
              </a:rPr>
              <a:t>exp</a:t>
            </a:r>
            <a:r>
              <a:rPr lang="en-US" dirty="0">
                <a:latin typeface="Cambria" panose="02040503050406030204" pitchFamily="18" charset="0"/>
              </a:rPr>
              <a:t>)  statement else-part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              else-part          else statement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</a:p>
          <a:p>
            <a:pPr marL="0" indent="0">
              <a:buNone/>
            </a:pPr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EBNF: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 </a:t>
            </a:r>
            <a:r>
              <a:rPr lang="en-US" dirty="0">
                <a:latin typeface="Cambria" panose="02040503050406030204" pitchFamily="18" charset="0"/>
              </a:rPr>
              <a:t>if-</a:t>
            </a:r>
            <a:r>
              <a:rPr lang="en-US" dirty="0" err="1">
                <a:latin typeface="Cambria" panose="02040503050406030204" pitchFamily="18" charset="0"/>
              </a:rPr>
              <a:t>stmt</a:t>
            </a:r>
            <a:r>
              <a:rPr lang="en-US" dirty="0">
                <a:latin typeface="Cambria" panose="02040503050406030204" pitchFamily="18" charset="0"/>
              </a:rPr>
              <a:t>              if (</a:t>
            </a:r>
            <a:r>
              <a:rPr lang="en-US" dirty="0" err="1">
                <a:latin typeface="Cambria" panose="02040503050406030204" pitchFamily="18" charset="0"/>
              </a:rPr>
              <a:t>exp</a:t>
            </a:r>
            <a:r>
              <a:rPr lang="en-US" dirty="0">
                <a:latin typeface="Cambria" panose="02040503050406030204" pitchFamily="18" charset="0"/>
              </a:rPr>
              <a:t>)  statement [else statement]      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61439" y="2549953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61438" y="3204550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73184" y="4489782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72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670"/>
            <a:ext cx="8229600" cy="88423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ambria" panose="02040503050406030204" pitchFamily="18" charset="0"/>
              </a:rPr>
              <a:t>Chapter 4. Top-Down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892"/>
            <a:ext cx="8229600" cy="4876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A top-down  parsing algorithm parses an input string of tokens by tracing out the steps in a left-most derivation.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Two different forms of top down parsing:</a:t>
            </a:r>
          </a:p>
          <a:p>
            <a:pPr marL="457200" indent="-457200"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Backtracking parsers – to try different possibilities</a:t>
            </a:r>
          </a:p>
          <a:p>
            <a:pPr marL="457200" indent="-457200"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Predictive parsers – to attempt to predict the next construction, using one or more look-ahead tokens.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We will study recursive-descent parsing and LL(1) parsing.</a:t>
            </a:r>
          </a:p>
          <a:p>
            <a:pPr marL="600075" lvl="2" indent="0">
              <a:buNone/>
            </a:pPr>
            <a:r>
              <a:rPr lang="en-US" sz="2600" dirty="0">
                <a:latin typeface="Cambria" panose="02040503050406030204" pitchFamily="18" charset="0"/>
              </a:rPr>
              <a:t>L: process input from left to right</a:t>
            </a:r>
          </a:p>
          <a:p>
            <a:pPr marL="600075" lvl="2" indent="0">
              <a:buNone/>
            </a:pPr>
            <a:r>
              <a:rPr lang="en-US" sz="2600" dirty="0">
                <a:latin typeface="Cambria" panose="02040503050406030204" pitchFamily="18" charset="0"/>
              </a:rPr>
              <a:t>L: left-most derivation</a:t>
            </a:r>
          </a:p>
          <a:p>
            <a:pPr marL="600075" lvl="2" indent="0">
              <a:buNone/>
            </a:pPr>
            <a:r>
              <a:rPr lang="en-US" sz="2600" dirty="0">
                <a:latin typeface="Cambria" panose="02040503050406030204" pitchFamily="18" charset="0"/>
              </a:rPr>
              <a:t>1: one symbol to predict the direction of parse (look ahead 1)</a:t>
            </a:r>
          </a:p>
        </p:txBody>
      </p:sp>
    </p:spTree>
    <p:extLst>
      <p:ext uri="{BB962C8B-B14F-4D97-AF65-F5344CB8AC3E}">
        <p14:creationId xmlns:p14="http://schemas.microsoft.com/office/powerpoint/2010/main" val="3826227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4" y="311730"/>
            <a:ext cx="9135035" cy="88423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</a:rPr>
              <a:t>Top Down Parsing by Recursive-descent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50" y="1246112"/>
            <a:ext cx="8229600" cy="52308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                        Basic Method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ambria" panose="02040503050406030204" pitchFamily="18" charset="0"/>
              </a:rPr>
              <a:t>procedure</a:t>
            </a:r>
            <a:r>
              <a:rPr lang="en-US" sz="2200" dirty="0">
                <a:latin typeface="Cambria" panose="02040503050406030204" pitchFamily="18" charset="0"/>
              </a:rPr>
              <a:t>  </a:t>
            </a:r>
            <a:r>
              <a:rPr lang="en-US" sz="2200" i="1" dirty="0">
                <a:latin typeface="Cambria" panose="02040503050406030204" pitchFamily="18" charset="0"/>
              </a:rPr>
              <a:t>factor</a:t>
            </a:r>
            <a:r>
              <a:rPr lang="en-US" sz="2200" b="1" dirty="0">
                <a:latin typeface="Cambria" panose="020405030504060302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ambria" panose="02040503050406030204" pitchFamily="18" charset="0"/>
              </a:rPr>
              <a:t>begin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ambria" panose="02040503050406030204" pitchFamily="18" charset="0"/>
              </a:rPr>
              <a:t>  </a:t>
            </a:r>
            <a:r>
              <a:rPr lang="en-US" sz="2200" b="1" dirty="0">
                <a:latin typeface="Cambria" panose="02040503050406030204" pitchFamily="18" charset="0"/>
              </a:rPr>
              <a:t>case</a:t>
            </a:r>
            <a:r>
              <a:rPr lang="en-US" sz="2200" dirty="0">
                <a:latin typeface="Cambria" panose="02040503050406030204" pitchFamily="18" charset="0"/>
              </a:rPr>
              <a:t> </a:t>
            </a:r>
            <a:r>
              <a:rPr lang="en-US" sz="2200" i="1" dirty="0">
                <a:latin typeface="Cambria" panose="02040503050406030204" pitchFamily="18" charset="0"/>
              </a:rPr>
              <a:t>token</a:t>
            </a:r>
            <a:r>
              <a:rPr lang="en-US" sz="2200" dirty="0">
                <a:latin typeface="Cambria" panose="020405030504060302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</a:rPr>
              <a:t>of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ambria" panose="02040503050406030204" pitchFamily="18" charset="0"/>
              </a:rPr>
              <a:t>   </a:t>
            </a:r>
            <a:r>
              <a:rPr lang="en-US" sz="2200" b="1" dirty="0">
                <a:solidFill>
                  <a:srgbClr val="00B050"/>
                </a:solidFill>
                <a:latin typeface="Cambria" panose="02040503050406030204" pitchFamily="18" charset="0"/>
              </a:rPr>
              <a:t>(</a:t>
            </a:r>
            <a:r>
              <a:rPr lang="en-US" sz="2200" b="1" dirty="0">
                <a:latin typeface="Cambria" panose="02040503050406030204" pitchFamily="18" charset="0"/>
              </a:rPr>
              <a:t>:</a:t>
            </a:r>
            <a:r>
              <a:rPr lang="en-US" sz="2200" dirty="0">
                <a:latin typeface="Cambria" panose="02040503050406030204" pitchFamily="18" charset="0"/>
              </a:rPr>
              <a:t> </a:t>
            </a:r>
            <a:r>
              <a:rPr lang="en-US" sz="2200" i="1" dirty="0">
                <a:latin typeface="Cambria" panose="02040503050406030204" pitchFamily="18" charset="0"/>
              </a:rPr>
              <a:t>match</a:t>
            </a:r>
            <a:r>
              <a:rPr lang="en-US" sz="2200" dirty="0">
                <a:latin typeface="Cambria" panose="02040503050406030204" pitchFamily="18" charset="0"/>
              </a:rPr>
              <a:t> ( </a:t>
            </a:r>
            <a:r>
              <a:rPr lang="en-US" sz="2200" b="1" dirty="0">
                <a:solidFill>
                  <a:srgbClr val="00B050"/>
                </a:solidFill>
                <a:latin typeface="Cambria" panose="02040503050406030204" pitchFamily="18" charset="0"/>
              </a:rPr>
              <a:t>(</a:t>
            </a:r>
            <a:r>
              <a:rPr lang="en-US" sz="2200" dirty="0">
                <a:latin typeface="Cambria" panose="02040503050406030204" pitchFamily="18" charset="0"/>
              </a:rPr>
              <a:t> )</a:t>
            </a:r>
            <a:r>
              <a:rPr lang="en-US" sz="2200" b="1" dirty="0">
                <a:latin typeface="Cambria" panose="020405030504060302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ambria" panose="02040503050406030204" pitchFamily="18" charset="0"/>
              </a:rPr>
              <a:t>       </a:t>
            </a:r>
            <a:r>
              <a:rPr lang="en-US" sz="2200" i="1" dirty="0" err="1">
                <a:latin typeface="Cambria" panose="02040503050406030204" pitchFamily="18" charset="0"/>
              </a:rPr>
              <a:t>exp</a:t>
            </a:r>
            <a:r>
              <a:rPr lang="en-US" sz="2200" b="1" dirty="0">
                <a:latin typeface="Cambria" panose="020405030504060302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ambria" panose="02040503050406030204" pitchFamily="18" charset="0"/>
              </a:rPr>
              <a:t>       </a:t>
            </a:r>
            <a:r>
              <a:rPr lang="en-US" sz="2200" i="1" dirty="0">
                <a:latin typeface="Cambria" panose="02040503050406030204" pitchFamily="18" charset="0"/>
              </a:rPr>
              <a:t>match</a:t>
            </a:r>
            <a:r>
              <a:rPr lang="en-US" sz="2200" dirty="0">
                <a:latin typeface="Cambria" panose="02040503050406030204" pitchFamily="18" charset="0"/>
              </a:rPr>
              <a:t>( </a:t>
            </a:r>
            <a:r>
              <a:rPr lang="en-US" sz="22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  <a:r>
              <a:rPr lang="en-US" sz="2200" dirty="0">
                <a:latin typeface="Cambria" panose="02040503050406030204" pitchFamily="18" charset="0"/>
              </a:rPr>
              <a:t> )</a:t>
            </a:r>
            <a:r>
              <a:rPr lang="en-US" sz="2200" b="1" dirty="0">
                <a:latin typeface="Cambria" panose="020405030504060302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ambria" panose="02040503050406030204" pitchFamily="18" charset="0"/>
              </a:rPr>
              <a:t>  </a:t>
            </a:r>
            <a:r>
              <a:rPr lang="en-US" sz="2200" b="1" dirty="0">
                <a:solidFill>
                  <a:srgbClr val="00B050"/>
                </a:solidFill>
                <a:latin typeface="Cambria" panose="02040503050406030204" pitchFamily="18" charset="0"/>
              </a:rPr>
              <a:t>number</a:t>
            </a:r>
            <a:r>
              <a:rPr lang="en-US" sz="2200" b="1" dirty="0">
                <a:latin typeface="Cambria" panose="02040503050406030204" pitchFamily="18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ambria" panose="02040503050406030204" pitchFamily="18" charset="0"/>
              </a:rPr>
              <a:t>      </a:t>
            </a:r>
            <a:r>
              <a:rPr lang="en-US" sz="2200" i="1" dirty="0">
                <a:latin typeface="Cambria" panose="02040503050406030204" pitchFamily="18" charset="0"/>
              </a:rPr>
              <a:t>match</a:t>
            </a:r>
            <a:r>
              <a:rPr lang="en-US" sz="2200" dirty="0">
                <a:latin typeface="Cambria" panose="02040503050406030204" pitchFamily="18" charset="0"/>
              </a:rPr>
              <a:t> (</a:t>
            </a:r>
            <a:r>
              <a:rPr lang="en-US" sz="2200" b="1" dirty="0">
                <a:solidFill>
                  <a:srgbClr val="00B050"/>
                </a:solidFill>
                <a:latin typeface="Cambria" panose="02040503050406030204" pitchFamily="18" charset="0"/>
              </a:rPr>
              <a:t>number</a:t>
            </a:r>
            <a:r>
              <a:rPr lang="en-US" sz="2200" dirty="0">
                <a:latin typeface="Cambria" panose="02040503050406030204" pitchFamily="18" charset="0"/>
              </a:rPr>
              <a:t>)</a:t>
            </a:r>
            <a:r>
              <a:rPr lang="en-US" sz="2200" b="1" dirty="0">
                <a:latin typeface="Cambria" panose="020405030504060302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ambria" panose="02040503050406030204" pitchFamily="18" charset="0"/>
              </a:rPr>
              <a:t>  </a:t>
            </a:r>
            <a:r>
              <a:rPr lang="en-US" sz="2200" b="1" dirty="0">
                <a:latin typeface="Cambria" panose="02040503050406030204" pitchFamily="18" charset="0"/>
              </a:rPr>
              <a:t>else</a:t>
            </a:r>
            <a:r>
              <a:rPr lang="en-US" sz="2200" dirty="0">
                <a:latin typeface="Cambria" panose="02040503050406030204" pitchFamily="18" charset="0"/>
              </a:rPr>
              <a:t> </a:t>
            </a:r>
            <a:r>
              <a:rPr lang="en-US" sz="2200" i="1" dirty="0">
                <a:latin typeface="Cambria" panose="02040503050406030204" pitchFamily="18" charset="0"/>
              </a:rPr>
              <a:t>error</a:t>
            </a:r>
            <a:r>
              <a:rPr lang="en-US" sz="2200" b="1" dirty="0">
                <a:latin typeface="Cambria" panose="020405030504060302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ambria" panose="02040503050406030204" pitchFamily="18" charset="0"/>
              </a:rPr>
              <a:t>  </a:t>
            </a:r>
            <a:r>
              <a:rPr lang="en-US" sz="2200" b="1" dirty="0">
                <a:latin typeface="Cambria" panose="02040503050406030204" pitchFamily="18" charset="0"/>
              </a:rPr>
              <a:t>end case;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ambria" panose="02040503050406030204" pitchFamily="18" charset="0"/>
              </a:rPr>
              <a:t>end</a:t>
            </a:r>
            <a:r>
              <a:rPr lang="en-US" sz="2200" dirty="0">
                <a:latin typeface="Cambria" panose="02040503050406030204" pitchFamily="18" charset="0"/>
              </a:rPr>
              <a:t> </a:t>
            </a:r>
            <a:r>
              <a:rPr lang="en-US" sz="2200" i="1" dirty="0">
                <a:latin typeface="Cambria" panose="02040503050406030204" pitchFamily="18" charset="0"/>
              </a:rPr>
              <a:t>factor</a:t>
            </a:r>
            <a:r>
              <a:rPr lang="en-US" sz="2200" b="1" dirty="0">
                <a:latin typeface="Cambria" panose="02040503050406030204" pitchFamily="18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25714" y="1513964"/>
            <a:ext cx="56182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0075" lvl="2" indent="0">
              <a:buNone/>
            </a:pPr>
            <a:r>
              <a:rPr lang="en-US" sz="2400" dirty="0" err="1">
                <a:latin typeface="Cambria" panose="02040503050406030204" pitchFamily="18" charset="0"/>
              </a:rPr>
              <a:t>exp</a:t>
            </a:r>
            <a:r>
              <a:rPr lang="en-US" sz="2400" dirty="0">
                <a:latin typeface="Cambria" panose="02040503050406030204" pitchFamily="18" charset="0"/>
              </a:rPr>
              <a:t>              </a:t>
            </a:r>
            <a:r>
              <a:rPr lang="en-US" sz="2400" dirty="0" err="1">
                <a:latin typeface="Cambria" panose="02040503050406030204" pitchFamily="18" charset="0"/>
              </a:rPr>
              <a:t>exp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addop</a:t>
            </a:r>
            <a:r>
              <a:rPr lang="en-US" sz="2400" dirty="0">
                <a:latin typeface="Cambria" panose="02040503050406030204" pitchFamily="18" charset="0"/>
              </a:rPr>
              <a:t> term </a:t>
            </a:r>
            <a:r>
              <a:rPr lang="en-US" sz="24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term</a:t>
            </a:r>
          </a:p>
          <a:p>
            <a:pPr marL="600075" lvl="2" indent="0">
              <a:buNone/>
            </a:pPr>
            <a:r>
              <a:rPr lang="en-US" sz="2400" dirty="0" err="1">
                <a:latin typeface="Cambria" panose="02040503050406030204" pitchFamily="18" charset="0"/>
                <a:sym typeface="Symbol" panose="05050102010706020507" pitchFamily="18" charset="2"/>
              </a:rPr>
              <a:t>addop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        +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2400" dirty="0">
                <a:latin typeface="Cambria" panose="02040503050406030204" pitchFamily="18" charset="0"/>
              </a:rPr>
              <a:t>–</a:t>
            </a:r>
          </a:p>
          <a:p>
            <a:pPr marL="600075" lvl="2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term            </a:t>
            </a:r>
            <a:r>
              <a:rPr lang="en-US" sz="2400" dirty="0" err="1">
                <a:latin typeface="Cambria" panose="02040503050406030204" pitchFamily="18" charset="0"/>
              </a:rPr>
              <a:t>term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mulop</a:t>
            </a:r>
            <a:r>
              <a:rPr lang="en-US" sz="2400" dirty="0">
                <a:latin typeface="Cambria" panose="02040503050406030204" pitchFamily="18" charset="0"/>
              </a:rPr>
              <a:t> factor </a:t>
            </a:r>
            <a:r>
              <a:rPr lang="en-US" sz="24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factor</a:t>
            </a:r>
          </a:p>
          <a:p>
            <a:pPr marL="600075" lvl="2" indent="0">
              <a:buNone/>
            </a:pPr>
            <a:r>
              <a:rPr lang="en-US" sz="2400" dirty="0" err="1">
                <a:latin typeface="Cambria" panose="02040503050406030204" pitchFamily="18" charset="0"/>
                <a:sym typeface="Symbol" panose="05050102010706020507" pitchFamily="18" charset="2"/>
              </a:rPr>
              <a:t>mulop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        ∗ </a:t>
            </a:r>
          </a:p>
          <a:p>
            <a:pPr marL="600075" lvl="2" indent="0">
              <a:buNone/>
            </a:pP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factor           ( </a:t>
            </a:r>
            <a:r>
              <a:rPr lang="en-US" sz="2400" dirty="0" err="1">
                <a:latin typeface="Cambria" panose="02040503050406030204" pitchFamily="18" charset="0"/>
                <a:sym typeface="Symbol" panose="05050102010706020507" pitchFamily="18" charset="2"/>
              </a:rPr>
              <a:t>exp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)</a:t>
            </a:r>
            <a:r>
              <a:rPr lang="en-US" sz="2400" b="1" dirty="0">
                <a:latin typeface="Cambria" panose="02040503050406030204" pitchFamily="18" charset="0"/>
                <a:sym typeface="Symbol" panose="05050102010706020507" pitchFamily="18" charset="2"/>
              </a:rPr>
              <a:t> 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number </a:t>
            </a:r>
          </a:p>
          <a:p>
            <a:pPr marL="600075" lvl="2" indent="0">
              <a:buNone/>
            </a:pPr>
            <a:endParaRPr lang="en-US" sz="24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600075" lvl="2" indent="0">
              <a:buNone/>
            </a:pP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143174" y="1790398"/>
            <a:ext cx="418286" cy="1442263"/>
            <a:chOff x="1766928" y="2357813"/>
            <a:chExt cx="418286" cy="1442263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766928" y="2357813"/>
              <a:ext cx="402167" cy="8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766928" y="2728548"/>
              <a:ext cx="402167" cy="8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766928" y="3090978"/>
              <a:ext cx="402167" cy="8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783047" y="3437061"/>
              <a:ext cx="402167" cy="8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766928" y="3791611"/>
              <a:ext cx="402167" cy="8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05385" y="6085665"/>
            <a:ext cx="275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Refer to pg.  144 of text</a:t>
            </a:r>
          </a:p>
        </p:txBody>
      </p:sp>
    </p:spTree>
    <p:extLst>
      <p:ext uri="{BB962C8B-B14F-4D97-AF65-F5344CB8AC3E}">
        <p14:creationId xmlns:p14="http://schemas.microsoft.com/office/powerpoint/2010/main" val="232487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</a:rPr>
              <a:t>Repetition and Choice (using EBNF)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14" y="2013438"/>
            <a:ext cx="8904121" cy="40708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A         </a:t>
            </a:r>
            <a:r>
              <a:rPr lang="en-US" dirty="0" err="1">
                <a:latin typeface="Cambria" panose="02040503050406030204" pitchFamily="18" charset="0"/>
              </a:rPr>
              <a:t>A</a:t>
            </a:r>
            <a:r>
              <a:rPr lang="el-GR" dirty="0">
                <a:latin typeface="Cambria" panose="02040503050406030204" pitchFamily="18" charset="0"/>
              </a:rPr>
              <a:t>α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l-GR" dirty="0">
                <a:latin typeface="Cambria" panose="02040503050406030204" pitchFamily="18" charset="0"/>
                <a:sym typeface="Symbol" panose="05050102010706020507" pitchFamily="18" charset="2"/>
              </a:rPr>
              <a:t>β</a:t>
            </a:r>
            <a:r>
              <a:rPr lang="en-US" dirty="0">
                <a:latin typeface="Cambria" panose="02040503050406030204" pitchFamily="18" charset="0"/>
              </a:rPr>
              <a:t>       left-recursive,   </a:t>
            </a:r>
            <a:r>
              <a:rPr lang="el-GR" dirty="0"/>
              <a:t>α</a:t>
            </a:r>
            <a:r>
              <a:rPr lang="en-US" dirty="0"/>
              <a:t>,</a:t>
            </a:r>
            <a:r>
              <a:rPr lang="el-GR" dirty="0">
                <a:sym typeface="Symbol" panose="05050102010706020507" pitchFamily="18" charset="2"/>
              </a:rPr>
              <a:t> β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are a string of symbols.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     EBNF:    </a:t>
            </a:r>
            <a:r>
              <a:rPr lang="en-US" dirty="0">
                <a:latin typeface="Cambria" panose="02040503050406030204" pitchFamily="18" charset="0"/>
              </a:rPr>
              <a:t>A         </a:t>
            </a:r>
            <a:r>
              <a:rPr lang="el-GR" dirty="0">
                <a:sym typeface="Symbol" panose="05050102010706020507" pitchFamily="18" charset="2"/>
              </a:rPr>
              <a:t>β</a:t>
            </a:r>
            <a:r>
              <a:rPr lang="en-US" dirty="0">
                <a:sym typeface="Symbol" panose="05050102010706020507" pitchFamily="18" charset="2"/>
              </a:rPr>
              <a:t> { </a:t>
            </a:r>
            <a:r>
              <a:rPr lang="el-GR" dirty="0"/>
              <a:t>α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notes:    Must have </a:t>
            </a:r>
            <a:r>
              <a:rPr lang="el-GR" dirty="0">
                <a:sym typeface="Symbol" panose="05050102010706020507" pitchFamily="18" charset="2"/>
              </a:rPr>
              <a:t>β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to stop recursion. 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A=&gt;</a:t>
            </a:r>
            <a:r>
              <a:rPr lang="el-GR" dirty="0">
                <a:sym typeface="Symbol" panose="05050102010706020507" pitchFamily="18" charset="2"/>
              </a:rPr>
              <a:t> β</a:t>
            </a:r>
            <a:r>
              <a:rPr lang="en-US" dirty="0">
                <a:sym typeface="Symbol" panose="05050102010706020507" pitchFamily="18" charset="2"/>
              </a:rPr>
              <a:t>             or 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A =&gt; </a:t>
            </a:r>
            <a:r>
              <a:rPr lang="en-US" dirty="0"/>
              <a:t>A</a:t>
            </a:r>
            <a:r>
              <a:rPr lang="el-GR" dirty="0"/>
              <a:t>α</a:t>
            </a: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   =&gt; A</a:t>
            </a:r>
            <a:r>
              <a:rPr lang="el-GR" dirty="0"/>
              <a:t> α α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   =&gt; </a:t>
            </a:r>
            <a:r>
              <a:rPr lang="el-GR" dirty="0">
                <a:sym typeface="Symbol" panose="05050102010706020507" pitchFamily="18" charset="2"/>
              </a:rPr>
              <a:t>β</a:t>
            </a:r>
            <a:r>
              <a:rPr lang="el-GR" dirty="0"/>
              <a:t> α α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49242" y="2252304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432286" y="2672565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0580" y="1417638"/>
            <a:ext cx="606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</a:rPr>
              <a:t>I.</a:t>
            </a:r>
          </a:p>
        </p:txBody>
      </p:sp>
    </p:spTree>
    <p:extLst>
      <p:ext uri="{BB962C8B-B14F-4D97-AF65-F5344CB8AC3E}">
        <p14:creationId xmlns:p14="http://schemas.microsoft.com/office/powerpoint/2010/main" val="1723040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841"/>
            <a:ext cx="8229600" cy="88423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</a:rPr>
              <a:t>Repetition and Choice (using EBNF)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4000" dirty="0">
                <a:latin typeface="Cambria" panose="02040503050406030204" pitchFamily="18" charset="0"/>
              </a:rPr>
              <a:t>II.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69050" y="2506317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1305" y="2259815"/>
            <a:ext cx="8361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         </a:t>
            </a:r>
            <a:r>
              <a:rPr lang="el-GR" sz="2400" dirty="0"/>
              <a:t>α</a:t>
            </a:r>
            <a:r>
              <a:rPr lang="en-US" sz="2400" dirty="0">
                <a:latin typeface="Cambria" panose="02040503050406030204" pitchFamily="18" charset="0"/>
              </a:rPr>
              <a:t>A </a:t>
            </a:r>
            <a:r>
              <a:rPr lang="en-US" sz="24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l-GR" sz="2400" dirty="0">
                <a:latin typeface="Cambria" panose="02040503050406030204" pitchFamily="18" charset="0"/>
                <a:sym typeface="Symbol" panose="05050102010706020507" pitchFamily="18" charset="2"/>
              </a:rPr>
              <a:t>β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                Right-recursive</a:t>
            </a:r>
          </a:p>
          <a:p>
            <a:endParaRPr lang="en-US" sz="24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lvl="2"/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EBNF:    </a:t>
            </a:r>
            <a:r>
              <a:rPr lang="en-US" sz="2400" dirty="0">
                <a:latin typeface="Cambria" panose="02040503050406030204" pitchFamily="18" charset="0"/>
              </a:rPr>
              <a:t>A         </a:t>
            </a:r>
            <a:r>
              <a:rPr lang="en-US" sz="2400" dirty="0">
                <a:sym typeface="Symbol" panose="05050102010706020507" pitchFamily="18" charset="2"/>
              </a:rPr>
              <a:t>{ </a:t>
            </a:r>
            <a:r>
              <a:rPr lang="el-GR" sz="2400" dirty="0"/>
              <a:t>α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}</a:t>
            </a:r>
            <a:r>
              <a:rPr lang="el-GR" sz="2400" dirty="0">
                <a:sym typeface="Symbol" panose="05050102010706020507" pitchFamily="18" charset="2"/>
              </a:rPr>
              <a:t>β</a:t>
            </a:r>
            <a:endParaRPr lang="en-US" sz="2400" dirty="0">
              <a:latin typeface="Cambria" panose="020405030504060302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19162" y="3229584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/>
          <p:cNvSpPr txBox="1">
            <a:spLocks/>
          </p:cNvSpPr>
          <p:nvPr/>
        </p:nvSpPr>
        <p:spPr>
          <a:xfrm>
            <a:off x="457200" y="3673756"/>
            <a:ext cx="8229600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57175" indent="-257175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8663" indent="-385763" algn="l" defTabSz="685800" rtl="0" eaLnBrk="1" latinLnBrk="0" hangingPunct="1">
              <a:spcBef>
                <a:spcPts val="600"/>
              </a:spcBef>
              <a:spcAft>
                <a:spcPts val="1200"/>
              </a:spcAft>
              <a:buFont typeface="Courier New" pitchFamily="49" charset="0"/>
              <a:buChar char="o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itchFamily="49" charset="0"/>
              <a:buNone/>
            </a:pPr>
            <a:r>
              <a:rPr lang="en-US" sz="4000" dirty="0">
                <a:latin typeface="Cambria" panose="02040503050406030204" pitchFamily="18" charset="0"/>
              </a:rPr>
              <a:t>III.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0470" y="4381642"/>
            <a:ext cx="8361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if-</a:t>
            </a:r>
            <a:r>
              <a:rPr lang="en-US" sz="2400" dirty="0" err="1">
                <a:latin typeface="Cambria" panose="02040503050406030204" pitchFamily="18" charset="0"/>
              </a:rPr>
              <a:t>stmt</a:t>
            </a:r>
            <a:r>
              <a:rPr lang="en-US" sz="2400" dirty="0">
                <a:latin typeface="Cambria" panose="02040503050406030204" pitchFamily="18" charset="0"/>
              </a:rPr>
              <a:t>         if (</a:t>
            </a:r>
            <a:r>
              <a:rPr lang="en-US" sz="2400" dirty="0" err="1">
                <a:latin typeface="Cambria" panose="02040503050406030204" pitchFamily="18" charset="0"/>
              </a:rPr>
              <a:t>exp</a:t>
            </a:r>
            <a:r>
              <a:rPr lang="en-US" sz="2400" dirty="0">
                <a:latin typeface="Cambria" panose="02040503050406030204" pitchFamily="18" charset="0"/>
              </a:rPr>
              <a:t> ) statement</a:t>
            </a:r>
            <a:endParaRPr lang="en-US" sz="24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                   </a:t>
            </a:r>
            <a:r>
              <a:rPr lang="en-US" sz="24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if (</a:t>
            </a:r>
            <a:r>
              <a:rPr lang="en-US" sz="2400" dirty="0" err="1">
                <a:latin typeface="Cambria" panose="02040503050406030204" pitchFamily="18" charset="0"/>
                <a:sym typeface="Symbol" panose="05050102010706020507" pitchFamily="18" charset="2"/>
              </a:rPr>
              <a:t>exp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) statement else statement</a:t>
            </a:r>
          </a:p>
          <a:p>
            <a:pPr lvl="2"/>
            <a:endParaRPr lang="en-US" sz="24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lvl="2"/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EBNF:    </a:t>
            </a:r>
            <a:r>
              <a:rPr lang="en-US" sz="2400" dirty="0">
                <a:latin typeface="Cambria" panose="02040503050406030204" pitchFamily="18" charset="0"/>
              </a:rPr>
              <a:t>if-</a:t>
            </a:r>
            <a:r>
              <a:rPr lang="en-US" sz="2400" dirty="0" err="1">
                <a:latin typeface="Cambria" panose="02040503050406030204" pitchFamily="18" charset="0"/>
              </a:rPr>
              <a:t>stmt</a:t>
            </a:r>
            <a:r>
              <a:rPr lang="en-US" sz="2400" dirty="0">
                <a:latin typeface="Cambria" panose="02040503050406030204" pitchFamily="18" charset="0"/>
              </a:rPr>
              <a:t>        if ( </a:t>
            </a:r>
            <a:r>
              <a:rPr lang="en-US" sz="2400" dirty="0" err="1">
                <a:latin typeface="Cambria" panose="02040503050406030204" pitchFamily="18" charset="0"/>
              </a:rPr>
              <a:t>exp</a:t>
            </a:r>
            <a:r>
              <a:rPr lang="en-US" sz="2400" dirty="0">
                <a:latin typeface="Cambria" panose="02040503050406030204" pitchFamily="18" charset="0"/>
              </a:rPr>
              <a:t> ) statement [ else statement ]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74150" y="4624685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45904" y="5747115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899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</a:rPr>
              <a:t>Repetition and Choice (using EBNF)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00173" y="2406882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/>
          <p:cNvSpPr txBox="1">
            <a:spLocks noGrp="1"/>
          </p:cNvSpPr>
          <p:nvPr>
            <p:ph idx="1"/>
          </p:nvPr>
        </p:nvSpPr>
        <p:spPr>
          <a:xfrm>
            <a:off x="457199" y="1600200"/>
            <a:ext cx="826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4000" dirty="0">
                <a:latin typeface="Cambria" panose="02040503050406030204" pitchFamily="18" charset="0"/>
              </a:rPr>
              <a:t>IV.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3868" y="2165198"/>
            <a:ext cx="83756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exp</a:t>
            </a:r>
            <a:r>
              <a:rPr lang="en-US" sz="2400" dirty="0">
                <a:latin typeface="Cambria" panose="02040503050406030204" pitchFamily="18" charset="0"/>
              </a:rPr>
              <a:t>         </a:t>
            </a:r>
            <a:r>
              <a:rPr lang="en-US" sz="2400" dirty="0" err="1">
                <a:latin typeface="Cambria" panose="02040503050406030204" pitchFamily="18" charset="0"/>
              </a:rPr>
              <a:t>exp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addop</a:t>
            </a:r>
            <a:r>
              <a:rPr lang="en-US" sz="2400" dirty="0">
                <a:latin typeface="Cambria" panose="02040503050406030204" pitchFamily="18" charset="0"/>
              </a:rPr>
              <a:t> term </a:t>
            </a:r>
            <a:r>
              <a:rPr lang="en-US" sz="2400" b="1" dirty="0">
                <a:latin typeface="Cambria" panose="02040503050406030204" pitchFamily="18" charset="0"/>
                <a:sym typeface="Symbol" panose="05050102010706020507" pitchFamily="18" charset="2"/>
              </a:rPr>
              <a:t>  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term   </a:t>
            </a:r>
            <a:r>
              <a:rPr lang="en-US" sz="2000" dirty="0">
                <a:latin typeface="Cambria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sz="2000" dirty="0" err="1">
                <a:latin typeface="Cambria" panose="02040503050406030204" pitchFamily="18" charset="0"/>
                <a:sym typeface="Symbol" panose="05050102010706020507" pitchFamily="18" charset="2"/>
              </a:rPr>
              <a:t>exp</a:t>
            </a:r>
            <a:r>
              <a:rPr lang="en-US" sz="2000" dirty="0">
                <a:latin typeface="Cambria" panose="02040503050406030204" pitchFamily="18" charset="0"/>
                <a:sym typeface="Symbol" panose="05050102010706020507" pitchFamily="18" charset="2"/>
              </a:rPr>
              <a:t> on right makes left-recursive)</a:t>
            </a:r>
          </a:p>
          <a:p>
            <a:endParaRPr lang="en-US" sz="24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lvl="2"/>
            <a:r>
              <a:rPr lang="en-US" sz="2400" dirty="0">
                <a:latin typeface="Cambria" panose="02040503050406030204" pitchFamily="18" charset="0"/>
              </a:rPr>
              <a:t>Like previous example A</a:t>
            </a:r>
            <a:r>
              <a:rPr lang="el-GR" sz="2400" dirty="0"/>
              <a:t>α</a:t>
            </a:r>
            <a:r>
              <a:rPr lang="en-US" sz="2400" dirty="0"/>
              <a:t>, </a:t>
            </a:r>
            <a:r>
              <a:rPr lang="en-US" sz="2400" dirty="0">
                <a:latin typeface="Cambria" panose="02040503050406030204" pitchFamily="18" charset="0"/>
              </a:rPr>
              <a:t>where</a:t>
            </a:r>
            <a:r>
              <a:rPr lang="en-US" sz="2400" dirty="0"/>
              <a:t> </a:t>
            </a:r>
            <a:r>
              <a:rPr lang="el-GR" sz="2400" dirty="0"/>
              <a:t>α≡</a:t>
            </a:r>
            <a:r>
              <a:rPr lang="en-US" sz="2400" dirty="0"/>
              <a:t> </a:t>
            </a:r>
            <a:r>
              <a:rPr lang="en-US" sz="2400" dirty="0" err="1">
                <a:latin typeface="Cambria" panose="02040503050406030204" pitchFamily="18" charset="0"/>
              </a:rPr>
              <a:t>addop</a:t>
            </a:r>
            <a:r>
              <a:rPr lang="en-US" sz="2400" dirty="0">
                <a:latin typeface="Cambria" panose="02040503050406030204" pitchFamily="18" charset="0"/>
              </a:rPr>
              <a:t> term,</a:t>
            </a:r>
          </a:p>
          <a:p>
            <a:pPr lvl="2"/>
            <a:r>
              <a:rPr lang="en-US" sz="2400" dirty="0">
                <a:latin typeface="Cambria" panose="02040503050406030204" pitchFamily="18" charset="0"/>
              </a:rPr>
              <a:t>                                         A</a:t>
            </a:r>
            <a:r>
              <a:rPr lang="el-GR" sz="2400" dirty="0"/>
              <a:t> ≡</a:t>
            </a:r>
            <a:r>
              <a:rPr lang="en-US" sz="2400" dirty="0"/>
              <a:t> </a:t>
            </a:r>
            <a:r>
              <a:rPr lang="en-US" sz="2400" dirty="0" err="1">
                <a:latin typeface="Cambria" panose="02040503050406030204" pitchFamily="18" charset="0"/>
              </a:rPr>
              <a:t>exp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l-GR" sz="2400" dirty="0">
                <a:sym typeface="Symbol" panose="05050102010706020507" pitchFamily="18" charset="2"/>
              </a:rPr>
              <a:t>β</a:t>
            </a:r>
            <a:r>
              <a:rPr lang="el-GR" sz="2400" dirty="0"/>
              <a:t> ≡</a:t>
            </a:r>
            <a:r>
              <a:rPr lang="en-US" sz="2400" dirty="0"/>
              <a:t> </a:t>
            </a:r>
            <a:r>
              <a:rPr lang="en-US" sz="2400" dirty="0">
                <a:latin typeface="Cambria" panose="02040503050406030204" pitchFamily="18" charset="0"/>
              </a:rPr>
              <a:t>term</a:t>
            </a:r>
          </a:p>
          <a:p>
            <a:pPr lvl="2"/>
            <a:endParaRPr lang="en-US" sz="2400" dirty="0">
              <a:latin typeface="Cambria" panose="02040503050406030204" pitchFamily="18" charset="0"/>
            </a:endParaRPr>
          </a:p>
          <a:p>
            <a:pPr lvl="2"/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EBNF:    </a:t>
            </a:r>
            <a:r>
              <a:rPr lang="en-US" sz="2400" dirty="0" err="1">
                <a:latin typeface="Cambria" panose="02040503050406030204" pitchFamily="18" charset="0"/>
              </a:rPr>
              <a:t>exp</a:t>
            </a:r>
            <a:r>
              <a:rPr lang="en-US" sz="2400" dirty="0">
                <a:latin typeface="Cambria" panose="02040503050406030204" pitchFamily="18" charset="0"/>
              </a:rPr>
              <a:t>          term { </a:t>
            </a:r>
            <a:r>
              <a:rPr lang="en-US" sz="2400" dirty="0" err="1">
                <a:latin typeface="Cambria" panose="02040503050406030204" pitchFamily="18" charset="0"/>
              </a:rPr>
              <a:t>addop</a:t>
            </a:r>
            <a:r>
              <a:rPr lang="en-US" sz="2400" dirty="0">
                <a:latin typeface="Cambria" panose="02040503050406030204" pitchFamily="18" charset="0"/>
              </a:rPr>
              <a:t> term }</a:t>
            </a:r>
          </a:p>
          <a:p>
            <a:pPr lvl="2"/>
            <a:endParaRPr lang="en-US" sz="2400" dirty="0">
              <a:latin typeface="Cambria" panose="02040503050406030204" pitchFamily="18" charset="0"/>
            </a:endParaRPr>
          </a:p>
          <a:p>
            <a:pPr lvl="2"/>
            <a:r>
              <a:rPr lang="en-US" sz="2400" dirty="0">
                <a:latin typeface="Cambria" panose="02040503050406030204" pitchFamily="18" charset="0"/>
              </a:rPr>
              <a:t>This does not allow for choice so,</a:t>
            </a:r>
          </a:p>
          <a:p>
            <a:pPr lvl="2"/>
            <a:r>
              <a:rPr lang="en-US" sz="2400" dirty="0">
                <a:latin typeface="Cambria" panose="02040503050406030204" pitchFamily="18" charset="0"/>
              </a:rPr>
              <a:t>                 </a:t>
            </a:r>
            <a:r>
              <a:rPr lang="en-US" sz="2400" dirty="0" err="1">
                <a:latin typeface="Cambria" panose="02040503050406030204" pitchFamily="18" charset="0"/>
              </a:rPr>
              <a:t>exp</a:t>
            </a:r>
            <a:r>
              <a:rPr lang="en-US" sz="2400" dirty="0">
                <a:latin typeface="Cambria" panose="02040503050406030204" pitchFamily="18" charset="0"/>
              </a:rPr>
              <a:t>          term [ </a:t>
            </a:r>
            <a:r>
              <a:rPr lang="en-US" sz="2400" dirty="0" err="1">
                <a:latin typeface="Cambria" panose="02040503050406030204" pitchFamily="18" charset="0"/>
              </a:rPr>
              <a:t>addop</a:t>
            </a:r>
            <a:r>
              <a:rPr lang="en-US" sz="2400" dirty="0">
                <a:latin typeface="Cambria" panose="02040503050406030204" pitchFamily="18" charset="0"/>
              </a:rPr>
              <a:t> term ]</a:t>
            </a:r>
          </a:p>
          <a:p>
            <a:pPr lvl="2"/>
            <a:r>
              <a:rPr lang="en-US" sz="2400" dirty="0">
                <a:latin typeface="Cambria" panose="02040503050406030204" pitchFamily="18" charset="0"/>
              </a:rPr>
              <a:t>is a better solution.</a:t>
            </a:r>
          </a:p>
          <a:p>
            <a:pPr lvl="2"/>
            <a:endParaRPr lang="en-US" sz="2400" dirty="0">
              <a:latin typeface="Cambria" panose="02040503050406030204" pitchFamily="18" charset="0"/>
            </a:endParaRPr>
          </a:p>
          <a:p>
            <a:pPr lvl="2"/>
            <a:endParaRPr lang="en-US" sz="2400" dirty="0">
              <a:latin typeface="Cambria" panose="020405030504060302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24980" y="5337305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31195" y="4260113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672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</a:rPr>
              <a:t>Repetition and Choice (using EBNF)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147602" y="2371320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4000" dirty="0">
                <a:latin typeface="Cambria" panose="02040503050406030204" pitchFamily="18" charset="0"/>
              </a:rPr>
              <a:t>V.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761" y="2103652"/>
            <a:ext cx="7886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stmt-seq</a:t>
            </a:r>
            <a:r>
              <a:rPr lang="en-US" sz="2400" dirty="0">
                <a:latin typeface="Cambria" panose="02040503050406030204" pitchFamily="18" charset="0"/>
              </a:rPr>
              <a:t>           </a:t>
            </a:r>
            <a:r>
              <a:rPr lang="en-US" sz="2400" dirty="0" err="1">
                <a:latin typeface="Cambria" panose="02040503050406030204" pitchFamily="18" charset="0"/>
              </a:rPr>
              <a:t>stmt</a:t>
            </a:r>
            <a:r>
              <a:rPr lang="en-US" sz="2400" dirty="0">
                <a:latin typeface="Cambria" panose="02040503050406030204" pitchFamily="18" charset="0"/>
              </a:rPr>
              <a:t> ;  </a:t>
            </a:r>
            <a:r>
              <a:rPr lang="en-US" sz="2400" dirty="0" err="1">
                <a:latin typeface="Cambria" panose="02040503050406030204" pitchFamily="18" charset="0"/>
              </a:rPr>
              <a:t>stmt-seq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2400" dirty="0" err="1">
                <a:latin typeface="Cambria" panose="02040503050406030204" pitchFamily="18" charset="0"/>
                <a:sym typeface="Symbol" panose="05050102010706020507" pitchFamily="18" charset="2"/>
              </a:rPr>
              <a:t>stmt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    (right recursive) 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endParaRPr lang="en-US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endParaRPr lang="en-US" sz="24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lvl="2"/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EBNF:    </a:t>
            </a:r>
            <a:r>
              <a:rPr lang="en-US" sz="2400" dirty="0" err="1">
                <a:latin typeface="Cambria" panose="02040503050406030204" pitchFamily="18" charset="0"/>
              </a:rPr>
              <a:t>stmt-seq</a:t>
            </a:r>
            <a:r>
              <a:rPr lang="en-US" sz="2400" dirty="0">
                <a:latin typeface="Cambria" panose="02040503050406030204" pitchFamily="18" charset="0"/>
              </a:rPr>
              <a:t>           [ </a:t>
            </a:r>
            <a:r>
              <a:rPr lang="en-US" sz="2400" dirty="0" err="1">
                <a:latin typeface="Cambria" panose="02040503050406030204" pitchFamily="18" charset="0"/>
              </a:rPr>
              <a:t>stmt</a:t>
            </a:r>
            <a:r>
              <a:rPr lang="en-US" sz="2400" dirty="0">
                <a:latin typeface="Cambria" panose="02040503050406030204" pitchFamily="18" charset="0"/>
              </a:rPr>
              <a:t> ; </a:t>
            </a:r>
            <a:r>
              <a:rPr lang="en-US" sz="2400" dirty="0" err="1">
                <a:latin typeface="Cambria" panose="02040503050406030204" pitchFamily="18" charset="0"/>
              </a:rPr>
              <a:t>stmt-seq</a:t>
            </a:r>
            <a:r>
              <a:rPr lang="en-US" sz="2400" dirty="0">
                <a:latin typeface="Cambria" panose="02040503050406030204" pitchFamily="18" charset="0"/>
              </a:rPr>
              <a:t> ]; </a:t>
            </a:r>
            <a:r>
              <a:rPr lang="en-US" sz="2400" dirty="0" err="1">
                <a:latin typeface="Cambria" panose="02040503050406030204" pitchFamily="18" charset="0"/>
              </a:rPr>
              <a:t>stmt</a:t>
            </a:r>
            <a:endParaRPr lang="en-US" sz="2400" dirty="0">
              <a:latin typeface="Cambria" panose="02040503050406030204" pitchFamily="18" charset="0"/>
            </a:endParaRPr>
          </a:p>
          <a:p>
            <a:pPr lvl="2"/>
            <a:endParaRPr lang="en-US" sz="2400" dirty="0">
              <a:latin typeface="Cambria" panose="02040503050406030204" pitchFamily="18" charset="0"/>
            </a:endParaRPr>
          </a:p>
          <a:p>
            <a:pPr lvl="2"/>
            <a:r>
              <a:rPr lang="en-US" sz="2400" dirty="0">
                <a:latin typeface="Cambria" panose="02040503050406030204" pitchFamily="18" charset="0"/>
              </a:rPr>
              <a:t>This does not stop like IV.</a:t>
            </a:r>
          </a:p>
          <a:p>
            <a:pPr lvl="2"/>
            <a:endParaRPr lang="en-US" sz="2400" dirty="0">
              <a:latin typeface="Cambria" panose="020405030504060302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75303" y="3082756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460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624"/>
            <a:ext cx="8229600" cy="884238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LL(1) Parsing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32356"/>
                <a:ext cx="8229600" cy="4876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In the basic method of LL(1) Parsing, an explicit stack is used rather than recursive calls.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Example:   S         ( S ) S 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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ɛ</a:t>
                </a:r>
              </a:p>
              <a:p>
                <a:pPr marL="471488" lvl="1" indent="0">
                  <a:buNone/>
                </a:pPr>
                <a:r>
                  <a:rPr lang="en-US" sz="2400" dirty="0">
                    <a:latin typeface="Cambria" panose="02040503050406030204" pitchFamily="18" charset="0"/>
                    <a:sym typeface="Symbol" panose="05050102010706020507" pitchFamily="18" charset="2"/>
                  </a:rPr>
                  <a:t>Legal strings include: </a:t>
                </a: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ɛ, ( ), ( ) ( ), ( ( ) ), ( ( ) ( ) ),…</a:t>
                </a:r>
              </a:p>
              <a:p>
                <a:pPr marL="471488" lvl="1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This grammar produces strings of matching </a:t>
                </a: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(balanced) parenthesis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. </a:t>
                </a:r>
              </a:p>
              <a:p>
                <a:pPr marL="471488" lvl="1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 Catalan number: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471488" lvl="1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 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+ 1</a:t>
                </a:r>
              </a:p>
              <a:p>
                <a:pPr marL="471488" lvl="1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 say n = 2,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4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                               say n = 3,                </a:t>
                </a:r>
              </a:p>
              <a:p>
                <a:pPr marL="471488" lvl="1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  2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+ 1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32356"/>
                <a:ext cx="8229600" cy="4876800"/>
              </a:xfrm>
              <a:blipFill>
                <a:blip r:embed="rId2"/>
                <a:stretch>
                  <a:fillRect l="-1698" t="-2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2440676" y="2578416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420207" y="4717479"/>
            <a:ext cx="870439" cy="8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07624" y="5520338"/>
            <a:ext cx="870439" cy="8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56845" y="5119005"/>
                <a:ext cx="1667602" cy="703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 = 2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45" y="5119005"/>
                <a:ext cx="1667602" cy="703782"/>
              </a:xfrm>
              <a:prstGeom prst="rect">
                <a:avLst/>
              </a:prstGeom>
              <a:blipFill rotWithShape="0">
                <a:blip r:embed="rId3"/>
                <a:stretch>
                  <a:fillRect b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77708" y="5021294"/>
                <a:ext cx="1093183" cy="907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6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708" y="5021294"/>
                <a:ext cx="1093183" cy="9076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6471138" y="5562009"/>
            <a:ext cx="679935" cy="8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72686" y="5194858"/>
                <a:ext cx="983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686" y="5194858"/>
                <a:ext cx="98327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70388" y="6080854"/>
            <a:ext cx="3385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What is n = 4???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03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561" y="103868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471488" lvl="1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S</a:t>
                </a:r>
                <a:r>
                  <a:rPr lang="en-US" sz="2400" dirty="0">
                    <a:latin typeface="Cambria" panose="02040503050406030204" pitchFamily="18" charset="0"/>
                    <a:sym typeface="Symbol" panose="05050102010706020507" pitchFamily="18" charset="2"/>
                  </a:rPr>
                  <a:t>trings include: </a:t>
                </a: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ɛ, ( ), ( ) ( ), ( ( ) ), ( ( ) ( ) ),…</a:t>
                </a:r>
              </a:p>
              <a:p>
                <a:pPr marL="471488" lvl="1" indent="0">
                  <a:buNone/>
                </a:pP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n=2: ( )( ), (( ))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𝟐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𝟐</m:t>
                    </m:r>
                  </m:oMath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471488" lvl="1" indent="0">
                  <a:buNone/>
                </a:pP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n=3:  ( )( )( ),  ( )(( )),  (( ))( ), (( )( )), ((()))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𝟔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𝟑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𝟑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𝟓</m:t>
                    </m:r>
                  </m:oMath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471488" lvl="1" indent="0">
                  <a:buNone/>
                </a:pP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n=4: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𝟖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𝟒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𝟏𝟒</m:t>
                    </m:r>
                  </m:oMath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471488" lvl="1" indent="0">
                  <a:buNone/>
                </a:pP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	        	</a:t>
                </a:r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( )( )( )( ), ( )( )(( )), ( )(( ))( ), ( )(( )( )), ( )((( ))), (( ))( )( ), (( )( ))( ), </a:t>
                </a:r>
              </a:p>
              <a:p>
                <a:pPr marL="471488" lvl="1" indent="0">
                  <a:buNone/>
                </a:pPr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		((( )))( ), (( ))(( )), (( )( )( )), (( )(( ))), ((( ))( )), ((( )( ))), (((( ))))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561" y="1038680"/>
                <a:ext cx="8229600" cy="4876800"/>
              </a:xfrm>
              <a:blipFill>
                <a:blip r:embed="rId2"/>
                <a:stretch>
                  <a:fillRect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88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Derivation   </a:t>
            </a:r>
            <a:r>
              <a:rPr lang="en-US" sz="2200" dirty="0"/>
              <a:t>(left most derivation, select left-most non-terminal first)</a:t>
            </a:r>
          </a:p>
          <a:p>
            <a:pPr marL="0" indent="0">
              <a:buNone/>
            </a:pPr>
            <a:r>
              <a:rPr lang="en-US" dirty="0"/>
              <a:t>expr =&gt; expr  - expr</a:t>
            </a:r>
          </a:p>
          <a:p>
            <a:pPr marL="600075" lvl="2" indent="0">
              <a:buNone/>
            </a:pPr>
            <a:r>
              <a:rPr lang="en-US" sz="2600" dirty="0"/>
              <a:t>=&gt;  expr – expr – expr</a:t>
            </a:r>
          </a:p>
          <a:p>
            <a:pPr marL="600075" lvl="2" indent="0">
              <a:buNone/>
            </a:pPr>
            <a:r>
              <a:rPr lang="en-US" sz="2600" dirty="0"/>
              <a:t>=&gt; </a:t>
            </a:r>
            <a:r>
              <a:rPr lang="en-US" sz="2600" dirty="0" err="1"/>
              <a:t>num</a:t>
            </a:r>
            <a:r>
              <a:rPr lang="en-US" sz="2600" dirty="0"/>
              <a:t> – expr – expr</a:t>
            </a:r>
          </a:p>
          <a:p>
            <a:pPr marL="600075" lvl="2" indent="0">
              <a:buNone/>
            </a:pPr>
            <a:r>
              <a:rPr lang="en-US" sz="2600" dirty="0"/>
              <a:t>=&gt;  2 – expr – expr</a:t>
            </a:r>
          </a:p>
          <a:p>
            <a:pPr marL="600075" lvl="2" indent="0">
              <a:buNone/>
            </a:pPr>
            <a:r>
              <a:rPr lang="en-US" sz="2600" dirty="0"/>
              <a:t>=&gt;   2 – </a:t>
            </a:r>
            <a:r>
              <a:rPr lang="en-US" sz="2600" dirty="0" err="1"/>
              <a:t>num</a:t>
            </a:r>
            <a:r>
              <a:rPr lang="en-US" sz="2600" dirty="0"/>
              <a:t> – expr</a:t>
            </a:r>
          </a:p>
          <a:p>
            <a:pPr marL="600075" lvl="2" indent="0">
              <a:buNone/>
            </a:pPr>
            <a:r>
              <a:rPr lang="en-US" sz="2600" dirty="0"/>
              <a:t>=&gt;    2 – 5 – expr</a:t>
            </a:r>
          </a:p>
          <a:p>
            <a:pPr marL="600075" lvl="2" indent="0">
              <a:buNone/>
            </a:pPr>
            <a:r>
              <a:rPr lang="en-US" sz="2600" dirty="0"/>
              <a:t>=&gt;     2  - 5 – </a:t>
            </a:r>
            <a:r>
              <a:rPr lang="en-US" sz="2600" dirty="0" err="1"/>
              <a:t>num</a:t>
            </a:r>
            <a:endParaRPr lang="en-US" sz="2600" dirty="0"/>
          </a:p>
          <a:p>
            <a:pPr marL="600075" lvl="2" indent="0">
              <a:buNone/>
            </a:pPr>
            <a:r>
              <a:rPr lang="en-US" sz="2600" dirty="0"/>
              <a:t>=&gt;     2 – 5 - 3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</p:txBody>
      </p:sp>
      <p:sp>
        <p:nvSpPr>
          <p:cNvPr id="4" name="Right Brace 3"/>
          <p:cNvSpPr/>
          <p:nvPr/>
        </p:nvSpPr>
        <p:spPr>
          <a:xfrm rot="16200000">
            <a:off x="1672964" y="1859883"/>
            <a:ext cx="403690" cy="1552061"/>
          </a:xfrm>
          <a:prstGeom prst="rightBrace">
            <a:avLst>
              <a:gd name="adj1" fmla="val 8333"/>
              <a:gd name="adj2" fmla="val 2690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16200000">
            <a:off x="1217006" y="2851013"/>
            <a:ext cx="390805" cy="648060"/>
          </a:xfrm>
          <a:prstGeom prst="rightBrace">
            <a:avLst>
              <a:gd name="adj1" fmla="val 8333"/>
              <a:gd name="adj2" fmla="val 4263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16200000">
            <a:off x="1063511" y="3380081"/>
            <a:ext cx="292198" cy="309016"/>
          </a:xfrm>
          <a:prstGeom prst="rightBrace">
            <a:avLst>
              <a:gd name="adj1" fmla="val 8333"/>
              <a:gd name="adj2" fmla="val 6763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16200000">
            <a:off x="1820331" y="3729572"/>
            <a:ext cx="304800" cy="618056"/>
          </a:xfrm>
          <a:prstGeom prst="rightBrace">
            <a:avLst>
              <a:gd name="adj1" fmla="val 8333"/>
              <a:gd name="adj2" fmla="val 4263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16200000">
            <a:off x="1711375" y="4235458"/>
            <a:ext cx="243317" cy="338660"/>
          </a:xfrm>
          <a:prstGeom prst="rightBrace">
            <a:avLst>
              <a:gd name="adj1" fmla="val 8333"/>
              <a:gd name="adj2" fmla="val 6763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2432590" y="4623601"/>
            <a:ext cx="307938" cy="609597"/>
          </a:xfrm>
          <a:prstGeom prst="rightBrace">
            <a:avLst>
              <a:gd name="adj1" fmla="val 8333"/>
              <a:gd name="adj2" fmla="val 4263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16200000">
            <a:off x="2130521" y="5164670"/>
            <a:ext cx="320606" cy="338660"/>
          </a:xfrm>
          <a:prstGeom prst="rightBrace">
            <a:avLst>
              <a:gd name="adj1" fmla="val 8333"/>
              <a:gd name="adj2" fmla="val 6763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6A34D-73E5-AC45-A0E3-7BC34E870C9E}"/>
              </a:ext>
            </a:extLst>
          </p:cNvPr>
          <p:cNvSpPr txBox="1"/>
          <p:nvPr/>
        </p:nvSpPr>
        <p:spPr>
          <a:xfrm>
            <a:off x="5370787" y="3219023"/>
            <a:ext cx="3589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expr</a:t>
            </a:r>
            <a:r>
              <a:rPr lang="en-US" dirty="0"/>
              <a:t>           </a:t>
            </a:r>
            <a:r>
              <a:rPr lang="en-US" dirty="0">
                <a:latin typeface="Cambria" panose="02040503050406030204" pitchFamily="18" charset="0"/>
              </a:rPr>
              <a:t>expr </a:t>
            </a:r>
            <a:r>
              <a:rPr lang="en-US" b="1" dirty="0">
                <a:latin typeface="Cambria" panose="02040503050406030204" pitchFamily="18" charset="0"/>
              </a:rPr>
              <a:t>–</a:t>
            </a:r>
            <a:r>
              <a:rPr lang="en-US" dirty="0">
                <a:latin typeface="Cambria" panose="02040503050406030204" pitchFamily="18" charset="0"/>
              </a:rPr>
              <a:t> expr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num</a:t>
            </a:r>
            <a:r>
              <a:rPr lang="en-US" dirty="0">
                <a:latin typeface="Cambria" panose="02040503050406030204" pitchFamily="18" charset="0"/>
              </a:rPr>
              <a:t>            </a:t>
            </a:r>
          </a:p>
          <a:p>
            <a:r>
              <a:rPr lang="en-US" dirty="0" err="1">
                <a:latin typeface="Cambria" panose="02040503050406030204" pitchFamily="18" charset="0"/>
              </a:rPr>
              <a:t>num</a:t>
            </a:r>
            <a:r>
              <a:rPr lang="en-US" dirty="0"/>
              <a:t>             </a:t>
            </a:r>
            <a:r>
              <a:rPr lang="en-US" dirty="0">
                <a:latin typeface="Cambria" panose="02040503050406030204" pitchFamily="18" charset="0"/>
              </a:rPr>
              <a:t>0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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 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3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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4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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5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495163-C790-584A-B9E0-0EED8148B3FB}"/>
              </a:ext>
            </a:extLst>
          </p:cNvPr>
          <p:cNvCxnSpPr>
            <a:cxnSpLocks/>
          </p:cNvCxnSpPr>
          <p:nvPr/>
        </p:nvCxnSpPr>
        <p:spPr>
          <a:xfrm>
            <a:off x="5976282" y="3398778"/>
            <a:ext cx="424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716062-AB01-1742-A78D-5B69EC02DBCE}"/>
              </a:ext>
            </a:extLst>
          </p:cNvPr>
          <p:cNvCxnSpPr>
            <a:cxnSpLocks/>
          </p:cNvCxnSpPr>
          <p:nvPr/>
        </p:nvCxnSpPr>
        <p:spPr>
          <a:xfrm>
            <a:off x="6065619" y="3689880"/>
            <a:ext cx="424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11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0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Example (LL(1) Parsing Table):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S        ( S ) S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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  <a:r>
              <a:rPr lang="en-US" dirty="0">
                <a:latin typeface="Cambria" panose="02040503050406030204" pitchFamily="18" charset="0"/>
              </a:rPr>
              <a:t>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65430" y="3194452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573088"/>
              </p:ext>
            </p:extLst>
          </p:nvPr>
        </p:nvGraphicFramePr>
        <p:xfrm>
          <a:off x="762002" y="4089288"/>
          <a:ext cx="713232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M[N,T]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    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       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</a:t>
                      </a:r>
                      <a:r>
                        <a:rPr lang="en-US" sz="2400" dirty="0">
                          <a:latin typeface="Cambria" panose="02040503050406030204" pitchFamily="18" charset="0"/>
                        </a:rPr>
                        <a:t>$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     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S         ( S ) S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S          </a:t>
                      </a:r>
                      <a: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ɛ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" panose="02040503050406030204" pitchFamily="18" charset="0"/>
                        </a:rPr>
                        <a:t>S          </a:t>
                      </a:r>
                      <a: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ɛ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965392" y="4778057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690158" y="4782289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00908" y="4786521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730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S         ( S ) S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62180" y="1885225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34749" y="4899753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797819" y="2564827"/>
            <a:ext cx="6096271" cy="2956989"/>
            <a:chOff x="1613646" y="1834406"/>
            <a:chExt cx="6096271" cy="2956989"/>
          </a:xfrm>
        </p:grpSpPr>
        <p:grpSp>
          <p:nvGrpSpPr>
            <p:cNvPr id="26" name="Group 25"/>
            <p:cNvGrpSpPr/>
            <p:nvPr/>
          </p:nvGrpSpPr>
          <p:grpSpPr>
            <a:xfrm>
              <a:off x="1613646" y="1834406"/>
              <a:ext cx="6096271" cy="2153797"/>
              <a:chOff x="1613646" y="1834406"/>
              <a:chExt cx="6096271" cy="2153797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5365907" y="3047877"/>
                <a:ext cx="402167" cy="84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5434749" y="3979738"/>
                <a:ext cx="402167" cy="84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>
                <a:off x="1622882" y="1834406"/>
                <a:ext cx="6087035" cy="429764"/>
                <a:chOff x="1013283" y="2385154"/>
                <a:chExt cx="6087035" cy="429764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1013283" y="2385154"/>
                  <a:ext cx="6087035" cy="4123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048000" y="2385154"/>
                  <a:ext cx="0" cy="4297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074027" y="2385154"/>
                  <a:ext cx="0" cy="42976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1613646" y="2241759"/>
                <a:ext cx="6087035" cy="466166"/>
                <a:chOff x="1004047" y="2348752"/>
                <a:chExt cx="6087035" cy="466166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004047" y="2366682"/>
                  <a:ext cx="6087035" cy="4123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048000" y="2348753"/>
                  <a:ext cx="0" cy="46616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5074027" y="2348752"/>
                  <a:ext cx="0" cy="46616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1613646" y="2667581"/>
                <a:ext cx="6087035" cy="466166"/>
                <a:chOff x="1004047" y="2348752"/>
                <a:chExt cx="6087035" cy="46616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1004047" y="2366682"/>
                  <a:ext cx="6087035" cy="4123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3048000" y="2348753"/>
                  <a:ext cx="0" cy="46616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5074027" y="2348752"/>
                  <a:ext cx="0" cy="46616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1613647" y="3097888"/>
                <a:ext cx="6087035" cy="466166"/>
                <a:chOff x="1004047" y="2348752"/>
                <a:chExt cx="6087035" cy="466166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004047" y="2366682"/>
                  <a:ext cx="6087035" cy="4123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048000" y="2348753"/>
                  <a:ext cx="0" cy="46616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074027" y="2348752"/>
                  <a:ext cx="0" cy="46616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 26"/>
            <p:cNvGrpSpPr/>
            <p:nvPr/>
          </p:nvGrpSpPr>
          <p:grpSpPr>
            <a:xfrm>
              <a:off x="1613646" y="3518406"/>
              <a:ext cx="6087035" cy="1272989"/>
              <a:chOff x="1613646" y="1798004"/>
              <a:chExt cx="6087035" cy="1272989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5365907" y="3047877"/>
                <a:ext cx="402167" cy="84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1613646" y="1798004"/>
                <a:ext cx="6087035" cy="466166"/>
                <a:chOff x="1004047" y="2348752"/>
                <a:chExt cx="6087035" cy="466166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004047" y="2366682"/>
                  <a:ext cx="6087035" cy="4123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048000" y="2348753"/>
                  <a:ext cx="0" cy="46616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074027" y="2348752"/>
                  <a:ext cx="0" cy="46616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1613646" y="2232794"/>
                <a:ext cx="6087035" cy="475131"/>
                <a:chOff x="1004047" y="2339787"/>
                <a:chExt cx="6087035" cy="475131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1004047" y="2339787"/>
                  <a:ext cx="6087035" cy="4123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048000" y="2348753"/>
                  <a:ext cx="0" cy="46616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074027" y="2348752"/>
                  <a:ext cx="0" cy="46616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1613646" y="2658616"/>
                <a:ext cx="6087035" cy="412377"/>
                <a:chOff x="1004047" y="2339787"/>
                <a:chExt cx="6087035" cy="412377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004047" y="2339787"/>
                  <a:ext cx="6087035" cy="4123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048000" y="2348753"/>
                  <a:ext cx="0" cy="40341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074027" y="2348752"/>
                  <a:ext cx="0" cy="4034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Rectangle 46"/>
          <p:cNvSpPr/>
          <p:nvPr/>
        </p:nvSpPr>
        <p:spPr>
          <a:xfrm>
            <a:off x="796800" y="2528900"/>
            <a:ext cx="1945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Parsing Stack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292502" y="2527986"/>
            <a:ext cx="901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US" sz="2400" dirty="0">
                <a:latin typeface="Cambria" panose="02040503050406030204" pitchFamily="18" charset="0"/>
              </a:rPr>
              <a:t>Input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64787" y="2519021"/>
            <a:ext cx="1035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Action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57473" y="2951381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 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562682" y="2924121"/>
            <a:ext cx="708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( ) $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55623" y="3355257"/>
            <a:ext cx="1148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 S ) S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(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587747" y="3373185"/>
            <a:ext cx="708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(</a:t>
            </a:r>
            <a:r>
              <a:rPr lang="en-US" sz="2400" dirty="0">
                <a:latin typeface="Cambria" panose="02040503050406030204" pitchFamily="18" charset="0"/>
              </a:rPr>
              <a:t> ) $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307266" y="3381908"/>
            <a:ext cx="9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match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1151585" y="3800689"/>
            <a:ext cx="1165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 S ) S  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773802" y="3786445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) $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200599" y="3816229"/>
            <a:ext cx="1024639" cy="461665"/>
            <a:chOff x="5200599" y="3816229"/>
            <a:chExt cx="1024639" cy="461665"/>
          </a:xfrm>
        </p:grpSpPr>
        <p:sp>
          <p:nvSpPr>
            <p:cNvPr id="62" name="Rectangle 61"/>
            <p:cNvSpPr/>
            <p:nvPr/>
          </p:nvSpPr>
          <p:spPr>
            <a:xfrm>
              <a:off x="5200599" y="3816229"/>
              <a:ext cx="10246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S        </a:t>
              </a:r>
              <a:r>
                <a:rPr lang="en-US" sz="2400" b="1" dirty="0">
                  <a:latin typeface="Cambria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ɛ</a:t>
              </a:r>
              <a:endParaRPr lang="en-US" sz="2400" dirty="0">
                <a:latin typeface="Cambria" panose="02040503050406030204" pitchFamily="18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5509897" y="4058564"/>
              <a:ext cx="3865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138163" y="4214614"/>
            <a:ext cx="744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 S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780273" y="4214321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)</a:t>
            </a:r>
            <a:r>
              <a:rPr lang="en-US" sz="2400" dirty="0">
                <a:latin typeface="Cambria" panose="02040503050406030204" pitchFamily="18" charset="0"/>
              </a:rPr>
              <a:t> $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65826" y="4205664"/>
            <a:ext cx="9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match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27527" y="4649047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 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906473" y="465674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1115312" y="5102086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3681029" y="5051259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5043173" y="5051259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accept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4985275" y="2931604"/>
            <a:ext cx="1616148" cy="461665"/>
            <a:chOff x="4985275" y="2931604"/>
            <a:chExt cx="1616148" cy="461665"/>
          </a:xfrm>
        </p:grpSpPr>
        <p:sp>
          <p:nvSpPr>
            <p:cNvPr id="55" name="Rectangle 54"/>
            <p:cNvSpPr/>
            <p:nvPr/>
          </p:nvSpPr>
          <p:spPr>
            <a:xfrm>
              <a:off x="4985275" y="2931604"/>
              <a:ext cx="16161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S        ( S ) S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331319" y="3181395"/>
              <a:ext cx="3865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196579" y="4634790"/>
            <a:ext cx="1091966" cy="461665"/>
            <a:chOff x="5196579" y="4616318"/>
            <a:chExt cx="1091966" cy="461665"/>
          </a:xfrm>
        </p:grpSpPr>
        <p:sp>
          <p:nvSpPr>
            <p:cNvPr id="72" name="Rectangle 71"/>
            <p:cNvSpPr/>
            <p:nvPr/>
          </p:nvSpPr>
          <p:spPr>
            <a:xfrm>
              <a:off x="5196579" y="4616318"/>
              <a:ext cx="10919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S         </a:t>
              </a:r>
              <a:r>
                <a:rPr lang="en-US" sz="2400" b="1" dirty="0">
                  <a:latin typeface="Cambria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ɛ</a:t>
              </a:r>
              <a:endParaRPr lang="en-US" sz="2400" dirty="0">
                <a:latin typeface="Cambria" panose="02040503050406030204" pitchFamily="18" charset="0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5553902" y="4879061"/>
              <a:ext cx="3865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480830"/>
              </p:ext>
            </p:extLst>
          </p:nvPr>
        </p:nvGraphicFramePr>
        <p:xfrm>
          <a:off x="3587747" y="1131322"/>
          <a:ext cx="5157964" cy="647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87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M[N,T]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    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       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       </a:t>
                      </a:r>
                      <a:r>
                        <a:rPr lang="en-US" sz="1200" dirty="0">
                          <a:latin typeface="Cambria" panose="02040503050406030204" pitchFamily="18" charset="0"/>
                        </a:rPr>
                        <a:t>$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5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     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S         ( S ) S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S          </a:t>
                      </a:r>
                      <a:r>
                        <a:rPr lang="en-US" sz="12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ɛ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mbria" panose="02040503050406030204" pitchFamily="18" charset="0"/>
                        </a:rPr>
                        <a:t>S          </a:t>
                      </a:r>
                      <a:r>
                        <a:rPr lang="en-US" sz="12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ɛ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4" name="Straight Arrow Connector 73"/>
          <p:cNvCxnSpPr/>
          <p:nvPr/>
        </p:nvCxnSpPr>
        <p:spPr>
          <a:xfrm>
            <a:off x="5097341" y="1546618"/>
            <a:ext cx="245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356145" y="1574985"/>
            <a:ext cx="245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662304" y="1555645"/>
            <a:ext cx="245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85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allAtOnce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0071"/>
            <a:ext cx="8229600" cy="53721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For the string ( ( ) , which we know is not part of the language:</a:t>
            </a: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sz="22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sz="22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sz="22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sz="2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600" dirty="0">
                <a:sym typeface="Symbol" panose="05050102010706020507" pitchFamily="18" charset="2"/>
              </a:rPr>
              <a:t>We ran out of input but still have contents on the parsing stack, so we </a:t>
            </a:r>
            <a:r>
              <a:rPr lang="en-US" sz="2600" b="1" dirty="0">
                <a:sym typeface="Symbol" panose="05050102010706020507" pitchFamily="18" charset="2"/>
              </a:rPr>
              <a:t>cannot</a:t>
            </a:r>
            <a:r>
              <a:rPr lang="en-US" sz="2600" dirty="0">
                <a:sym typeface="Symbol" panose="05050102010706020507" pitchFamily="18" charset="2"/>
              </a:rPr>
              <a:t> accept this string!</a:t>
            </a:r>
            <a:endParaRPr lang="en-US" sz="2600" b="1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30138" y="1749039"/>
            <a:ext cx="6090845" cy="3794367"/>
            <a:chOff x="830138" y="1749039"/>
            <a:chExt cx="6090845" cy="3794367"/>
          </a:xfrm>
        </p:grpSpPr>
        <p:grpSp>
          <p:nvGrpSpPr>
            <p:cNvPr id="82" name="Group 81"/>
            <p:cNvGrpSpPr/>
            <p:nvPr/>
          </p:nvGrpSpPr>
          <p:grpSpPr>
            <a:xfrm>
              <a:off x="830138" y="1749039"/>
              <a:ext cx="6090845" cy="3794367"/>
              <a:chOff x="830138" y="1749039"/>
              <a:chExt cx="6090845" cy="379436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33677" y="1749039"/>
                <a:ext cx="6087306" cy="2956989"/>
                <a:chOff x="1613646" y="1834406"/>
                <a:chExt cx="6087306" cy="2956989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1613646" y="1834406"/>
                  <a:ext cx="6087306" cy="2153797"/>
                  <a:chOff x="1613646" y="1834406"/>
                  <a:chExt cx="6087306" cy="2153797"/>
                </a:xfrm>
              </p:grpSpPr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5365907" y="3047877"/>
                    <a:ext cx="402167" cy="846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5434749" y="3979738"/>
                    <a:ext cx="402167" cy="846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1613917" y="1834406"/>
                    <a:ext cx="6087035" cy="429764"/>
                    <a:chOff x="1004318" y="2385154"/>
                    <a:chExt cx="6087035" cy="429764"/>
                  </a:xfrm>
                </p:grpSpPr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1004318" y="2385154"/>
                      <a:ext cx="6087035" cy="4123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048000" y="2385154"/>
                      <a:ext cx="0" cy="42976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>
                      <a:off x="5074027" y="2385154"/>
                      <a:ext cx="0" cy="42976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613646" y="2241759"/>
                    <a:ext cx="6087035" cy="466166"/>
                    <a:chOff x="1004047" y="2348752"/>
                    <a:chExt cx="6087035" cy="466166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004047" y="2366682"/>
                      <a:ext cx="6087035" cy="4123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>
                      <a:off x="3048000" y="2348753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>
                      <a:off x="5074027" y="2348752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1613646" y="2667581"/>
                    <a:ext cx="6087035" cy="466166"/>
                    <a:chOff x="1004047" y="2348752"/>
                    <a:chExt cx="6087035" cy="466166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1004047" y="2366682"/>
                      <a:ext cx="6087035" cy="4123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3048000" y="2348753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5074027" y="2348752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1613647" y="3097888"/>
                    <a:ext cx="6087035" cy="466166"/>
                    <a:chOff x="1004047" y="2348752"/>
                    <a:chExt cx="6087035" cy="466166"/>
                  </a:xfrm>
                </p:grpSpPr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004047" y="2366682"/>
                      <a:ext cx="6087035" cy="4123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>
                      <a:off x="3048000" y="2348753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>
                      <a:off x="5074027" y="2348752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1613646" y="3518406"/>
                  <a:ext cx="6087306" cy="1272989"/>
                  <a:chOff x="1613646" y="1798004"/>
                  <a:chExt cx="6087306" cy="1272989"/>
                </a:xfrm>
              </p:grpSpPr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5365907" y="3047877"/>
                    <a:ext cx="402167" cy="846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1613646" y="1798004"/>
                    <a:ext cx="6087035" cy="466166"/>
                    <a:chOff x="1004047" y="2348752"/>
                    <a:chExt cx="6087035" cy="466166"/>
                  </a:xfrm>
                </p:grpSpPr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1004047" y="2366682"/>
                      <a:ext cx="6087035" cy="4123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>
                      <a:off x="3048000" y="2348753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>
                      <a:off x="5074027" y="2348752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1613917" y="2232912"/>
                    <a:ext cx="6087035" cy="475013"/>
                    <a:chOff x="1004318" y="2339905"/>
                    <a:chExt cx="6087035" cy="475013"/>
                  </a:xfrm>
                </p:grpSpPr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004318" y="2339905"/>
                      <a:ext cx="6087035" cy="4123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3048000" y="2348753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>
                      <a:off x="5074027" y="2348752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1613646" y="2658616"/>
                    <a:ext cx="6087035" cy="412377"/>
                    <a:chOff x="1004047" y="2339787"/>
                    <a:chExt cx="6087035" cy="412377"/>
                  </a:xfrm>
                </p:grpSpPr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1004047" y="2339787"/>
                      <a:ext cx="6087035" cy="4123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>
                      <a:off x="3048000" y="2348753"/>
                      <a:ext cx="0" cy="403411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5074027" y="2348752"/>
                      <a:ext cx="0" cy="40341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45" name="Rectangle 44"/>
              <p:cNvSpPr/>
              <p:nvPr/>
            </p:nvSpPr>
            <p:spPr>
              <a:xfrm>
                <a:off x="830138" y="4715023"/>
                <a:ext cx="6087035" cy="4123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833679" y="5131029"/>
                <a:ext cx="6087035" cy="4123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2886555" y="4727618"/>
              <a:ext cx="0" cy="4034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886555" y="5117702"/>
              <a:ext cx="0" cy="4034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912582" y="5117702"/>
              <a:ext cx="0" cy="4034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912582" y="4714291"/>
              <a:ext cx="0" cy="4034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1048787" y="2159984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 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15286" y="1757396"/>
            <a:ext cx="1504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Parsing Stack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226202" y="1783400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Input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280406" y="1757396"/>
            <a:ext cx="820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Action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269520" y="2133088"/>
            <a:ext cx="960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(  ( ) $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034300" y="2569708"/>
            <a:ext cx="1148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 S ) S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(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269520" y="2554780"/>
            <a:ext cx="960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(</a:t>
            </a:r>
            <a:r>
              <a:rPr lang="en-US" sz="2400" dirty="0">
                <a:latin typeface="Cambria" panose="02040503050406030204" pitchFamily="18" charset="0"/>
              </a:rPr>
              <a:t>  ( ) $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222255" y="2545467"/>
            <a:ext cx="1066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match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256617" y="3406523"/>
            <a:ext cx="1066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match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34300" y="3003555"/>
            <a:ext cx="963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 S ) S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3515195" y="2984384"/>
            <a:ext cx="708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( ) $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034300" y="3411848"/>
            <a:ext cx="1552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 S ) S ) S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(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506230" y="3405724"/>
            <a:ext cx="708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(</a:t>
            </a:r>
            <a:r>
              <a:rPr lang="en-US" sz="2400" dirty="0">
                <a:latin typeface="Cambria" panose="02040503050406030204" pitchFamily="18" charset="0"/>
              </a:rPr>
              <a:t> ) $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040368" y="3817979"/>
            <a:ext cx="1367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 S ) S ) 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669110" y="3801222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) $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1034300" y="4253777"/>
            <a:ext cx="1148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 S ) S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97574" y="4256194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) </a:t>
            </a:r>
            <a:r>
              <a:rPr lang="en-US" sz="24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221377" y="4238264"/>
            <a:ext cx="9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match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1048428" y="4661582"/>
            <a:ext cx="963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 S ) 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75388" y="469531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048787" y="5091888"/>
            <a:ext cx="744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 S 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977002" y="5081751"/>
            <a:ext cx="1886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Can’t Accept!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860826" y="510259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5093611" y="3817040"/>
            <a:ext cx="1091966" cy="461665"/>
            <a:chOff x="5093611" y="3817040"/>
            <a:chExt cx="1091966" cy="461665"/>
          </a:xfrm>
        </p:grpSpPr>
        <p:sp>
          <p:nvSpPr>
            <p:cNvPr id="68" name="Rectangle 67"/>
            <p:cNvSpPr/>
            <p:nvPr/>
          </p:nvSpPr>
          <p:spPr>
            <a:xfrm>
              <a:off x="5093611" y="3817040"/>
              <a:ext cx="10919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2400" dirty="0">
                  <a:latin typeface="Cambria" panose="02040503050406030204" pitchFamily="18" charset="0"/>
                </a:rPr>
                <a:t>S         </a:t>
              </a:r>
              <a:r>
                <a:rPr lang="en-US" sz="2400" b="1" dirty="0">
                  <a:latin typeface="Cambria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ɛ</a:t>
              </a:r>
              <a:endParaRPr lang="en-US" sz="2400" dirty="0">
                <a:latin typeface="Cambria" panose="02040503050406030204" pitchFamily="18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5421523" y="4072231"/>
              <a:ext cx="3865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056947" y="2992796"/>
            <a:ext cx="1616148" cy="461665"/>
            <a:chOff x="5056947" y="2992796"/>
            <a:chExt cx="1616148" cy="461665"/>
          </a:xfrm>
        </p:grpSpPr>
        <p:sp>
          <p:nvSpPr>
            <p:cNvPr id="63" name="Rectangle 62"/>
            <p:cNvSpPr/>
            <p:nvPr/>
          </p:nvSpPr>
          <p:spPr>
            <a:xfrm>
              <a:off x="5056947" y="2992796"/>
              <a:ext cx="16161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S        ( S ) S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5383198" y="3265208"/>
              <a:ext cx="3865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5012862" y="2125017"/>
            <a:ext cx="1616148" cy="461665"/>
            <a:chOff x="5012862" y="2125017"/>
            <a:chExt cx="1616148" cy="461665"/>
          </a:xfrm>
        </p:grpSpPr>
        <p:sp>
          <p:nvSpPr>
            <p:cNvPr id="55" name="Rectangle 54"/>
            <p:cNvSpPr/>
            <p:nvPr/>
          </p:nvSpPr>
          <p:spPr>
            <a:xfrm>
              <a:off x="5012862" y="2125017"/>
              <a:ext cx="16161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S        ( S ) S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5302873" y="2360676"/>
              <a:ext cx="3865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5129471" y="4663972"/>
            <a:ext cx="1091966" cy="461665"/>
            <a:chOff x="5129471" y="4663972"/>
            <a:chExt cx="1091966" cy="461665"/>
          </a:xfrm>
        </p:grpSpPr>
        <p:sp>
          <p:nvSpPr>
            <p:cNvPr id="69" name="Rectangle 68"/>
            <p:cNvSpPr/>
            <p:nvPr/>
          </p:nvSpPr>
          <p:spPr>
            <a:xfrm>
              <a:off x="5129471" y="4663972"/>
              <a:ext cx="10919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2400" dirty="0">
                  <a:latin typeface="Cambria" panose="02040503050406030204" pitchFamily="18" charset="0"/>
                </a:rPr>
                <a:t>S         </a:t>
              </a:r>
              <a:r>
                <a:rPr lang="en-US" sz="2400" b="1" dirty="0">
                  <a:latin typeface="Cambria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ɛ</a:t>
              </a:r>
              <a:endParaRPr lang="en-US" sz="2400" dirty="0">
                <a:latin typeface="Cambria" panose="02040503050406030204" pitchFamily="18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5466348" y="4929323"/>
              <a:ext cx="3865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23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  <p:bldP spid="57" grpId="0"/>
      <p:bldP spid="57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7731"/>
            <a:ext cx="8229600" cy="616926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</a:rPr>
              <a:t>S       </a:t>
            </a:r>
            <a:r>
              <a:rPr lang="en-US" dirty="0" err="1">
                <a:latin typeface="Cambria" panose="02040503050406030204" pitchFamily="18" charset="0"/>
              </a:rPr>
              <a:t>aAB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dirty="0" err="1">
                <a:latin typeface="Cambria" panose="02040503050406030204" pitchFamily="18" charset="0"/>
                <a:sym typeface="Symbol" panose="05050102010706020507" pitchFamily="18" charset="2"/>
              </a:rPr>
              <a:t>aB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     A        </a:t>
            </a:r>
            <a:r>
              <a:rPr lang="en-US" dirty="0" err="1">
                <a:latin typeface="Cambria" panose="02040503050406030204" pitchFamily="18" charset="0"/>
                <a:sym typeface="Symbol" panose="05050102010706020507" pitchFamily="18" charset="2"/>
              </a:rPr>
              <a:t>aAB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dirty="0" err="1">
                <a:latin typeface="Cambria" panose="02040503050406030204" pitchFamily="18" charset="0"/>
                <a:sym typeface="Symbol" panose="05050102010706020507" pitchFamily="18" charset="2"/>
              </a:rPr>
              <a:t>aB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    B        </a:t>
            </a:r>
            <a:r>
              <a:rPr lang="en-US" dirty="0" err="1">
                <a:latin typeface="Cambria" panose="02040503050406030204" pitchFamily="18" charset="0"/>
                <a:sym typeface="Symbol" panose="05050102010706020507" pitchFamily="18" charset="2"/>
              </a:rPr>
              <a:t>b</a:t>
            </a:r>
            <a:endParaRPr lang="en-US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mbria" panose="02040503050406030204" pitchFamily="18" charset="0"/>
              </a:rPr>
              <a:t>LL(1) parsing for the string </a:t>
            </a:r>
            <a:r>
              <a:rPr lang="en-US" sz="2000" dirty="0" err="1">
                <a:latin typeface="Cambria" panose="02040503050406030204" pitchFamily="18" charset="0"/>
              </a:rPr>
              <a:t>aaabbb</a:t>
            </a:r>
            <a:r>
              <a:rPr lang="en-US" sz="2000" dirty="0">
                <a:latin typeface="Cambria" panose="02040503050406030204" pitchFamily="18" charset="0"/>
              </a:rPr>
              <a:t> although it is not LL(1) grammar.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   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26148" y="565515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85069" y="579756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753531" y="591525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831523" y="1305294"/>
            <a:ext cx="6092999" cy="5025317"/>
            <a:chOff x="831523" y="1117029"/>
            <a:chExt cx="6092999" cy="5025317"/>
          </a:xfrm>
        </p:grpSpPr>
        <p:grpSp>
          <p:nvGrpSpPr>
            <p:cNvPr id="52" name="Group 51"/>
            <p:cNvGrpSpPr/>
            <p:nvPr/>
          </p:nvGrpSpPr>
          <p:grpSpPr>
            <a:xfrm>
              <a:off x="833677" y="1117029"/>
              <a:ext cx="6090845" cy="3232392"/>
              <a:chOff x="830138" y="1749039"/>
              <a:chExt cx="6090845" cy="3794367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30138" y="1749039"/>
                <a:ext cx="6090845" cy="3794367"/>
                <a:chOff x="830138" y="1749039"/>
                <a:chExt cx="6090845" cy="3794367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833677" y="1749039"/>
                  <a:ext cx="6087306" cy="2956989"/>
                  <a:chOff x="1613646" y="1834406"/>
                  <a:chExt cx="6087306" cy="2956989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1613646" y="1834406"/>
                    <a:ext cx="6087306" cy="2153797"/>
                    <a:chOff x="1613646" y="1834406"/>
                    <a:chExt cx="6087306" cy="2153797"/>
                  </a:xfrm>
                </p:grpSpPr>
                <p:cxnSp>
                  <p:nvCxnSpPr>
                    <p:cNvPr id="76" name="Straight Arrow Connector 75"/>
                    <p:cNvCxnSpPr/>
                    <p:nvPr/>
                  </p:nvCxnSpPr>
                  <p:spPr>
                    <a:xfrm>
                      <a:off x="5365907" y="3047877"/>
                      <a:ext cx="402167" cy="846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Arrow Connector 76"/>
                    <p:cNvCxnSpPr/>
                    <p:nvPr/>
                  </p:nvCxnSpPr>
                  <p:spPr>
                    <a:xfrm>
                      <a:off x="5434749" y="3979738"/>
                      <a:ext cx="402167" cy="846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8" name="Group 77"/>
                    <p:cNvGrpSpPr/>
                    <p:nvPr/>
                  </p:nvGrpSpPr>
                  <p:grpSpPr>
                    <a:xfrm>
                      <a:off x="1613917" y="1834406"/>
                      <a:ext cx="6087035" cy="429764"/>
                      <a:chOff x="1004318" y="2385154"/>
                      <a:chExt cx="6087035" cy="429764"/>
                    </a:xfrm>
                  </p:grpSpPr>
                  <p:sp>
                    <p:nvSpPr>
                      <p:cNvPr id="91" name="Rectangle 90"/>
                      <p:cNvSpPr/>
                      <p:nvPr/>
                    </p:nvSpPr>
                    <p:spPr>
                      <a:xfrm>
                        <a:off x="1004318" y="2385154"/>
                        <a:ext cx="6087035" cy="412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>
                        <a:off x="3048000" y="2385154"/>
                        <a:ext cx="0" cy="42976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>
                        <a:off x="5074027" y="2385154"/>
                        <a:ext cx="0" cy="429763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9" name="Group 78"/>
                    <p:cNvGrpSpPr/>
                    <p:nvPr/>
                  </p:nvGrpSpPr>
                  <p:grpSpPr>
                    <a:xfrm>
                      <a:off x="1613646" y="2241759"/>
                      <a:ext cx="6087035" cy="466166"/>
                      <a:chOff x="1004047" y="2348752"/>
                      <a:chExt cx="6087035" cy="466166"/>
                    </a:xfrm>
                  </p:grpSpPr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1004047" y="2366682"/>
                        <a:ext cx="6087035" cy="412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89" name="Straight Connector 88"/>
                      <p:cNvCxnSpPr/>
                      <p:nvPr/>
                    </p:nvCxnSpPr>
                    <p:spPr>
                      <a:xfrm>
                        <a:off x="3048000" y="2348753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" name="Straight Connector 89"/>
                      <p:cNvCxnSpPr/>
                      <p:nvPr/>
                    </p:nvCxnSpPr>
                    <p:spPr>
                      <a:xfrm>
                        <a:off x="5074027" y="2348752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0" name="Group 79"/>
                    <p:cNvGrpSpPr/>
                    <p:nvPr/>
                  </p:nvGrpSpPr>
                  <p:grpSpPr>
                    <a:xfrm>
                      <a:off x="1613646" y="2667581"/>
                      <a:ext cx="6087035" cy="466166"/>
                      <a:chOff x="1004047" y="2348752"/>
                      <a:chExt cx="6087035" cy="466166"/>
                    </a:xfrm>
                  </p:grpSpPr>
                  <p:sp>
                    <p:nvSpPr>
                      <p:cNvPr id="85" name="Rectangle 84"/>
                      <p:cNvSpPr/>
                      <p:nvPr/>
                    </p:nvSpPr>
                    <p:spPr>
                      <a:xfrm>
                        <a:off x="1004047" y="2366682"/>
                        <a:ext cx="6087035" cy="4123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>
                        <a:off x="3048000" y="2348753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5074027" y="2348752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1" name="Group 80"/>
                    <p:cNvGrpSpPr/>
                    <p:nvPr/>
                  </p:nvGrpSpPr>
                  <p:grpSpPr>
                    <a:xfrm>
                      <a:off x="1613647" y="3097888"/>
                      <a:ext cx="6087035" cy="466166"/>
                      <a:chOff x="1004047" y="2348752"/>
                      <a:chExt cx="6087035" cy="466166"/>
                    </a:xfrm>
                  </p:grpSpPr>
                  <p:sp>
                    <p:nvSpPr>
                      <p:cNvPr id="82" name="Rectangle 81"/>
                      <p:cNvSpPr/>
                      <p:nvPr/>
                    </p:nvSpPr>
                    <p:spPr>
                      <a:xfrm>
                        <a:off x="1004047" y="2366682"/>
                        <a:ext cx="6087035" cy="412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83" name="Straight Connector 82"/>
                      <p:cNvCxnSpPr/>
                      <p:nvPr/>
                    </p:nvCxnSpPr>
                    <p:spPr>
                      <a:xfrm>
                        <a:off x="3048000" y="2348753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" name="Straight Connector 83"/>
                      <p:cNvCxnSpPr/>
                      <p:nvPr/>
                    </p:nvCxnSpPr>
                    <p:spPr>
                      <a:xfrm>
                        <a:off x="5074027" y="2348752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1613646" y="3518406"/>
                    <a:ext cx="6087306" cy="1272989"/>
                    <a:chOff x="1613646" y="1798004"/>
                    <a:chExt cx="6087306" cy="1272989"/>
                  </a:xfrm>
                </p:grpSpPr>
                <p:cxnSp>
                  <p:nvCxnSpPr>
                    <p:cNvPr id="63" name="Straight Arrow Connector 62"/>
                    <p:cNvCxnSpPr/>
                    <p:nvPr/>
                  </p:nvCxnSpPr>
                  <p:spPr>
                    <a:xfrm>
                      <a:off x="5365907" y="3047877"/>
                      <a:ext cx="402167" cy="846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1613646" y="1798004"/>
                      <a:ext cx="6087035" cy="466166"/>
                      <a:chOff x="1004047" y="2348752"/>
                      <a:chExt cx="6087035" cy="466166"/>
                    </a:xfrm>
                  </p:grpSpPr>
                  <p:sp>
                    <p:nvSpPr>
                      <p:cNvPr id="73" name="Rectangle 72"/>
                      <p:cNvSpPr/>
                      <p:nvPr/>
                    </p:nvSpPr>
                    <p:spPr>
                      <a:xfrm>
                        <a:off x="1004047" y="2366682"/>
                        <a:ext cx="6087035" cy="4123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4" name="Straight Connector 73"/>
                      <p:cNvCxnSpPr/>
                      <p:nvPr/>
                    </p:nvCxnSpPr>
                    <p:spPr>
                      <a:xfrm>
                        <a:off x="3048000" y="2348753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Straight Connector 74"/>
                      <p:cNvCxnSpPr/>
                      <p:nvPr/>
                    </p:nvCxnSpPr>
                    <p:spPr>
                      <a:xfrm>
                        <a:off x="5074027" y="2348752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1613917" y="2232912"/>
                      <a:ext cx="6087035" cy="475013"/>
                      <a:chOff x="1004318" y="2339905"/>
                      <a:chExt cx="6087035" cy="475013"/>
                    </a:xfrm>
                  </p:grpSpPr>
                  <p:sp>
                    <p:nvSpPr>
                      <p:cNvPr id="70" name="Rectangle 69"/>
                      <p:cNvSpPr/>
                      <p:nvPr/>
                    </p:nvSpPr>
                    <p:spPr>
                      <a:xfrm>
                        <a:off x="1004318" y="2339905"/>
                        <a:ext cx="6087035" cy="412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>
                        <a:off x="3048000" y="2348753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>
                        <a:off x="5074027" y="2348752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1613646" y="2658616"/>
                      <a:ext cx="6087035" cy="412377"/>
                      <a:chOff x="1004047" y="2339787"/>
                      <a:chExt cx="6087035" cy="412377"/>
                    </a:xfrm>
                  </p:grpSpPr>
                  <p:sp>
                    <p:nvSpPr>
                      <p:cNvPr id="67" name="Rectangle 66"/>
                      <p:cNvSpPr/>
                      <p:nvPr/>
                    </p:nvSpPr>
                    <p:spPr>
                      <a:xfrm>
                        <a:off x="1004047" y="2339787"/>
                        <a:ext cx="6087035" cy="4123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8" name="Straight Connector 67"/>
                      <p:cNvCxnSpPr/>
                      <p:nvPr/>
                    </p:nvCxnSpPr>
                    <p:spPr>
                      <a:xfrm>
                        <a:off x="3048000" y="2348753"/>
                        <a:ext cx="0" cy="403411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Straight Connector 68"/>
                      <p:cNvCxnSpPr/>
                      <p:nvPr/>
                    </p:nvCxnSpPr>
                    <p:spPr>
                      <a:xfrm>
                        <a:off x="5074027" y="2348752"/>
                        <a:ext cx="0" cy="40341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59" name="Rectangle 58"/>
                <p:cNvSpPr/>
                <p:nvPr/>
              </p:nvSpPr>
              <p:spPr>
                <a:xfrm>
                  <a:off x="830138" y="4715023"/>
                  <a:ext cx="6087035" cy="41237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833679" y="5131029"/>
                  <a:ext cx="6087035" cy="4123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4" name="Straight Connector 53"/>
              <p:cNvCxnSpPr/>
              <p:nvPr/>
            </p:nvCxnSpPr>
            <p:spPr>
              <a:xfrm>
                <a:off x="2886555" y="4727618"/>
                <a:ext cx="0" cy="4034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886555" y="5117702"/>
                <a:ext cx="0" cy="4034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912582" y="5117702"/>
                <a:ext cx="0" cy="4034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912582" y="4714291"/>
                <a:ext cx="0" cy="4034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831523" y="4341184"/>
              <a:ext cx="6087306" cy="1801162"/>
              <a:chOff x="840488" y="4341184"/>
              <a:chExt cx="6087306" cy="1801162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840759" y="4341184"/>
                <a:ext cx="6087035" cy="3513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840488" y="4703479"/>
                <a:ext cx="6087035" cy="351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40488" y="5066233"/>
                <a:ext cx="6087035" cy="3513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840489" y="5432809"/>
                <a:ext cx="6087035" cy="351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840488" y="5791045"/>
                <a:ext cx="6087035" cy="3513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5" name="Straight Connector 104"/>
          <p:cNvCxnSpPr/>
          <p:nvPr/>
        </p:nvCxnSpPr>
        <p:spPr>
          <a:xfrm>
            <a:off x="2890094" y="4537087"/>
            <a:ext cx="0" cy="343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890094" y="4891744"/>
            <a:ext cx="0" cy="343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890094" y="5262136"/>
            <a:ext cx="0" cy="343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890094" y="5628712"/>
            <a:ext cx="0" cy="343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890094" y="5986948"/>
            <a:ext cx="0" cy="343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907196" y="5266199"/>
            <a:ext cx="0" cy="343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907196" y="5614764"/>
            <a:ext cx="0" cy="343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907196" y="5972375"/>
            <a:ext cx="0" cy="343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916121" y="4529449"/>
            <a:ext cx="0" cy="343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916161" y="4889715"/>
            <a:ext cx="0" cy="343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335741" y="1305294"/>
            <a:ext cx="0" cy="5025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863844" y="16489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863844" y="202562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863844" y="2366961"/>
            <a:ext cx="327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63844" y="310095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63844" y="27035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63844" y="342318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63844" y="380952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863844" y="41355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8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63844" y="447864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9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863844" y="487628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63844" y="522381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11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863844" y="560082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12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863844" y="592521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13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272986" y="1298850"/>
            <a:ext cx="1649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Parsing Stack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296745" y="1290019"/>
            <a:ext cx="780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Input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225180" y="1272853"/>
            <a:ext cx="892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Action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554684" y="163032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3147348" y="158417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aaabbb</a:t>
            </a:r>
            <a:r>
              <a:rPr lang="en-US" sz="24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1554684" y="1971225"/>
            <a:ext cx="866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</a:t>
            </a:r>
            <a:r>
              <a:rPr lang="en-US" sz="2400" dirty="0" err="1">
                <a:latin typeface="Cambria" panose="02040503050406030204" pitchFamily="18" charset="0"/>
              </a:rPr>
              <a:t>BA</a:t>
            </a:r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</a:rPr>
              <a:t>a</a:t>
            </a:r>
            <a:endParaRPr lang="en-US" sz="2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147348" y="1963488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</a:rPr>
              <a:t>a</a:t>
            </a:r>
            <a:r>
              <a:rPr lang="en-US" sz="2400" dirty="0" err="1">
                <a:latin typeface="Cambria" panose="02040503050406030204" pitchFamily="18" charset="0"/>
              </a:rPr>
              <a:t>aabbb</a:t>
            </a:r>
            <a:r>
              <a:rPr lang="en-US" sz="24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294586" y="1971225"/>
            <a:ext cx="9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match</a:t>
            </a:r>
            <a:endParaRPr lang="en-US" sz="2400" dirty="0"/>
          </a:p>
        </p:txBody>
      </p:sp>
      <p:sp>
        <p:nvSpPr>
          <p:cNvPr id="140" name="Rectangle 139"/>
          <p:cNvSpPr/>
          <p:nvPr/>
        </p:nvSpPr>
        <p:spPr>
          <a:xfrm>
            <a:off x="1554684" y="2330248"/>
            <a:ext cx="716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$BA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298030" y="2320679"/>
            <a:ext cx="1146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aabbb</a:t>
            </a:r>
            <a:r>
              <a:rPr lang="en-US" sz="24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1554684" y="2700878"/>
            <a:ext cx="1054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</a:t>
            </a:r>
            <a:r>
              <a:rPr lang="en-US" sz="2400" dirty="0" err="1">
                <a:latin typeface="Cambria" panose="02040503050406030204" pitchFamily="18" charset="0"/>
              </a:rPr>
              <a:t>BBA</a:t>
            </a:r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</a:rPr>
              <a:t>a</a:t>
            </a:r>
            <a:endParaRPr lang="en-US" sz="2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298030" y="2688368"/>
            <a:ext cx="1146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</a:rPr>
              <a:t>a</a:t>
            </a:r>
            <a:r>
              <a:rPr lang="en-US" sz="2400" dirty="0" err="1">
                <a:latin typeface="Cambria" panose="02040503050406030204" pitchFamily="18" charset="0"/>
              </a:rPr>
              <a:t>abbb</a:t>
            </a:r>
            <a:r>
              <a:rPr lang="en-US" sz="24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287213" y="2679334"/>
            <a:ext cx="9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match</a:t>
            </a:r>
            <a:endParaRPr lang="en-US" sz="2400" dirty="0"/>
          </a:p>
        </p:txBody>
      </p:sp>
      <p:sp>
        <p:nvSpPr>
          <p:cNvPr id="146" name="Rectangle 145"/>
          <p:cNvSpPr/>
          <p:nvPr/>
        </p:nvSpPr>
        <p:spPr>
          <a:xfrm>
            <a:off x="1554684" y="3037637"/>
            <a:ext cx="903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$BBA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3448713" y="3037507"/>
            <a:ext cx="995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abbb</a:t>
            </a:r>
            <a:r>
              <a:rPr lang="en-US" sz="24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1554684" y="3431766"/>
            <a:ext cx="1053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</a:t>
            </a:r>
            <a:r>
              <a:rPr lang="en-US" sz="2400" dirty="0" err="1">
                <a:latin typeface="Cambria" panose="02040503050406030204" pitchFamily="18" charset="0"/>
              </a:rPr>
              <a:t>BBB</a:t>
            </a:r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</a:rPr>
              <a:t>a</a:t>
            </a:r>
            <a:endParaRPr lang="en-US" sz="2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448713" y="3398101"/>
            <a:ext cx="995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</a:rPr>
              <a:t>a</a:t>
            </a:r>
            <a:r>
              <a:rPr lang="en-US" sz="2400" dirty="0" err="1">
                <a:latin typeface="Cambria" panose="02040503050406030204" pitchFamily="18" charset="0"/>
              </a:rPr>
              <a:t>bbb</a:t>
            </a:r>
            <a:r>
              <a:rPr lang="en-US" sz="24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265602" y="3378315"/>
            <a:ext cx="9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match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1554684" y="3783353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$BBB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599395" y="3764094"/>
            <a:ext cx="845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bbb</a:t>
            </a:r>
            <a:r>
              <a:rPr lang="en-US" sz="24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1554684" y="4132005"/>
            <a:ext cx="883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</a:t>
            </a:r>
            <a:r>
              <a:rPr lang="en-US" sz="2400" dirty="0" err="1">
                <a:latin typeface="Cambria" panose="02040503050406030204" pitchFamily="18" charset="0"/>
              </a:rPr>
              <a:t>BB</a:t>
            </a:r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endParaRPr lang="en-US" sz="2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599395" y="4114703"/>
            <a:ext cx="845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400" dirty="0" err="1">
                <a:latin typeface="Cambria" panose="02040503050406030204" pitchFamily="18" charset="0"/>
              </a:rPr>
              <a:t>bb</a:t>
            </a:r>
            <a:r>
              <a:rPr lang="en-US" sz="24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5125057" y="4097068"/>
            <a:ext cx="9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match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554684" y="4463175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$BB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3767710" y="4464997"/>
            <a:ext cx="676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bb$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1554684" y="4814717"/>
            <a:ext cx="696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$B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3767710" y="4848442"/>
            <a:ext cx="676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400" dirty="0">
                <a:latin typeface="Cambria" panose="02040503050406030204" pitchFamily="18" charset="0"/>
              </a:rPr>
              <a:t>b$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5192056" y="4814717"/>
            <a:ext cx="9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US" sz="2400" dirty="0">
                <a:latin typeface="Cambria" panose="02040503050406030204" pitchFamily="18" charset="0"/>
              </a:rPr>
              <a:t>match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554684" y="5191642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$B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3936025" y="5182705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b$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1554684" y="553935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3936025" y="5558268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4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150240" y="5514870"/>
            <a:ext cx="9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match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1554684" y="5922829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4104340" y="591535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167562" y="5898468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accept</a:t>
            </a:r>
          </a:p>
        </p:txBody>
      </p:sp>
      <p:grpSp>
        <p:nvGrpSpPr>
          <p:cNvPr id="185" name="Group 184"/>
          <p:cNvGrpSpPr/>
          <p:nvPr/>
        </p:nvGrpSpPr>
        <p:grpSpPr>
          <a:xfrm>
            <a:off x="5188513" y="5217615"/>
            <a:ext cx="1079142" cy="461665"/>
            <a:chOff x="5188513" y="5029350"/>
            <a:chExt cx="1079142" cy="461665"/>
          </a:xfrm>
        </p:grpSpPr>
        <p:sp>
          <p:nvSpPr>
            <p:cNvPr id="166" name="Rectangle 165"/>
            <p:cNvSpPr/>
            <p:nvPr/>
          </p:nvSpPr>
          <p:spPr>
            <a:xfrm>
              <a:off x="5188513" y="5029350"/>
              <a:ext cx="10791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2400" dirty="0">
                  <a:latin typeface="Cambria" panose="02040503050406030204" pitchFamily="18" charset="0"/>
                </a:rPr>
                <a:t>B        </a:t>
              </a:r>
              <a:r>
                <a:rPr lang="en-US" sz="2400" dirty="0" err="1">
                  <a:latin typeface="Cambria" panose="02040503050406030204" pitchFamily="18" charset="0"/>
                </a:rPr>
                <a:t>b</a:t>
              </a:r>
              <a:endParaRPr lang="en-US" sz="2400" dirty="0">
                <a:latin typeface="Cambria" panose="02040503050406030204" pitchFamily="18" charset="0"/>
              </a:endParaRPr>
            </a:p>
          </p:txBody>
        </p:sp>
        <p:cxnSp>
          <p:nvCxnSpPr>
            <p:cNvPr id="173" name="Straight Arrow Connector 172"/>
            <p:cNvCxnSpPr/>
            <p:nvPr/>
          </p:nvCxnSpPr>
          <p:spPr>
            <a:xfrm>
              <a:off x="5503062" y="5241992"/>
              <a:ext cx="3865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5188513" y="4462111"/>
            <a:ext cx="1079142" cy="461665"/>
            <a:chOff x="5188513" y="4273846"/>
            <a:chExt cx="1079142" cy="461665"/>
          </a:xfrm>
        </p:grpSpPr>
        <p:sp>
          <p:nvSpPr>
            <p:cNvPr id="160" name="Rectangle 159"/>
            <p:cNvSpPr/>
            <p:nvPr/>
          </p:nvSpPr>
          <p:spPr>
            <a:xfrm>
              <a:off x="5188513" y="4273846"/>
              <a:ext cx="10791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B        </a:t>
              </a:r>
              <a:r>
                <a:rPr lang="en-US" sz="2400" dirty="0" err="1">
                  <a:latin typeface="Cambria" panose="02040503050406030204" pitchFamily="18" charset="0"/>
                </a:rPr>
                <a:t>b</a:t>
              </a:r>
              <a:endParaRPr lang="en-US" sz="2400" dirty="0">
                <a:latin typeface="Cambria" panose="02040503050406030204" pitchFamily="18" charset="0"/>
              </a:endParaRPr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>
              <a:off x="5503062" y="4502463"/>
              <a:ext cx="3865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5180297" y="3788932"/>
            <a:ext cx="1146468" cy="461665"/>
            <a:chOff x="5180297" y="3600667"/>
            <a:chExt cx="1146468" cy="461665"/>
          </a:xfrm>
        </p:grpSpPr>
        <p:sp>
          <p:nvSpPr>
            <p:cNvPr id="154" name="Rectangle 153"/>
            <p:cNvSpPr/>
            <p:nvPr/>
          </p:nvSpPr>
          <p:spPr>
            <a:xfrm>
              <a:off x="5180297" y="3600667"/>
              <a:ext cx="11464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B        </a:t>
              </a:r>
              <a:r>
                <a:rPr lang="en-US" sz="2400" dirty="0" err="1">
                  <a:latin typeface="Cambria" panose="02040503050406030204" pitchFamily="18" charset="0"/>
                </a:rPr>
                <a:t>b</a:t>
              </a:r>
              <a:r>
                <a:rPr lang="en-US" sz="2400" dirty="0">
                  <a:latin typeface="Cambria" panose="02040503050406030204" pitchFamily="18" charset="0"/>
                </a:rPr>
                <a:t> </a:t>
              </a: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>
              <a:off x="5503062" y="3814935"/>
              <a:ext cx="3865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5060486" y="3029779"/>
            <a:ext cx="1388522" cy="461665"/>
            <a:chOff x="5060486" y="2841514"/>
            <a:chExt cx="1388522" cy="461665"/>
          </a:xfrm>
        </p:grpSpPr>
        <p:sp>
          <p:nvSpPr>
            <p:cNvPr id="148" name="Rectangle 147"/>
            <p:cNvSpPr/>
            <p:nvPr/>
          </p:nvSpPr>
          <p:spPr>
            <a:xfrm>
              <a:off x="5060486" y="2841514"/>
              <a:ext cx="13885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A         </a:t>
              </a:r>
              <a:r>
                <a:rPr lang="en-US" sz="2400" dirty="0" err="1">
                  <a:latin typeface="Cambria" panose="02040503050406030204" pitchFamily="18" charset="0"/>
                </a:rPr>
                <a:t>aB</a:t>
              </a:r>
              <a:r>
                <a:rPr lang="en-US" sz="2400" dirty="0">
                  <a:latin typeface="Cambria" panose="02040503050406030204" pitchFamily="18" charset="0"/>
                </a:rPr>
                <a:t> </a:t>
              </a:r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>
              <a:off x="5503062" y="3072346"/>
              <a:ext cx="3865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5065089" y="2347307"/>
            <a:ext cx="1580882" cy="461665"/>
            <a:chOff x="5065089" y="2159042"/>
            <a:chExt cx="1580882" cy="461665"/>
          </a:xfrm>
        </p:grpSpPr>
        <p:sp>
          <p:nvSpPr>
            <p:cNvPr id="142" name="Rectangle 141"/>
            <p:cNvSpPr/>
            <p:nvPr/>
          </p:nvSpPr>
          <p:spPr>
            <a:xfrm>
              <a:off x="5065089" y="2159042"/>
              <a:ext cx="15808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A          </a:t>
              </a:r>
              <a:r>
                <a:rPr lang="en-US" sz="2400" dirty="0" err="1">
                  <a:latin typeface="Cambria" panose="02040503050406030204" pitchFamily="18" charset="0"/>
                </a:rPr>
                <a:t>aAB</a:t>
              </a:r>
              <a:endParaRPr lang="en-US" sz="2400" dirty="0"/>
            </a:p>
          </p:txBody>
        </p:sp>
        <p:cxnSp>
          <p:nvCxnSpPr>
            <p:cNvPr id="177" name="Straight Arrow Connector 176"/>
            <p:cNvCxnSpPr/>
            <p:nvPr/>
          </p:nvCxnSpPr>
          <p:spPr>
            <a:xfrm>
              <a:off x="5503062" y="2384304"/>
              <a:ext cx="3865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5106524" y="1585466"/>
            <a:ext cx="1540806" cy="461665"/>
            <a:chOff x="5106524" y="1397201"/>
            <a:chExt cx="1540806" cy="461665"/>
          </a:xfrm>
        </p:grpSpPr>
        <p:sp>
          <p:nvSpPr>
            <p:cNvPr id="136" name="Rectangle 135"/>
            <p:cNvSpPr/>
            <p:nvPr/>
          </p:nvSpPr>
          <p:spPr>
            <a:xfrm>
              <a:off x="5106524" y="1397201"/>
              <a:ext cx="15408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S          </a:t>
              </a:r>
              <a:r>
                <a:rPr lang="en-US" sz="2400" dirty="0" err="1">
                  <a:latin typeface="Cambria" panose="02040503050406030204" pitchFamily="18" charset="0"/>
                </a:rPr>
                <a:t>aAB</a:t>
              </a:r>
              <a:endParaRPr lang="en-US" sz="2400" dirty="0">
                <a:latin typeface="Cambria" panose="02040503050406030204" pitchFamily="18" charset="0"/>
              </a:endParaRPr>
            </a:p>
          </p:txBody>
        </p:sp>
        <p:cxnSp>
          <p:nvCxnSpPr>
            <p:cNvPr id="178" name="Straight Arrow Connector 177"/>
            <p:cNvCxnSpPr/>
            <p:nvPr/>
          </p:nvCxnSpPr>
          <p:spPr>
            <a:xfrm>
              <a:off x="5503062" y="1662611"/>
              <a:ext cx="3865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96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7" grpId="1"/>
      <p:bldP spid="138" grpId="0"/>
      <p:bldP spid="138" grpId="1"/>
      <p:bldP spid="139" grpId="0"/>
      <p:bldP spid="139" grpId="1"/>
      <p:bldP spid="140" grpId="0"/>
      <p:bldP spid="140" grpId="1"/>
      <p:bldP spid="141" grpId="0"/>
      <p:bldP spid="141" grpId="1"/>
      <p:bldP spid="143" grpId="0"/>
      <p:bldP spid="143" grpId="1"/>
      <p:bldP spid="144" grpId="0"/>
      <p:bldP spid="144" grpId="1"/>
      <p:bldP spid="145" grpId="0"/>
      <p:bldP spid="145" grpId="1"/>
      <p:bldP spid="146" grpId="0"/>
      <p:bldP spid="146" grpId="1"/>
      <p:bldP spid="147" grpId="0"/>
      <p:bldP spid="147" grpId="1"/>
      <p:bldP spid="149" grpId="0"/>
      <p:bldP spid="149" grpId="1"/>
      <p:bldP spid="150" grpId="0"/>
      <p:bldP spid="150" grpId="1"/>
      <p:bldP spid="151" grpId="0"/>
      <p:bldP spid="151" grpId="1"/>
      <p:bldP spid="152" grpId="0"/>
      <p:bldP spid="152" grpId="1"/>
      <p:bldP spid="153" grpId="0"/>
      <p:bldP spid="153" grpId="1"/>
      <p:bldP spid="155" grpId="0"/>
      <p:bldP spid="155" grpId="1"/>
      <p:bldP spid="156" grpId="0"/>
      <p:bldP spid="156" grpId="1"/>
      <p:bldP spid="157" grpId="0"/>
      <p:bldP spid="157" grpId="1"/>
      <p:bldP spid="158" grpId="0"/>
      <p:bldP spid="158" grpId="1"/>
      <p:bldP spid="159" grpId="0"/>
      <p:bldP spid="159" grpId="1"/>
      <p:bldP spid="161" grpId="0"/>
      <p:bldP spid="161" grpId="1"/>
      <p:bldP spid="162" grpId="0"/>
      <p:bldP spid="162" grpId="1"/>
      <p:bldP spid="163" grpId="0"/>
      <p:bldP spid="163" grpId="1"/>
      <p:bldP spid="164" grpId="0"/>
      <p:bldP spid="164" grpId="1"/>
      <p:bldP spid="165" grpId="0"/>
      <p:bldP spid="165" grpId="1"/>
      <p:bldP spid="167" grpId="0"/>
      <p:bldP spid="167" grpId="1"/>
      <p:bldP spid="168" grpId="0"/>
      <p:bldP spid="168" grpId="1"/>
      <p:bldP spid="169" grpId="0"/>
      <p:bldP spid="169" grpId="1"/>
      <p:bldP spid="170" grpId="0"/>
      <p:bldP spid="170" grpId="1"/>
      <p:bldP spid="171" grpId="0"/>
      <p:bldP spid="171" grpId="1"/>
      <p:bldP spid="172" grpId="0"/>
      <p:bldP spid="172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The LL(1) Parsing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09" y="1600200"/>
            <a:ext cx="8821271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M[N,T]     N≡ non-terminal, T ≡ terminal, M ≡ matrix or table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Rule 1.  If A        </a:t>
            </a:r>
            <a:r>
              <a:rPr lang="el-GR" dirty="0"/>
              <a:t>α</a:t>
            </a:r>
            <a:r>
              <a:rPr lang="en-US" dirty="0"/>
              <a:t>   </a:t>
            </a:r>
            <a:r>
              <a:rPr lang="en-US" dirty="0">
                <a:latin typeface="Cambria" panose="02040503050406030204" pitchFamily="18" charset="0"/>
              </a:rPr>
              <a:t>and</a:t>
            </a:r>
            <a:r>
              <a:rPr lang="en-US" dirty="0"/>
              <a:t> </a:t>
            </a:r>
            <a:r>
              <a:rPr lang="el-GR" dirty="0"/>
              <a:t>α</a:t>
            </a:r>
            <a:r>
              <a:rPr lang="en-US" dirty="0">
                <a:latin typeface="Cambria" panose="02040503050406030204" pitchFamily="18" charset="0"/>
              </a:rPr>
              <a:t>  </a:t>
            </a:r>
            <a:r>
              <a:rPr lang="en-US" dirty="0">
                <a:sym typeface="Symbol" panose="05050102010706020507" pitchFamily="18" charset="2"/>
              </a:rPr>
              <a:t>=&gt;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∗ 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l-GR" dirty="0">
                <a:sym typeface="Symbol" panose="05050102010706020507" pitchFamily="18" charset="2"/>
              </a:rPr>
              <a:t>β</a:t>
            </a:r>
            <a:r>
              <a:rPr lang="en-US" dirty="0">
                <a:sym typeface="Symbol" panose="05050102010706020507" pitchFamily="18" charset="2"/>
              </a:rPr>
              <a:t>, 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where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is a token, then 		      add A       </a:t>
            </a:r>
            <a:r>
              <a:rPr lang="el-GR" dirty="0"/>
              <a:t>α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to the Parsing Table, M[A, a].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Refer to page 154 of textbook for rules.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97391" y="2349492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95461" y="2651859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396804"/>
              </p:ext>
            </p:extLst>
          </p:nvPr>
        </p:nvGraphicFramePr>
        <p:xfrm>
          <a:off x="1972078" y="3439469"/>
          <a:ext cx="6096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M[N,T]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  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   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A         </a:t>
                      </a:r>
                      <a:r>
                        <a:rPr lang="el-GR" sz="2400" dirty="0"/>
                        <a:t>α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801738" y="4527916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647975" y="3638883"/>
            <a:ext cx="303481" cy="65483"/>
            <a:chOff x="2123196" y="4360985"/>
            <a:chExt cx="514496" cy="150476"/>
          </a:xfrm>
          <a:solidFill>
            <a:schemeClr val="bg1"/>
          </a:solidFill>
        </p:grpSpPr>
        <p:sp>
          <p:nvSpPr>
            <p:cNvPr id="29" name="Flowchart: Connector 28"/>
            <p:cNvSpPr/>
            <p:nvPr/>
          </p:nvSpPr>
          <p:spPr>
            <a:xfrm flipH="1">
              <a:off x="2123196" y="4360985"/>
              <a:ext cx="69967" cy="15047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 flipH="1">
              <a:off x="2366787" y="4360985"/>
              <a:ext cx="69967" cy="15047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/>
            <p:cNvSpPr/>
            <p:nvPr/>
          </p:nvSpPr>
          <p:spPr>
            <a:xfrm flipH="1">
              <a:off x="2567725" y="4360985"/>
              <a:ext cx="69967" cy="15047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74558" y="3638883"/>
            <a:ext cx="303481" cy="65483"/>
            <a:chOff x="2123196" y="4360985"/>
            <a:chExt cx="514496" cy="150476"/>
          </a:xfrm>
          <a:solidFill>
            <a:schemeClr val="bg1"/>
          </a:solidFill>
        </p:grpSpPr>
        <p:sp>
          <p:nvSpPr>
            <p:cNvPr id="33" name="Flowchart: Connector 32"/>
            <p:cNvSpPr/>
            <p:nvPr/>
          </p:nvSpPr>
          <p:spPr>
            <a:xfrm flipH="1">
              <a:off x="2123196" y="4360985"/>
              <a:ext cx="69967" cy="15047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/>
            <p:cNvSpPr/>
            <p:nvPr/>
          </p:nvSpPr>
          <p:spPr>
            <a:xfrm flipH="1">
              <a:off x="2366787" y="4360985"/>
              <a:ext cx="69967" cy="15047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/>
            <p:cNvSpPr/>
            <p:nvPr/>
          </p:nvSpPr>
          <p:spPr>
            <a:xfrm flipH="1">
              <a:off x="2567725" y="4360985"/>
              <a:ext cx="69967" cy="15047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228938" y="3638882"/>
            <a:ext cx="303481" cy="65483"/>
            <a:chOff x="2123196" y="4360985"/>
            <a:chExt cx="514496" cy="150476"/>
          </a:xfrm>
          <a:solidFill>
            <a:schemeClr val="bg1"/>
          </a:solidFill>
        </p:grpSpPr>
        <p:sp>
          <p:nvSpPr>
            <p:cNvPr id="37" name="Flowchart: Connector 36"/>
            <p:cNvSpPr/>
            <p:nvPr/>
          </p:nvSpPr>
          <p:spPr>
            <a:xfrm flipH="1">
              <a:off x="2123196" y="4360985"/>
              <a:ext cx="69967" cy="15047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/>
            <p:cNvSpPr/>
            <p:nvPr/>
          </p:nvSpPr>
          <p:spPr>
            <a:xfrm flipH="1">
              <a:off x="2366787" y="4360985"/>
              <a:ext cx="69967" cy="15047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 flipH="1">
              <a:off x="2567725" y="4360985"/>
              <a:ext cx="69967" cy="150476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94147" y="4046259"/>
            <a:ext cx="303481" cy="65483"/>
            <a:chOff x="2123196" y="4360985"/>
            <a:chExt cx="514496" cy="150476"/>
          </a:xfrm>
        </p:grpSpPr>
        <p:sp>
          <p:nvSpPr>
            <p:cNvPr id="41" name="Flowchart: Connector 40"/>
            <p:cNvSpPr/>
            <p:nvPr/>
          </p:nvSpPr>
          <p:spPr>
            <a:xfrm flipH="1">
              <a:off x="2123196" y="4360985"/>
              <a:ext cx="69967" cy="1504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flipH="1">
              <a:off x="2366787" y="4360985"/>
              <a:ext cx="69967" cy="1504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/>
            <p:cNvSpPr/>
            <p:nvPr/>
          </p:nvSpPr>
          <p:spPr>
            <a:xfrm flipH="1">
              <a:off x="2567725" y="4360985"/>
              <a:ext cx="69967" cy="1504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03722" y="3638882"/>
            <a:ext cx="164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non-terminals</a:t>
            </a:r>
          </a:p>
        </p:txBody>
      </p:sp>
      <p:sp>
        <p:nvSpPr>
          <p:cNvPr id="45" name="Down Arrow 44"/>
          <p:cNvSpPr/>
          <p:nvPr/>
        </p:nvSpPr>
        <p:spPr>
          <a:xfrm>
            <a:off x="1050122" y="4095499"/>
            <a:ext cx="102616" cy="31945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45752" y="2938399"/>
            <a:ext cx="12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terminals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4677508" y="3052727"/>
            <a:ext cx="580293" cy="1406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924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43" y="918860"/>
            <a:ext cx="8797632" cy="551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M[N,T]     N≡ non-terminal, T ≡ terminal, M ≡ matrix or table</a:t>
            </a:r>
          </a:p>
          <a:p>
            <a:pPr marL="0" indent="0">
              <a:buNone/>
            </a:pPr>
            <a:r>
              <a:rPr lang="en-US" sz="2400" dirty="0"/>
              <a:t>Rule 2. If A        </a:t>
            </a:r>
            <a:r>
              <a:rPr lang="el-GR" sz="2400" dirty="0"/>
              <a:t>α</a:t>
            </a:r>
            <a:r>
              <a:rPr lang="en-US" sz="2400" dirty="0"/>
              <a:t>   and </a:t>
            </a:r>
            <a:r>
              <a:rPr lang="el-GR" sz="2400" dirty="0"/>
              <a:t>α</a:t>
            </a:r>
            <a:r>
              <a:rPr lang="en-US" sz="2400" dirty="0"/>
              <a:t>  </a:t>
            </a:r>
            <a:r>
              <a:rPr lang="en-US" sz="2400" dirty="0">
                <a:sym typeface="Symbol" panose="05050102010706020507" pitchFamily="18" charset="2"/>
              </a:rPr>
              <a:t>=&gt;∗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 ɛ</a:t>
            </a:r>
            <a:r>
              <a:rPr lang="en-US" sz="2400" dirty="0">
                <a:sym typeface="Symbol" panose="05050102010706020507" pitchFamily="18" charset="2"/>
              </a:rPr>
              <a:t>   and S$  =&gt;∗</a:t>
            </a:r>
            <a:r>
              <a:rPr lang="el-GR" sz="2400" dirty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l-GR" sz="2400" dirty="0">
                <a:sym typeface="Symbol" panose="05050102010706020507" pitchFamily="18" charset="2"/>
              </a:rPr>
              <a:t>β</a:t>
            </a:r>
            <a:r>
              <a:rPr lang="en-US" sz="2400" dirty="0">
                <a:sym typeface="Symbol" panose="05050102010706020507" pitchFamily="18" charset="2"/>
              </a:rPr>
              <a:t>A</a:t>
            </a:r>
            <a:r>
              <a:rPr lang="en-US" sz="2400" b="1" dirty="0">
                <a:sym typeface="Symbol" panose="05050102010706020507" pitchFamily="18" charset="2"/>
              </a:rPr>
              <a:t>a</a:t>
            </a:r>
            <a:r>
              <a:rPr lang="el-GR" sz="2400" dirty="0">
                <a:sym typeface="Symbol" panose="05050102010706020507" pitchFamily="18" charset="2"/>
              </a:rPr>
              <a:t>γ</a:t>
            </a:r>
            <a:r>
              <a:rPr lang="en-US" sz="2400" dirty="0">
                <a:sym typeface="Symbol" panose="05050102010706020507" pitchFamily="18" charset="2"/>
              </a:rPr>
              <a:t>, where </a:t>
            </a:r>
            <a:r>
              <a:rPr lang="en-US" sz="2400" b="1" dirty="0">
                <a:sym typeface="Symbol" panose="05050102010706020507" pitchFamily="18" charset="2"/>
              </a:rPr>
              <a:t>a</a:t>
            </a:r>
            <a:r>
              <a:rPr lang="en-US" sz="2400" dirty="0">
                <a:sym typeface="Symbol" panose="05050102010706020507" pitchFamily="18" charset="2"/>
              </a:rPr>
              <a:t> is a  </a:t>
            </a:r>
          </a:p>
          <a:p>
            <a:pPr marL="0" indent="0">
              <a:buNone/>
            </a:pPr>
            <a:r>
              <a:rPr lang="en-US" sz="2400" dirty="0">
                <a:sym typeface="Symbol" panose="05050102010706020507" pitchFamily="18" charset="2"/>
              </a:rPr>
              <a:t>              token or $, then add  A       </a:t>
            </a:r>
            <a:r>
              <a:rPr lang="el-GR" sz="2400" dirty="0"/>
              <a:t>α</a:t>
            </a:r>
            <a:r>
              <a:rPr lang="en-US" sz="2400" dirty="0">
                <a:sym typeface="Symbol" panose="05050102010706020507" pitchFamily="18" charset="2"/>
              </a:rPr>
              <a:t> to the table entry, M[A, </a:t>
            </a:r>
            <a:r>
              <a:rPr lang="en-US" sz="2400" b="1" dirty="0">
                <a:sym typeface="Symbol" panose="05050102010706020507" pitchFamily="18" charset="2"/>
              </a:rPr>
              <a:t>a</a:t>
            </a:r>
            <a:r>
              <a:rPr lang="en-US" sz="2400" dirty="0">
                <a:sym typeface="Symbol" panose="05050102010706020507" pitchFamily="18" charset="2"/>
              </a:rPr>
              <a:t>].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62770" y="1744090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054648" y="2357606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260967"/>
              </p:ext>
            </p:extLst>
          </p:nvPr>
        </p:nvGraphicFramePr>
        <p:xfrm>
          <a:off x="1972078" y="3439469"/>
          <a:ext cx="609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M[N,T]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   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" panose="02040503050406030204" pitchFamily="18" charset="0"/>
                        </a:rPr>
                        <a:t>     </a:t>
                      </a:r>
                      <a:r>
                        <a:rPr lang="en-US" sz="2400" b="1" dirty="0">
                          <a:sym typeface="Symbol" panose="05050102010706020507" pitchFamily="18" charset="2"/>
                        </a:rPr>
                        <a:t>a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   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</a:rPr>
                        <a:t> …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" panose="02040503050406030204" pitchFamily="18" charset="0"/>
                        </a:rPr>
                        <a:t>A</a:t>
                      </a:r>
                      <a:r>
                        <a:rPr lang="en-US" sz="1400" dirty="0">
                          <a:latin typeface="Cambria" panose="02040503050406030204" pitchFamily="18" charset="0"/>
                        </a:rPr>
                        <a:t>               </a:t>
                      </a:r>
                      <a:r>
                        <a:rPr lang="el-GR" sz="2400" dirty="0"/>
                        <a:t>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03722" y="3638882"/>
            <a:ext cx="164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non-terminals</a:t>
            </a:r>
          </a:p>
        </p:txBody>
      </p:sp>
      <p:sp>
        <p:nvSpPr>
          <p:cNvPr id="45" name="Down Arrow 44"/>
          <p:cNvSpPr/>
          <p:nvPr/>
        </p:nvSpPr>
        <p:spPr>
          <a:xfrm>
            <a:off x="1050122" y="4095499"/>
            <a:ext cx="102616" cy="31945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445752" y="2938399"/>
            <a:ext cx="12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terminals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4677508" y="3052727"/>
            <a:ext cx="580293" cy="1406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845700" y="5058385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 rot="5400000">
            <a:off x="2203096" y="5664336"/>
            <a:ext cx="424354" cy="76073"/>
            <a:chOff x="2123196" y="4360985"/>
            <a:chExt cx="514496" cy="150476"/>
          </a:xfrm>
        </p:grpSpPr>
        <p:sp>
          <p:nvSpPr>
            <p:cNvPr id="50" name="Flowchart: Connector 49"/>
            <p:cNvSpPr/>
            <p:nvPr/>
          </p:nvSpPr>
          <p:spPr>
            <a:xfrm flipH="1">
              <a:off x="2123196" y="4360985"/>
              <a:ext cx="69967" cy="1504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/>
            <p:cNvSpPr/>
            <p:nvPr/>
          </p:nvSpPr>
          <p:spPr>
            <a:xfrm flipH="1">
              <a:off x="2366787" y="4360985"/>
              <a:ext cx="69967" cy="1504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51"/>
            <p:cNvSpPr/>
            <p:nvPr/>
          </p:nvSpPr>
          <p:spPr>
            <a:xfrm flipH="1">
              <a:off x="2567725" y="4360985"/>
              <a:ext cx="69967" cy="1504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 rot="5400000">
            <a:off x="2203096" y="4269640"/>
            <a:ext cx="424354" cy="76073"/>
            <a:chOff x="2123196" y="4360985"/>
            <a:chExt cx="514496" cy="150476"/>
          </a:xfrm>
        </p:grpSpPr>
        <p:sp>
          <p:nvSpPr>
            <p:cNvPr id="21" name="Flowchart: Connector 20"/>
            <p:cNvSpPr/>
            <p:nvPr/>
          </p:nvSpPr>
          <p:spPr>
            <a:xfrm flipH="1">
              <a:off x="2123196" y="4360985"/>
              <a:ext cx="69967" cy="1504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/>
            <p:cNvSpPr/>
            <p:nvPr/>
          </p:nvSpPr>
          <p:spPr>
            <a:xfrm flipH="1">
              <a:off x="2366787" y="4360985"/>
              <a:ext cx="69967" cy="1504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/>
            <p:cNvSpPr/>
            <p:nvPr/>
          </p:nvSpPr>
          <p:spPr>
            <a:xfrm flipH="1">
              <a:off x="2567725" y="4360985"/>
              <a:ext cx="69967" cy="15047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50993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S        ( S ) S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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  <a:r>
              <a:rPr lang="en-US" dirty="0">
                <a:latin typeface="Cambria" panose="02040503050406030204" pitchFamily="18" charset="0"/>
              </a:rPr>
              <a:t>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29394" y="2554823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917948"/>
              </p:ext>
            </p:extLst>
          </p:nvPr>
        </p:nvGraphicFramePr>
        <p:xfrm>
          <a:off x="793534" y="3053801"/>
          <a:ext cx="713232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M[N,T]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    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       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</a:t>
                      </a:r>
                      <a:r>
                        <a:rPr lang="en-US" sz="2400" dirty="0">
                          <a:latin typeface="Cambria" panose="02040503050406030204" pitchFamily="18" charset="0"/>
                        </a:rPr>
                        <a:t>$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     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S         ( S ) S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S          </a:t>
                      </a:r>
                      <a: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ɛ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" panose="02040503050406030204" pitchFamily="18" charset="0"/>
                        </a:rPr>
                        <a:t>S          </a:t>
                      </a:r>
                      <a: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ɛ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897826" y="3760055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44211" y="3760382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14421" y="3755822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480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Definition</a:t>
            </a:r>
          </a:p>
          <a:p>
            <a:pPr marL="2286000" indent="-2286000">
              <a:buNone/>
            </a:pPr>
            <a:r>
              <a:rPr lang="en-US" dirty="0">
                <a:latin typeface="Cambria" panose="02040503050406030204" pitchFamily="18" charset="0"/>
              </a:rPr>
              <a:t>LL(1) Grammar:  If the associated LL(1) parsing table M[N,T] has at most one production in each table entry, then the grammar is an LL(1) grammar.</a:t>
            </a:r>
          </a:p>
          <a:p>
            <a:pPr marL="2286000" indent="-228600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2286000" indent="-2286000">
              <a:buNone/>
            </a:pPr>
            <a:r>
              <a:rPr lang="en-US" dirty="0">
                <a:latin typeface="Cambria" panose="02040503050406030204" pitchFamily="18" charset="0"/>
              </a:rPr>
              <a:t>Table Based LL(1) Parsing Algorithm, refer to pg. 155.</a:t>
            </a:r>
          </a:p>
        </p:txBody>
      </p:sp>
    </p:spTree>
    <p:extLst>
      <p:ext uri="{BB962C8B-B14F-4D97-AF65-F5344CB8AC3E}">
        <p14:creationId xmlns:p14="http://schemas.microsoft.com/office/powerpoint/2010/main" val="17509777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507" y="236011"/>
            <a:ext cx="6378531" cy="1495511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</a:rPr>
              <a:t>statement           if-</a:t>
            </a:r>
            <a:r>
              <a:rPr lang="en-US" dirty="0" err="1">
                <a:latin typeface="Cambria" panose="02040503050406030204" pitchFamily="18" charset="0"/>
              </a:rPr>
              <a:t>stmt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other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if-</a:t>
            </a:r>
            <a:r>
              <a:rPr lang="en-US" dirty="0" err="1">
                <a:latin typeface="Cambria" panose="02040503050406030204" pitchFamily="18" charset="0"/>
                <a:sym typeface="Symbol" panose="05050102010706020507" pitchFamily="18" charset="2"/>
              </a:rPr>
              <a:t>stmt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                 if (</a:t>
            </a:r>
            <a:r>
              <a:rPr lang="en-US" dirty="0" err="1">
                <a:latin typeface="Cambria" panose="02040503050406030204" pitchFamily="18" charset="0"/>
              </a:rPr>
              <a:t>exp</a:t>
            </a:r>
            <a:r>
              <a:rPr lang="en-US" dirty="0">
                <a:latin typeface="Cambria" panose="02040503050406030204" pitchFamily="18" charset="0"/>
              </a:rPr>
              <a:t>) statement else-part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</a:rPr>
              <a:t>else-part              else statement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exp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                        0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66106" y="428709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966105" y="697676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54766" y="1007214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56379" y="1324712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34" y="236011"/>
            <a:ext cx="1381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Cambria" panose="02040503050406030204" pitchFamily="18" charset="0"/>
              </a:rPr>
              <a:t>Example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95086"/>
              </p:ext>
            </p:extLst>
          </p:nvPr>
        </p:nvGraphicFramePr>
        <p:xfrm>
          <a:off x="65424" y="2153486"/>
          <a:ext cx="889157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M[N,T]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   </a:t>
                      </a:r>
                      <a:r>
                        <a:rPr lang="en-US" sz="2400" dirty="0" err="1">
                          <a:latin typeface="Cambria" panose="02040503050406030204" pitchFamily="18" charset="0"/>
                        </a:rPr>
                        <a:t>i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 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S       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S        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I          </a:t>
                      </a:r>
                      <a:r>
                        <a:rPr lang="en-US" sz="2400" dirty="0" err="1">
                          <a:latin typeface="Cambria" panose="02040503050406030204" pitchFamily="18" charset="0"/>
                        </a:rPr>
                        <a:t>i</a:t>
                      </a:r>
                      <a:r>
                        <a:rPr lang="en-US" sz="2400" baseline="0" dirty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baseline="0">
                          <a:latin typeface="Cambria" panose="02040503050406030204" pitchFamily="18" charset="0"/>
                        </a:rPr>
                        <a:t>( E ) </a:t>
                      </a:r>
                      <a:r>
                        <a:rPr lang="en-US" sz="2400" baseline="0" dirty="0">
                          <a:latin typeface="Cambria" panose="02040503050406030204" pitchFamily="18" charset="0"/>
                        </a:rPr>
                        <a:t>S L</a:t>
                      </a:r>
                      <a:r>
                        <a:rPr lang="en-US" sz="2400" dirty="0">
                          <a:latin typeface="Cambria" panose="020405030504060302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6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L        e S</a:t>
                      </a:r>
                    </a:p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L        </a:t>
                      </a:r>
                      <a: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ɛ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L        </a:t>
                      </a:r>
                      <a:r>
                        <a:rPr lang="en-US" sz="24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ɛ</a:t>
                      </a:r>
                      <a:r>
                        <a:rPr lang="en-US" sz="2400" dirty="0">
                          <a:latin typeface="Cambria" panose="02040503050406030204" pitchFamily="18" charset="0"/>
                        </a:rPr>
                        <a:t>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anose="02040503050406030204" pitchFamily="18" charset="0"/>
                        </a:rPr>
                        <a:t>E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" panose="02040503050406030204" pitchFamily="18" charset="0"/>
                        </a:rPr>
                        <a:t>E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30784" y="2891545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64957" y="2860293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30784" y="3296801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27764" y="3772046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101670" y="3780511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81779" y="4571837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193889" y="4580302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0782" y="4889500"/>
            <a:ext cx="8099995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latin typeface="Cambria" panose="02040503050406030204" pitchFamily="18" charset="0"/>
              </a:rPr>
              <a:t>Abbreviations: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186" y="5351165"/>
            <a:ext cx="8168054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S ≡ statement</a:t>
            </a:r>
          </a:p>
          <a:p>
            <a:r>
              <a:rPr lang="en-US" dirty="0">
                <a:latin typeface="Cambria" panose="02040503050406030204" pitchFamily="18" charset="0"/>
              </a:rPr>
              <a:t>I  ≡ if-</a:t>
            </a:r>
            <a:r>
              <a:rPr lang="en-US" dirty="0" err="1">
                <a:latin typeface="Cambria" panose="02040503050406030204" pitchFamily="18" charset="0"/>
              </a:rPr>
              <a:t>stmt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L ≡ else-part</a:t>
            </a:r>
          </a:p>
          <a:p>
            <a:r>
              <a:rPr lang="en-US" dirty="0">
                <a:latin typeface="Cambria" panose="02040503050406030204" pitchFamily="18" charset="0"/>
              </a:rPr>
              <a:t>E ≡ </a:t>
            </a:r>
            <a:r>
              <a:rPr lang="en-US" dirty="0" err="1">
                <a:latin typeface="Cambria" panose="02040503050406030204" pitchFamily="18" charset="0"/>
              </a:rPr>
              <a:t>exp</a:t>
            </a:r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</a:rPr>
              <a:t> ≡ if</a:t>
            </a:r>
          </a:p>
          <a:p>
            <a:r>
              <a:rPr lang="en-US" dirty="0">
                <a:latin typeface="Cambria" panose="02040503050406030204" pitchFamily="18" charset="0"/>
              </a:rPr>
              <a:t>r ≡ other</a:t>
            </a:r>
          </a:p>
          <a:p>
            <a:r>
              <a:rPr lang="en-US" dirty="0">
                <a:latin typeface="Cambria" panose="02040503050406030204" pitchFamily="18" charset="0"/>
              </a:rPr>
              <a:t>e ≡ else</a:t>
            </a:r>
          </a:p>
          <a:p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34550" y="4135513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0782" y="1643974"/>
            <a:ext cx="789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LL(1) Parsing Table for This Grammar (ambiguity, not LL(1) grammar):</a:t>
            </a:r>
          </a:p>
        </p:txBody>
      </p:sp>
    </p:spTree>
    <p:extLst>
      <p:ext uri="{BB962C8B-B14F-4D97-AF65-F5344CB8AC3E}">
        <p14:creationId xmlns:p14="http://schemas.microsoft.com/office/powerpoint/2010/main" val="11132069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2654" y="1484133"/>
            <a:ext cx="6092999" cy="4816535"/>
            <a:chOff x="831523" y="1245958"/>
            <a:chExt cx="6092999" cy="4816535"/>
          </a:xfrm>
        </p:grpSpPr>
        <p:grpSp>
          <p:nvGrpSpPr>
            <p:cNvPr id="65" name="Group 64"/>
            <p:cNvGrpSpPr/>
            <p:nvPr/>
          </p:nvGrpSpPr>
          <p:grpSpPr>
            <a:xfrm>
              <a:off x="831523" y="1305294"/>
              <a:ext cx="6092999" cy="4667081"/>
              <a:chOff x="831523" y="1117029"/>
              <a:chExt cx="6092999" cy="4667081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833677" y="1117029"/>
                <a:ext cx="6090845" cy="3232392"/>
                <a:chOff x="830138" y="1749039"/>
                <a:chExt cx="6090845" cy="3794367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830138" y="1749039"/>
                  <a:ext cx="6090845" cy="3794367"/>
                  <a:chOff x="830138" y="1749039"/>
                  <a:chExt cx="6090845" cy="3794367"/>
                </a:xfrm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833677" y="1749039"/>
                    <a:ext cx="6087306" cy="2956989"/>
                    <a:chOff x="1613646" y="1834406"/>
                    <a:chExt cx="6087306" cy="2956989"/>
                  </a:xfrm>
                </p:grpSpPr>
                <p:grpSp>
                  <p:nvGrpSpPr>
                    <p:cNvPr id="81" name="Group 80"/>
                    <p:cNvGrpSpPr/>
                    <p:nvPr/>
                  </p:nvGrpSpPr>
                  <p:grpSpPr>
                    <a:xfrm>
                      <a:off x="1613646" y="1834406"/>
                      <a:ext cx="6087306" cy="2153797"/>
                      <a:chOff x="1613646" y="1834406"/>
                      <a:chExt cx="6087306" cy="2153797"/>
                    </a:xfrm>
                  </p:grpSpPr>
                  <p:cxnSp>
                    <p:nvCxnSpPr>
                      <p:cNvPr id="96" name="Straight Arrow Connector 95"/>
                      <p:cNvCxnSpPr/>
                      <p:nvPr/>
                    </p:nvCxnSpPr>
                    <p:spPr>
                      <a:xfrm>
                        <a:off x="5365907" y="3047877"/>
                        <a:ext cx="402167" cy="8465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Arrow Connector 96"/>
                      <p:cNvCxnSpPr/>
                      <p:nvPr/>
                    </p:nvCxnSpPr>
                    <p:spPr>
                      <a:xfrm>
                        <a:off x="5434749" y="3979738"/>
                        <a:ext cx="402167" cy="8465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98" name="Group 97"/>
                      <p:cNvGrpSpPr/>
                      <p:nvPr/>
                    </p:nvGrpSpPr>
                    <p:grpSpPr>
                      <a:xfrm>
                        <a:off x="1613917" y="1834406"/>
                        <a:ext cx="6087035" cy="429764"/>
                        <a:chOff x="1004318" y="2385154"/>
                        <a:chExt cx="6087035" cy="429764"/>
                      </a:xfrm>
                    </p:grpSpPr>
                    <p:sp>
                      <p:nvSpPr>
                        <p:cNvPr id="111" name="Rectangle 110"/>
                        <p:cNvSpPr/>
                        <p:nvPr/>
                      </p:nvSpPr>
                      <p:spPr>
                        <a:xfrm>
                          <a:off x="1004318" y="2385154"/>
                          <a:ext cx="6087035" cy="41237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400"/>
                        </a:p>
                      </p:txBody>
                    </p:sp>
                    <p:cxnSp>
                      <p:nvCxnSpPr>
                        <p:cNvPr id="112" name="Straight Connector 111"/>
                        <p:cNvCxnSpPr/>
                        <p:nvPr/>
                      </p:nvCxnSpPr>
                      <p:spPr>
                        <a:xfrm>
                          <a:off x="3048000" y="2385154"/>
                          <a:ext cx="0" cy="429764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3" name="Straight Connector 112"/>
                        <p:cNvCxnSpPr/>
                        <p:nvPr/>
                      </p:nvCxnSpPr>
                      <p:spPr>
                        <a:xfrm>
                          <a:off x="5074027" y="2385154"/>
                          <a:ext cx="0" cy="429763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9" name="Group 98"/>
                      <p:cNvGrpSpPr/>
                      <p:nvPr/>
                    </p:nvGrpSpPr>
                    <p:grpSpPr>
                      <a:xfrm>
                        <a:off x="1613646" y="2241759"/>
                        <a:ext cx="6087035" cy="466166"/>
                        <a:chOff x="1004047" y="2348752"/>
                        <a:chExt cx="6087035" cy="466166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1004047" y="2366682"/>
                          <a:ext cx="6087035" cy="41237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400" dirty="0"/>
                        </a:p>
                      </p:txBody>
                    </p:sp>
                    <p:cxnSp>
                      <p:nvCxnSpPr>
                        <p:cNvPr id="109" name="Straight Connector 108"/>
                        <p:cNvCxnSpPr/>
                        <p:nvPr/>
                      </p:nvCxnSpPr>
                      <p:spPr>
                        <a:xfrm>
                          <a:off x="3048000" y="2348753"/>
                          <a:ext cx="0" cy="466165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0" name="Straight Connector 109"/>
                        <p:cNvCxnSpPr/>
                        <p:nvPr/>
                      </p:nvCxnSpPr>
                      <p:spPr>
                        <a:xfrm>
                          <a:off x="5074027" y="2348752"/>
                          <a:ext cx="0" cy="466165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00" name="Group 99"/>
                      <p:cNvGrpSpPr/>
                      <p:nvPr/>
                    </p:nvGrpSpPr>
                    <p:grpSpPr>
                      <a:xfrm>
                        <a:off x="1613646" y="2667581"/>
                        <a:ext cx="6087035" cy="466166"/>
                        <a:chOff x="1004047" y="2348752"/>
                        <a:chExt cx="6087035" cy="466166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1004047" y="2366682"/>
                          <a:ext cx="6087035" cy="4123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400"/>
                        </a:p>
                      </p:txBody>
                    </p:sp>
                    <p:cxnSp>
                      <p:nvCxnSpPr>
                        <p:cNvPr id="106" name="Straight Connector 105"/>
                        <p:cNvCxnSpPr/>
                        <p:nvPr/>
                      </p:nvCxnSpPr>
                      <p:spPr>
                        <a:xfrm>
                          <a:off x="3048000" y="2348753"/>
                          <a:ext cx="0" cy="466165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7" name="Straight Connector 106"/>
                        <p:cNvCxnSpPr/>
                        <p:nvPr/>
                      </p:nvCxnSpPr>
                      <p:spPr>
                        <a:xfrm>
                          <a:off x="5074027" y="2348752"/>
                          <a:ext cx="0" cy="466165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01" name="Group 100"/>
                      <p:cNvGrpSpPr/>
                      <p:nvPr/>
                    </p:nvGrpSpPr>
                    <p:grpSpPr>
                      <a:xfrm>
                        <a:off x="1613647" y="3097888"/>
                        <a:ext cx="6087035" cy="466166"/>
                        <a:chOff x="1004047" y="2348752"/>
                        <a:chExt cx="6087035" cy="466166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1004047" y="2366682"/>
                          <a:ext cx="6087035" cy="41237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400"/>
                        </a:p>
                      </p:txBody>
                    </p:sp>
                    <p:cxnSp>
                      <p:nvCxnSpPr>
                        <p:cNvPr id="103" name="Straight Connector 102"/>
                        <p:cNvCxnSpPr/>
                        <p:nvPr/>
                      </p:nvCxnSpPr>
                      <p:spPr>
                        <a:xfrm>
                          <a:off x="3048000" y="2348753"/>
                          <a:ext cx="0" cy="466165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4" name="Straight Connector 103"/>
                        <p:cNvCxnSpPr/>
                        <p:nvPr/>
                      </p:nvCxnSpPr>
                      <p:spPr>
                        <a:xfrm>
                          <a:off x="5074027" y="2348752"/>
                          <a:ext cx="0" cy="466165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1613646" y="3518406"/>
                      <a:ext cx="6087306" cy="1272989"/>
                      <a:chOff x="1613646" y="1798004"/>
                      <a:chExt cx="6087306" cy="1272989"/>
                    </a:xfrm>
                  </p:grpSpPr>
                  <p:cxnSp>
                    <p:nvCxnSpPr>
                      <p:cNvPr id="83" name="Straight Arrow Connector 82"/>
                      <p:cNvCxnSpPr/>
                      <p:nvPr/>
                    </p:nvCxnSpPr>
                    <p:spPr>
                      <a:xfrm>
                        <a:off x="5365907" y="3047877"/>
                        <a:ext cx="402167" cy="8465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84" name="Group 83"/>
                      <p:cNvGrpSpPr/>
                      <p:nvPr/>
                    </p:nvGrpSpPr>
                    <p:grpSpPr>
                      <a:xfrm>
                        <a:off x="1613646" y="1798004"/>
                        <a:ext cx="6087035" cy="466166"/>
                        <a:chOff x="1004047" y="2348752"/>
                        <a:chExt cx="6087035" cy="466166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1004047" y="2366682"/>
                          <a:ext cx="6087035" cy="4123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400"/>
                        </a:p>
                      </p:txBody>
                    </p: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>
                          <a:off x="3048000" y="2348753"/>
                          <a:ext cx="0" cy="466165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5" name="Straight Connector 94"/>
                        <p:cNvCxnSpPr/>
                        <p:nvPr/>
                      </p:nvCxnSpPr>
                      <p:spPr>
                        <a:xfrm>
                          <a:off x="5074027" y="2348752"/>
                          <a:ext cx="0" cy="466165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5" name="Group 84"/>
                      <p:cNvGrpSpPr/>
                      <p:nvPr/>
                    </p:nvGrpSpPr>
                    <p:grpSpPr>
                      <a:xfrm>
                        <a:off x="1613917" y="2232912"/>
                        <a:ext cx="6087035" cy="475013"/>
                        <a:chOff x="1004318" y="2339905"/>
                        <a:chExt cx="6087035" cy="475013"/>
                      </a:xfrm>
                    </p:grpSpPr>
                    <p:sp>
                      <p:nvSpPr>
                        <p:cNvPr id="90" name="Rectangle 89"/>
                        <p:cNvSpPr/>
                        <p:nvPr/>
                      </p:nvSpPr>
                      <p:spPr>
                        <a:xfrm>
                          <a:off x="1004318" y="2339905"/>
                          <a:ext cx="6087035" cy="41237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400"/>
                        </a:p>
                      </p:txBody>
                    </p:sp>
                    <p:cxnSp>
                      <p:nvCxnSpPr>
                        <p:cNvPr id="91" name="Straight Connector 90"/>
                        <p:cNvCxnSpPr/>
                        <p:nvPr/>
                      </p:nvCxnSpPr>
                      <p:spPr>
                        <a:xfrm>
                          <a:off x="3048000" y="2348753"/>
                          <a:ext cx="0" cy="466165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>
                          <a:off x="5074027" y="2348752"/>
                          <a:ext cx="0" cy="466165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6" name="Group 85"/>
                      <p:cNvGrpSpPr/>
                      <p:nvPr/>
                    </p:nvGrpSpPr>
                    <p:grpSpPr>
                      <a:xfrm>
                        <a:off x="1613646" y="2658616"/>
                        <a:ext cx="6087035" cy="412377"/>
                        <a:chOff x="1004047" y="2339787"/>
                        <a:chExt cx="6087035" cy="412377"/>
                      </a:xfrm>
                    </p:grpSpPr>
                    <p:sp>
                      <p:nvSpPr>
                        <p:cNvPr id="87" name="Rectangle 86"/>
                        <p:cNvSpPr/>
                        <p:nvPr/>
                      </p:nvSpPr>
                      <p:spPr>
                        <a:xfrm>
                          <a:off x="1004047" y="2339787"/>
                          <a:ext cx="6087035" cy="4123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400"/>
                        </a:p>
                      </p:txBody>
                    </p:sp>
                    <p:cxnSp>
                      <p:nvCxnSpPr>
                        <p:cNvPr id="88" name="Straight Connector 87"/>
                        <p:cNvCxnSpPr/>
                        <p:nvPr/>
                      </p:nvCxnSpPr>
                      <p:spPr>
                        <a:xfrm>
                          <a:off x="3048000" y="2348753"/>
                          <a:ext cx="0" cy="403411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9" name="Straight Connector 88"/>
                        <p:cNvCxnSpPr/>
                        <p:nvPr/>
                      </p:nvCxnSpPr>
                      <p:spPr>
                        <a:xfrm>
                          <a:off x="5074027" y="2348752"/>
                          <a:ext cx="0" cy="403412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sp>
                <p:nvSpPr>
                  <p:cNvPr id="79" name="Rectangle 78"/>
                  <p:cNvSpPr/>
                  <p:nvPr/>
                </p:nvSpPr>
                <p:spPr>
                  <a:xfrm>
                    <a:off x="830138" y="4715023"/>
                    <a:ext cx="6087035" cy="41237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833679" y="5131029"/>
                    <a:ext cx="6087035" cy="4123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2886555" y="4727618"/>
                  <a:ext cx="0" cy="40341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2886555" y="5117702"/>
                  <a:ext cx="0" cy="40341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4912582" y="5117702"/>
                  <a:ext cx="0" cy="40341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4912582" y="4714291"/>
                  <a:ext cx="0" cy="40341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/>
              <p:cNvGrpSpPr/>
              <p:nvPr/>
            </p:nvGrpSpPr>
            <p:grpSpPr>
              <a:xfrm>
                <a:off x="831523" y="4341184"/>
                <a:ext cx="6087306" cy="1442926"/>
                <a:chOff x="840488" y="4341184"/>
                <a:chExt cx="6087306" cy="1442926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840759" y="4341184"/>
                  <a:ext cx="6087035" cy="35130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840488" y="4703479"/>
                  <a:ext cx="6087035" cy="3513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840488" y="5066233"/>
                  <a:ext cx="6087035" cy="35130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840489" y="5432809"/>
                  <a:ext cx="6087035" cy="3513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</p:grpSp>
        <p:cxnSp>
          <p:nvCxnSpPr>
            <p:cNvPr id="114" name="Straight Connector 113"/>
            <p:cNvCxnSpPr/>
            <p:nvPr/>
          </p:nvCxnSpPr>
          <p:spPr>
            <a:xfrm>
              <a:off x="2890094" y="4518695"/>
              <a:ext cx="0" cy="3436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2884627" y="4898680"/>
              <a:ext cx="0" cy="3436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884588" y="5262136"/>
              <a:ext cx="0" cy="3436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2890094" y="5614764"/>
              <a:ext cx="0" cy="3436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916161" y="4537686"/>
              <a:ext cx="0" cy="3436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916121" y="4891744"/>
              <a:ext cx="0" cy="3436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916161" y="5262136"/>
              <a:ext cx="0" cy="3436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4916121" y="5628712"/>
              <a:ext cx="0" cy="3436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335741" y="1305294"/>
              <a:ext cx="0" cy="467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863844" y="1648958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63844" y="198080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2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863844" y="2366961"/>
              <a:ext cx="3271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3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863844" y="3074060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5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63844" y="2703579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4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863844" y="3423180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6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63844" y="3809522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7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863844" y="4135576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8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863844" y="4478640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9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63844" y="4876285"/>
              <a:ext cx="5245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10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863844" y="5223814"/>
              <a:ext cx="5245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11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863844" y="5600828"/>
              <a:ext cx="5245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12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81950" y="1316780"/>
              <a:ext cx="282350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</a:rPr>
                <a:t>Parsing Stack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449150" y="1254159"/>
              <a:ext cx="9012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Input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234145" y="1245958"/>
              <a:ext cx="10350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Action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168614" y="1889836"/>
            <a:ext cx="1745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 err="1">
                <a:latin typeface="Cambria" panose="02040503050406030204" pitchFamily="18" charset="0"/>
              </a:rPr>
              <a:t>i</a:t>
            </a:r>
            <a:r>
              <a:rPr lang="en-US" sz="2000" dirty="0">
                <a:latin typeface="Cambria" panose="02040503050406030204" pitchFamily="18" charset="0"/>
              </a:rPr>
              <a:t> (0)  </a:t>
            </a:r>
            <a:r>
              <a:rPr lang="en-US" sz="2000" dirty="0" err="1">
                <a:latin typeface="Cambria" panose="02040503050406030204" pitchFamily="18" charset="0"/>
              </a:rPr>
              <a:t>i</a:t>
            </a:r>
            <a:r>
              <a:rPr lang="en-US" sz="2000" dirty="0">
                <a:latin typeface="Cambria" panose="02040503050406030204" pitchFamily="18" charset="0"/>
              </a:rPr>
              <a:t> (1) </a:t>
            </a:r>
            <a:r>
              <a:rPr lang="en-US" sz="2000" dirty="0" err="1">
                <a:latin typeface="Cambria" panose="02040503050406030204" pitchFamily="18" charset="0"/>
              </a:rPr>
              <a:t>rer</a:t>
            </a:r>
            <a:r>
              <a:rPr lang="en-US" sz="20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19778" y="188169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$S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546227" y="2253454"/>
            <a:ext cx="439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$I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3073924" y="2624214"/>
            <a:ext cx="18090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err="1">
                <a:latin typeface="Cambria" panose="02040503050406030204" pitchFamily="18" charset="0"/>
              </a:rPr>
              <a:t>i</a:t>
            </a:r>
            <a:r>
              <a:rPr lang="en-US" sz="2000" dirty="0">
                <a:latin typeface="Cambria" panose="02040503050406030204" pitchFamily="18" charset="0"/>
              </a:rPr>
              <a:t> (0) </a:t>
            </a:r>
            <a:r>
              <a:rPr lang="en-US" sz="2000" dirty="0" err="1">
                <a:latin typeface="Cambria" panose="02040503050406030204" pitchFamily="18" charset="0"/>
              </a:rPr>
              <a:t>i</a:t>
            </a:r>
            <a:r>
              <a:rPr lang="en-US" sz="2000" dirty="0">
                <a:latin typeface="Cambria" panose="02040503050406030204" pitchFamily="18" charset="0"/>
              </a:rPr>
              <a:t> (1) </a:t>
            </a:r>
            <a:r>
              <a:rPr lang="en-US" sz="2000" dirty="0" err="1">
                <a:latin typeface="Cambria" panose="02040503050406030204" pitchFamily="18" charset="0"/>
              </a:rPr>
              <a:t>rer</a:t>
            </a:r>
            <a:r>
              <a:rPr lang="en-US" sz="2000" dirty="0">
                <a:latin typeface="Cambria" panose="02040503050406030204" pitchFamily="18" charset="0"/>
              </a:rPr>
              <a:t>$ 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1536304" y="2565515"/>
            <a:ext cx="1150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$LS)E(</a:t>
            </a:r>
            <a:r>
              <a:rPr lang="en-US" sz="2400" dirty="0" err="1">
                <a:latin typeface="Cambria" panose="02040503050406030204" pitchFamily="18" charset="0"/>
              </a:rPr>
              <a:t>i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307404" y="2963692"/>
            <a:ext cx="1571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(0) </a:t>
            </a:r>
            <a:r>
              <a:rPr lang="en-US" sz="2000" dirty="0" err="1">
                <a:latin typeface="Cambria" panose="02040503050406030204" pitchFamily="18" charset="0"/>
              </a:rPr>
              <a:t>i</a:t>
            </a:r>
            <a:r>
              <a:rPr lang="en-US" sz="2000" dirty="0">
                <a:latin typeface="Cambria" panose="02040503050406030204" pitchFamily="18" charset="0"/>
              </a:rPr>
              <a:t> (1) </a:t>
            </a:r>
            <a:r>
              <a:rPr lang="en-US" sz="2000" dirty="0" err="1">
                <a:latin typeface="Cambria" panose="02040503050406030204" pitchFamily="18" charset="0"/>
              </a:rPr>
              <a:t>rer</a:t>
            </a:r>
            <a:r>
              <a:rPr lang="en-US" sz="20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256751" y="2599163"/>
            <a:ext cx="9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match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241589" y="2963660"/>
            <a:ext cx="9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match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1519778" y="2923751"/>
            <a:ext cx="1065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$LS)E(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416011" y="3334300"/>
            <a:ext cx="14630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0) </a:t>
            </a:r>
            <a:r>
              <a:rPr lang="en-US" sz="2000" dirty="0" err="1">
                <a:latin typeface="Cambria" panose="02040503050406030204" pitchFamily="18" charset="0"/>
              </a:rPr>
              <a:t>i</a:t>
            </a:r>
            <a:r>
              <a:rPr lang="en-US" sz="2000" dirty="0">
                <a:latin typeface="Cambria" panose="02040503050406030204" pitchFamily="18" charset="0"/>
              </a:rPr>
              <a:t> (1) </a:t>
            </a:r>
            <a:r>
              <a:rPr lang="en-US" sz="2000" dirty="0" err="1">
                <a:latin typeface="Cambria" panose="02040503050406030204" pitchFamily="18" charset="0"/>
              </a:rPr>
              <a:t>rer</a:t>
            </a:r>
            <a:r>
              <a:rPr lang="en-US" sz="20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537828" y="3278972"/>
            <a:ext cx="948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$LS)E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3416012" y="3692346"/>
            <a:ext cx="14630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0) </a:t>
            </a:r>
            <a:r>
              <a:rPr lang="en-US" sz="2000" dirty="0" err="1">
                <a:latin typeface="Cambria" panose="02040503050406030204" pitchFamily="18" charset="0"/>
              </a:rPr>
              <a:t>i</a:t>
            </a:r>
            <a:r>
              <a:rPr lang="en-US" sz="2000" dirty="0">
                <a:latin typeface="Cambria" panose="02040503050406030204" pitchFamily="18" charset="0"/>
              </a:rPr>
              <a:t> (1) </a:t>
            </a:r>
            <a:r>
              <a:rPr lang="en-US" sz="2000" dirty="0" err="1">
                <a:latin typeface="Cambria" panose="02040503050406030204" pitchFamily="18" charset="0"/>
              </a:rPr>
              <a:t>rer</a:t>
            </a:r>
            <a:r>
              <a:rPr lang="en-US" sz="20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554902" y="3635248"/>
            <a:ext cx="942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$LS)0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3416012" y="4043887"/>
            <a:ext cx="1463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>
              <a:defRPr/>
            </a:pPr>
            <a:r>
              <a:rPr lang="en-US" sz="2000" dirty="0">
                <a:latin typeface="Cambria" panose="02040503050406030204" pitchFamily="18" charset="0"/>
              </a:rPr>
              <a:t>) </a:t>
            </a:r>
            <a:r>
              <a:rPr lang="en-US" sz="2000" dirty="0" err="1">
                <a:latin typeface="Cambria" panose="02040503050406030204" pitchFamily="18" charset="0"/>
              </a:rPr>
              <a:t>i</a:t>
            </a:r>
            <a:r>
              <a:rPr lang="en-US" sz="2000" dirty="0">
                <a:latin typeface="Cambria" panose="02040503050406030204" pitchFamily="18" charset="0"/>
              </a:rPr>
              <a:t> (1) </a:t>
            </a:r>
            <a:r>
              <a:rPr lang="en-US" sz="2000" dirty="0" err="1">
                <a:latin typeface="Cambria" panose="02040503050406030204" pitchFamily="18" charset="0"/>
              </a:rPr>
              <a:t>rer</a:t>
            </a:r>
            <a:r>
              <a:rPr lang="en-US" sz="20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5160708" y="4052035"/>
            <a:ext cx="9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match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5178623" y="3661568"/>
            <a:ext cx="9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match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1536304" y="4028417"/>
            <a:ext cx="772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$LS)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3540868" y="4408501"/>
            <a:ext cx="13382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>
              <a:defRPr/>
            </a:pPr>
            <a:r>
              <a:rPr lang="en-US" sz="2000" dirty="0" err="1">
                <a:latin typeface="Cambria" panose="02040503050406030204" pitchFamily="18" charset="0"/>
              </a:rPr>
              <a:t>i</a:t>
            </a:r>
            <a:r>
              <a:rPr lang="en-US" sz="2000" dirty="0">
                <a:latin typeface="Cambria" panose="02040503050406030204" pitchFamily="18" charset="0"/>
              </a:rPr>
              <a:t> (1) </a:t>
            </a:r>
            <a:r>
              <a:rPr lang="en-US" sz="2000" dirty="0" err="1">
                <a:latin typeface="Cambria" panose="02040503050406030204" pitchFamily="18" charset="0"/>
              </a:rPr>
              <a:t>rer</a:t>
            </a:r>
            <a:r>
              <a:rPr lang="en-US" sz="20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1546227" y="4380647"/>
            <a:ext cx="655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$LS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3710764" y="4733988"/>
            <a:ext cx="1168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defRPr/>
            </a:pPr>
            <a:r>
              <a:rPr lang="en-US" sz="2000" dirty="0" err="1">
                <a:latin typeface="Cambria" panose="02040503050406030204" pitchFamily="18" charset="0"/>
              </a:rPr>
              <a:t>i</a:t>
            </a:r>
            <a:r>
              <a:rPr lang="en-US" sz="2000" dirty="0">
                <a:latin typeface="Cambria" panose="02040503050406030204" pitchFamily="18" charset="0"/>
              </a:rPr>
              <a:t> (1) </a:t>
            </a:r>
            <a:r>
              <a:rPr lang="en-US" sz="2000" dirty="0" err="1">
                <a:latin typeface="Cambria" panose="02040503050406030204" pitchFamily="18" charset="0"/>
              </a:rPr>
              <a:t>rer</a:t>
            </a:r>
            <a:r>
              <a:rPr lang="en-US" sz="20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1528839" y="4702418"/>
            <a:ext cx="604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$LI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3687215" y="5110041"/>
            <a:ext cx="1168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defRPr/>
            </a:pPr>
            <a:r>
              <a:rPr lang="en-US" sz="2000" dirty="0">
                <a:latin typeface="Cambria" panose="02040503050406030204" pitchFamily="18" charset="0"/>
              </a:rPr>
              <a:t>i (1) </a:t>
            </a:r>
            <a:r>
              <a:rPr lang="en-US" sz="2000" dirty="0" err="1">
                <a:latin typeface="Cambria" panose="02040503050406030204" pitchFamily="18" charset="0"/>
              </a:rPr>
              <a:t>rer</a:t>
            </a:r>
            <a:r>
              <a:rPr lang="en-US" sz="20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1496229" y="5070578"/>
            <a:ext cx="1315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$LLS)E(</a:t>
            </a:r>
            <a:r>
              <a:rPr lang="en-US" sz="2400" dirty="0" err="1">
                <a:latin typeface="Cambria" panose="02040503050406030204" pitchFamily="18" charset="0"/>
              </a:rPr>
              <a:t>i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757747" y="5468669"/>
            <a:ext cx="1097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defRPr/>
            </a:pPr>
            <a:r>
              <a:rPr lang="en-US" sz="2000" dirty="0">
                <a:latin typeface="Cambria" panose="02040503050406030204" pitchFamily="18" charset="0"/>
              </a:rPr>
              <a:t> (1) </a:t>
            </a:r>
            <a:r>
              <a:rPr lang="en-US" sz="2000" dirty="0" err="1">
                <a:latin typeface="Cambria" panose="02040503050406030204" pitchFamily="18" charset="0"/>
              </a:rPr>
              <a:t>rer</a:t>
            </a:r>
            <a:r>
              <a:rPr lang="en-US" sz="20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159819" y="5407114"/>
            <a:ext cx="9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match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528839" y="5416475"/>
            <a:ext cx="1230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$LLS)E(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3911635" y="5844936"/>
            <a:ext cx="943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defRPr/>
            </a:pPr>
            <a:r>
              <a:rPr lang="en-US" sz="2000" dirty="0">
                <a:latin typeface="Cambria" panose="02040503050406030204" pitchFamily="18" charset="0"/>
              </a:rPr>
              <a:t>1) </a:t>
            </a:r>
            <a:r>
              <a:rPr lang="en-US" sz="2000" dirty="0" err="1">
                <a:latin typeface="Cambria" panose="02040503050406030204" pitchFamily="18" charset="0"/>
              </a:rPr>
              <a:t>rer</a:t>
            </a:r>
            <a:r>
              <a:rPr lang="en-US" sz="2000" dirty="0">
                <a:latin typeface="Cambria" panose="02040503050406030204" pitchFamily="18" charset="0"/>
              </a:rPr>
              <a:t>$</a:t>
            </a:r>
          </a:p>
        </p:txBody>
      </p:sp>
      <p:grpSp>
        <p:nvGrpSpPr>
          <p:cNvPr id="184" name="Group 183"/>
          <p:cNvGrpSpPr/>
          <p:nvPr/>
        </p:nvGrpSpPr>
        <p:grpSpPr>
          <a:xfrm>
            <a:off x="5116097" y="1843823"/>
            <a:ext cx="1042273" cy="461665"/>
            <a:chOff x="5080238" y="1512117"/>
            <a:chExt cx="1042273" cy="461665"/>
          </a:xfrm>
        </p:grpSpPr>
        <p:sp>
          <p:nvSpPr>
            <p:cNvPr id="144" name="Rectangle 143"/>
            <p:cNvSpPr/>
            <p:nvPr/>
          </p:nvSpPr>
          <p:spPr>
            <a:xfrm>
              <a:off x="5080238" y="1512117"/>
              <a:ext cx="10422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S         I</a:t>
              </a: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>
              <a:off x="5405804" y="1735312"/>
              <a:ext cx="386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5155617" y="2212482"/>
            <a:ext cx="1770036" cy="461665"/>
            <a:chOff x="4967939" y="1876922"/>
            <a:chExt cx="1770036" cy="461665"/>
          </a:xfrm>
        </p:grpSpPr>
        <p:sp>
          <p:nvSpPr>
            <p:cNvPr id="147" name="Rectangle 146"/>
            <p:cNvSpPr/>
            <p:nvPr/>
          </p:nvSpPr>
          <p:spPr>
            <a:xfrm>
              <a:off x="4967939" y="1876922"/>
              <a:ext cx="17700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I          </a:t>
              </a:r>
              <a:r>
                <a:rPr lang="en-US" sz="2400" dirty="0" err="1">
                  <a:latin typeface="Cambria" panose="02040503050406030204" pitchFamily="18" charset="0"/>
                </a:rPr>
                <a:t>i</a:t>
              </a:r>
              <a:r>
                <a:rPr lang="en-US" sz="2400" dirty="0">
                  <a:latin typeface="Cambria" panose="02040503050406030204" pitchFamily="18" charset="0"/>
                </a:rPr>
                <a:t>(E)SL</a:t>
              </a:r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>
              <a:off x="5283116" y="2107754"/>
              <a:ext cx="386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/>
          <p:cNvGrpSpPr/>
          <p:nvPr/>
        </p:nvGrpSpPr>
        <p:grpSpPr>
          <a:xfrm>
            <a:off x="5178623" y="3303522"/>
            <a:ext cx="1069524" cy="461665"/>
            <a:chOff x="5119215" y="3325199"/>
            <a:chExt cx="1069524" cy="461665"/>
          </a:xfrm>
        </p:grpSpPr>
        <p:sp>
          <p:nvSpPr>
            <p:cNvPr id="156" name="Rectangle 155"/>
            <p:cNvSpPr/>
            <p:nvPr/>
          </p:nvSpPr>
          <p:spPr>
            <a:xfrm>
              <a:off x="5119215" y="3325199"/>
              <a:ext cx="10695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E        0</a:t>
              </a:r>
            </a:p>
          </p:txBody>
        </p:sp>
        <p:cxnSp>
          <p:nvCxnSpPr>
            <p:cNvPr id="177" name="Straight Arrow Connector 176"/>
            <p:cNvCxnSpPr/>
            <p:nvPr/>
          </p:nvCxnSpPr>
          <p:spPr>
            <a:xfrm>
              <a:off x="5456964" y="3567402"/>
              <a:ext cx="386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5111477" y="4377723"/>
            <a:ext cx="1042273" cy="461665"/>
            <a:chOff x="5017114" y="4408306"/>
            <a:chExt cx="1042273" cy="461665"/>
          </a:xfrm>
        </p:grpSpPr>
        <p:sp>
          <p:nvSpPr>
            <p:cNvPr id="165" name="Rectangle 164"/>
            <p:cNvSpPr/>
            <p:nvPr/>
          </p:nvSpPr>
          <p:spPr>
            <a:xfrm>
              <a:off x="5017114" y="4408306"/>
              <a:ext cx="10422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US" sz="2400" dirty="0">
                  <a:latin typeface="Cambria" panose="02040503050406030204" pitchFamily="18" charset="0"/>
                </a:rPr>
                <a:t>S         I</a:t>
              </a:r>
            </a:p>
          </p:txBody>
        </p:sp>
        <p:cxnSp>
          <p:nvCxnSpPr>
            <p:cNvPr id="178" name="Straight Arrow Connector 177"/>
            <p:cNvCxnSpPr/>
            <p:nvPr/>
          </p:nvCxnSpPr>
          <p:spPr>
            <a:xfrm>
              <a:off x="5385244" y="4634203"/>
              <a:ext cx="386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5110825" y="4710184"/>
            <a:ext cx="1837362" cy="461665"/>
            <a:chOff x="5007876" y="4759740"/>
            <a:chExt cx="1837362" cy="461665"/>
          </a:xfrm>
        </p:grpSpPr>
        <p:sp>
          <p:nvSpPr>
            <p:cNvPr id="168" name="Rectangle 167"/>
            <p:cNvSpPr/>
            <p:nvPr/>
          </p:nvSpPr>
          <p:spPr>
            <a:xfrm>
              <a:off x="5007876" y="4759740"/>
              <a:ext cx="18373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I           </a:t>
              </a:r>
              <a:r>
                <a:rPr lang="en-US" sz="2400" dirty="0" err="1">
                  <a:latin typeface="Cambria" panose="02040503050406030204" pitchFamily="18" charset="0"/>
                </a:rPr>
                <a:t>i</a:t>
              </a:r>
              <a:r>
                <a:rPr lang="en-US" sz="2400" dirty="0">
                  <a:latin typeface="Cambria" panose="02040503050406030204" pitchFamily="18" charset="0"/>
                </a:rPr>
                <a:t>(E)SL</a:t>
              </a: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>
              <a:off x="5385244" y="4992791"/>
              <a:ext cx="386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5085542" y="5818041"/>
            <a:ext cx="1069524" cy="461665"/>
            <a:chOff x="5049683" y="5486335"/>
            <a:chExt cx="1069524" cy="461665"/>
          </a:xfrm>
        </p:grpSpPr>
        <p:sp>
          <p:nvSpPr>
            <p:cNvPr id="174" name="Rectangle 173"/>
            <p:cNvSpPr/>
            <p:nvPr/>
          </p:nvSpPr>
          <p:spPr>
            <a:xfrm>
              <a:off x="5049683" y="5486335"/>
              <a:ext cx="10695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E        1</a:t>
              </a: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>
              <a:off x="5385244" y="5727898"/>
              <a:ext cx="386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Rectangle 182"/>
          <p:cNvSpPr/>
          <p:nvPr/>
        </p:nvSpPr>
        <p:spPr>
          <a:xfrm>
            <a:off x="3164692" y="2238287"/>
            <a:ext cx="1745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 err="1">
                <a:latin typeface="Cambria" panose="02040503050406030204" pitchFamily="18" charset="0"/>
              </a:rPr>
              <a:t>i</a:t>
            </a:r>
            <a:r>
              <a:rPr lang="en-US" sz="2000" dirty="0">
                <a:latin typeface="Cambria" panose="02040503050406030204" pitchFamily="18" charset="0"/>
              </a:rPr>
              <a:t> (0)  </a:t>
            </a:r>
            <a:r>
              <a:rPr lang="en-US" sz="2000" dirty="0" err="1">
                <a:latin typeface="Cambria" panose="02040503050406030204" pitchFamily="18" charset="0"/>
              </a:rPr>
              <a:t>i</a:t>
            </a:r>
            <a:r>
              <a:rPr lang="en-US" sz="2000" dirty="0">
                <a:latin typeface="Cambria" panose="02040503050406030204" pitchFamily="18" charset="0"/>
              </a:rPr>
              <a:t> (1) </a:t>
            </a:r>
            <a:r>
              <a:rPr lang="en-US" sz="2000" dirty="0" err="1">
                <a:latin typeface="Cambria" panose="02040503050406030204" pitchFamily="18" charset="0"/>
              </a:rPr>
              <a:t>rer</a:t>
            </a:r>
            <a:r>
              <a:rPr lang="en-US" sz="20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457200" y="259977"/>
            <a:ext cx="823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LL(1) Parsing Action for String      </a:t>
            </a:r>
            <a:r>
              <a:rPr lang="en-US" sz="2400" dirty="0" err="1">
                <a:latin typeface="Cambria" panose="02040503050406030204" pitchFamily="18" charset="0"/>
              </a:rPr>
              <a:t>i</a:t>
            </a:r>
            <a:r>
              <a:rPr lang="en-US" sz="2400" dirty="0">
                <a:latin typeface="Cambria" panose="02040503050406030204" pitchFamily="18" charset="0"/>
              </a:rPr>
              <a:t> (0)  </a:t>
            </a:r>
            <a:r>
              <a:rPr lang="en-US" sz="2400" dirty="0" err="1">
                <a:latin typeface="Cambria" panose="02040503050406030204" pitchFamily="18" charset="0"/>
              </a:rPr>
              <a:t>i</a:t>
            </a:r>
            <a:r>
              <a:rPr lang="en-US" sz="2400" dirty="0">
                <a:latin typeface="Cambria" panose="02040503050406030204" pitchFamily="18" charset="0"/>
              </a:rPr>
              <a:t> (1) r e r 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213926" y="5072025"/>
            <a:ext cx="9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match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1546227" y="5793937"/>
            <a:ext cx="1113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$LLS)E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911635" y="683236"/>
            <a:ext cx="451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  else </a:t>
            </a:r>
            <a:r>
              <a:rPr lang="en-US" b="1" dirty="0"/>
              <a:t>=</a:t>
            </a:r>
            <a:r>
              <a:rPr lang="en-US" dirty="0"/>
              <a:t> e    other </a:t>
            </a:r>
            <a:r>
              <a:rPr lang="en-US" b="1" dirty="0"/>
              <a:t>=</a:t>
            </a:r>
            <a:r>
              <a:rPr lang="en-US" dirty="0"/>
              <a:t> r     statement </a:t>
            </a:r>
            <a:r>
              <a:rPr lang="en-US" b="1" dirty="0"/>
              <a:t>=</a:t>
            </a:r>
            <a:r>
              <a:rPr lang="en-US" dirty="0"/>
              <a:t> S</a:t>
            </a:r>
          </a:p>
          <a:p>
            <a:r>
              <a:rPr lang="en-US" dirty="0"/>
              <a:t>if-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I         else-part = L   </a:t>
            </a:r>
            <a:r>
              <a:rPr lang="en-US" dirty="0" err="1"/>
              <a:t>exp</a:t>
            </a:r>
            <a:r>
              <a:rPr lang="en-US" dirty="0"/>
              <a:t> = E  </a:t>
            </a:r>
          </a:p>
        </p:txBody>
      </p:sp>
      <p:sp>
        <p:nvSpPr>
          <p:cNvPr id="2" name="Rectangle 1"/>
          <p:cNvSpPr/>
          <p:nvPr/>
        </p:nvSpPr>
        <p:spPr>
          <a:xfrm>
            <a:off x="649492" y="640954"/>
            <a:ext cx="75198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statement           if-</a:t>
            </a:r>
            <a:r>
              <a:rPr lang="en-US" sz="1200" dirty="0" err="1">
                <a:latin typeface="Cambria" panose="02040503050406030204" pitchFamily="18" charset="0"/>
              </a:rPr>
              <a:t>stmt</a:t>
            </a:r>
            <a:r>
              <a:rPr lang="en-US" sz="1200" dirty="0">
                <a:latin typeface="Cambria" panose="02040503050406030204" pitchFamily="18" charset="0"/>
              </a:rPr>
              <a:t> </a:t>
            </a:r>
            <a:r>
              <a:rPr lang="en-US" sz="12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1200" dirty="0">
                <a:latin typeface="Cambria" panose="02040503050406030204" pitchFamily="18" charset="0"/>
                <a:sym typeface="Symbol" panose="05050102010706020507" pitchFamily="18" charset="2"/>
              </a:rPr>
              <a:t>other</a:t>
            </a:r>
          </a:p>
          <a:p>
            <a:r>
              <a:rPr lang="en-US" sz="1200" dirty="0">
                <a:latin typeface="Cambria" panose="02040503050406030204" pitchFamily="18" charset="0"/>
                <a:sym typeface="Symbol" panose="05050102010706020507" pitchFamily="18" charset="2"/>
              </a:rPr>
              <a:t>if-</a:t>
            </a:r>
            <a:r>
              <a:rPr lang="en-US" sz="1200" dirty="0" err="1">
                <a:latin typeface="Cambria" panose="02040503050406030204" pitchFamily="18" charset="0"/>
                <a:sym typeface="Symbol" panose="05050102010706020507" pitchFamily="18" charset="2"/>
              </a:rPr>
              <a:t>stmt</a:t>
            </a:r>
            <a:r>
              <a:rPr lang="en-US" sz="1200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sz="1200" dirty="0">
                <a:latin typeface="Cambria" panose="02040503050406030204" pitchFamily="18" charset="0"/>
              </a:rPr>
              <a:t>                 if (</a:t>
            </a:r>
            <a:r>
              <a:rPr lang="en-US" sz="1200" dirty="0" err="1">
                <a:latin typeface="Cambria" panose="02040503050406030204" pitchFamily="18" charset="0"/>
              </a:rPr>
              <a:t>exp</a:t>
            </a:r>
            <a:r>
              <a:rPr lang="en-US" sz="1200" dirty="0">
                <a:latin typeface="Cambria" panose="02040503050406030204" pitchFamily="18" charset="0"/>
              </a:rPr>
              <a:t>) statement else-part</a:t>
            </a:r>
          </a:p>
          <a:p>
            <a:r>
              <a:rPr lang="en-US" sz="1200" dirty="0">
                <a:latin typeface="Cambria" panose="02040503050406030204" pitchFamily="18" charset="0"/>
              </a:rPr>
              <a:t>else-part              else statement </a:t>
            </a:r>
            <a:r>
              <a:rPr lang="en-US" sz="12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12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</a:p>
          <a:p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exp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                        0 </a:t>
            </a:r>
            <a:r>
              <a:rPr lang="en-US" sz="12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1200" dirty="0"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17332" y="802029"/>
            <a:ext cx="2697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1434847" y="954429"/>
            <a:ext cx="2697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1420017" y="1106829"/>
            <a:ext cx="2697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1434847" y="1329567"/>
            <a:ext cx="2697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89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1" grpId="0"/>
      <p:bldP spid="145" grpId="0"/>
      <p:bldP spid="146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6" grpId="0"/>
      <p:bldP spid="167" grpId="0"/>
      <p:bldP spid="169" grpId="0"/>
      <p:bldP spid="170" grpId="0"/>
      <p:bldP spid="171" grpId="0"/>
      <p:bldP spid="172" grpId="0"/>
      <p:bldP spid="173" grpId="0"/>
      <p:bldP spid="183" grpId="0"/>
      <p:bldP spid="123" grpId="0"/>
      <p:bldP spid="1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Derivation   (another left-most derivation)</a:t>
            </a:r>
          </a:p>
          <a:p>
            <a:pPr marL="0" indent="0">
              <a:buNone/>
            </a:pPr>
            <a:r>
              <a:rPr lang="en-US" dirty="0"/>
              <a:t>expr =&gt; expr  - expr</a:t>
            </a:r>
          </a:p>
          <a:p>
            <a:pPr marL="1057275" lvl="2" indent="-457200">
              <a:buFont typeface="Symbol" panose="05050102010706020507" pitchFamily="18" charset="2"/>
              <a:buChar char="Þ"/>
            </a:pPr>
            <a:r>
              <a:rPr lang="en-US" sz="2600" dirty="0" err="1"/>
              <a:t>num</a:t>
            </a:r>
            <a:r>
              <a:rPr lang="en-US" sz="2600" dirty="0"/>
              <a:t> – expr </a:t>
            </a:r>
          </a:p>
          <a:p>
            <a:pPr marL="1057275" lvl="2" indent="-457200">
              <a:buFont typeface="Symbol" panose="05050102010706020507" pitchFamily="18" charset="2"/>
              <a:buChar char="Þ"/>
            </a:pPr>
            <a:r>
              <a:rPr lang="en-US" sz="2600" dirty="0"/>
              <a:t> 2 – expr</a:t>
            </a:r>
          </a:p>
          <a:p>
            <a:pPr marL="1057275" lvl="2" indent="-457200">
              <a:buFont typeface="Symbol" panose="05050102010706020507" pitchFamily="18" charset="2"/>
              <a:buChar char="Þ"/>
            </a:pPr>
            <a:r>
              <a:rPr lang="en-US" sz="2600" dirty="0"/>
              <a:t> 2 – expr – expr</a:t>
            </a:r>
          </a:p>
          <a:p>
            <a:pPr marL="1057275" lvl="2" indent="-457200">
              <a:buFont typeface="Symbol" panose="05050102010706020507" pitchFamily="18" charset="2"/>
              <a:buChar char="Þ"/>
            </a:pPr>
            <a:r>
              <a:rPr lang="en-US" sz="2600" dirty="0"/>
              <a:t> 2 – </a:t>
            </a:r>
            <a:r>
              <a:rPr lang="en-US" sz="2600" dirty="0" err="1"/>
              <a:t>num</a:t>
            </a:r>
            <a:r>
              <a:rPr lang="en-US" sz="2600" dirty="0"/>
              <a:t> – expr</a:t>
            </a:r>
          </a:p>
          <a:p>
            <a:pPr marL="1057275" lvl="2" indent="-457200">
              <a:buFont typeface="Symbol" panose="05050102010706020507" pitchFamily="18" charset="2"/>
              <a:buChar char="Þ"/>
            </a:pPr>
            <a:r>
              <a:rPr lang="en-US" sz="2600" dirty="0"/>
              <a:t> 2 – 5 – expr</a:t>
            </a:r>
          </a:p>
          <a:p>
            <a:pPr marL="1057275" lvl="2" indent="-457200">
              <a:buFont typeface="Symbol" panose="05050102010706020507" pitchFamily="18" charset="2"/>
              <a:buChar char="Þ"/>
            </a:pPr>
            <a:r>
              <a:rPr lang="en-US" sz="2600" dirty="0"/>
              <a:t> 2  - 5 – </a:t>
            </a:r>
            <a:r>
              <a:rPr lang="en-US" sz="2600" dirty="0" err="1"/>
              <a:t>num</a:t>
            </a:r>
            <a:endParaRPr lang="en-US" sz="2600" dirty="0"/>
          </a:p>
          <a:p>
            <a:pPr marL="1057275" lvl="2" indent="-457200">
              <a:buFont typeface="Symbol" panose="05050102010706020507" pitchFamily="18" charset="2"/>
              <a:buChar char="Þ"/>
            </a:pPr>
            <a:r>
              <a:rPr lang="en-US" sz="2600" dirty="0"/>
              <a:t> 2 – 5 - 3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16200000">
            <a:off x="1706534" y="2481559"/>
            <a:ext cx="390805" cy="648060"/>
          </a:xfrm>
          <a:prstGeom prst="rightBrace">
            <a:avLst>
              <a:gd name="adj1" fmla="val 8333"/>
              <a:gd name="adj2" fmla="val 4263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16200000">
            <a:off x="1535660" y="3207326"/>
            <a:ext cx="390805" cy="343262"/>
          </a:xfrm>
          <a:prstGeom prst="rightBrace">
            <a:avLst>
              <a:gd name="adj1" fmla="val 8333"/>
              <a:gd name="adj2" fmla="val 4263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16200000">
            <a:off x="2787188" y="3001931"/>
            <a:ext cx="390805" cy="1682533"/>
          </a:xfrm>
          <a:prstGeom prst="rightBrace">
            <a:avLst>
              <a:gd name="adj1" fmla="val 8333"/>
              <a:gd name="adj2" fmla="val 2781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16200000">
            <a:off x="2312275" y="4029538"/>
            <a:ext cx="390805" cy="637304"/>
          </a:xfrm>
          <a:prstGeom prst="rightBrace">
            <a:avLst>
              <a:gd name="adj1" fmla="val 8333"/>
              <a:gd name="adj2" fmla="val 4263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16200000">
            <a:off x="2066752" y="4746164"/>
            <a:ext cx="390805" cy="241660"/>
          </a:xfrm>
          <a:prstGeom prst="rightBrace">
            <a:avLst>
              <a:gd name="adj1" fmla="val 8333"/>
              <a:gd name="adj2" fmla="val 4263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2787188" y="5114812"/>
            <a:ext cx="390805" cy="637304"/>
          </a:xfrm>
          <a:prstGeom prst="rightBrace">
            <a:avLst>
              <a:gd name="adj1" fmla="val 8333"/>
              <a:gd name="adj2" fmla="val 4263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16200000">
            <a:off x="2510098" y="5776957"/>
            <a:ext cx="390805" cy="241660"/>
          </a:xfrm>
          <a:prstGeom prst="rightBrace">
            <a:avLst>
              <a:gd name="adj1" fmla="val 8333"/>
              <a:gd name="adj2" fmla="val 69388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1E3984-7F65-304C-9811-8F4EF09DB465}"/>
              </a:ext>
            </a:extLst>
          </p:cNvPr>
          <p:cNvSpPr txBox="1"/>
          <p:nvPr/>
        </p:nvSpPr>
        <p:spPr>
          <a:xfrm>
            <a:off x="5370787" y="3219023"/>
            <a:ext cx="3589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expr</a:t>
            </a:r>
            <a:r>
              <a:rPr lang="en-US" dirty="0"/>
              <a:t>           </a:t>
            </a:r>
            <a:r>
              <a:rPr lang="en-US" dirty="0">
                <a:latin typeface="Cambria" panose="02040503050406030204" pitchFamily="18" charset="0"/>
              </a:rPr>
              <a:t>expr </a:t>
            </a:r>
            <a:r>
              <a:rPr lang="en-US" b="1" dirty="0">
                <a:latin typeface="Cambria" panose="02040503050406030204" pitchFamily="18" charset="0"/>
              </a:rPr>
              <a:t>–</a:t>
            </a:r>
            <a:r>
              <a:rPr lang="en-US" dirty="0">
                <a:latin typeface="Cambria" panose="02040503050406030204" pitchFamily="18" charset="0"/>
              </a:rPr>
              <a:t> expr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num</a:t>
            </a:r>
            <a:r>
              <a:rPr lang="en-US" dirty="0">
                <a:latin typeface="Cambria" panose="02040503050406030204" pitchFamily="18" charset="0"/>
              </a:rPr>
              <a:t>            </a:t>
            </a:r>
          </a:p>
          <a:p>
            <a:r>
              <a:rPr lang="en-US" dirty="0" err="1">
                <a:latin typeface="Cambria" panose="02040503050406030204" pitchFamily="18" charset="0"/>
              </a:rPr>
              <a:t>num</a:t>
            </a:r>
            <a:r>
              <a:rPr lang="en-US" dirty="0"/>
              <a:t>             </a:t>
            </a:r>
            <a:r>
              <a:rPr lang="en-US" dirty="0">
                <a:latin typeface="Cambria" panose="02040503050406030204" pitchFamily="18" charset="0"/>
              </a:rPr>
              <a:t>0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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 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3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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4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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5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986214-5E2F-A044-AD2B-7D21994F64E8}"/>
              </a:ext>
            </a:extLst>
          </p:cNvPr>
          <p:cNvCxnSpPr>
            <a:cxnSpLocks/>
          </p:cNvCxnSpPr>
          <p:nvPr/>
        </p:nvCxnSpPr>
        <p:spPr>
          <a:xfrm>
            <a:off x="5976282" y="3398778"/>
            <a:ext cx="424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52A315-7432-3B43-B218-5A4B713DFC3E}"/>
              </a:ext>
            </a:extLst>
          </p:cNvPr>
          <p:cNvCxnSpPr>
            <a:cxnSpLocks/>
          </p:cNvCxnSpPr>
          <p:nvPr/>
        </p:nvCxnSpPr>
        <p:spPr>
          <a:xfrm>
            <a:off x="6076130" y="3656987"/>
            <a:ext cx="424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1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62048" y="1758695"/>
            <a:ext cx="6501607" cy="4216785"/>
            <a:chOff x="831523" y="1117029"/>
            <a:chExt cx="6092999" cy="3937751"/>
          </a:xfrm>
        </p:grpSpPr>
        <p:grpSp>
          <p:nvGrpSpPr>
            <p:cNvPr id="38" name="Group 37"/>
            <p:cNvGrpSpPr/>
            <p:nvPr/>
          </p:nvGrpSpPr>
          <p:grpSpPr>
            <a:xfrm>
              <a:off x="833677" y="1117029"/>
              <a:ext cx="6090845" cy="3232392"/>
              <a:chOff x="830138" y="1749039"/>
              <a:chExt cx="6090845" cy="3794367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830138" y="1749039"/>
                <a:ext cx="6090845" cy="3794367"/>
                <a:chOff x="830138" y="1749039"/>
                <a:chExt cx="6090845" cy="3794367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833677" y="1749039"/>
                  <a:ext cx="6087306" cy="2956989"/>
                  <a:chOff x="1613646" y="1834406"/>
                  <a:chExt cx="6087306" cy="2956989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1613646" y="1834406"/>
                    <a:ext cx="6087306" cy="2153797"/>
                    <a:chOff x="1613646" y="1834406"/>
                    <a:chExt cx="6087306" cy="2153797"/>
                  </a:xfrm>
                </p:grpSpPr>
                <p:cxnSp>
                  <p:nvCxnSpPr>
                    <p:cNvPr id="68" name="Straight Arrow Connector 67"/>
                    <p:cNvCxnSpPr/>
                    <p:nvPr/>
                  </p:nvCxnSpPr>
                  <p:spPr>
                    <a:xfrm>
                      <a:off x="5365907" y="3047877"/>
                      <a:ext cx="402167" cy="846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Arrow Connector 68"/>
                    <p:cNvCxnSpPr/>
                    <p:nvPr/>
                  </p:nvCxnSpPr>
                  <p:spPr>
                    <a:xfrm>
                      <a:off x="5434749" y="3979738"/>
                      <a:ext cx="402167" cy="846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0" name="Group 69"/>
                    <p:cNvGrpSpPr/>
                    <p:nvPr/>
                  </p:nvGrpSpPr>
                  <p:grpSpPr>
                    <a:xfrm>
                      <a:off x="1613917" y="1834406"/>
                      <a:ext cx="6087035" cy="429764"/>
                      <a:chOff x="1004318" y="2385154"/>
                      <a:chExt cx="6087035" cy="429764"/>
                    </a:xfrm>
                  </p:grpSpPr>
                  <p:sp>
                    <p:nvSpPr>
                      <p:cNvPr id="83" name="Rectangle 82"/>
                      <p:cNvSpPr/>
                      <p:nvPr/>
                    </p:nvSpPr>
                    <p:spPr>
                      <a:xfrm>
                        <a:off x="1004318" y="2385154"/>
                        <a:ext cx="6087035" cy="412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84" name="Straight Connector 83"/>
                      <p:cNvCxnSpPr/>
                      <p:nvPr/>
                    </p:nvCxnSpPr>
                    <p:spPr>
                      <a:xfrm>
                        <a:off x="3048000" y="2385154"/>
                        <a:ext cx="0" cy="42976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5074027" y="2385154"/>
                        <a:ext cx="0" cy="429763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1613646" y="2241759"/>
                      <a:ext cx="6087035" cy="466166"/>
                      <a:chOff x="1004047" y="2348752"/>
                      <a:chExt cx="6087035" cy="466166"/>
                    </a:xfrm>
                  </p:grpSpPr>
                  <p:sp>
                    <p:nvSpPr>
                      <p:cNvPr id="80" name="Rectangle 79"/>
                      <p:cNvSpPr/>
                      <p:nvPr/>
                    </p:nvSpPr>
                    <p:spPr>
                      <a:xfrm>
                        <a:off x="1004047" y="2366682"/>
                        <a:ext cx="6087035" cy="412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>
                        <a:off x="3048000" y="2348753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/>
                      <p:cNvCxnSpPr/>
                      <p:nvPr/>
                    </p:nvCxnSpPr>
                    <p:spPr>
                      <a:xfrm>
                        <a:off x="5074027" y="2348752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2" name="Group 71"/>
                    <p:cNvGrpSpPr/>
                    <p:nvPr/>
                  </p:nvGrpSpPr>
                  <p:grpSpPr>
                    <a:xfrm>
                      <a:off x="1613646" y="2667581"/>
                      <a:ext cx="6087035" cy="466166"/>
                      <a:chOff x="1004047" y="2348752"/>
                      <a:chExt cx="6087035" cy="466166"/>
                    </a:xfrm>
                  </p:grpSpPr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1004047" y="2366682"/>
                        <a:ext cx="6087035" cy="4123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8" name="Straight Connector 77"/>
                      <p:cNvCxnSpPr/>
                      <p:nvPr/>
                    </p:nvCxnSpPr>
                    <p:spPr>
                      <a:xfrm>
                        <a:off x="3048000" y="2348753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Straight Connector 78"/>
                      <p:cNvCxnSpPr/>
                      <p:nvPr/>
                    </p:nvCxnSpPr>
                    <p:spPr>
                      <a:xfrm>
                        <a:off x="5074027" y="2348752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3" name="Group 72"/>
                    <p:cNvGrpSpPr/>
                    <p:nvPr/>
                  </p:nvGrpSpPr>
                  <p:grpSpPr>
                    <a:xfrm>
                      <a:off x="1613647" y="3097888"/>
                      <a:ext cx="6087035" cy="466166"/>
                      <a:chOff x="1004047" y="2348752"/>
                      <a:chExt cx="6087035" cy="466166"/>
                    </a:xfrm>
                  </p:grpSpPr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1004047" y="2366682"/>
                        <a:ext cx="6087035" cy="412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5" name="Straight Connector 74"/>
                      <p:cNvCxnSpPr/>
                      <p:nvPr/>
                    </p:nvCxnSpPr>
                    <p:spPr>
                      <a:xfrm>
                        <a:off x="3048000" y="2348753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" name="Straight Connector 75"/>
                      <p:cNvCxnSpPr/>
                      <p:nvPr/>
                    </p:nvCxnSpPr>
                    <p:spPr>
                      <a:xfrm>
                        <a:off x="5074027" y="2348752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1613646" y="3518406"/>
                    <a:ext cx="6087306" cy="1272989"/>
                    <a:chOff x="1613646" y="1798004"/>
                    <a:chExt cx="6087306" cy="1272989"/>
                  </a:xfrm>
                </p:grpSpPr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>
                      <a:off x="5365907" y="3047877"/>
                      <a:ext cx="402167" cy="846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613646" y="1798004"/>
                      <a:ext cx="6087035" cy="466166"/>
                      <a:chOff x="1004047" y="2348752"/>
                      <a:chExt cx="6087035" cy="466166"/>
                    </a:xfrm>
                  </p:grpSpPr>
                  <p:sp>
                    <p:nvSpPr>
                      <p:cNvPr id="65" name="Rectangle 64"/>
                      <p:cNvSpPr/>
                      <p:nvPr/>
                    </p:nvSpPr>
                    <p:spPr>
                      <a:xfrm>
                        <a:off x="1004047" y="2366682"/>
                        <a:ext cx="6087035" cy="4123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6" name="Straight Connector 65"/>
                      <p:cNvCxnSpPr/>
                      <p:nvPr/>
                    </p:nvCxnSpPr>
                    <p:spPr>
                      <a:xfrm>
                        <a:off x="3048000" y="2348753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Straight Connector 66"/>
                      <p:cNvCxnSpPr/>
                      <p:nvPr/>
                    </p:nvCxnSpPr>
                    <p:spPr>
                      <a:xfrm>
                        <a:off x="5074027" y="2348752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7" name="Group 56"/>
                    <p:cNvGrpSpPr/>
                    <p:nvPr/>
                  </p:nvGrpSpPr>
                  <p:grpSpPr>
                    <a:xfrm>
                      <a:off x="1613917" y="2232912"/>
                      <a:ext cx="6087035" cy="475013"/>
                      <a:chOff x="1004318" y="2339905"/>
                      <a:chExt cx="6087035" cy="475013"/>
                    </a:xfrm>
                  </p:grpSpPr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1004318" y="2339905"/>
                        <a:ext cx="6087035" cy="412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3" name="Straight Connector 62"/>
                      <p:cNvCxnSpPr/>
                      <p:nvPr/>
                    </p:nvCxnSpPr>
                    <p:spPr>
                      <a:xfrm>
                        <a:off x="3048000" y="2348753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Straight Connector 63"/>
                      <p:cNvCxnSpPr/>
                      <p:nvPr/>
                    </p:nvCxnSpPr>
                    <p:spPr>
                      <a:xfrm>
                        <a:off x="5074027" y="2348752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1613646" y="2658616"/>
                      <a:ext cx="6087035" cy="412377"/>
                      <a:chOff x="1004047" y="2339787"/>
                      <a:chExt cx="6087035" cy="412377"/>
                    </a:xfrm>
                  </p:grpSpPr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1004047" y="2339787"/>
                        <a:ext cx="6087035" cy="4123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0" name="Straight Connector 59"/>
                      <p:cNvCxnSpPr/>
                      <p:nvPr/>
                    </p:nvCxnSpPr>
                    <p:spPr>
                      <a:xfrm>
                        <a:off x="3048000" y="2348753"/>
                        <a:ext cx="0" cy="403411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Straight Connector 60"/>
                      <p:cNvCxnSpPr/>
                      <p:nvPr/>
                    </p:nvCxnSpPr>
                    <p:spPr>
                      <a:xfrm>
                        <a:off x="5074027" y="2348752"/>
                        <a:ext cx="0" cy="40341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51" name="Rectangle 50"/>
                <p:cNvSpPr/>
                <p:nvPr/>
              </p:nvSpPr>
              <p:spPr>
                <a:xfrm>
                  <a:off x="830138" y="4715023"/>
                  <a:ext cx="6087035" cy="41237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833679" y="5131029"/>
                  <a:ext cx="6087035" cy="4123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2886555" y="4727618"/>
                <a:ext cx="0" cy="4034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886555" y="5117702"/>
                <a:ext cx="0" cy="4034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903617" y="5117702"/>
                <a:ext cx="0" cy="4034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903617" y="4714291"/>
                <a:ext cx="0" cy="4034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831523" y="4341184"/>
              <a:ext cx="6087306" cy="713596"/>
              <a:chOff x="840488" y="4341184"/>
              <a:chExt cx="6087306" cy="713596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40759" y="4341184"/>
                <a:ext cx="6087035" cy="3513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840488" y="4703479"/>
                <a:ext cx="6087035" cy="351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1" name="Straight Connector 10"/>
          <p:cNvCxnSpPr/>
          <p:nvPr/>
        </p:nvCxnSpPr>
        <p:spPr>
          <a:xfrm>
            <a:off x="3279153" y="5224959"/>
            <a:ext cx="0" cy="3680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73319" y="5631870"/>
            <a:ext cx="0" cy="3680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31525" y="5245295"/>
            <a:ext cx="0" cy="3680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25611" y="5592974"/>
            <a:ext cx="0" cy="3680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20562" y="1783852"/>
            <a:ext cx="0" cy="4216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17019" y="2151868"/>
            <a:ext cx="470730" cy="395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17019" y="2555229"/>
            <a:ext cx="470730" cy="395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17017" y="2920750"/>
            <a:ext cx="470731" cy="395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17019" y="3706756"/>
            <a:ext cx="470730" cy="395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17019" y="3281221"/>
            <a:ext cx="470730" cy="395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17019" y="4051814"/>
            <a:ext cx="470730" cy="395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17019" y="4465533"/>
            <a:ext cx="470730" cy="395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19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117019" y="4814691"/>
            <a:ext cx="470730" cy="395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20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17019" y="5182065"/>
            <a:ext cx="470730" cy="395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21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17019" y="5607888"/>
            <a:ext cx="470730" cy="395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22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553598" y="1776951"/>
            <a:ext cx="1760246" cy="428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Parsing Stack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713074" y="1767494"/>
            <a:ext cx="833357" cy="428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Input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70834" y="1749112"/>
            <a:ext cx="952682" cy="428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Action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5801469" y="3648509"/>
            <a:ext cx="1135247" cy="400110"/>
            <a:chOff x="7365262" y="2697547"/>
            <a:chExt cx="1063900" cy="373634"/>
          </a:xfrm>
        </p:grpSpPr>
        <p:sp>
          <p:nvSpPr>
            <p:cNvPr id="102" name="Rectangle 101"/>
            <p:cNvSpPr/>
            <p:nvPr/>
          </p:nvSpPr>
          <p:spPr>
            <a:xfrm>
              <a:off x="7365262" y="2697547"/>
              <a:ext cx="1063900" cy="3736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</a:rPr>
                <a:t>L          </a:t>
              </a:r>
              <a:r>
                <a:rPr lang="en-US" sz="2000" dirty="0" err="1">
                  <a:latin typeface="Cambria" panose="02040503050406030204" pitchFamily="18" charset="0"/>
                </a:rPr>
                <a:t>eS</a:t>
              </a:r>
              <a:endParaRPr lang="en-US" sz="2000" dirty="0">
                <a:latin typeface="Cambria" panose="02040503050406030204" pitchFamily="18" charset="0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7640851" y="2934690"/>
              <a:ext cx="386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 86"/>
          <p:cNvSpPr/>
          <p:nvPr/>
        </p:nvSpPr>
        <p:spPr>
          <a:xfrm>
            <a:off x="1711531" y="2140820"/>
            <a:ext cx="9555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$LLS)1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63062" y="2151117"/>
            <a:ext cx="943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1) </a:t>
            </a:r>
            <a:r>
              <a:rPr lang="en-US" sz="2000" dirty="0" err="1">
                <a:latin typeface="Cambria" panose="02040503050406030204" pitchFamily="18" charset="0"/>
              </a:rPr>
              <a:t>rer</a:t>
            </a:r>
            <a:r>
              <a:rPr lang="en-US" sz="2000" dirty="0">
                <a:latin typeface="Cambria" panose="02040503050406030204" pitchFamily="18" charset="0"/>
              </a:rPr>
              <a:t>$</a:t>
            </a:r>
            <a:endParaRPr lang="en-US" sz="2000" dirty="0"/>
          </a:p>
        </p:txBody>
      </p:sp>
      <p:sp>
        <p:nvSpPr>
          <p:cNvPr id="90" name="Rectangle 89"/>
          <p:cNvSpPr/>
          <p:nvPr/>
        </p:nvSpPr>
        <p:spPr>
          <a:xfrm>
            <a:off x="5777009" y="2565089"/>
            <a:ext cx="919909" cy="428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match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711531" y="2512669"/>
            <a:ext cx="812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$LLS)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909162" y="2519893"/>
            <a:ext cx="801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defRPr/>
            </a:pPr>
            <a:r>
              <a:rPr lang="en-US" sz="2000" dirty="0">
                <a:latin typeface="Cambria" panose="02040503050406030204" pitchFamily="18" charset="0"/>
              </a:rPr>
              <a:t>) </a:t>
            </a:r>
            <a:r>
              <a:rPr lang="en-US" sz="2000" dirty="0" err="1">
                <a:latin typeface="Cambria" panose="02040503050406030204" pitchFamily="18" charset="0"/>
              </a:rPr>
              <a:t>rer</a:t>
            </a:r>
            <a:r>
              <a:rPr lang="en-US" sz="20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711531" y="2930349"/>
            <a:ext cx="715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$LLS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063050" y="2930349"/>
            <a:ext cx="647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defRPr/>
            </a:pPr>
            <a:r>
              <a:rPr lang="en-US" sz="2000" dirty="0" err="1">
                <a:latin typeface="Cambria" panose="02040503050406030204" pitchFamily="18" charset="0"/>
              </a:rPr>
              <a:t>rer</a:t>
            </a:r>
            <a:r>
              <a:rPr lang="en-US" sz="20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711531" y="3294137"/>
            <a:ext cx="696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</a:t>
            </a:r>
            <a:r>
              <a:rPr lang="en-US" sz="2000" dirty="0" err="1">
                <a:latin typeface="Cambria" panose="02040503050406030204" pitchFamily="18" charset="0"/>
              </a:rPr>
              <a:t>LLr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019637" y="3303078"/>
            <a:ext cx="690770" cy="428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defRPr/>
            </a:pPr>
            <a:r>
              <a:rPr lang="en-US" sz="2000" dirty="0" err="1">
                <a:latin typeface="Cambria" panose="02040503050406030204" pitchFamily="18" charset="0"/>
              </a:rPr>
              <a:t>rer</a:t>
            </a:r>
            <a:r>
              <a:rPr lang="en-US" sz="20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768224" y="2137996"/>
            <a:ext cx="919909" cy="428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match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711531" y="3681031"/>
            <a:ext cx="590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$LL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165066" y="3666967"/>
            <a:ext cx="545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defRPr/>
            </a:pPr>
            <a:r>
              <a:rPr lang="en-US" sz="2000" dirty="0" err="1">
                <a:latin typeface="Cambria" panose="02040503050406030204" pitchFamily="18" charset="0"/>
              </a:rPr>
              <a:t>er</a:t>
            </a:r>
            <a:r>
              <a:rPr lang="en-US" sz="20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711531" y="4068220"/>
            <a:ext cx="702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</a:t>
            </a:r>
            <a:r>
              <a:rPr lang="en-US" sz="2000" dirty="0" err="1">
                <a:latin typeface="Cambria" panose="02040503050406030204" pitchFamily="18" charset="0"/>
              </a:rPr>
              <a:t>LSe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28493" y="4090504"/>
            <a:ext cx="581914" cy="428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 err="1">
                <a:latin typeface="Cambria" panose="02040503050406030204" pitchFamily="18" charset="0"/>
              </a:rPr>
              <a:t>er</a:t>
            </a:r>
            <a:r>
              <a:rPr lang="en-US" sz="20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819473" y="4069127"/>
            <a:ext cx="919909" cy="428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match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811162" y="4810935"/>
            <a:ext cx="919909" cy="428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match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711531" y="4493293"/>
            <a:ext cx="577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$LS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290100" y="4475183"/>
            <a:ext cx="420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r$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711531" y="4848656"/>
            <a:ext cx="558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</a:t>
            </a:r>
            <a:r>
              <a:rPr lang="en-US" sz="2000" dirty="0" err="1">
                <a:latin typeface="Cambria" panose="02040503050406030204" pitchFamily="18" charset="0"/>
              </a:rPr>
              <a:t>Lr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261912" y="4818279"/>
            <a:ext cx="448495" cy="428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r$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711531" y="5194000"/>
            <a:ext cx="4523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$L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395898" y="5193500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defRPr/>
            </a:pPr>
            <a:r>
              <a:rPr lang="en-US" sz="20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711531" y="5596369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</a:t>
            </a:r>
            <a:endParaRPr lang="en-US" sz="2000" dirty="0"/>
          </a:p>
        </p:txBody>
      </p:sp>
      <p:sp>
        <p:nvSpPr>
          <p:cNvPr id="116" name="Rectangle 115"/>
          <p:cNvSpPr/>
          <p:nvPr/>
        </p:nvSpPr>
        <p:spPr>
          <a:xfrm>
            <a:off x="4374805" y="5604803"/>
            <a:ext cx="335602" cy="428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defRPr/>
            </a:pPr>
            <a:r>
              <a:rPr lang="en-US" sz="20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710428" y="5585523"/>
            <a:ext cx="1145559" cy="428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ACCEPT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5801469" y="2958701"/>
            <a:ext cx="922047" cy="400110"/>
            <a:chOff x="5666268" y="2659788"/>
            <a:chExt cx="864099" cy="373634"/>
          </a:xfrm>
        </p:grpSpPr>
        <p:sp>
          <p:nvSpPr>
            <p:cNvPr id="95" name="Rectangle 94"/>
            <p:cNvSpPr/>
            <p:nvPr/>
          </p:nvSpPr>
          <p:spPr>
            <a:xfrm>
              <a:off x="5666268" y="2659788"/>
              <a:ext cx="864099" cy="3736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</a:rPr>
                <a:t>S         r</a:t>
              </a: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5933956" y="2843957"/>
              <a:ext cx="386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5736239" y="4475183"/>
            <a:ext cx="983881" cy="428462"/>
            <a:chOff x="5605135" y="3756893"/>
            <a:chExt cx="922047" cy="400110"/>
          </a:xfrm>
        </p:grpSpPr>
        <p:sp>
          <p:nvSpPr>
            <p:cNvPr id="109" name="Rectangle 108"/>
            <p:cNvSpPr/>
            <p:nvPr/>
          </p:nvSpPr>
          <p:spPr>
            <a:xfrm>
              <a:off x="5605135" y="3756893"/>
              <a:ext cx="9220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</a:rPr>
                <a:t>S         r</a:t>
              </a: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5878304" y="3972000"/>
              <a:ext cx="386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5770834" y="5201389"/>
            <a:ext cx="1067697" cy="428462"/>
            <a:chOff x="5637556" y="4435044"/>
            <a:chExt cx="1000595" cy="400110"/>
          </a:xfrm>
        </p:grpSpPr>
        <p:sp>
          <p:nvSpPr>
            <p:cNvPr id="114" name="Rectangle 113"/>
            <p:cNvSpPr/>
            <p:nvPr/>
          </p:nvSpPr>
          <p:spPr>
            <a:xfrm>
              <a:off x="5637556" y="4435044"/>
              <a:ext cx="10005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</a:rPr>
                <a:t>L          </a:t>
              </a:r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ɛ</a:t>
              </a:r>
              <a:endParaRPr lang="en-US" sz="2000" dirty="0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5957896" y="4652133"/>
              <a:ext cx="386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457200" y="259977"/>
            <a:ext cx="420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LL(1) Parsing Action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801612" y="3301078"/>
            <a:ext cx="919909" cy="428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match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49492" y="640954"/>
            <a:ext cx="3113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statement           if-</a:t>
            </a:r>
            <a:r>
              <a:rPr lang="en-US" sz="1200" dirty="0" err="1">
                <a:latin typeface="Cambria" panose="02040503050406030204" pitchFamily="18" charset="0"/>
              </a:rPr>
              <a:t>stmt</a:t>
            </a:r>
            <a:r>
              <a:rPr lang="en-US" sz="1200" dirty="0">
                <a:latin typeface="Cambria" panose="02040503050406030204" pitchFamily="18" charset="0"/>
              </a:rPr>
              <a:t> </a:t>
            </a:r>
            <a:r>
              <a:rPr lang="en-US" sz="12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1200" dirty="0">
                <a:latin typeface="Cambria" panose="02040503050406030204" pitchFamily="18" charset="0"/>
                <a:sym typeface="Symbol" panose="05050102010706020507" pitchFamily="18" charset="2"/>
              </a:rPr>
              <a:t>other</a:t>
            </a:r>
          </a:p>
          <a:p>
            <a:r>
              <a:rPr lang="en-US" sz="1200" dirty="0">
                <a:latin typeface="Cambria" panose="02040503050406030204" pitchFamily="18" charset="0"/>
                <a:sym typeface="Symbol" panose="05050102010706020507" pitchFamily="18" charset="2"/>
              </a:rPr>
              <a:t>if-</a:t>
            </a:r>
            <a:r>
              <a:rPr lang="en-US" sz="1200" dirty="0" err="1">
                <a:latin typeface="Cambria" panose="02040503050406030204" pitchFamily="18" charset="0"/>
                <a:sym typeface="Symbol" panose="05050102010706020507" pitchFamily="18" charset="2"/>
              </a:rPr>
              <a:t>stmt</a:t>
            </a:r>
            <a:r>
              <a:rPr lang="en-US" sz="1200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sz="1200" dirty="0">
                <a:latin typeface="Cambria" panose="02040503050406030204" pitchFamily="18" charset="0"/>
              </a:rPr>
              <a:t>                 if (</a:t>
            </a:r>
            <a:r>
              <a:rPr lang="en-US" sz="1200" dirty="0" err="1">
                <a:latin typeface="Cambria" panose="02040503050406030204" pitchFamily="18" charset="0"/>
              </a:rPr>
              <a:t>exp</a:t>
            </a:r>
            <a:r>
              <a:rPr lang="en-US" sz="1200" dirty="0">
                <a:latin typeface="Cambria" panose="02040503050406030204" pitchFamily="18" charset="0"/>
              </a:rPr>
              <a:t>) statement else-part</a:t>
            </a:r>
          </a:p>
          <a:p>
            <a:r>
              <a:rPr lang="en-US" sz="1200" dirty="0">
                <a:latin typeface="Cambria" panose="02040503050406030204" pitchFamily="18" charset="0"/>
              </a:rPr>
              <a:t>else-part              else statement </a:t>
            </a:r>
            <a:r>
              <a:rPr lang="en-US" sz="12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12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</a:p>
          <a:p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exp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                        0 </a:t>
            </a:r>
            <a:r>
              <a:rPr lang="en-US" sz="12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1200" dirty="0"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911635" y="683236"/>
            <a:ext cx="451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  else </a:t>
            </a:r>
            <a:r>
              <a:rPr lang="en-US" b="1" dirty="0"/>
              <a:t>=</a:t>
            </a:r>
            <a:r>
              <a:rPr lang="en-US" dirty="0"/>
              <a:t> e    other </a:t>
            </a:r>
            <a:r>
              <a:rPr lang="en-US" b="1" dirty="0"/>
              <a:t>=</a:t>
            </a:r>
            <a:r>
              <a:rPr lang="en-US" dirty="0"/>
              <a:t> r     statement </a:t>
            </a:r>
            <a:r>
              <a:rPr lang="en-US" b="1" dirty="0"/>
              <a:t>=</a:t>
            </a:r>
            <a:r>
              <a:rPr lang="en-US" dirty="0"/>
              <a:t> S</a:t>
            </a:r>
          </a:p>
          <a:p>
            <a:r>
              <a:rPr lang="en-US" dirty="0"/>
              <a:t>if-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I         else-part = L   </a:t>
            </a:r>
            <a:r>
              <a:rPr lang="en-US" dirty="0" err="1"/>
              <a:t>exp</a:t>
            </a:r>
            <a:r>
              <a:rPr lang="en-US" dirty="0"/>
              <a:t> = E  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1417332" y="802029"/>
            <a:ext cx="2697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1434847" y="965275"/>
            <a:ext cx="2697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1441761" y="1106829"/>
            <a:ext cx="2697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434847" y="1343656"/>
            <a:ext cx="2697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13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90" grpId="0"/>
      <p:bldP spid="91" grpId="0"/>
      <p:bldP spid="92" grpId="0"/>
      <p:bldP spid="93" grpId="0"/>
      <p:bldP spid="94" grpId="0"/>
      <p:bldP spid="97" grpId="0"/>
      <p:bldP spid="98" grpId="0"/>
      <p:bldP spid="99" grpId="0"/>
      <p:bldP spid="100" grpId="0"/>
      <p:bldP spid="101" grpId="0"/>
      <p:bldP spid="103" grpId="0"/>
      <p:bldP spid="104" grpId="0"/>
      <p:bldP spid="105" grpId="0"/>
      <p:bldP spid="106" grpId="0"/>
      <p:bldP spid="107" grpId="0"/>
      <p:bldP spid="108" grpId="0"/>
      <p:bldP spid="110" grpId="0"/>
      <p:bldP spid="111" grpId="0"/>
      <p:bldP spid="112" grpId="0"/>
      <p:bldP spid="113" grpId="0"/>
      <p:bldP spid="115" grpId="0"/>
      <p:bldP spid="116" grpId="0"/>
      <p:bldP spid="117" grpId="0"/>
      <p:bldP spid="12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</a:rPr>
              <a:t>Left Recursion Removal and Left 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719513" indent="-3719513">
              <a:buNone/>
            </a:pPr>
            <a:r>
              <a:rPr lang="en-US" dirty="0" err="1">
                <a:latin typeface="Cambria" panose="02040503050406030204" pitchFamily="18" charset="0"/>
              </a:rPr>
              <a:t>exp</a:t>
            </a:r>
            <a:r>
              <a:rPr lang="en-US" dirty="0">
                <a:latin typeface="Cambria" panose="02040503050406030204" pitchFamily="18" charset="0"/>
              </a:rPr>
              <a:t>           </a:t>
            </a:r>
            <a:r>
              <a:rPr lang="en-US" dirty="0" err="1">
                <a:latin typeface="Cambria" panose="02040503050406030204" pitchFamily="18" charset="0"/>
              </a:rPr>
              <a:t>exp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addop</a:t>
            </a:r>
            <a:r>
              <a:rPr lang="en-US" dirty="0">
                <a:latin typeface="Cambria" panose="02040503050406030204" pitchFamily="18" charset="0"/>
              </a:rPr>
              <a:t> term  We can’t put this rule in our table because of left recursion.</a:t>
            </a:r>
          </a:p>
          <a:p>
            <a:pPr marL="3719513" indent="-3719513">
              <a:buNone/>
            </a:pPr>
            <a:r>
              <a:rPr lang="en-US" dirty="0">
                <a:latin typeface="Cambria" panose="02040503050406030204" pitchFamily="18" charset="0"/>
              </a:rPr>
              <a:t>Rules:</a:t>
            </a:r>
          </a:p>
          <a:p>
            <a:pPr marL="3719513" indent="-3719513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</a:rPr>
              <a:t>A          </a:t>
            </a:r>
            <a:r>
              <a:rPr lang="en-US" dirty="0" err="1">
                <a:latin typeface="Cambria" panose="02040503050406030204" pitchFamily="18" charset="0"/>
              </a:rPr>
              <a:t>A</a:t>
            </a:r>
            <a:r>
              <a:rPr lang="el-GR" dirty="0">
                <a:latin typeface="Cambria" panose="02040503050406030204" pitchFamily="18" charset="0"/>
              </a:rPr>
              <a:t>α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l-GR" b="1" dirty="0">
                <a:latin typeface="Cambria" panose="02040503050406030204" pitchFamily="18" charset="0"/>
                <a:sym typeface="Symbol" panose="05050102010706020507" pitchFamily="18" charset="2"/>
              </a:rPr>
              <a:t>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l-GR" dirty="0">
                <a:latin typeface="Cambria" panose="02040503050406030204" pitchFamily="18" charset="0"/>
                <a:sym typeface="Symbol" panose="05050102010706020507" pitchFamily="18" charset="2"/>
              </a:rPr>
              <a:t>β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   becomes    A          </a:t>
            </a:r>
            <a:r>
              <a:rPr lang="el-GR" dirty="0">
                <a:sym typeface="Symbol" panose="05050102010706020507" pitchFamily="18" charset="2"/>
              </a:rPr>
              <a:t>β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Aˊ</a:t>
            </a:r>
          </a:p>
          <a:p>
            <a:pPr marL="4405313" indent="-114300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   Aˊ        </a:t>
            </a:r>
            <a:r>
              <a:rPr lang="el-GR" dirty="0"/>
              <a:t>α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Aˊ</a:t>
            </a:r>
            <a:r>
              <a:rPr lang="el-GR" b="1" dirty="0">
                <a:sym typeface="Symbol" panose="05050102010706020507" pitchFamily="18" charset="2"/>
              </a:rPr>
              <a:t> 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 </a:t>
            </a:r>
          </a:p>
          <a:p>
            <a:pPr marL="4405313" indent="-114300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4405313" indent="-4405313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latin typeface="Cambria" panose="02040503050406030204" pitchFamily="18" charset="0"/>
                <a:sym typeface="Symbol" panose="05050102010706020507" pitchFamily="18" charset="2"/>
              </a:rPr>
              <a:t>Example</a:t>
            </a:r>
          </a:p>
          <a:p>
            <a:pPr marL="4405313" indent="-4405313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mbria" panose="02040503050406030204" pitchFamily="18" charset="0"/>
                <a:sym typeface="Symbol" panose="05050102010706020507" pitchFamily="18" charset="2"/>
              </a:rPr>
              <a:t>exp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        </a:t>
            </a:r>
            <a:r>
              <a:rPr lang="en-US" dirty="0" err="1">
                <a:latin typeface="Cambria" panose="02040503050406030204" pitchFamily="18" charset="0"/>
                <a:sym typeface="Symbol" panose="05050102010706020507" pitchFamily="18" charset="2"/>
              </a:rPr>
              <a:t>exp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Cambria" panose="02040503050406030204" pitchFamily="18" charset="0"/>
                <a:sym typeface="Symbol" panose="05050102010706020507" pitchFamily="18" charset="2"/>
              </a:rPr>
              <a:t>addop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term </a:t>
            </a:r>
            <a:r>
              <a:rPr lang="el-GR" b="1" dirty="0">
                <a:sym typeface="Symbol" panose="05050102010706020507" pitchFamily="18" charset="2"/>
              </a:rPr>
              <a:t>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term</a:t>
            </a:r>
          </a:p>
          <a:p>
            <a:pPr marL="4405313" indent="-4405313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   becomes,</a:t>
            </a:r>
          </a:p>
          <a:p>
            <a:pPr marL="5691188" lvl="4" indent="-4405313">
              <a:spcBef>
                <a:spcPts val="0"/>
              </a:spcBef>
              <a:buNone/>
            </a:pPr>
            <a:r>
              <a:rPr lang="en-US" sz="2400" dirty="0" err="1">
                <a:latin typeface="Cambria" panose="02040503050406030204" pitchFamily="18" charset="0"/>
                <a:sym typeface="Symbol" panose="05050102010706020507" pitchFamily="18" charset="2"/>
              </a:rPr>
              <a:t>exp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        term </a:t>
            </a:r>
            <a:r>
              <a:rPr lang="en-US" sz="2400" dirty="0" err="1">
                <a:latin typeface="Cambria" panose="02040503050406030204" pitchFamily="18" charset="0"/>
                <a:sym typeface="Symbol" panose="05050102010706020507" pitchFamily="18" charset="2"/>
              </a:rPr>
              <a:t>exp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ˊ</a:t>
            </a:r>
          </a:p>
          <a:p>
            <a:pPr marL="5691188" lvl="4" indent="-4405313">
              <a:spcBef>
                <a:spcPts val="0"/>
              </a:spcBef>
              <a:buNone/>
            </a:pPr>
            <a:r>
              <a:rPr lang="en-US" sz="2400" dirty="0" err="1">
                <a:latin typeface="Cambria" panose="02040503050406030204" pitchFamily="18" charset="0"/>
                <a:sym typeface="Symbol" panose="05050102010706020507" pitchFamily="18" charset="2"/>
              </a:rPr>
              <a:t>exp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ˊ        </a:t>
            </a:r>
            <a:r>
              <a:rPr lang="en-US" sz="2400" dirty="0" err="1">
                <a:latin typeface="Cambria" panose="02040503050406030204" pitchFamily="18" charset="0"/>
                <a:sym typeface="Symbol" panose="05050102010706020507" pitchFamily="18" charset="2"/>
              </a:rPr>
              <a:t>addop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term </a:t>
            </a:r>
            <a:r>
              <a:rPr lang="en-US" sz="2400" dirty="0" err="1">
                <a:latin typeface="Cambria" panose="02040503050406030204" pitchFamily="18" charset="0"/>
                <a:sym typeface="Symbol" panose="05050102010706020507" pitchFamily="18" charset="2"/>
              </a:rPr>
              <a:t>exp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ˊ </a:t>
            </a:r>
            <a:r>
              <a:rPr lang="el-GR" sz="2400" b="1" dirty="0">
                <a:sym typeface="Symbol" panose="05050102010706020507" pitchFamily="18" charset="2"/>
              </a:rPr>
              <a:t>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  <a:endParaRPr lang="en-US" sz="24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4405313" indent="-4405313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7980" y="1866776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916625" y="3401121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478486" y="3409586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78486" y="3786356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94689" y="5035310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73455" y="5787747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73456" y="6119176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6910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Left Factoring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 example of factoring:    ab + ac = a(</a:t>
                </a:r>
                <a:r>
                  <a:rPr lang="en-US" dirty="0" err="1">
                    <a:latin typeface="Cambria" panose="02040503050406030204" pitchFamily="18" charset="0"/>
                  </a:rPr>
                  <a:t>b+c</a:t>
                </a:r>
                <a:r>
                  <a:rPr lang="en-US" dirty="0">
                    <a:latin typeface="Cambria" panose="02040503050406030204" pitchFamily="18" charset="0"/>
                  </a:rPr>
                  <a:t>)	    left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:r>
                  <a:rPr lang="en-US" dirty="0">
                    <a:latin typeface="Cambria" panose="02040503050406030204" pitchFamily="18" charset="0"/>
                  </a:rPr>
                  <a:t>  </a:t>
                </a:r>
                <a:r>
                  <a:rPr lang="en-US" dirty="0" err="1">
                    <a:latin typeface="Cambria" panose="02040503050406030204" pitchFamily="18" charset="0"/>
                  </a:rPr>
                  <a:t>ba</a:t>
                </a:r>
                <a:r>
                  <a:rPr lang="en-US" dirty="0">
                    <a:latin typeface="Cambria" panose="02040503050406030204" pitchFamily="18" charset="0"/>
                  </a:rPr>
                  <a:t> + ca = (</a:t>
                </a:r>
                <a:r>
                  <a:rPr lang="en-US" dirty="0" err="1">
                    <a:latin typeface="Cambria" panose="02040503050406030204" pitchFamily="18" charset="0"/>
                  </a:rPr>
                  <a:t>b+c</a:t>
                </a:r>
                <a:r>
                  <a:rPr lang="en-US" dirty="0">
                    <a:latin typeface="Cambria" panose="02040503050406030204" pitchFamily="18" charset="0"/>
                  </a:rPr>
                  <a:t>)a      right</a:t>
                </a:r>
              </a:p>
              <a:p>
                <a:pPr marL="0" indent="0">
                  <a:buNone/>
                </a:pPr>
                <a:r>
                  <a:rPr lang="en-US" u="sng" dirty="0">
                    <a:latin typeface="Cambria" panose="02040503050406030204" pitchFamily="18" charset="0"/>
                  </a:rPr>
                  <a:t>Rules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		A          </a:t>
                </a:r>
                <a:r>
                  <a:rPr lang="el-GR" dirty="0"/>
                  <a:t>α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ym typeface="Symbol" panose="05050102010706020507" pitchFamily="18" charset="2"/>
                      </a:rPr>
                      <m:t>β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:r>
                  <a:rPr lang="el-GR" b="1" dirty="0">
                    <a:sym typeface="Symbol" panose="05050102010706020507" pitchFamily="18" charset="2"/>
                  </a:rPr>
                  <a:t></a:t>
                </a:r>
                <a:r>
                  <a:rPr lang="en-US" b="1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:r>
                  <a:rPr lang="el-GR" dirty="0"/>
                  <a:t>αδ</a:t>
                </a:r>
                <a:r>
                  <a:rPr lang="en-US" dirty="0">
                    <a:latin typeface="Cambria" panose="02040503050406030204" pitchFamily="18" charset="0"/>
                  </a:rPr>
                  <a:t>   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          becomes,		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		A          </a:t>
                </a:r>
                <a:r>
                  <a:rPr lang="el-GR" dirty="0"/>
                  <a:t>α</a:t>
                </a: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dirty="0">
                    <a:latin typeface="Cambria" panose="02040503050406030204" pitchFamily="18" charset="0"/>
                  </a:rPr>
                  <a:t>ˊ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		A</a:t>
                </a:r>
                <a:r>
                  <a:rPr lang="en-US" dirty="0">
                    <a:latin typeface="Cambria" panose="02040503050406030204" pitchFamily="18" charset="0"/>
                  </a:rPr>
                  <a:t>ˊ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ym typeface="Symbol" panose="05050102010706020507" pitchFamily="18" charset="2"/>
                      </a:rPr>
                      <m:t>β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:r>
                  <a:rPr lang="el-GR" b="1" dirty="0">
                    <a:sym typeface="Symbol" panose="05050102010706020507" pitchFamily="18" charset="2"/>
                  </a:rPr>
                  <a:t></a:t>
                </a:r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:r>
                  <a:rPr lang="el-GR" dirty="0"/>
                  <a:t>δ</a:t>
                </a:r>
                <a:endParaRPr lang="en-US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2297796" y="4483786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97796" y="5452954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297796" y="5874050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6828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General Immediate Left Recursion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               A          </a:t>
                </a:r>
                <a:r>
                  <a:rPr lang="en-US" dirty="0" err="1">
                    <a:latin typeface="Cambria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:r>
                  <a:rPr lang="el-GR" b="1" dirty="0">
                    <a:sym typeface="Symbol" panose="05050102010706020507" pitchFamily="18" charset="2"/>
                  </a:rPr>
                  <a:t></a:t>
                </a:r>
                <a:r>
                  <a:rPr lang="en-US" b="1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latin typeface="Cambria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:r>
                  <a:rPr lang="el-GR" b="1" dirty="0">
                    <a:sym typeface="Symbol" panose="05050102010706020507" pitchFamily="18" charset="2"/>
                  </a:rPr>
                  <a:t></a:t>
                </a:r>
                <a:r>
                  <a:rPr lang="en-US" b="1" dirty="0">
                    <a:sym typeface="Symbol" panose="05050102010706020507" pitchFamily="18" charset="2"/>
                  </a:rPr>
                  <a:t> … </a:t>
                </a:r>
                <a:r>
                  <a:rPr lang="el-GR" b="1" dirty="0">
                    <a:sym typeface="Symbol" panose="05050102010706020507" pitchFamily="18" charset="2"/>
                  </a:rPr>
                  <a:t> </a:t>
                </a:r>
                <a:r>
                  <a:rPr lang="en-US" dirty="0">
                    <a:latin typeface="Cambria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l-GR" b="1" dirty="0">
                    <a:sym typeface="Symbol" panose="05050102010706020507" pitchFamily="18" charset="2"/>
                  </a:rPr>
                  <a:t> </a:t>
                </a:r>
                <a:r>
                  <a:rPr lang="en-US" b="1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ym typeface="Symbol" panose="05050102010706020507" pitchFamily="18" charset="2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:r>
                  <a:rPr lang="el-GR" b="1" dirty="0">
                    <a:sym typeface="Symbol" panose="05050102010706020507" pitchFamily="18" charset="2"/>
                  </a:rPr>
                  <a:t></a:t>
                </a:r>
                <a:r>
                  <a:rPr lang="en-US" b="1" dirty="0">
                    <a:sym typeface="Symbol" panose="05050102010706020507" pitchFamily="18" charset="2"/>
                  </a:rPr>
                  <a:t> … </a:t>
                </a:r>
                <a:r>
                  <a:rPr lang="el-GR" b="1" dirty="0">
                    <a:sym typeface="Symbol" panose="05050102010706020507" pitchFamily="18" charset="2"/>
                  </a:rPr>
                  <a:t></a:t>
                </a:r>
                <a:r>
                  <a:rPr lang="en-US" b="1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ym typeface="Symbol" panose="05050102010706020507" pitchFamily="18" charset="2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the solution to remove such recursion is 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               A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ym typeface="Symbol" panose="05050102010706020507" pitchFamily="18" charset="2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Aˊ  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</a:t>
                </a: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ym typeface="Symbol" panose="05050102010706020507" pitchFamily="18" charset="2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Aˊ 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</a:t>
                </a:r>
                <a:r>
                  <a:rPr lang="en-US" b="1" dirty="0">
                    <a:sym typeface="Symbol" panose="05050102010706020507" pitchFamily="18" charset="2"/>
                  </a:rPr>
                  <a:t> … 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>
                            <a:sym typeface="Symbol" panose="05050102010706020507" pitchFamily="18" charset="2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Aˊ</a:t>
                </a:r>
              </a:p>
              <a:p>
                <a:pPr marL="0" indent="976313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 Aˊ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Aˊ 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Aˊ 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 </a:t>
                </a:r>
                <a:r>
                  <a:rPr lang="en-US" b="1" dirty="0">
                    <a:sym typeface="Symbol" panose="05050102010706020507" pitchFamily="18" charset="2"/>
                  </a:rPr>
                  <a:t>… 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Aˊ 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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ɛ</a:t>
                </a:r>
              </a:p>
              <a:p>
                <a:pPr marL="0" indent="976313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u="sng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Example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          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exp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       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exp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+ term 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</a:t>
                </a: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Cambria" panose="02040503050406030204" pitchFamily="18" charset="0"/>
                    <a:sym typeface="Symbol" panose="05050102010706020507" pitchFamily="18" charset="2"/>
                  </a:rPr>
                  <a:t>exp</a:t>
                </a: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latin typeface="Cambria" panose="02040503050406030204" pitchFamily="18" charset="0"/>
                  </a:rPr>
                  <a:t>– term 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 </a:t>
                </a: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term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becomes,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            </a:t>
                </a:r>
                <a:r>
                  <a:rPr lang="en-US" dirty="0" err="1">
                    <a:latin typeface="Cambria" panose="02040503050406030204" pitchFamily="18" charset="0"/>
                    <a:sym typeface="Symbol" panose="05050102010706020507" pitchFamily="18" charset="2"/>
                  </a:rPr>
                  <a:t>exp</a:t>
                </a:r>
                <a:r>
                  <a:rPr lang="en-US" dirty="0">
                    <a:latin typeface="Cambria" panose="02040503050406030204" pitchFamily="18" charset="0"/>
                    <a:sym typeface="Symbol" panose="05050102010706020507" pitchFamily="18" charset="2"/>
                  </a:rPr>
                  <a:t>          term </a:t>
                </a:r>
                <a:r>
                  <a:rPr lang="en-US" dirty="0" err="1">
                    <a:latin typeface="Cambria" panose="02040503050406030204" pitchFamily="18" charset="0"/>
                    <a:sym typeface="Symbol" panose="05050102010706020507" pitchFamily="18" charset="2"/>
                  </a:rPr>
                  <a:t>exp</a:t>
                </a:r>
                <a:r>
                  <a:rPr lang="en-US" dirty="0">
                    <a:latin typeface="Cambria" panose="02040503050406030204" pitchFamily="18" charset="0"/>
                  </a:rPr>
                  <a:t> ˊ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            </a:t>
                </a:r>
                <a:r>
                  <a:rPr lang="en-US" dirty="0" err="1">
                    <a:latin typeface="Cambria" panose="02040503050406030204" pitchFamily="18" charset="0"/>
                    <a:sym typeface="Symbol" panose="05050102010706020507" pitchFamily="18" charset="2"/>
                  </a:rPr>
                  <a:t>exp</a:t>
                </a:r>
                <a:r>
                  <a:rPr lang="en-US" dirty="0">
                    <a:latin typeface="Cambria" panose="02040503050406030204" pitchFamily="18" charset="0"/>
                  </a:rPr>
                  <a:t>ˊ        + term </a:t>
                </a:r>
                <a:r>
                  <a:rPr lang="en-US" dirty="0" err="1">
                    <a:latin typeface="Cambria" panose="02040503050406030204" pitchFamily="18" charset="0"/>
                    <a:sym typeface="Symbol" panose="05050102010706020507" pitchFamily="18" charset="2"/>
                  </a:rPr>
                  <a:t>exp</a:t>
                </a:r>
                <a:r>
                  <a:rPr lang="en-US" dirty="0">
                    <a:latin typeface="Cambria" panose="02040503050406030204" pitchFamily="18" charset="0"/>
                  </a:rPr>
                  <a:t> ˊ 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 </a:t>
                </a:r>
                <a:r>
                  <a:rPr lang="en-US" dirty="0">
                    <a:latin typeface="Cambria" panose="02040503050406030204" pitchFamily="18" charset="0"/>
                  </a:rPr>
                  <a:t>– term </a:t>
                </a:r>
                <a:r>
                  <a:rPr lang="en-US" dirty="0" err="1">
                    <a:latin typeface="Cambria" panose="02040503050406030204" pitchFamily="18" charset="0"/>
                    <a:sym typeface="Symbol" panose="05050102010706020507" pitchFamily="18" charset="2"/>
                  </a:rPr>
                  <a:t>exp</a:t>
                </a:r>
                <a:r>
                  <a:rPr lang="en-US" dirty="0">
                    <a:latin typeface="Cambria" panose="02040503050406030204" pitchFamily="18" charset="0"/>
                  </a:rPr>
                  <a:t> ˊ </a:t>
                </a:r>
                <a:r>
                  <a:rPr lang="en-US" b="1" dirty="0">
                    <a:latin typeface="Cambria" panose="02040503050406030204" pitchFamily="18" charset="0"/>
                    <a:sym typeface="Symbol" panose="05050102010706020507" pitchFamily="18" charset="2"/>
                  </a:rPr>
                  <a:t>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ɛ</a:t>
                </a:r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936535" y="2438276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36535" y="3610586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36534" y="4003759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08253" y="5052270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08253" y="5777199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08253" y="6155071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118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3921"/>
                <a:ext cx="8229600" cy="59730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It’s easier to combine the left factoring rules to get this generalized left recursion removal rule: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General Immediate Left Recursion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               A          </a:t>
                </a:r>
                <a:r>
                  <a:rPr lang="en-US" dirty="0" err="1">
                    <a:solidFill>
                      <a:srgbClr val="7030A0"/>
                    </a:solidFill>
                    <a:latin typeface="Cambria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l-GR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</a:t>
                </a:r>
                <a:r>
                  <a:rPr lang="en-US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l-GR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</a:t>
                </a:r>
                <a:r>
                  <a:rPr lang="en-US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 … </a:t>
                </a:r>
                <a:r>
                  <a:rPr lang="el-GR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 </a:t>
                </a:r>
                <a:r>
                  <a:rPr lang="en-US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l-GR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 </a:t>
                </a:r>
                <a:r>
                  <a:rPr lang="en-US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7030A0"/>
                            </a:solidFill>
                            <a:sym typeface="Symbol" panose="05050102010706020507" pitchFamily="18" charset="2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l-GR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</a:t>
                </a:r>
                <a:r>
                  <a:rPr lang="en-US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 … </a:t>
                </a:r>
                <a:r>
                  <a:rPr lang="el-GR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</a:t>
                </a:r>
                <a:r>
                  <a:rPr lang="en-US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7030A0"/>
                            </a:solidFill>
                            <a:sym typeface="Symbol" panose="05050102010706020507" pitchFamily="18" charset="2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Become: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	A          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l-GR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</a:t>
                </a:r>
                <a:r>
                  <a:rPr lang="en-US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l-GR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</a:t>
                </a:r>
                <a:r>
                  <a:rPr lang="en-US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 … </a:t>
                </a:r>
                <a:r>
                  <a:rPr lang="el-GR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  |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7030A0"/>
                            </a:solidFill>
                            <a:sym typeface="Symbol" panose="05050102010706020507" pitchFamily="18" charset="2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l-GR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</a:t>
                </a:r>
                <a:r>
                  <a:rPr lang="en-US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 … </a:t>
                </a:r>
                <a:r>
                  <a:rPr lang="el-GR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</a:t>
                </a:r>
                <a:r>
                  <a:rPr lang="en-US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7030A0"/>
                            </a:solidFill>
                            <a:sym typeface="Symbol" panose="05050102010706020507" pitchFamily="18" charset="2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Then  A            A</a:t>
                </a:r>
                <a:r>
                  <a:rPr lang="el-GR" dirty="0">
                    <a:solidFill>
                      <a:srgbClr val="7030A0"/>
                    </a:solidFill>
                  </a:rPr>
                  <a:t> α</a:t>
                </a:r>
                <a:r>
                  <a:rPr lang="en-US" dirty="0">
                    <a:solidFill>
                      <a:srgbClr val="7030A0"/>
                    </a:solidFill>
                  </a:rPr>
                  <a:t>  | </a:t>
                </a:r>
                <a:r>
                  <a:rPr lang="el-GR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β</a:t>
                </a:r>
                <a:r>
                  <a:rPr lang="en-US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   where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  <a:latin typeface="Cambria" panose="02040503050406030204" pitchFamily="18" charset="0"/>
                    <a:sym typeface="Symbol" panose="05050102010706020507" pitchFamily="18" charset="2"/>
                  </a:rPr>
                  <a:t>	</a:t>
                </a:r>
                <a:r>
                  <a:rPr lang="el-GR" dirty="0">
                    <a:solidFill>
                      <a:srgbClr val="7030A0"/>
                    </a:solidFill>
                  </a:rPr>
                  <a:t> α</a:t>
                </a:r>
                <a:r>
                  <a:rPr lang="en-US" dirty="0">
                    <a:solidFill>
                      <a:srgbClr val="7030A0"/>
                    </a:solidFill>
                  </a:rPr>
                  <a:t>=</a:t>
                </a:r>
                <a:r>
                  <a:rPr lang="el-GR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l-GR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</a:t>
                </a:r>
                <a:r>
                  <a:rPr lang="en-US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l-GR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</a:t>
                </a:r>
                <a:r>
                  <a:rPr lang="en-US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 … </a:t>
                </a:r>
                <a:r>
                  <a:rPr lang="el-GR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 and </a:t>
                </a:r>
                <a:r>
                  <a:rPr lang="el-GR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β</a:t>
                </a:r>
                <a:r>
                  <a:rPr lang="en-US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=</a:t>
                </a:r>
                <a:r>
                  <a:rPr lang="en-US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7030A0"/>
                            </a:solidFill>
                            <a:sym typeface="Symbol" panose="05050102010706020507" pitchFamily="18" charset="2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l-GR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</a:t>
                </a:r>
                <a:r>
                  <a:rPr lang="en-US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 … </a:t>
                </a:r>
                <a:r>
                  <a:rPr lang="el-GR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</a:t>
                </a:r>
                <a:r>
                  <a:rPr lang="en-US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7030A0"/>
                            </a:solidFill>
                            <a:sym typeface="Symbol" panose="05050102010706020507" pitchFamily="18" charset="2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3921"/>
                <a:ext cx="8229600" cy="5973079"/>
              </a:xfrm>
              <a:blipFill>
                <a:blip r:embed="rId2"/>
                <a:stretch>
                  <a:fillRect l="-1481" t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133589" y="2484829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68550" y="3843925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36532" y="4461313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3573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118" y="221617"/>
            <a:ext cx="6147171" cy="88423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 more complicate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1262"/>
            <a:ext cx="8229600" cy="48768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mbria" panose="02040503050406030204" pitchFamily="18" charset="0"/>
              </a:rPr>
              <a:t>A         Ba </a:t>
            </a:r>
            <a:r>
              <a:rPr lang="el-GR" sz="2600" b="1" dirty="0">
                <a:sym typeface="Symbol" panose="05050102010706020507" pitchFamily="18" charset="2"/>
              </a:rPr>
              <a:t></a:t>
            </a:r>
            <a:r>
              <a:rPr lang="en-US" sz="2600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sz="2600" dirty="0" err="1">
                <a:latin typeface="Cambria" panose="02040503050406030204" pitchFamily="18" charset="0"/>
                <a:sym typeface="Symbol" panose="05050102010706020507" pitchFamily="18" charset="2"/>
              </a:rPr>
              <a:t>Aa</a:t>
            </a:r>
            <a:r>
              <a:rPr lang="en-US" sz="2600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l-GR" sz="2600" b="1" dirty="0">
                <a:sym typeface="Symbol" panose="05050102010706020507" pitchFamily="18" charset="2"/>
              </a:rPr>
              <a:t></a:t>
            </a:r>
            <a:r>
              <a:rPr lang="en-US" sz="2600" b="1" dirty="0">
                <a:sym typeface="Symbol" panose="05050102010706020507" pitchFamily="18" charset="2"/>
              </a:rPr>
              <a:t> </a:t>
            </a:r>
            <a:r>
              <a:rPr lang="en-US" sz="2600" dirty="0">
                <a:latin typeface="Cambria" panose="02040503050406030204" pitchFamily="18" charset="0"/>
                <a:sym typeface="Symbol" panose="05050102010706020507" pitchFamily="18" charset="2"/>
              </a:rPr>
              <a:t>c               B         Bb </a:t>
            </a:r>
            <a:r>
              <a:rPr lang="el-GR" sz="2600" b="1" dirty="0">
                <a:sym typeface="Symbol" panose="05050102010706020507" pitchFamily="18" charset="2"/>
              </a:rPr>
              <a:t></a:t>
            </a:r>
            <a:r>
              <a:rPr lang="en-US" sz="2600" b="1" dirty="0">
                <a:sym typeface="Symbol" panose="05050102010706020507" pitchFamily="18" charset="2"/>
              </a:rPr>
              <a:t> </a:t>
            </a:r>
            <a:r>
              <a:rPr lang="en-US" sz="2600" dirty="0">
                <a:latin typeface="Cambria" panose="02040503050406030204" pitchFamily="18" charset="0"/>
                <a:sym typeface="Symbol" panose="05050102010706020507" pitchFamily="18" charset="2"/>
              </a:rPr>
              <a:t>Ab </a:t>
            </a:r>
            <a:r>
              <a:rPr lang="el-GR" sz="2600" b="1" dirty="0">
                <a:sym typeface="Symbol" panose="05050102010706020507" pitchFamily="18" charset="2"/>
              </a:rPr>
              <a:t></a:t>
            </a:r>
            <a:r>
              <a:rPr lang="en-US" sz="2600" b="1" dirty="0">
                <a:sym typeface="Symbol" panose="05050102010706020507" pitchFamily="18" charset="2"/>
              </a:rPr>
              <a:t> </a:t>
            </a:r>
            <a:r>
              <a:rPr lang="en-US" sz="2600" dirty="0">
                <a:latin typeface="Cambria" panose="02040503050406030204" pitchFamily="18" charset="0"/>
                <a:sym typeface="Symbol" panose="05050102010706020507" pitchFamily="18" charset="2"/>
              </a:rPr>
              <a:t>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latin typeface="Cambria" panose="02040503050406030204" pitchFamily="18" charset="0"/>
                <a:sym typeface="Symbol" panose="05050102010706020507" pitchFamily="18" charset="2"/>
              </a:rPr>
              <a:t>Step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A 	 </a:t>
            </a:r>
            <a:r>
              <a:rPr lang="en-US" sz="2600" dirty="0">
                <a:sym typeface="Symbol" panose="05050102010706020507" pitchFamily="18" charset="2"/>
              </a:rPr>
              <a:t>Aa </a:t>
            </a:r>
            <a:r>
              <a:rPr lang="el-GR" sz="2600" b="1" dirty="0">
                <a:sym typeface="Symbol" panose="05050102010706020507" pitchFamily="18" charset="2"/>
              </a:rPr>
              <a:t></a:t>
            </a:r>
            <a:r>
              <a:rPr lang="en-US" sz="2600" dirty="0"/>
              <a:t> (Ba|</a:t>
            </a:r>
            <a:r>
              <a:rPr lang="en-US" sz="2600" b="1" dirty="0">
                <a:sym typeface="Symbol" panose="05050102010706020507" pitchFamily="18" charset="2"/>
              </a:rPr>
              <a:t> </a:t>
            </a:r>
            <a:r>
              <a:rPr lang="en-US" sz="2600" dirty="0">
                <a:sym typeface="Symbol" panose="05050102010706020507" pitchFamily="18" charset="2"/>
              </a:rPr>
              <a:t>c)</a:t>
            </a:r>
            <a:endParaRPr lang="en-US" sz="2600" u="sng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i="1" dirty="0">
                <a:sym typeface="Symbol" panose="05050102010706020507" pitchFamily="18" charset="2"/>
              </a:rPr>
              <a:t>		</a:t>
            </a:r>
            <a:r>
              <a:rPr lang="el-GR" i="1" dirty="0"/>
              <a:t>α</a:t>
            </a:r>
            <a:r>
              <a:rPr lang="en-US" i="1" dirty="0"/>
              <a:t>=</a:t>
            </a:r>
            <a:r>
              <a:rPr lang="en-US" dirty="0">
                <a:sym typeface="Symbol" panose="05050102010706020507" pitchFamily="18" charset="2"/>
              </a:rPr>
              <a:t>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l-GR" i="1" dirty="0"/>
              <a:t>β</a:t>
            </a:r>
            <a:r>
              <a:rPr lang="en-US" i="1" dirty="0"/>
              <a:t>=</a:t>
            </a:r>
            <a:r>
              <a:rPr lang="en-US" dirty="0"/>
              <a:t>(Ba|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c)</a:t>
            </a:r>
            <a:endParaRPr lang="en-US" sz="2600" u="sng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u="sng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mbria" panose="02040503050406030204" pitchFamily="18" charset="0"/>
                <a:sym typeface="Symbol" panose="05050102010706020507" pitchFamily="18" charset="2"/>
              </a:rPr>
              <a:t>	A          </a:t>
            </a:r>
            <a:r>
              <a:rPr lang="en-US" sz="2600" dirty="0" err="1">
                <a:latin typeface="Cambria" panose="02040503050406030204" pitchFamily="18" charset="0"/>
                <a:sym typeface="Symbol" panose="05050102010706020507" pitchFamily="18" charset="2"/>
              </a:rPr>
              <a:t>BaA</a:t>
            </a:r>
            <a:r>
              <a:rPr lang="en-US" sz="2600" dirty="0">
                <a:latin typeface="Cambria" panose="02040503050406030204" pitchFamily="18" charset="0"/>
              </a:rPr>
              <a:t>ˊ </a:t>
            </a:r>
            <a:r>
              <a:rPr lang="el-GR" sz="2600" b="1" dirty="0">
                <a:sym typeface="Symbol" panose="05050102010706020507" pitchFamily="18" charset="2"/>
              </a:rPr>
              <a:t></a:t>
            </a:r>
            <a:r>
              <a:rPr lang="en-US" sz="2600" b="1" dirty="0">
                <a:sym typeface="Symbol" panose="05050102010706020507" pitchFamily="18" charset="2"/>
              </a:rPr>
              <a:t> </a:t>
            </a:r>
            <a:r>
              <a:rPr lang="en-US" sz="2600" dirty="0" err="1">
                <a:latin typeface="Cambria" panose="02040503050406030204" pitchFamily="18" charset="0"/>
                <a:sym typeface="Symbol" panose="05050102010706020507" pitchFamily="18" charset="2"/>
              </a:rPr>
              <a:t>cA</a:t>
            </a:r>
            <a:r>
              <a:rPr lang="en-US" sz="2600" dirty="0">
                <a:latin typeface="Cambria" panose="02040503050406030204" pitchFamily="18" charset="0"/>
              </a:rPr>
              <a:t>ˊ                    (apply rules to A)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600" dirty="0">
                <a:latin typeface="Cambria" panose="02040503050406030204" pitchFamily="18" charset="0"/>
              </a:rPr>
              <a:t> 	</a:t>
            </a:r>
            <a:r>
              <a:rPr lang="en-US" sz="2600" dirty="0">
                <a:latin typeface="Cambria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sz="2600" dirty="0">
                <a:latin typeface="Cambria" panose="02040503050406030204" pitchFamily="18" charset="0"/>
              </a:rPr>
              <a:t>ˊ         </a:t>
            </a:r>
            <a:r>
              <a:rPr lang="en-US" sz="2600" dirty="0" err="1">
                <a:sym typeface="Symbol" panose="05050102010706020507" pitchFamily="18" charset="2"/>
              </a:rPr>
              <a:t>a</a:t>
            </a:r>
            <a:r>
              <a:rPr lang="en-US" sz="2600" dirty="0" err="1">
                <a:latin typeface="Cambria" panose="02040503050406030204" pitchFamily="18" charset="0"/>
              </a:rPr>
              <a:t>A</a:t>
            </a:r>
            <a:r>
              <a:rPr lang="en-US" sz="2600" dirty="0">
                <a:latin typeface="Cambria" panose="02040503050406030204" pitchFamily="18" charset="0"/>
              </a:rPr>
              <a:t>ˊ</a:t>
            </a:r>
            <a:r>
              <a:rPr lang="en-US" sz="2600" b="1" dirty="0">
                <a:latin typeface="Cambria" panose="02040503050406030204" pitchFamily="18" charset="0"/>
                <a:sym typeface="Symbol" panose="05050102010706020507" pitchFamily="18" charset="2"/>
              </a:rPr>
              <a:t>  </a:t>
            </a:r>
            <a:r>
              <a:rPr lang="en-US" sz="26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6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B           Bb </a:t>
            </a:r>
            <a:r>
              <a:rPr lang="en-US" sz="26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2600" dirty="0">
                <a:latin typeface="Cambria" panose="02040503050406030204" pitchFamily="18" charset="0"/>
                <a:sym typeface="Symbol" panose="05050102010706020507" pitchFamily="18" charset="2"/>
              </a:rPr>
              <a:t>Ab </a:t>
            </a:r>
            <a:r>
              <a:rPr lang="en-US" sz="26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2600" dirty="0">
                <a:latin typeface="Cambria" panose="02040503050406030204" pitchFamily="18" charset="0"/>
                <a:sym typeface="Symbol" panose="05050102010706020507" pitchFamily="18" charset="2"/>
              </a:rPr>
              <a:t>d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600" dirty="0">
                <a:sym typeface="Symbol" panose="05050102010706020507" pitchFamily="18" charset="2"/>
              </a:rPr>
              <a:t>Still left recursion: A=&gt;</a:t>
            </a:r>
            <a:r>
              <a:rPr lang="en-US" sz="2600" dirty="0" err="1">
                <a:sym typeface="Symbol" panose="05050102010706020507" pitchFamily="18" charset="2"/>
              </a:rPr>
              <a:t>BaA</a:t>
            </a:r>
            <a:r>
              <a:rPr lang="en-US" sz="2600" dirty="0">
                <a:sym typeface="Symbol" panose="05050102010706020507" pitchFamily="18" charset="2"/>
              </a:rPr>
              <a:t>’=&gt;</a:t>
            </a:r>
            <a:r>
              <a:rPr lang="en-US" sz="2600" dirty="0" err="1">
                <a:sym typeface="Symbol" panose="05050102010706020507" pitchFamily="18" charset="2"/>
              </a:rPr>
              <a:t>AbaA</a:t>
            </a:r>
            <a:r>
              <a:rPr lang="en-US" sz="2600" dirty="0">
                <a:sym typeface="Symbol" panose="05050102010706020507" pitchFamily="18" charset="2"/>
              </a:rPr>
              <a:t>’ for A.</a:t>
            </a:r>
            <a:endParaRPr lang="en-US" sz="26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26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27723" y="1540041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66024" y="1517826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10541" y="4815867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2690" y="2779835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10541" y="4318945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610541" y="5232958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30151" y="16312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0" y="163526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8307" y="1538448"/>
            <a:ext cx="275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recursion introduced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0244B-3815-3647-0B0A-86AE9A9B009A}"/>
              </a:ext>
            </a:extLst>
          </p:cNvPr>
          <p:cNvSpPr txBox="1"/>
          <p:nvPr/>
        </p:nvSpPr>
        <p:spPr>
          <a:xfrm>
            <a:off x="4724446" y="59933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96315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118" y="221617"/>
            <a:ext cx="6147171" cy="88423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 more complicate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223" y="1317590"/>
            <a:ext cx="8229600" cy="48768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latin typeface="Cambria" panose="02040503050406030204" pitchFamily="18" charset="0"/>
                <a:sym typeface="Symbol" panose="05050102010706020507" pitchFamily="18" charset="2"/>
              </a:rPr>
              <a:t>Step </a:t>
            </a:r>
            <a:r>
              <a:rPr lang="en-US" sz="2600" u="sng" dirty="0">
                <a:sym typeface="Symbol" panose="05050102010706020507" pitchFamily="18" charset="2"/>
              </a:rPr>
              <a:t>2</a:t>
            </a:r>
            <a:r>
              <a:rPr lang="en-US" sz="2600" u="sng" dirty="0">
                <a:latin typeface="Cambria" panose="02040503050406030204" pitchFamily="18" charset="0"/>
                <a:sym typeface="Symbol" panose="05050102010706020507" pitchFamily="18" charset="2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ym typeface="Symbol" panose="05050102010706020507" pitchFamily="18" charset="2"/>
              </a:rPr>
              <a:t>	Sub  </a:t>
            </a:r>
            <a:r>
              <a:rPr lang="en-US" sz="2600" dirty="0">
                <a:solidFill>
                  <a:srgbClr val="FF0000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sz="2600" dirty="0">
                <a:latin typeface="Cambria" panose="02040503050406030204" pitchFamily="18" charset="0"/>
                <a:sym typeface="Symbol" panose="05050102010706020507" pitchFamily="18" charset="2"/>
              </a:rPr>
              <a:t>          </a:t>
            </a:r>
            <a:r>
              <a:rPr lang="en-US" sz="2600" dirty="0" err="1">
                <a:latin typeface="Cambria" panose="02040503050406030204" pitchFamily="18" charset="0"/>
                <a:sym typeface="Symbol" panose="05050102010706020507" pitchFamily="18" charset="2"/>
              </a:rPr>
              <a:t>BaA</a:t>
            </a:r>
            <a:r>
              <a:rPr lang="en-US" sz="2600" dirty="0">
                <a:latin typeface="Cambria" panose="02040503050406030204" pitchFamily="18" charset="0"/>
              </a:rPr>
              <a:t>ˊ </a:t>
            </a:r>
            <a:r>
              <a:rPr lang="el-GR" sz="2600" b="1" dirty="0">
                <a:sym typeface="Symbol" panose="05050102010706020507" pitchFamily="18" charset="2"/>
              </a:rPr>
              <a:t></a:t>
            </a:r>
            <a:r>
              <a:rPr lang="en-US" sz="2600" b="1" dirty="0">
                <a:sym typeface="Symbol" panose="05050102010706020507" pitchFamily="18" charset="2"/>
              </a:rPr>
              <a:t> </a:t>
            </a:r>
            <a:r>
              <a:rPr lang="en-US" sz="2600" dirty="0" err="1">
                <a:latin typeface="Cambria" panose="02040503050406030204" pitchFamily="18" charset="0"/>
                <a:sym typeface="Symbol" panose="05050102010706020507" pitchFamily="18" charset="2"/>
              </a:rPr>
              <a:t>cA</a:t>
            </a:r>
            <a:r>
              <a:rPr lang="en-US" sz="2600" dirty="0">
                <a:latin typeface="Cambria" panose="02040503050406030204" pitchFamily="18" charset="0"/>
              </a:rPr>
              <a:t>ˊ  into </a:t>
            </a:r>
            <a:r>
              <a:rPr lang="en-US" sz="2600" dirty="0">
                <a:sym typeface="Symbol" panose="05050102010706020507" pitchFamily="18" charset="2"/>
              </a:rPr>
              <a:t>B  	     Bb </a:t>
            </a:r>
            <a:r>
              <a:rPr lang="el-GR" sz="2600" b="1" dirty="0">
                <a:sym typeface="Symbol" panose="05050102010706020507" pitchFamily="18" charset="2"/>
              </a:rPr>
              <a:t></a:t>
            </a:r>
            <a:r>
              <a:rPr lang="en-US" sz="2600" b="1" dirty="0">
                <a:sym typeface="Symbol" panose="05050102010706020507" pitchFamily="18" charset="2"/>
              </a:rPr>
              <a:t> </a:t>
            </a:r>
            <a:r>
              <a:rPr lang="en-US" sz="26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sz="2600" dirty="0">
                <a:sym typeface="Symbol" panose="05050102010706020507" pitchFamily="18" charset="2"/>
              </a:rPr>
              <a:t>b </a:t>
            </a:r>
            <a:r>
              <a:rPr lang="el-GR" sz="2600" b="1" dirty="0">
                <a:sym typeface="Symbol" panose="05050102010706020507" pitchFamily="18" charset="2"/>
              </a:rPr>
              <a:t></a:t>
            </a:r>
            <a:r>
              <a:rPr lang="en-US" sz="2600" b="1" dirty="0">
                <a:sym typeface="Symbol" panose="05050102010706020507" pitchFamily="18" charset="2"/>
              </a:rPr>
              <a:t> </a:t>
            </a:r>
            <a:r>
              <a:rPr lang="en-US" sz="2600" dirty="0">
                <a:sym typeface="Symbol" panose="05050102010706020507" pitchFamily="18" charset="2"/>
              </a:rPr>
              <a:t>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ym typeface="Symbol" panose="05050102010706020507" pitchFamily="18" charset="2"/>
              </a:rPr>
              <a:t>	We get rid of A left </a:t>
            </a:r>
            <a:r>
              <a:rPr lang="en-US" sz="2600" dirty="0" err="1">
                <a:sym typeface="Symbol" panose="05050102010706020507" pitchFamily="18" charset="2"/>
              </a:rPr>
              <a:t>recusion</a:t>
            </a:r>
            <a:r>
              <a:rPr lang="en-US" sz="2600" dirty="0">
                <a:sym typeface="Symbol" panose="05050102010706020507" pitchFamily="18" charset="2"/>
              </a:rPr>
              <a:t>:</a:t>
            </a:r>
            <a:endParaRPr lang="en-US" sz="2600" b="1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B          Bb </a:t>
            </a:r>
            <a:r>
              <a:rPr lang="en-US" sz="26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2600" dirty="0" err="1">
                <a:latin typeface="Cambria" panose="02040503050406030204" pitchFamily="18" charset="0"/>
                <a:sym typeface="Symbol" panose="05050102010706020507" pitchFamily="18" charset="2"/>
              </a:rPr>
              <a:t>BaA</a:t>
            </a:r>
            <a:r>
              <a:rPr lang="en-US" sz="2600" dirty="0">
                <a:latin typeface="Cambria" panose="02040503050406030204" pitchFamily="18" charset="0"/>
              </a:rPr>
              <a:t>ˊ b </a:t>
            </a:r>
            <a:r>
              <a:rPr lang="en-US" sz="26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2600" dirty="0" err="1">
                <a:latin typeface="Cambria" panose="02040503050406030204" pitchFamily="18" charset="0"/>
                <a:sym typeface="Symbol" panose="05050102010706020507" pitchFamily="18" charset="2"/>
              </a:rPr>
              <a:t>cA</a:t>
            </a:r>
            <a:r>
              <a:rPr lang="en-US" sz="2600" dirty="0">
                <a:latin typeface="Cambria" panose="02040503050406030204" pitchFamily="18" charset="0"/>
              </a:rPr>
              <a:t>ˊ b </a:t>
            </a:r>
            <a:r>
              <a:rPr lang="en-US" sz="26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2600" dirty="0">
                <a:latin typeface="Cambria" panose="02040503050406030204" pitchFamily="18" charset="0"/>
                <a:sym typeface="Symbol" panose="05050102010706020507" pitchFamily="18" charset="2"/>
              </a:rPr>
              <a:t>d</a:t>
            </a:r>
            <a:endParaRPr lang="en-US" dirty="0">
              <a:latin typeface="Cambria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That is,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B        B( b </a:t>
            </a:r>
            <a:r>
              <a:rPr lang="en-US" b="1" dirty="0">
                <a:sym typeface="Symbol" panose="05050102010706020507" pitchFamily="18" charset="2"/>
              </a:rPr>
              <a:t> </a:t>
            </a:r>
            <a:r>
              <a:rPr lang="en-US" dirty="0" err="1">
                <a:sym typeface="Symbol" panose="05050102010706020507" pitchFamily="18" charset="2"/>
              </a:rPr>
              <a:t>aA</a:t>
            </a:r>
            <a:r>
              <a:rPr lang="en-US" dirty="0"/>
              <a:t>ˊ b) </a:t>
            </a:r>
            <a:r>
              <a:rPr lang="en-US" b="1" dirty="0">
                <a:sym typeface="Symbol" panose="05050102010706020507" pitchFamily="18" charset="2"/>
              </a:rPr>
              <a:t> 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cA</a:t>
            </a:r>
            <a:r>
              <a:rPr lang="en-US" dirty="0"/>
              <a:t>ˊ b </a:t>
            </a:r>
            <a:r>
              <a:rPr lang="en-US" b="1" dirty="0">
                <a:sym typeface="Symbol" panose="05050102010706020507" pitchFamily="18" charset="2"/>
              </a:rPr>
              <a:t> </a:t>
            </a:r>
            <a:r>
              <a:rPr lang="en-US" dirty="0">
                <a:sym typeface="Symbol" panose="05050102010706020507" pitchFamily="18" charset="2"/>
              </a:rPr>
              <a:t>d)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</a:rPr>
              <a:t>		</a:t>
            </a:r>
            <a:r>
              <a:rPr lang="el-GR" i="1" dirty="0"/>
              <a:t>α</a:t>
            </a:r>
            <a:r>
              <a:rPr lang="en-US" dirty="0"/>
              <a:t>=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( b </a:t>
            </a:r>
            <a:r>
              <a:rPr lang="en-US" b="1" dirty="0">
                <a:sym typeface="Symbol" panose="05050102010706020507" pitchFamily="18" charset="2"/>
              </a:rPr>
              <a:t> </a:t>
            </a:r>
            <a:r>
              <a:rPr lang="en-US" dirty="0" err="1">
                <a:sym typeface="Symbol" panose="05050102010706020507" pitchFamily="18" charset="2"/>
              </a:rPr>
              <a:t>aA</a:t>
            </a:r>
            <a:r>
              <a:rPr lang="en-US" dirty="0"/>
              <a:t>ˊ b) , </a:t>
            </a:r>
            <a:r>
              <a:rPr lang="el-GR" i="1" dirty="0"/>
              <a:t>β</a:t>
            </a:r>
            <a:r>
              <a:rPr lang="en-US" dirty="0"/>
              <a:t>=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cA</a:t>
            </a:r>
            <a:r>
              <a:rPr lang="en-US" dirty="0"/>
              <a:t>ˊ b </a:t>
            </a:r>
            <a:r>
              <a:rPr lang="en-US" b="1" dirty="0">
                <a:sym typeface="Symbol" panose="05050102010706020507" pitchFamily="18" charset="2"/>
              </a:rPr>
              <a:t> </a:t>
            </a:r>
            <a:r>
              <a:rPr lang="en-US" dirty="0">
                <a:sym typeface="Symbol" panose="05050102010706020507" pitchFamily="18" charset="2"/>
              </a:rPr>
              <a:t>d)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Symbol" panose="05050102010706020507" pitchFamily="18" charset="2"/>
              </a:rPr>
              <a:t>	</a:t>
            </a:r>
            <a:endParaRPr lang="el-GR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56482" y="2015431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336568" y="2006966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34384" y="2713874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11001" y="4445667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118" y="221617"/>
            <a:ext cx="6147171" cy="88423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 more complicate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1262"/>
            <a:ext cx="8229600" cy="48768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mbria" panose="02040503050406030204" pitchFamily="18" charset="0"/>
              </a:rPr>
              <a:t>A         Ba </a:t>
            </a:r>
            <a:r>
              <a:rPr lang="el-GR" sz="2600" b="1" dirty="0">
                <a:sym typeface="Symbol" panose="05050102010706020507" pitchFamily="18" charset="2"/>
              </a:rPr>
              <a:t></a:t>
            </a:r>
            <a:r>
              <a:rPr lang="en-US" sz="2600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sz="2600" dirty="0" err="1">
                <a:latin typeface="Cambria" panose="02040503050406030204" pitchFamily="18" charset="0"/>
                <a:sym typeface="Symbol" panose="05050102010706020507" pitchFamily="18" charset="2"/>
              </a:rPr>
              <a:t>Aa</a:t>
            </a:r>
            <a:r>
              <a:rPr lang="en-US" sz="2600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l-GR" sz="2600" b="1" dirty="0">
                <a:sym typeface="Symbol" panose="05050102010706020507" pitchFamily="18" charset="2"/>
              </a:rPr>
              <a:t></a:t>
            </a:r>
            <a:r>
              <a:rPr lang="en-US" sz="2600" b="1" dirty="0">
                <a:sym typeface="Symbol" panose="05050102010706020507" pitchFamily="18" charset="2"/>
              </a:rPr>
              <a:t> </a:t>
            </a:r>
            <a:r>
              <a:rPr lang="en-US" sz="2600" dirty="0">
                <a:latin typeface="Cambria" panose="02040503050406030204" pitchFamily="18" charset="0"/>
                <a:sym typeface="Symbol" panose="05050102010706020507" pitchFamily="18" charset="2"/>
              </a:rPr>
              <a:t>c               B         Bb </a:t>
            </a:r>
            <a:r>
              <a:rPr lang="el-GR" sz="2600" b="1" dirty="0">
                <a:sym typeface="Symbol" panose="05050102010706020507" pitchFamily="18" charset="2"/>
              </a:rPr>
              <a:t></a:t>
            </a:r>
            <a:r>
              <a:rPr lang="en-US" sz="2600" b="1" dirty="0">
                <a:sym typeface="Symbol" panose="05050102010706020507" pitchFamily="18" charset="2"/>
              </a:rPr>
              <a:t> </a:t>
            </a:r>
            <a:r>
              <a:rPr lang="en-US" sz="2600" dirty="0">
                <a:latin typeface="Cambria" panose="02040503050406030204" pitchFamily="18" charset="0"/>
                <a:sym typeface="Symbol" panose="05050102010706020507" pitchFamily="18" charset="2"/>
              </a:rPr>
              <a:t>Ab </a:t>
            </a:r>
            <a:r>
              <a:rPr lang="el-GR" sz="2600" b="1" dirty="0">
                <a:sym typeface="Symbol" panose="05050102010706020507" pitchFamily="18" charset="2"/>
              </a:rPr>
              <a:t></a:t>
            </a:r>
            <a:r>
              <a:rPr lang="en-US" sz="2600" b="1" dirty="0">
                <a:sym typeface="Symbol" panose="05050102010706020507" pitchFamily="18" charset="2"/>
              </a:rPr>
              <a:t> </a:t>
            </a:r>
            <a:r>
              <a:rPr lang="en-US" sz="2600" dirty="0">
                <a:latin typeface="Cambria" panose="02040503050406030204" pitchFamily="18" charset="0"/>
                <a:sym typeface="Symbol" panose="05050102010706020507" pitchFamily="18" charset="2"/>
              </a:rPr>
              <a:t>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latin typeface="Cambria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Step 3 </a:t>
            </a:r>
            <a:r>
              <a:rPr lang="en-US" sz="2600" dirty="0">
                <a:latin typeface="Cambria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                                                (apply rules to B)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B        B( b </a:t>
            </a:r>
            <a:r>
              <a:rPr lang="en-US" sz="2400" b="1" dirty="0">
                <a:sym typeface="Symbol" panose="05050102010706020507" pitchFamily="18" charset="2"/>
              </a:rPr>
              <a:t> </a:t>
            </a:r>
            <a:r>
              <a:rPr lang="en-US" sz="2400" dirty="0" err="1">
                <a:sym typeface="Symbol" panose="05050102010706020507" pitchFamily="18" charset="2"/>
              </a:rPr>
              <a:t>aA</a:t>
            </a:r>
            <a:r>
              <a:rPr lang="en-US" sz="2400" dirty="0"/>
              <a:t>ˊ b) </a:t>
            </a:r>
            <a:r>
              <a:rPr lang="en-US" sz="2400" b="1" dirty="0">
                <a:sym typeface="Symbol" panose="05050102010706020507" pitchFamily="18" charset="2"/>
              </a:rPr>
              <a:t> </a:t>
            </a: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en-US" sz="2400" dirty="0" err="1">
                <a:sym typeface="Symbol" panose="05050102010706020507" pitchFamily="18" charset="2"/>
              </a:rPr>
              <a:t>cA</a:t>
            </a:r>
            <a:r>
              <a:rPr lang="en-US" sz="2400" dirty="0"/>
              <a:t>ˊ b </a:t>
            </a:r>
            <a:r>
              <a:rPr lang="en-US" sz="2400" b="1" dirty="0">
                <a:sym typeface="Symbol" panose="05050102010706020507" pitchFamily="18" charset="2"/>
              </a:rPr>
              <a:t> </a:t>
            </a:r>
            <a:r>
              <a:rPr lang="en-US" sz="2400" dirty="0">
                <a:sym typeface="Symbol" panose="05050102010706020507" pitchFamily="18" charset="2"/>
              </a:rPr>
              <a:t>d)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		</a:t>
            </a:r>
            <a:r>
              <a:rPr lang="el-GR" sz="2400" i="1" dirty="0"/>
              <a:t>α</a:t>
            </a:r>
            <a:r>
              <a:rPr lang="en-US" sz="2400" dirty="0"/>
              <a:t>=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( b </a:t>
            </a:r>
            <a:r>
              <a:rPr lang="en-US" sz="2400" b="1" dirty="0">
                <a:sym typeface="Symbol" panose="05050102010706020507" pitchFamily="18" charset="2"/>
              </a:rPr>
              <a:t> </a:t>
            </a:r>
            <a:r>
              <a:rPr lang="en-US" sz="2400" dirty="0" err="1">
                <a:sym typeface="Symbol" panose="05050102010706020507" pitchFamily="18" charset="2"/>
              </a:rPr>
              <a:t>aA</a:t>
            </a:r>
            <a:r>
              <a:rPr lang="en-US" sz="2400" dirty="0"/>
              <a:t>ˊ b) , </a:t>
            </a:r>
            <a:r>
              <a:rPr lang="el-GR" sz="2400" i="1" dirty="0"/>
              <a:t>β</a:t>
            </a:r>
            <a:r>
              <a:rPr lang="en-US" sz="2400" dirty="0"/>
              <a:t>=</a:t>
            </a: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en-US" sz="2400" dirty="0" err="1">
                <a:sym typeface="Symbol" panose="05050102010706020507" pitchFamily="18" charset="2"/>
              </a:rPr>
              <a:t>cA</a:t>
            </a:r>
            <a:r>
              <a:rPr lang="en-US" sz="2400" dirty="0"/>
              <a:t>ˊ b </a:t>
            </a:r>
            <a:r>
              <a:rPr lang="en-US" sz="2400" b="1" dirty="0">
                <a:sym typeface="Symbol" panose="05050102010706020507" pitchFamily="18" charset="2"/>
              </a:rPr>
              <a:t> </a:t>
            </a:r>
            <a:r>
              <a:rPr lang="en-US" sz="2400" dirty="0">
                <a:sym typeface="Symbol" panose="05050102010706020507" pitchFamily="18" charset="2"/>
              </a:rPr>
              <a:t>d)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mbria" panose="02040503050406030204" pitchFamily="18" charset="0"/>
                <a:sym typeface="Symbol" panose="05050102010706020507" pitchFamily="18" charset="2"/>
              </a:rPr>
              <a:t>	A          </a:t>
            </a:r>
            <a:r>
              <a:rPr lang="en-US" sz="2600" dirty="0" err="1">
                <a:latin typeface="Cambria" panose="02040503050406030204" pitchFamily="18" charset="0"/>
                <a:sym typeface="Symbol" panose="05050102010706020507" pitchFamily="18" charset="2"/>
              </a:rPr>
              <a:t>BaA</a:t>
            </a:r>
            <a:r>
              <a:rPr lang="en-US" sz="2600" dirty="0">
                <a:latin typeface="Cambria" panose="02040503050406030204" pitchFamily="18" charset="0"/>
              </a:rPr>
              <a:t>ˊ </a:t>
            </a:r>
            <a:r>
              <a:rPr lang="el-GR" sz="2600" b="1" dirty="0">
                <a:sym typeface="Symbol" panose="05050102010706020507" pitchFamily="18" charset="2"/>
              </a:rPr>
              <a:t></a:t>
            </a:r>
            <a:r>
              <a:rPr lang="en-US" sz="2600" b="1" dirty="0">
                <a:sym typeface="Symbol" panose="05050102010706020507" pitchFamily="18" charset="2"/>
              </a:rPr>
              <a:t> </a:t>
            </a:r>
            <a:r>
              <a:rPr lang="en-US" sz="2600" dirty="0" err="1">
                <a:latin typeface="Cambria" panose="02040503050406030204" pitchFamily="18" charset="0"/>
                <a:sym typeface="Symbol" panose="05050102010706020507" pitchFamily="18" charset="2"/>
              </a:rPr>
              <a:t>cA</a:t>
            </a:r>
            <a:r>
              <a:rPr lang="en-US" sz="2600" dirty="0">
                <a:latin typeface="Cambria" panose="02040503050406030204" pitchFamily="18" charset="0"/>
              </a:rPr>
              <a:t>ˊ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mbria" panose="02040503050406030204" pitchFamily="18" charset="0"/>
                <a:sym typeface="Symbol" panose="05050102010706020507" pitchFamily="18" charset="2"/>
              </a:rPr>
              <a:t>	A</a:t>
            </a:r>
            <a:r>
              <a:rPr lang="en-US" sz="2600" dirty="0">
                <a:latin typeface="Cambria" panose="02040503050406030204" pitchFamily="18" charset="0"/>
              </a:rPr>
              <a:t>ˊ         </a:t>
            </a:r>
            <a:r>
              <a:rPr lang="en-US" sz="2600" dirty="0" err="1">
                <a:latin typeface="Cambria" panose="02040503050406030204" pitchFamily="18" charset="0"/>
              </a:rPr>
              <a:t>aA</a:t>
            </a:r>
            <a:r>
              <a:rPr lang="en-US" sz="2600" dirty="0">
                <a:latin typeface="Cambria" panose="02040503050406030204" pitchFamily="18" charset="0"/>
              </a:rPr>
              <a:t>ˊ</a:t>
            </a:r>
            <a:r>
              <a:rPr lang="en-US" sz="2600" b="1" dirty="0">
                <a:latin typeface="Cambria" panose="02040503050406030204" pitchFamily="18" charset="0"/>
                <a:sym typeface="Symbol" panose="05050102010706020507" pitchFamily="18" charset="2"/>
              </a:rPr>
              <a:t>  </a:t>
            </a:r>
            <a:r>
              <a:rPr lang="en-US" sz="2600" b="1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  <a:endParaRPr lang="en-US" sz="2600" b="1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B          </a:t>
            </a:r>
            <a:r>
              <a:rPr lang="en-US" sz="2600" dirty="0" err="1">
                <a:latin typeface="Cambria" panose="02040503050406030204" pitchFamily="18" charset="0"/>
                <a:sym typeface="Symbol" panose="05050102010706020507" pitchFamily="18" charset="2"/>
              </a:rPr>
              <a:t>cA</a:t>
            </a:r>
            <a:r>
              <a:rPr lang="en-US" sz="2600" dirty="0">
                <a:latin typeface="Cambria" panose="02040503050406030204" pitchFamily="18" charset="0"/>
              </a:rPr>
              <a:t>ˊ </a:t>
            </a:r>
            <a:r>
              <a:rPr lang="en-US" sz="2600" dirty="0" err="1">
                <a:latin typeface="Cambria" panose="02040503050406030204" pitchFamily="18" charset="0"/>
              </a:rPr>
              <a:t>bB</a:t>
            </a:r>
            <a:r>
              <a:rPr lang="en-US" sz="2600" dirty="0">
                <a:latin typeface="Cambria" panose="02040503050406030204" pitchFamily="18" charset="0"/>
              </a:rPr>
              <a:t>ˊ </a:t>
            </a:r>
            <a:r>
              <a:rPr lang="en-US" sz="2600" b="1" dirty="0">
                <a:latin typeface="Cambria" panose="02040503050406030204" pitchFamily="18" charset="0"/>
                <a:sym typeface="Symbol" panose="05050102010706020507" pitchFamily="18" charset="2"/>
              </a:rPr>
              <a:t>  </a:t>
            </a:r>
            <a:r>
              <a:rPr lang="en-US" sz="2600" dirty="0">
                <a:latin typeface="Cambria" panose="02040503050406030204" pitchFamily="18" charset="0"/>
                <a:sym typeface="Symbol" panose="05050102010706020507" pitchFamily="18" charset="2"/>
              </a:rPr>
              <a:t>d</a:t>
            </a:r>
            <a:r>
              <a:rPr lang="en-US" sz="2600" dirty="0">
                <a:latin typeface="Cambria" panose="02040503050406030204" pitchFamily="18" charset="0"/>
              </a:rPr>
              <a:t>Bˊ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mbria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sz="2600" dirty="0">
                <a:latin typeface="Cambria" panose="02040503050406030204" pitchFamily="18" charset="0"/>
              </a:rPr>
              <a:t>Bˊ         </a:t>
            </a:r>
            <a:r>
              <a:rPr lang="en-US" sz="2600" dirty="0" err="1">
                <a:latin typeface="Cambria" panose="02040503050406030204" pitchFamily="18" charset="0"/>
              </a:rPr>
              <a:t>bB</a:t>
            </a:r>
            <a:r>
              <a:rPr lang="en-US" sz="2600" dirty="0">
                <a:latin typeface="Cambria" panose="02040503050406030204" pitchFamily="18" charset="0"/>
              </a:rPr>
              <a:t>ˊ </a:t>
            </a:r>
            <a:r>
              <a:rPr lang="en-US" sz="26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2600" dirty="0" err="1">
                <a:latin typeface="Cambria" panose="02040503050406030204" pitchFamily="18" charset="0"/>
                <a:sym typeface="Symbol" panose="05050102010706020507" pitchFamily="18" charset="2"/>
              </a:rPr>
              <a:t>aA</a:t>
            </a:r>
            <a:r>
              <a:rPr lang="en-US" sz="2600" dirty="0">
                <a:latin typeface="Cambria" panose="02040503050406030204" pitchFamily="18" charset="0"/>
              </a:rPr>
              <a:t>ˊ </a:t>
            </a:r>
            <a:r>
              <a:rPr lang="en-US" sz="2600" dirty="0" err="1">
                <a:latin typeface="Cambria" panose="02040503050406030204" pitchFamily="18" charset="0"/>
              </a:rPr>
              <a:t>bB</a:t>
            </a:r>
            <a:r>
              <a:rPr lang="en-US" sz="2600" dirty="0">
                <a:latin typeface="Cambria" panose="02040503050406030204" pitchFamily="18" charset="0"/>
              </a:rPr>
              <a:t>ˊ </a:t>
            </a:r>
            <a:r>
              <a:rPr lang="en-US" sz="2600" b="1" dirty="0">
                <a:latin typeface="Cambria" panose="02040503050406030204" pitchFamily="18" charset="0"/>
                <a:sym typeface="Symbol" panose="05050102010706020507" pitchFamily="18" charset="2"/>
              </a:rPr>
              <a:t> </a:t>
            </a:r>
            <a:r>
              <a:rPr lang="en-US" sz="26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31307" y="1538448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66024" y="1538448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02649" y="2710197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2691" y="5402688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22693" y="3970817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22693" y="4264733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2691" y="5073616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04816" y="16309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41676" y="16309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8307" y="1538448"/>
            <a:ext cx="275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recursion introduced</a:t>
            </a:r>
          </a:p>
        </p:txBody>
      </p:sp>
    </p:spTree>
    <p:extLst>
      <p:ext uri="{BB962C8B-B14F-4D97-AF65-F5344CB8AC3E}">
        <p14:creationId xmlns:p14="http://schemas.microsoft.com/office/powerpoint/2010/main" val="356368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Chapter 5. Bottom-Up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LR(1) Parsing			LR(0) Parsing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Overview of Bottom-up Parsing (shift-reduce parsing)</a:t>
            </a:r>
          </a:p>
          <a:p>
            <a:pPr marL="457200" indent="-457200"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Shift a terminal from the front of the input to the top of the stack.</a:t>
            </a:r>
          </a:p>
          <a:p>
            <a:pPr marL="457200" indent="-457200"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Reduce a string, </a:t>
            </a:r>
            <a:r>
              <a:rPr lang="el-GR" dirty="0"/>
              <a:t>α</a:t>
            </a:r>
            <a:r>
              <a:rPr lang="en-US" dirty="0"/>
              <a:t>, </a:t>
            </a:r>
            <a:r>
              <a:rPr lang="en-US" dirty="0">
                <a:latin typeface="Cambria" panose="02040503050406030204" pitchFamily="18" charset="0"/>
              </a:rPr>
              <a:t>at the top of the stack to a non-terminal A, given the BNF choice A         </a:t>
            </a:r>
            <a:r>
              <a:rPr lang="el-GR" dirty="0"/>
              <a:t>α</a:t>
            </a:r>
            <a:r>
              <a:rPr lang="en-US" dirty="0"/>
              <a:t>.  </a:t>
            </a:r>
            <a:r>
              <a:rPr lang="en-US" dirty="0">
                <a:latin typeface="Cambria" panose="02040503050406030204" pitchFamily="18" charset="0"/>
              </a:rPr>
              <a:t>When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dirty="0">
                <a:latin typeface="Cambria" panose="02040503050406030204" pitchFamily="18" charset="0"/>
              </a:rPr>
              <a:t>ˊ</a:t>
            </a:r>
            <a:r>
              <a:rPr lang="en-US" dirty="0"/>
              <a:t> </a:t>
            </a:r>
            <a:r>
              <a:rPr lang="en-US" dirty="0">
                <a:latin typeface="Cambria" panose="02040503050406030204" pitchFamily="18" charset="0"/>
              </a:rPr>
              <a:t>is reached, stop.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746" y="2224455"/>
            <a:ext cx="14540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# of tokens </a:t>
            </a:r>
          </a:p>
          <a:p>
            <a:r>
              <a:rPr lang="en-US" sz="2000" dirty="0" err="1">
                <a:latin typeface="Cambria" panose="02040503050406030204" pitchFamily="18" charset="0"/>
              </a:rPr>
              <a:t>lookahead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5624" y="2233248"/>
            <a:ext cx="1317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mbria" panose="02040503050406030204" pitchFamily="18" charset="0"/>
              </a:rPr>
              <a:t>lookahead</a:t>
            </a:r>
            <a:endParaRPr lang="en-US" sz="2000" dirty="0">
              <a:latin typeface="Cambria" panose="020405030504060302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33652" y="2013438"/>
            <a:ext cx="0" cy="237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545624" y="2000250"/>
            <a:ext cx="298938" cy="2637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81780" y="2105757"/>
            <a:ext cx="1721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Direction to</a:t>
            </a:r>
          </a:p>
          <a:p>
            <a:r>
              <a:rPr lang="en-US" sz="2000" dirty="0">
                <a:latin typeface="Cambria" panose="02040503050406030204" pitchFamily="18" charset="0"/>
              </a:rPr>
              <a:t>process input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24947" y="1882592"/>
            <a:ext cx="549176" cy="2911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75602" y="2864384"/>
            <a:ext cx="2937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Direction of left- or right-</a:t>
            </a:r>
          </a:p>
          <a:p>
            <a:r>
              <a:rPr lang="en-US" sz="2000" dirty="0">
                <a:latin typeface="Cambria" panose="02040503050406030204" pitchFamily="18" charset="0"/>
              </a:rPr>
              <a:t> most derivation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253110" y="2008126"/>
            <a:ext cx="206060" cy="988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78063" y="5713343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2758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331" y="1118699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Example:  S           ( S ) S </a:t>
            </a:r>
            <a:r>
              <a:rPr lang="el-GR" b="1" dirty="0">
                <a:sym typeface="Symbol" panose="05050102010706020507" pitchFamily="18" charset="2"/>
              </a:rPr>
              <a:t>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.  For the purpose of shift-reduce parsing, we rewrite it as the augmented grammar:</a:t>
            </a:r>
            <a:endParaRPr lang="en-US" dirty="0"/>
          </a:p>
          <a:p>
            <a:pPr marL="1285875" lvl="4" indent="0">
              <a:spcBef>
                <a:spcPts val="0"/>
              </a:spcBef>
              <a:buNone/>
            </a:pP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        S</a:t>
            </a:r>
            <a:r>
              <a:rPr lang="en-US" sz="2400" dirty="0">
                <a:latin typeface="Cambria" panose="02040503050406030204" pitchFamily="18" charset="0"/>
              </a:rPr>
              <a:t>ˊ          S              (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ambria" panose="02040503050406030204" pitchFamily="18" charset="0"/>
              </a:rPr>
              <a:t>ˊ becomes new start symbol) </a:t>
            </a:r>
          </a:p>
          <a:p>
            <a:pPr marL="1285875" lvl="4" indent="0">
              <a:spcBef>
                <a:spcPts val="0"/>
              </a:spcBef>
              <a:buNone/>
            </a:pPr>
            <a:r>
              <a:rPr lang="en-US" sz="2400" dirty="0">
                <a:latin typeface="Cambria" panose="02040503050406030204" pitchFamily="18" charset="0"/>
              </a:rPr>
              <a:t>         S           ( S ) S </a:t>
            </a:r>
            <a:r>
              <a:rPr lang="el-GR" sz="2400" b="1" dirty="0">
                <a:sym typeface="Symbol" panose="05050102010706020507" pitchFamily="18" charset="2"/>
              </a:rPr>
              <a:t>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</a:p>
          <a:p>
            <a:pPr marL="1285875" lvl="4" indent="0">
              <a:spcBef>
                <a:spcPts val="0"/>
              </a:spcBef>
              <a:buNone/>
            </a:pPr>
            <a:endParaRPr lang="en-US" sz="2400" b="1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lvl="4" indent="0">
              <a:spcBef>
                <a:spcPts val="0"/>
              </a:spcBef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Note: S’ will never appear on the right-hand-side of a rule.  When performing the parsing, S’ can only be the root where the parsing ends.</a:t>
            </a:r>
          </a:p>
          <a:p>
            <a:pPr marL="1285875" lvl="4" indent="-1285875">
              <a:spcBef>
                <a:spcPts val="0"/>
              </a:spcBef>
              <a:buNone/>
            </a:pPr>
            <a:endParaRPr lang="en-US" sz="2400" dirty="0"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49580" y="1409173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54254" y="3156996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54255" y="2806608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89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There exist two different left-most derivations and parse trees for the expression 2 </a:t>
            </a:r>
            <a:r>
              <a:rPr lang="en-US" b="1" dirty="0">
                <a:latin typeface="Cambria" panose="02040503050406030204" pitchFamily="18" charset="0"/>
              </a:rPr>
              <a:t>-</a:t>
            </a:r>
            <a:r>
              <a:rPr lang="en-US" dirty="0">
                <a:latin typeface="Cambria" panose="02040503050406030204" pitchFamily="18" charset="0"/>
              </a:rPr>
              <a:t> 5 - 3 with given the grammar rules.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This grammar is an </a:t>
            </a:r>
            <a:r>
              <a:rPr lang="en-US" b="1" dirty="0">
                <a:latin typeface="Cambria" panose="02040503050406030204" pitchFamily="18" charset="0"/>
              </a:rPr>
              <a:t>ambiguous grammar.</a:t>
            </a:r>
          </a:p>
        </p:txBody>
      </p:sp>
    </p:spTree>
    <p:extLst>
      <p:ext uri="{BB962C8B-B14F-4D97-AF65-F5344CB8AC3E}">
        <p14:creationId xmlns:p14="http://schemas.microsoft.com/office/powerpoint/2010/main" val="19211401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331" y="1118699"/>
            <a:ext cx="8131576" cy="1375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Example:  S           ( S ) S </a:t>
            </a:r>
            <a:r>
              <a:rPr lang="el-GR" b="1" dirty="0">
                <a:sym typeface="Symbol" panose="05050102010706020507" pitchFamily="18" charset="2"/>
              </a:rPr>
              <a:t>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   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becomes,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 </a:t>
            </a:r>
          </a:p>
          <a:p>
            <a:pPr marL="1285875" lvl="4" indent="0">
              <a:spcBef>
                <a:spcPts val="0"/>
              </a:spcBef>
              <a:buNone/>
            </a:pP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         S</a:t>
            </a:r>
            <a:r>
              <a:rPr lang="en-US" sz="2400" dirty="0">
                <a:latin typeface="Cambria" panose="02040503050406030204" pitchFamily="18" charset="0"/>
              </a:rPr>
              <a:t>ˊ          S              (</a:t>
            </a: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ambria" panose="02040503050406030204" pitchFamily="18" charset="0"/>
              </a:rPr>
              <a:t>ˊ becomes new start symbol) </a:t>
            </a:r>
          </a:p>
          <a:p>
            <a:pPr marL="1285875" lvl="4" indent="0">
              <a:spcBef>
                <a:spcPts val="0"/>
              </a:spcBef>
              <a:buNone/>
            </a:pPr>
            <a:r>
              <a:rPr lang="en-US" sz="2400" dirty="0">
                <a:latin typeface="Cambria" panose="02040503050406030204" pitchFamily="18" charset="0"/>
              </a:rPr>
              <a:t>         S           ( S ) S </a:t>
            </a:r>
            <a:r>
              <a:rPr lang="el-GR" sz="2400" b="1" dirty="0">
                <a:sym typeface="Symbol" panose="05050102010706020507" pitchFamily="18" charset="2"/>
              </a:rPr>
              <a:t>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</a:p>
          <a:p>
            <a:pPr marL="1285875" lvl="4" indent="-1285875">
              <a:spcBef>
                <a:spcPts val="0"/>
              </a:spcBef>
              <a:buNone/>
            </a:pPr>
            <a:endParaRPr lang="en-US" sz="2400" dirty="0"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49580" y="1409173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54255" y="2278631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51448" y="1905722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661640"/>
              </p:ext>
            </p:extLst>
          </p:nvPr>
        </p:nvGraphicFramePr>
        <p:xfrm>
          <a:off x="1145808" y="2588739"/>
          <a:ext cx="6791056" cy="48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315"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ambria" panose="02040503050406030204" pitchFamily="18" charset="0"/>
                        </a:rPr>
                        <a:t>Parsing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ambria" panose="02040503050406030204" pitchFamily="18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ambria" panose="02040503050406030204" pitchFamily="18" charset="0"/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408232-B8EF-9B40-B0BB-6B4FF7986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26950"/>
              </p:ext>
            </p:extLst>
          </p:nvPr>
        </p:nvGraphicFramePr>
        <p:xfrm>
          <a:off x="1145808" y="3070459"/>
          <a:ext cx="6791056" cy="48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315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$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(  )$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shift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39AB099-C5D1-7448-980F-A3A31BCD1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286004"/>
              </p:ext>
            </p:extLst>
          </p:nvPr>
        </p:nvGraphicFramePr>
        <p:xfrm>
          <a:off x="1144494" y="3525594"/>
          <a:ext cx="6791056" cy="48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315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$(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)$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reduce S       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ɛ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6639012" y="3804368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1BB00CB-2F52-8C47-8788-EA57981A7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85711"/>
              </p:ext>
            </p:extLst>
          </p:nvPr>
        </p:nvGraphicFramePr>
        <p:xfrm>
          <a:off x="1143180" y="3980676"/>
          <a:ext cx="6791056" cy="48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315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$(S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)$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shift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965929D-0C47-844E-92D7-FABD0E618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42018"/>
              </p:ext>
            </p:extLst>
          </p:nvPr>
        </p:nvGraphicFramePr>
        <p:xfrm>
          <a:off x="1143180" y="4447118"/>
          <a:ext cx="6791056" cy="48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315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$(S)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$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reduce S       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ɛ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F07D6A-A0C1-2849-85CF-4E7D1C75A98F}"/>
              </a:ext>
            </a:extLst>
          </p:cNvPr>
          <p:cNvCxnSpPr/>
          <p:nvPr/>
        </p:nvCxnSpPr>
        <p:spPr>
          <a:xfrm>
            <a:off x="6619461" y="4686243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3433673-6D2E-8642-82A8-4566F94CD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15565"/>
              </p:ext>
            </p:extLst>
          </p:nvPr>
        </p:nvGraphicFramePr>
        <p:xfrm>
          <a:off x="1143180" y="4919025"/>
          <a:ext cx="6791056" cy="48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315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$(S)S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$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reduce S         (S)S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7F004A4-91E3-C747-BE45-E9B70F253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562248"/>
              </p:ext>
            </p:extLst>
          </p:nvPr>
        </p:nvGraphicFramePr>
        <p:xfrm>
          <a:off x="1143180" y="5383065"/>
          <a:ext cx="6791056" cy="48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315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$S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$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reduce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ˊ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       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0FABB84-8F53-304A-99A6-FB8C1EB23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543240"/>
              </p:ext>
            </p:extLst>
          </p:nvPr>
        </p:nvGraphicFramePr>
        <p:xfrm>
          <a:off x="1143180" y="5854972"/>
          <a:ext cx="6791056" cy="48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315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$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ˊ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$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ACCEPT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961C1F-97CA-2A45-95ED-84F2D862515B}"/>
              </a:ext>
            </a:extLst>
          </p:cNvPr>
          <p:cNvCxnSpPr/>
          <p:nvPr/>
        </p:nvCxnSpPr>
        <p:spPr>
          <a:xfrm>
            <a:off x="6673018" y="5164826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6C8C68-B951-4F4F-8D2F-A66095C536B8}"/>
              </a:ext>
            </a:extLst>
          </p:cNvPr>
          <p:cNvCxnSpPr/>
          <p:nvPr/>
        </p:nvCxnSpPr>
        <p:spPr>
          <a:xfrm>
            <a:off x="6640658" y="5626843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69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331" y="1118699"/>
            <a:ext cx="8229600" cy="1382676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Example:   </a:t>
            </a:r>
            <a:r>
              <a:rPr lang="en-US" dirty="0">
                <a:sym typeface="Symbol" panose="05050102010706020507" pitchFamily="18" charset="2"/>
              </a:rPr>
              <a:t>  	</a:t>
            </a:r>
            <a:r>
              <a:rPr lang="en-US" dirty="0"/>
              <a:t>Eˊ         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E           E + n </a:t>
            </a:r>
            <a:r>
              <a:rPr lang="el-GR" b="1" dirty="0">
                <a:sym typeface="Symbol" panose="05050102010706020507" pitchFamily="18" charset="2"/>
              </a:rPr>
              <a:t>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n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Parsing action for the string  </a:t>
            </a:r>
            <a:r>
              <a:rPr lang="en-US" dirty="0" err="1"/>
              <a:t>n+n</a:t>
            </a:r>
            <a:r>
              <a:rPr lang="en-US" dirty="0"/>
              <a:t>.</a:t>
            </a:r>
          </a:p>
          <a:p>
            <a:pPr marL="1285875" lvl="4" indent="-1285875">
              <a:spcBef>
                <a:spcPts val="0"/>
              </a:spcBef>
              <a:buNone/>
            </a:pPr>
            <a:endParaRPr lang="en-US" sz="2400" dirty="0"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08800" y="1392182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55338" y="1788446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45808" y="2588739"/>
          <a:ext cx="6791056" cy="48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315"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ambria" panose="02040503050406030204" pitchFamily="18" charset="0"/>
                        </a:rPr>
                        <a:t>Parsing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ambria" panose="02040503050406030204" pitchFamily="18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Cambria" panose="02040503050406030204" pitchFamily="18" charset="0"/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408232-B8EF-9B40-B0BB-6B4FF7986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61340"/>
              </p:ext>
            </p:extLst>
          </p:nvPr>
        </p:nvGraphicFramePr>
        <p:xfrm>
          <a:off x="1145808" y="3070459"/>
          <a:ext cx="6791056" cy="48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315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$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n+n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$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shift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39AB099-C5D1-7448-980F-A3A31BCD1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07181"/>
              </p:ext>
            </p:extLst>
          </p:nvPr>
        </p:nvGraphicFramePr>
        <p:xfrm>
          <a:off x="1144494" y="3525594"/>
          <a:ext cx="6791056" cy="48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315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$n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+n$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reduce E       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6654125" y="3783956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1BB00CB-2F52-8C47-8788-EA57981A7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64312"/>
              </p:ext>
            </p:extLst>
          </p:nvPr>
        </p:nvGraphicFramePr>
        <p:xfrm>
          <a:off x="1143180" y="3980676"/>
          <a:ext cx="6791056" cy="48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315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$E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+n$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shift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965929D-0C47-844E-92D7-FABD0E618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075269"/>
              </p:ext>
            </p:extLst>
          </p:nvPr>
        </p:nvGraphicFramePr>
        <p:xfrm>
          <a:off x="1143180" y="4447118"/>
          <a:ext cx="6791056" cy="48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315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$E+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n$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shift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3433673-6D2E-8642-82A8-4566F94CD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42667"/>
              </p:ext>
            </p:extLst>
          </p:nvPr>
        </p:nvGraphicFramePr>
        <p:xfrm>
          <a:off x="1143180" y="4919025"/>
          <a:ext cx="6791056" cy="48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315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$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E+n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$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reduce E        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E+n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7F004A4-91E3-C747-BE45-E9B70F253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46129"/>
              </p:ext>
            </p:extLst>
          </p:nvPr>
        </p:nvGraphicFramePr>
        <p:xfrm>
          <a:off x="1143180" y="5383065"/>
          <a:ext cx="6791056" cy="48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315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$E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$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reduce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ˊ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       E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0FABB84-8F53-304A-99A6-FB8C1EB23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601011"/>
              </p:ext>
            </p:extLst>
          </p:nvPr>
        </p:nvGraphicFramePr>
        <p:xfrm>
          <a:off x="1143180" y="5854972"/>
          <a:ext cx="6791056" cy="48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315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$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ˊ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$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ACCEPT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961C1F-97CA-2A45-95ED-84F2D862515B}"/>
              </a:ext>
            </a:extLst>
          </p:cNvPr>
          <p:cNvCxnSpPr/>
          <p:nvPr/>
        </p:nvCxnSpPr>
        <p:spPr>
          <a:xfrm>
            <a:off x="6744810" y="5160615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6C8C68-B951-4F4F-8D2F-A66095C536B8}"/>
              </a:ext>
            </a:extLst>
          </p:cNvPr>
          <p:cNvCxnSpPr/>
          <p:nvPr/>
        </p:nvCxnSpPr>
        <p:spPr>
          <a:xfrm>
            <a:off x="6744810" y="5625423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65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46" y="1196787"/>
            <a:ext cx="9206753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Cambria" panose="02040503050406030204" pitchFamily="18" charset="0"/>
              </a:rPr>
              <a:t>Finite Automata of LR(0) items and LR(0) Parsing</a:t>
            </a:r>
          </a:p>
          <a:p>
            <a:pPr marL="8001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mbria" panose="02040503050406030204" pitchFamily="18" charset="0"/>
              </a:rPr>
              <a:t>An LR(0)  item of CF grammar is a production choice with a distinguished position ( </a:t>
            </a:r>
            <a:r>
              <a:rPr lang="en-US" sz="39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en-US" sz="2600" dirty="0">
                <a:latin typeface="Cambria" panose="02040503050406030204" pitchFamily="18" charset="0"/>
              </a:rPr>
              <a:t> ) in its right-hand side.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</a:rPr>
              <a:t>Example      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dirty="0">
                <a:latin typeface="Cambria" panose="02040503050406030204" pitchFamily="18" charset="0"/>
              </a:rPr>
              <a:t>ˊ          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</a:rPr>
              <a:t>                        S           ( S ) S </a:t>
            </a:r>
            <a:r>
              <a:rPr lang="el-GR" b="1" dirty="0">
                <a:sym typeface="Symbol" panose="05050102010706020507" pitchFamily="18" charset="2"/>
              </a:rPr>
              <a:t>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 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has the following LR(0) items: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*Notice that there are 8 choices from 3 distinct production rules.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89195" y="2537730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89195" y="2897063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3956" y="3341445"/>
            <a:ext cx="1793631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ambria" panose="02040503050406030204" pitchFamily="18" charset="0"/>
              </a:rPr>
              <a:t>ˊ    </a:t>
            </a:r>
            <a:r>
              <a:rPr lang="en-US" dirty="0">
                <a:latin typeface="Cambria" panose="02040503050406030204" pitchFamily="18" charset="0"/>
              </a:rPr>
              <a:t>      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en-US" sz="2400" dirty="0">
                <a:latin typeface="Cambria" panose="02040503050406030204" pitchFamily="18" charset="0"/>
              </a:rPr>
              <a:t>S</a:t>
            </a:r>
          </a:p>
          <a:p>
            <a:pPr>
              <a:lnSpc>
                <a:spcPts val="2800"/>
              </a:lnSpc>
            </a:pP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ambria" panose="02040503050406030204" pitchFamily="18" charset="0"/>
              </a:rPr>
              <a:t>ˊ         S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n-US" sz="4000" dirty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97990" y="3569414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70472" y="3931655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50877" y="3373887"/>
            <a:ext cx="1957879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ambria" panose="02040503050406030204" pitchFamily="18" charset="0"/>
              </a:rPr>
              <a:t>         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en-US" sz="2400" dirty="0">
                <a:latin typeface="Cambria" panose="02040503050406030204" pitchFamily="18" charset="0"/>
                <a:cs typeface="Aharoni" panose="02010803020104030203" pitchFamily="2" charset="-79"/>
              </a:rPr>
              <a:t>( </a:t>
            </a:r>
            <a:r>
              <a:rPr lang="en-US" sz="2400" dirty="0">
                <a:latin typeface="Cambria" panose="02040503050406030204" pitchFamily="18" charset="0"/>
              </a:rPr>
              <a:t>S ) S</a:t>
            </a:r>
          </a:p>
          <a:p>
            <a:pPr>
              <a:lnSpc>
                <a:spcPts val="2800"/>
              </a:lnSpc>
            </a:pP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ambria" panose="02040503050406030204" pitchFamily="18" charset="0"/>
              </a:rPr>
              <a:t>         </a:t>
            </a:r>
            <a:r>
              <a:rPr lang="en-US" sz="2400" dirty="0">
                <a:latin typeface="Cambria" panose="02040503050406030204" pitchFamily="18" charset="0"/>
                <a:cs typeface="Aharoni" panose="02010803020104030203" pitchFamily="2" charset="-79"/>
              </a:rPr>
              <a:t>(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en-US" sz="2400" dirty="0">
                <a:latin typeface="Cambria" panose="02040503050406030204" pitchFamily="18" charset="0"/>
                <a:cs typeface="Aharoni" panose="02010803020104030203" pitchFamily="2" charset="-79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S ) S</a:t>
            </a:r>
          </a:p>
          <a:p>
            <a:pPr>
              <a:lnSpc>
                <a:spcPts val="2800"/>
              </a:lnSpc>
            </a:pPr>
            <a:r>
              <a:rPr lang="en-US" sz="2400" dirty="0">
                <a:latin typeface="Cambria" panose="02040503050406030204" pitchFamily="18" charset="0"/>
              </a:rPr>
              <a:t>S         </a:t>
            </a:r>
            <a:r>
              <a:rPr lang="en-US" sz="2400" dirty="0">
                <a:latin typeface="Cambria" panose="02040503050406030204" pitchFamily="18" charset="0"/>
                <a:cs typeface="Aharoni" panose="02010803020104030203" pitchFamily="2" charset="-79"/>
              </a:rPr>
              <a:t>(</a:t>
            </a:r>
            <a:r>
              <a:rPr lang="en-US" sz="2400" dirty="0">
                <a:latin typeface="Cambria" panose="02040503050406030204" pitchFamily="18" charset="0"/>
              </a:rPr>
              <a:t>S 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en-US" sz="2400" dirty="0">
                <a:latin typeface="Cambria" panose="02040503050406030204" pitchFamily="18" charset="0"/>
              </a:rPr>
              <a:t> ) S</a:t>
            </a:r>
          </a:p>
          <a:p>
            <a:pPr>
              <a:lnSpc>
                <a:spcPts val="2800"/>
              </a:lnSpc>
            </a:pPr>
            <a:r>
              <a:rPr lang="en-US" sz="2400" dirty="0">
                <a:latin typeface="Cambria" panose="02040503050406030204" pitchFamily="18" charset="0"/>
              </a:rPr>
              <a:t>S         </a:t>
            </a:r>
            <a:r>
              <a:rPr lang="en-US" sz="2400" dirty="0">
                <a:latin typeface="Cambria" panose="02040503050406030204" pitchFamily="18" charset="0"/>
                <a:cs typeface="Aharoni" panose="02010803020104030203" pitchFamily="2" charset="-79"/>
              </a:rPr>
              <a:t>(</a:t>
            </a:r>
            <a:r>
              <a:rPr lang="en-US" sz="2400" dirty="0">
                <a:latin typeface="Cambria" panose="02040503050406030204" pitchFamily="18" charset="0"/>
              </a:rPr>
              <a:t>S ) 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>
                <a:latin typeface="Cambria" panose="02040503050406030204" pitchFamily="18" charset="0"/>
                <a:cs typeface="Aharoni" panose="02010803020104030203" pitchFamily="2" charset="-79"/>
              </a:rPr>
              <a:t>S</a:t>
            </a:r>
            <a:endParaRPr lang="en-US" sz="2400" dirty="0">
              <a:latin typeface="Cambria" panose="02040503050406030204" pitchFamily="18" charset="0"/>
            </a:endParaRPr>
          </a:p>
          <a:p>
            <a:pPr>
              <a:lnSpc>
                <a:spcPts val="2800"/>
              </a:lnSpc>
            </a:pPr>
            <a:r>
              <a:rPr lang="en-US" sz="2400" dirty="0">
                <a:latin typeface="Cambria" panose="02040503050406030204" pitchFamily="18" charset="0"/>
              </a:rPr>
              <a:t>S         </a:t>
            </a:r>
            <a:r>
              <a:rPr lang="en-US" sz="2400" dirty="0">
                <a:latin typeface="Cambria" panose="02040503050406030204" pitchFamily="18" charset="0"/>
                <a:cs typeface="Aharoni" panose="02010803020104030203" pitchFamily="2" charset="-79"/>
              </a:rPr>
              <a:t>(</a:t>
            </a:r>
            <a:r>
              <a:rPr lang="en-US" sz="2400" dirty="0">
                <a:latin typeface="Cambria" panose="02040503050406030204" pitchFamily="18" charset="0"/>
              </a:rPr>
              <a:t>S ) S 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n-US" sz="4000" dirty="0">
              <a:latin typeface="Cambria" panose="020405030504060302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76620" y="3573647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76620" y="3963439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76619" y="4316441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70758" y="4659379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70757" y="5039107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82125" y="3470799"/>
            <a:ext cx="1793631" cy="82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sz="2400" dirty="0">
                <a:latin typeface="Cambria" panose="02040503050406030204" pitchFamily="18" charset="0"/>
              </a:rPr>
              <a:t>    </a:t>
            </a:r>
            <a:r>
              <a:rPr lang="en-US" dirty="0">
                <a:latin typeface="Cambria" panose="02040503050406030204" pitchFamily="18" charset="0"/>
              </a:rPr>
              <a:t>       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n-US" sz="2400" dirty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12651" y="3713300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8612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42" y="788758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NFA with    - transition for</a:t>
            </a:r>
            <a:r>
              <a:rPr lang="en-US" dirty="0">
                <a:latin typeface="Cambria" panose="02040503050406030204" pitchFamily="18" charset="0"/>
              </a:rPr>
              <a:t>:    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dirty="0">
                <a:latin typeface="Cambria" panose="02040503050406030204" pitchFamily="18" charset="0"/>
              </a:rPr>
              <a:t>ˊ      S ,   S       ( S ) S </a:t>
            </a:r>
            <a:r>
              <a:rPr lang="el-GR" b="1" dirty="0">
                <a:sym typeface="Symbol" panose="05050102010706020507" pitchFamily="18" charset="2"/>
              </a:rPr>
              <a:t>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 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125445" y="1045565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395436" y="1060620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39280" y="2349353"/>
            <a:ext cx="1652954" cy="756138"/>
            <a:chOff x="808892" y="2558562"/>
            <a:chExt cx="1652954" cy="756138"/>
          </a:xfrm>
        </p:grpSpPr>
        <p:sp>
          <p:nvSpPr>
            <p:cNvPr id="6" name="Oval 5"/>
            <p:cNvSpPr/>
            <p:nvPr/>
          </p:nvSpPr>
          <p:spPr>
            <a:xfrm>
              <a:off x="808892" y="2558562"/>
              <a:ext cx="1652954" cy="7561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74402" y="2558562"/>
              <a:ext cx="122501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sym typeface="Symbol" panose="05050102010706020507" pitchFamily="18" charset="2"/>
                </a:rPr>
                <a:t>S</a:t>
              </a:r>
              <a:r>
                <a:rPr lang="en-US" sz="2400" dirty="0">
                  <a:latin typeface="Cambria" panose="02040503050406030204" pitchFamily="18" charset="0"/>
                </a:rPr>
                <a:t>ˊ        </a:t>
              </a:r>
              <a:r>
                <a:rPr lang="en-US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  <a:r>
                <a:rPr lang="en-US" sz="2400" dirty="0">
                  <a:latin typeface="Cambria" panose="02040503050406030204" pitchFamily="18" charset="0"/>
                </a:rPr>
                <a:t>S</a:t>
              </a:r>
              <a:endParaRPr lang="en-US" sz="2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385825" y="2936631"/>
              <a:ext cx="402167" cy="8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110723" y="2363399"/>
            <a:ext cx="1652954" cy="756138"/>
            <a:chOff x="808892" y="2558562"/>
            <a:chExt cx="1652954" cy="756138"/>
          </a:xfrm>
          <a:noFill/>
        </p:grpSpPr>
        <p:sp>
          <p:nvSpPr>
            <p:cNvPr id="11" name="Oval 10"/>
            <p:cNvSpPr/>
            <p:nvPr/>
          </p:nvSpPr>
          <p:spPr>
            <a:xfrm>
              <a:off x="808892" y="2558562"/>
              <a:ext cx="1652954" cy="7561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4402" y="2558562"/>
              <a:ext cx="1225015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sym typeface="Symbol" panose="05050102010706020507" pitchFamily="18" charset="2"/>
                </a:rPr>
                <a:t>S</a:t>
              </a:r>
              <a:r>
                <a:rPr lang="en-US" sz="2400" dirty="0">
                  <a:latin typeface="Cambria" panose="02040503050406030204" pitchFamily="18" charset="0"/>
                </a:rPr>
                <a:t>ˊ        S</a:t>
              </a:r>
              <a:r>
                <a:rPr lang="en-US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  <a:endParaRPr lang="en-US" sz="40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385825" y="2936631"/>
              <a:ext cx="402167" cy="846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42358" y="3484780"/>
            <a:ext cx="1652954" cy="776989"/>
            <a:chOff x="808892" y="2537711"/>
            <a:chExt cx="1652954" cy="776989"/>
          </a:xfrm>
        </p:grpSpPr>
        <p:sp>
          <p:nvSpPr>
            <p:cNvPr id="15" name="Oval 14"/>
            <p:cNvSpPr/>
            <p:nvPr/>
          </p:nvSpPr>
          <p:spPr>
            <a:xfrm>
              <a:off x="808892" y="2558562"/>
              <a:ext cx="1652954" cy="7561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47664" y="2537711"/>
              <a:ext cx="152798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sym typeface="Symbol" panose="05050102010706020507" pitchFamily="18" charset="2"/>
                </a:rPr>
                <a:t>S</a:t>
              </a:r>
              <a:r>
                <a:rPr lang="en-US" sz="2400" dirty="0">
                  <a:latin typeface="Cambria" panose="02040503050406030204" pitchFamily="18" charset="0"/>
                </a:rPr>
                <a:t>        </a:t>
              </a:r>
              <a:r>
                <a:rPr lang="en-US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  <a:r>
                <a:rPr lang="en-US" sz="2400" dirty="0">
                  <a:latin typeface="Cambria" panose="02040503050406030204" pitchFamily="18" charset="0"/>
                  <a:cs typeface="Aharoni" panose="02010803020104030203" pitchFamily="2" charset="-79"/>
                </a:rPr>
                <a:t>(</a:t>
              </a:r>
              <a:r>
                <a:rPr lang="en-US" sz="2400" dirty="0">
                  <a:latin typeface="Cambria" panose="02040503050406030204" pitchFamily="18" charset="0"/>
                </a:rPr>
                <a:t>S)S</a:t>
              </a:r>
              <a:endParaRPr lang="en-US" sz="2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195572" y="2936631"/>
              <a:ext cx="402167" cy="8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60323" y="4591586"/>
            <a:ext cx="1655315" cy="1077218"/>
            <a:chOff x="808892" y="2558562"/>
            <a:chExt cx="1655315" cy="1077218"/>
          </a:xfrm>
        </p:grpSpPr>
        <p:sp>
          <p:nvSpPr>
            <p:cNvPr id="19" name="Oval 18"/>
            <p:cNvSpPr/>
            <p:nvPr/>
          </p:nvSpPr>
          <p:spPr>
            <a:xfrm>
              <a:off x="808892" y="2558562"/>
              <a:ext cx="1652954" cy="7561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8898" y="2558562"/>
              <a:ext cx="1595309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sym typeface="Symbol" panose="05050102010706020507" pitchFamily="18" charset="2"/>
                </a:rPr>
                <a:t>S</a:t>
              </a:r>
              <a:r>
                <a:rPr lang="en-US" sz="2400" dirty="0">
                  <a:latin typeface="Cambria" panose="02040503050406030204" pitchFamily="18" charset="0"/>
                </a:rPr>
                <a:t>        </a:t>
              </a:r>
              <a:r>
                <a:rPr lang="en-US" sz="2400" dirty="0">
                  <a:latin typeface="Cambria" panose="02040503050406030204" pitchFamily="18" charset="0"/>
                  <a:cs typeface="Aharoni" panose="02010803020104030203" pitchFamily="2" charset="-79"/>
                </a:rPr>
                <a:t>(</a:t>
              </a:r>
              <a:r>
                <a:rPr lang="en-US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  <a:r>
                <a:rPr lang="en-US" sz="2400" dirty="0">
                  <a:latin typeface="Cambria" panose="02040503050406030204" pitchFamily="18" charset="0"/>
                </a:rPr>
                <a:t> S)S</a:t>
              </a:r>
              <a:endParaRPr lang="en-US" sz="2400" dirty="0"/>
            </a:p>
            <a:p>
              <a:endParaRPr lang="en-US" sz="2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1191523" y="2977898"/>
              <a:ext cx="402167" cy="8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165656" y="3332170"/>
            <a:ext cx="1652954" cy="756138"/>
            <a:chOff x="808892" y="2558562"/>
            <a:chExt cx="1652954" cy="756138"/>
          </a:xfrm>
          <a:solidFill>
            <a:schemeClr val="bg1"/>
          </a:solidFill>
        </p:grpSpPr>
        <p:sp>
          <p:nvSpPr>
            <p:cNvPr id="23" name="Oval 22"/>
            <p:cNvSpPr/>
            <p:nvPr/>
          </p:nvSpPr>
          <p:spPr>
            <a:xfrm>
              <a:off x="808892" y="2558562"/>
              <a:ext cx="1652954" cy="75613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74402" y="2558562"/>
              <a:ext cx="1124026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sym typeface="Symbol" panose="05050102010706020507" pitchFamily="18" charset="2"/>
                </a:rPr>
                <a:t>S</a:t>
              </a:r>
              <a:r>
                <a:rPr lang="en-US" sz="2400" dirty="0">
                  <a:latin typeface="Cambria" panose="02040503050406030204" pitchFamily="18" charset="0"/>
                </a:rPr>
                <a:t>          </a:t>
              </a:r>
              <a:r>
                <a:rPr lang="en-US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385825" y="2936631"/>
              <a:ext cx="402167" cy="846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171790" y="4566773"/>
            <a:ext cx="1652954" cy="756138"/>
            <a:chOff x="808892" y="2558562"/>
            <a:chExt cx="1652954" cy="756138"/>
          </a:xfrm>
        </p:grpSpPr>
        <p:sp>
          <p:nvSpPr>
            <p:cNvPr id="27" name="Oval 26"/>
            <p:cNvSpPr/>
            <p:nvPr/>
          </p:nvSpPr>
          <p:spPr>
            <a:xfrm>
              <a:off x="808892" y="2558562"/>
              <a:ext cx="1652954" cy="7561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86482" y="2558562"/>
              <a:ext cx="152798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sym typeface="Symbol" panose="05050102010706020507" pitchFamily="18" charset="2"/>
                </a:rPr>
                <a:t>S</a:t>
              </a:r>
              <a:r>
                <a:rPr lang="en-US" sz="2400" dirty="0">
                  <a:latin typeface="Cambria" panose="02040503050406030204" pitchFamily="18" charset="0"/>
                </a:rPr>
                <a:t>        </a:t>
              </a:r>
              <a:r>
                <a:rPr lang="en-US" sz="2400" dirty="0">
                  <a:latin typeface="Cambria" panose="02040503050406030204" pitchFamily="18" charset="0"/>
                  <a:cs typeface="Aharoni" panose="02010803020104030203" pitchFamily="2" charset="-79"/>
                </a:rPr>
                <a:t>(</a:t>
              </a:r>
              <a:r>
                <a:rPr lang="en-US" sz="2400" dirty="0">
                  <a:latin typeface="Cambria" panose="02040503050406030204" pitchFamily="18" charset="0"/>
                </a:rPr>
                <a:t>S)</a:t>
              </a:r>
              <a:r>
                <a:rPr lang="en-US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  <a:r>
                <a:rPr lang="en-US" sz="2400" dirty="0">
                  <a:latin typeface="Cambria" panose="02040503050406030204" pitchFamily="18" charset="0"/>
                </a:rPr>
                <a:t>S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1230054" y="2980015"/>
              <a:ext cx="402167" cy="8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236969" y="4565210"/>
            <a:ext cx="1652954" cy="782514"/>
            <a:chOff x="808892" y="2532186"/>
            <a:chExt cx="1652954" cy="78251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1" name="Oval 30"/>
            <p:cNvSpPr/>
            <p:nvPr/>
          </p:nvSpPr>
          <p:spPr>
            <a:xfrm>
              <a:off x="808892" y="2558562"/>
              <a:ext cx="1652954" cy="7561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77690" y="2532186"/>
              <a:ext cx="1527982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sym typeface="Symbol" panose="05050102010706020507" pitchFamily="18" charset="2"/>
                </a:rPr>
                <a:t>S       </a:t>
              </a:r>
              <a:r>
                <a:rPr lang="en-US" sz="2400" dirty="0">
                  <a:latin typeface="Cambria" panose="02040503050406030204" pitchFamily="18" charset="0"/>
                </a:rPr>
                <a:t> (S)S</a:t>
              </a:r>
              <a:r>
                <a:rPr lang="en-US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150159" y="2925806"/>
              <a:ext cx="402167" cy="846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041966" y="4523089"/>
            <a:ext cx="1658324" cy="1077218"/>
            <a:chOff x="808892" y="2558562"/>
            <a:chExt cx="1658324" cy="1077218"/>
          </a:xfrm>
        </p:grpSpPr>
        <p:sp>
          <p:nvSpPr>
            <p:cNvPr id="35" name="Oval 34"/>
            <p:cNvSpPr/>
            <p:nvPr/>
          </p:nvSpPr>
          <p:spPr>
            <a:xfrm>
              <a:off x="808892" y="2558562"/>
              <a:ext cx="1652954" cy="7561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39234" y="2558562"/>
              <a:ext cx="1527982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sym typeface="Symbol" panose="05050102010706020507" pitchFamily="18" charset="2"/>
                </a:rPr>
                <a:t>S </a:t>
              </a:r>
              <a:r>
                <a:rPr lang="en-US" sz="2400" dirty="0">
                  <a:latin typeface="Cambria" panose="02040503050406030204" pitchFamily="18" charset="0"/>
                </a:rPr>
                <a:t>       </a:t>
              </a:r>
              <a:r>
                <a:rPr lang="en-US" sz="2400" dirty="0">
                  <a:latin typeface="Cambria" panose="02040503050406030204" pitchFamily="18" charset="0"/>
                  <a:cs typeface="Aharoni" panose="02010803020104030203" pitchFamily="2" charset="-79"/>
                </a:rPr>
                <a:t>(</a:t>
              </a:r>
              <a:r>
                <a:rPr lang="en-US" sz="2400" dirty="0">
                  <a:latin typeface="Cambria" panose="02040503050406030204" pitchFamily="18" charset="0"/>
                </a:rPr>
                <a:t>S</a:t>
              </a:r>
              <a:r>
                <a:rPr lang="en-US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  <a:r>
                <a:rPr lang="en-US" sz="2400" dirty="0">
                  <a:latin typeface="Cambria" panose="02040503050406030204" pitchFamily="18" charset="0"/>
                </a:rPr>
                <a:t>)S</a:t>
              </a:r>
              <a:endParaRPr lang="en-US" sz="2400" dirty="0"/>
            </a:p>
            <a:p>
              <a:endParaRPr lang="en-US" sz="24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1307120" y="2936631"/>
              <a:ext cx="402167" cy="8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2392234" y="2718957"/>
            <a:ext cx="1718489" cy="11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516264" y="3105491"/>
            <a:ext cx="0" cy="400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1366590" y="4261769"/>
            <a:ext cx="0" cy="35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342531" y="2885895"/>
            <a:ext cx="967485" cy="619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629572" y="4261029"/>
            <a:ext cx="0" cy="330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</p:cNvCxnSpPr>
          <p:nvPr/>
        </p:nvCxnSpPr>
        <p:spPr>
          <a:xfrm flipV="1">
            <a:off x="2312097" y="4885105"/>
            <a:ext cx="725454" cy="11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683473" y="4919808"/>
            <a:ext cx="485463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039815" y="3892165"/>
            <a:ext cx="1222982" cy="812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27" idx="0"/>
          </p:cNvCxnSpPr>
          <p:nvPr/>
        </p:nvCxnSpPr>
        <p:spPr>
          <a:xfrm flipH="1" flipV="1">
            <a:off x="4735777" y="3877373"/>
            <a:ext cx="1262490" cy="68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/>
          <p:cNvSpPr/>
          <p:nvPr/>
        </p:nvSpPr>
        <p:spPr>
          <a:xfrm>
            <a:off x="233363" y="3588524"/>
            <a:ext cx="5130153" cy="2548560"/>
          </a:xfrm>
          <a:custGeom>
            <a:avLst/>
            <a:gdLst>
              <a:gd name="connsiteX0" fmla="*/ 5409672 w 5409672"/>
              <a:gd name="connsiteY0" fmla="*/ 1647399 h 2642406"/>
              <a:gd name="connsiteX1" fmla="*/ 4055656 w 5409672"/>
              <a:gd name="connsiteY1" fmla="*/ 2034260 h 2642406"/>
              <a:gd name="connsiteX2" fmla="*/ 389264 w 5409672"/>
              <a:gd name="connsiteY2" fmla="*/ 2570591 h 2642406"/>
              <a:gd name="connsiteX3" fmla="*/ 125495 w 5409672"/>
              <a:gd name="connsiteY3" fmla="*/ 293383 h 2642406"/>
              <a:gd name="connsiteX4" fmla="*/ 556318 w 5409672"/>
              <a:gd name="connsiteY4" fmla="*/ 99952 h 264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9672" h="2642406">
                <a:moveTo>
                  <a:pt x="5409672" y="1647399"/>
                </a:moveTo>
                <a:cubicBezTo>
                  <a:pt x="5151031" y="1763897"/>
                  <a:pt x="4892391" y="1880395"/>
                  <a:pt x="4055656" y="2034260"/>
                </a:cubicBezTo>
                <a:cubicBezTo>
                  <a:pt x="3218921" y="2188125"/>
                  <a:pt x="1044291" y="2860737"/>
                  <a:pt x="389264" y="2570591"/>
                </a:cubicBezTo>
                <a:cubicBezTo>
                  <a:pt x="-265763" y="2280445"/>
                  <a:pt x="97653" y="705156"/>
                  <a:pt x="125495" y="293383"/>
                </a:cubicBezTo>
                <a:cubicBezTo>
                  <a:pt x="153337" y="-118390"/>
                  <a:pt x="354827" y="-9219"/>
                  <a:pt x="556318" y="99952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495372" y="2315146"/>
            <a:ext cx="66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86150" y="2849619"/>
            <a:ext cx="39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35771" y="3043226"/>
            <a:ext cx="66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88641" y="4057972"/>
            <a:ext cx="33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83256" y="4166990"/>
            <a:ext cx="300363" cy="432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endParaRPr lang="en-US" sz="2200" dirty="0">
              <a:latin typeface="Cambria" panose="0204050305040603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87096" y="4137469"/>
            <a:ext cx="399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01194" y="4196838"/>
            <a:ext cx="45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42461" y="5219304"/>
            <a:ext cx="36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28716" y="4501354"/>
            <a:ext cx="66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756153" y="4408205"/>
            <a:ext cx="66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26613" y="4518521"/>
            <a:ext cx="332205" cy="461665"/>
          </a:xfrm>
          <a:custGeom>
            <a:avLst/>
            <a:gdLst>
              <a:gd name="connsiteX0" fmla="*/ 0 w 660115"/>
              <a:gd name="connsiteY0" fmla="*/ 0 h 461665"/>
              <a:gd name="connsiteX1" fmla="*/ 660115 w 660115"/>
              <a:gd name="connsiteY1" fmla="*/ 0 h 461665"/>
              <a:gd name="connsiteX2" fmla="*/ 660115 w 660115"/>
              <a:gd name="connsiteY2" fmla="*/ 461665 h 461665"/>
              <a:gd name="connsiteX3" fmla="*/ 0 w 660115"/>
              <a:gd name="connsiteY3" fmla="*/ 461665 h 461665"/>
              <a:gd name="connsiteX4" fmla="*/ 0 w 660115"/>
              <a:gd name="connsiteY4" fmla="*/ 0 h 461665"/>
              <a:gd name="connsiteX0" fmla="*/ 0 w 704076"/>
              <a:gd name="connsiteY0" fmla="*/ 17585 h 461665"/>
              <a:gd name="connsiteX1" fmla="*/ 704076 w 704076"/>
              <a:gd name="connsiteY1" fmla="*/ 0 h 461665"/>
              <a:gd name="connsiteX2" fmla="*/ 704076 w 704076"/>
              <a:gd name="connsiteY2" fmla="*/ 461665 h 461665"/>
              <a:gd name="connsiteX3" fmla="*/ 43961 w 704076"/>
              <a:gd name="connsiteY3" fmla="*/ 461665 h 461665"/>
              <a:gd name="connsiteX4" fmla="*/ 0 w 704076"/>
              <a:gd name="connsiteY4" fmla="*/ 17585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076" h="461665">
                <a:moveTo>
                  <a:pt x="0" y="17585"/>
                </a:moveTo>
                <a:lnTo>
                  <a:pt x="704076" y="0"/>
                </a:lnTo>
                <a:lnTo>
                  <a:pt x="704076" y="461665"/>
                </a:lnTo>
                <a:lnTo>
                  <a:pt x="43961" y="461665"/>
                </a:lnTo>
                <a:lnTo>
                  <a:pt x="0" y="1758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S</a:t>
            </a:r>
          </a:p>
        </p:txBody>
      </p:sp>
      <p:cxnSp>
        <p:nvCxnSpPr>
          <p:cNvPr id="90" name="Straight Arrow Connector 89"/>
          <p:cNvCxnSpPr>
            <a:cxnSpLocks/>
            <a:endCxn id="31" idx="2"/>
          </p:cNvCxnSpPr>
          <p:nvPr/>
        </p:nvCxnSpPr>
        <p:spPr>
          <a:xfrm>
            <a:off x="6833720" y="4958887"/>
            <a:ext cx="403249" cy="107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22737" y="2709583"/>
            <a:ext cx="316543" cy="9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C7F6D50-3924-5344-8892-CF2EA697DC55}"/>
              </a:ext>
            </a:extLst>
          </p:cNvPr>
          <p:cNvSpPr/>
          <p:nvPr/>
        </p:nvSpPr>
        <p:spPr>
          <a:xfrm>
            <a:off x="4210030" y="2443619"/>
            <a:ext cx="1432348" cy="6084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14DBE67-D5D7-EE42-8A9D-44CF21E6D013}"/>
              </a:ext>
            </a:extLst>
          </p:cNvPr>
          <p:cNvSpPr/>
          <p:nvPr/>
        </p:nvSpPr>
        <p:spPr>
          <a:xfrm>
            <a:off x="3273456" y="3407928"/>
            <a:ext cx="1432348" cy="6084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0DA2794-C202-DE42-8BC4-0FE52322A37E}"/>
              </a:ext>
            </a:extLst>
          </p:cNvPr>
          <p:cNvSpPr/>
          <p:nvPr/>
        </p:nvSpPr>
        <p:spPr>
          <a:xfrm>
            <a:off x="7327210" y="4664643"/>
            <a:ext cx="1432348" cy="6084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8245D9-AFF5-AD4D-96C5-19667E542D95}"/>
              </a:ext>
            </a:extLst>
          </p:cNvPr>
          <p:cNvSpPr txBox="1"/>
          <p:nvPr/>
        </p:nvSpPr>
        <p:spPr>
          <a:xfrm>
            <a:off x="1878322" y="799760"/>
            <a:ext cx="282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  <a:endParaRPr lang="en-US" sz="2400" dirty="0">
              <a:latin typeface="Cambria" panose="02040503050406030204" pitchFamily="18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CDBBD3C-255D-FF64-57B2-97A3ED5E1B9F}"/>
              </a:ext>
            </a:extLst>
          </p:cNvPr>
          <p:cNvGrpSpPr/>
          <p:nvPr/>
        </p:nvGrpSpPr>
        <p:grpSpPr>
          <a:xfrm>
            <a:off x="6614277" y="1627672"/>
            <a:ext cx="2269365" cy="1491865"/>
            <a:chOff x="6564384" y="1937135"/>
            <a:chExt cx="2269365" cy="14918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CD3DE47-DD55-2782-AAB4-1A6E40E140AB}"/>
                </a:ext>
              </a:extLst>
            </p:cNvPr>
            <p:cNvSpPr txBox="1"/>
            <p:nvPr/>
          </p:nvSpPr>
          <p:spPr>
            <a:xfrm>
              <a:off x="6815316" y="2102177"/>
              <a:ext cx="2009005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.S</a:t>
              </a:r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:  </a:t>
              </a:r>
              <a:r>
                <a:rPr lang="en-US" b="1" dirty="0" err="1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ɛ</a:t>
              </a:r>
              <a:r>
                <a:rPr lang="en-US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-transitions</a:t>
              </a:r>
            </a:p>
            <a:p>
              <a:r>
                <a:rPr lang="en-US" sz="1800" dirty="0">
                  <a:latin typeface="Cambria" panose="02040503050406030204" pitchFamily="18" charset="0"/>
                  <a:sym typeface="Symbol" panose="05050102010706020507" pitchFamily="18" charset="2"/>
                </a:rPr>
                <a:t>(1) S </a:t>
              </a:r>
              <a:r>
                <a:rPr lang="en-US" sz="1800" dirty="0">
                  <a:latin typeface="Cambria" panose="02040503050406030204" pitchFamily="18" charset="0"/>
                </a:rPr>
                <a:t>        </a:t>
              </a:r>
              <a:r>
                <a:rPr lang="en-US" sz="32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  <a:r>
                <a:rPr lang="en-US" sz="1800" dirty="0">
                  <a:latin typeface="Cambria" panose="02040503050406030204" pitchFamily="18" charset="0"/>
                  <a:cs typeface="Aharoni" panose="02010803020104030203" pitchFamily="2" charset="-79"/>
                </a:rPr>
                <a:t>(</a:t>
              </a:r>
              <a:r>
                <a:rPr lang="en-US" sz="1800" dirty="0">
                  <a:latin typeface="Cambria" panose="02040503050406030204" pitchFamily="18" charset="0"/>
                </a:rPr>
                <a:t>S)S</a:t>
              </a:r>
              <a:endParaRPr lang="en-US" sz="1800" dirty="0"/>
            </a:p>
            <a:p>
              <a:r>
                <a:rPr lang="en-US" dirty="0"/>
                <a:t>(2) S        </a:t>
              </a:r>
              <a:r>
                <a:rPr lang="en-US" b="1" dirty="0"/>
                <a:t>. 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ADAC978-96D5-E88C-2D7C-038EB4FA82E4}"/>
                </a:ext>
              </a:extLst>
            </p:cNvPr>
            <p:cNvCxnSpPr/>
            <p:nvPr/>
          </p:nvCxnSpPr>
          <p:spPr>
            <a:xfrm>
              <a:off x="7425620" y="2724812"/>
              <a:ext cx="402167" cy="8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8CB4313-E0B3-5EC0-73CC-97BA16683EF5}"/>
                </a:ext>
              </a:extLst>
            </p:cNvPr>
            <p:cNvCxnSpPr/>
            <p:nvPr/>
          </p:nvCxnSpPr>
          <p:spPr>
            <a:xfrm>
              <a:off x="7443440" y="3066331"/>
              <a:ext cx="402167" cy="8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ame 41">
              <a:extLst>
                <a:ext uri="{FF2B5EF4-FFF2-40B4-BE49-F238E27FC236}">
                  <a16:creationId xmlns:a16="http://schemas.microsoft.com/office/drawing/2014/main" id="{0119916E-2E33-0A01-1E98-9D00198D31D1}"/>
                </a:ext>
              </a:extLst>
            </p:cNvPr>
            <p:cNvSpPr/>
            <p:nvPr/>
          </p:nvSpPr>
          <p:spPr>
            <a:xfrm>
              <a:off x="6564384" y="1937135"/>
              <a:ext cx="2269365" cy="1491865"/>
            </a:xfrm>
            <a:prstGeom prst="fram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25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3" grpId="0"/>
      <p:bldP spid="39" grpId="0" animBg="1"/>
      <p:bldP spid="64" grpId="0" animBg="1"/>
      <p:bldP spid="6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17" y="990600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>
                <a:latin typeface="Cambria" panose="02040503050406030204" pitchFamily="18" charset="0"/>
              </a:rPr>
              <a:t>Example: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</a:rPr>
              <a:t>Eˊ         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</a:rPr>
              <a:t>E           </a:t>
            </a:r>
            <a:r>
              <a:rPr lang="en-US" dirty="0" err="1">
                <a:latin typeface="Cambria" panose="02040503050406030204" pitchFamily="18" charset="0"/>
              </a:rPr>
              <a:t>E</a:t>
            </a:r>
            <a:r>
              <a:rPr lang="en-US" dirty="0">
                <a:latin typeface="Cambria" panose="02040503050406030204" pitchFamily="18" charset="0"/>
              </a:rPr>
              <a:t> + n </a:t>
            </a:r>
            <a:r>
              <a:rPr lang="el-GR" b="1" dirty="0">
                <a:sym typeface="Symbol" panose="05050102010706020507" pitchFamily="18" charset="2"/>
              </a:rPr>
              <a:t>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dirty="0">
                <a:latin typeface="Cambria" panose="020405030504060302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</a:rPr>
              <a:t>* note: There are 8 LR(0) items.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17366" y="1763181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93170" y="2150830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2883" y="3337454"/>
            <a:ext cx="1793631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E</a:t>
            </a:r>
            <a:r>
              <a:rPr lang="en-US" sz="2400" dirty="0">
                <a:latin typeface="Cambria" panose="02040503050406030204" pitchFamily="18" charset="0"/>
              </a:rPr>
              <a:t>ˊ    </a:t>
            </a:r>
            <a:r>
              <a:rPr lang="en-US" dirty="0">
                <a:latin typeface="Cambria" panose="02040503050406030204" pitchFamily="18" charset="0"/>
              </a:rPr>
              <a:t>      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en-US" sz="2400" dirty="0">
                <a:latin typeface="Cambria" panose="02040503050406030204" pitchFamily="18" charset="0"/>
              </a:rPr>
              <a:t>E</a:t>
            </a:r>
          </a:p>
          <a:p>
            <a:pPr>
              <a:lnSpc>
                <a:spcPts val="2800"/>
              </a:lnSpc>
            </a:pP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E</a:t>
            </a:r>
            <a:r>
              <a:rPr lang="en-US" sz="2400" dirty="0">
                <a:latin typeface="Cambria" panose="02040503050406030204" pitchFamily="18" charset="0"/>
              </a:rPr>
              <a:t>ˊ         E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n-US" sz="4000" dirty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2138" y="3333801"/>
            <a:ext cx="1957879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E</a:t>
            </a:r>
            <a:r>
              <a:rPr lang="en-US" sz="2400" dirty="0">
                <a:latin typeface="Cambria" panose="02040503050406030204" pitchFamily="18" charset="0"/>
              </a:rPr>
              <a:t>         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en-US" sz="2400" dirty="0">
                <a:latin typeface="Cambria" panose="02040503050406030204" pitchFamily="18" charset="0"/>
              </a:rPr>
              <a:t>E + n</a:t>
            </a:r>
          </a:p>
          <a:p>
            <a:pPr>
              <a:lnSpc>
                <a:spcPts val="2800"/>
              </a:lnSpc>
            </a:pP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E</a:t>
            </a:r>
            <a:r>
              <a:rPr lang="en-US" sz="2400" dirty="0">
                <a:latin typeface="Cambria" panose="02040503050406030204" pitchFamily="18" charset="0"/>
              </a:rPr>
              <a:t>         </a:t>
            </a:r>
            <a:r>
              <a:rPr lang="en-US" sz="2400" dirty="0">
                <a:latin typeface="Cambria" panose="02040503050406030204" pitchFamily="18" charset="0"/>
                <a:cs typeface="Aharoni" panose="02010803020104030203" pitchFamily="2" charset="-79"/>
              </a:rPr>
              <a:t>E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en-US" sz="2400" dirty="0">
                <a:latin typeface="Cambria" panose="02040503050406030204" pitchFamily="18" charset="0"/>
                <a:cs typeface="Aharoni" panose="02010803020104030203" pitchFamily="2" charset="-79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+ n</a:t>
            </a:r>
          </a:p>
          <a:p>
            <a:pPr>
              <a:lnSpc>
                <a:spcPts val="2800"/>
              </a:lnSpc>
            </a:pPr>
            <a:r>
              <a:rPr lang="en-US" sz="2400" dirty="0">
                <a:latin typeface="Cambria" panose="02040503050406030204" pitchFamily="18" charset="0"/>
              </a:rPr>
              <a:t>E         </a:t>
            </a:r>
            <a:r>
              <a:rPr lang="en-US" sz="2400" dirty="0" err="1">
                <a:latin typeface="Cambria" panose="02040503050406030204" pitchFamily="18" charset="0"/>
                <a:cs typeface="Aharoni" panose="02010803020104030203" pitchFamily="2" charset="-79"/>
              </a:rPr>
              <a:t>E</a:t>
            </a:r>
            <a:r>
              <a:rPr lang="en-US" sz="2400" dirty="0">
                <a:latin typeface="Cambria" panose="02040503050406030204" pitchFamily="18" charset="0"/>
                <a:cs typeface="Aharoni" panose="02010803020104030203" pitchFamily="2" charset="-79"/>
              </a:rPr>
              <a:t> +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en-US" sz="2400" dirty="0">
                <a:latin typeface="Cambria" panose="02040503050406030204" pitchFamily="18" charset="0"/>
              </a:rPr>
              <a:t> n</a:t>
            </a:r>
          </a:p>
          <a:p>
            <a:pPr>
              <a:lnSpc>
                <a:spcPts val="2800"/>
              </a:lnSpc>
            </a:pPr>
            <a:r>
              <a:rPr lang="en-US" sz="2400" dirty="0">
                <a:latin typeface="Cambria" panose="02040503050406030204" pitchFamily="18" charset="0"/>
              </a:rPr>
              <a:t>E         </a:t>
            </a:r>
            <a:r>
              <a:rPr lang="en-US" sz="2400" dirty="0" err="1">
                <a:latin typeface="Cambria" panose="02040503050406030204" pitchFamily="18" charset="0"/>
                <a:cs typeface="Aharoni" panose="02010803020104030203" pitchFamily="2" charset="-79"/>
              </a:rPr>
              <a:t>E</a:t>
            </a:r>
            <a:r>
              <a:rPr lang="en-US" sz="2400" dirty="0">
                <a:latin typeface="Cambria" panose="02040503050406030204" pitchFamily="18" charset="0"/>
                <a:cs typeface="Aharoni" panose="02010803020104030203" pitchFamily="2" charset="-79"/>
              </a:rPr>
              <a:t> + n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en-US" sz="2400" dirty="0">
                <a:latin typeface="Cambria" panose="02040503050406030204" pitchFamily="18" charset="0"/>
              </a:rPr>
              <a:t>  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0683" y="3333801"/>
            <a:ext cx="1793631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E </a:t>
            </a:r>
            <a:r>
              <a:rPr lang="en-US" sz="2400" dirty="0">
                <a:latin typeface="Cambria" panose="02040503050406030204" pitchFamily="18" charset="0"/>
              </a:rPr>
              <a:t>    </a:t>
            </a:r>
            <a:r>
              <a:rPr lang="en-US" dirty="0">
                <a:latin typeface="Cambria" panose="02040503050406030204" pitchFamily="18" charset="0"/>
              </a:rPr>
              <a:t>      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en-US" sz="2400" dirty="0">
                <a:latin typeface="Cambria" panose="02040503050406030204" pitchFamily="18" charset="0"/>
              </a:rPr>
              <a:t>n</a:t>
            </a:r>
          </a:p>
          <a:p>
            <a:pPr>
              <a:lnSpc>
                <a:spcPts val="2800"/>
              </a:lnSpc>
            </a:pPr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E </a:t>
            </a:r>
            <a:r>
              <a:rPr lang="en-US" sz="2400" dirty="0">
                <a:latin typeface="Cambria" panose="02040503050406030204" pitchFamily="18" charset="0"/>
              </a:rPr>
              <a:t>         n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n-US" sz="4000" dirty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17987" y="3550563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93170" y="3887650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01838" y="3555698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01837" y="3889405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01837" y="4248649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01836" y="4607893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86264" y="3573270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86264" y="3879401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7545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5023" y="3857447"/>
            <a:ext cx="2683164" cy="983731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ambria" panose="02040503050406030204" pitchFamily="18" charset="0"/>
              </a:rPr>
              <a:t>Example: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ambria" panose="02040503050406030204" pitchFamily="18" charset="0"/>
              </a:rPr>
              <a:t>         Eˊ         E  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ambria" panose="02040503050406030204" pitchFamily="18" charset="0"/>
              </a:rPr>
              <a:t>         E          </a:t>
            </a:r>
            <a:r>
              <a:rPr lang="en-US" sz="6000" dirty="0" err="1">
                <a:latin typeface="Cambria" panose="02040503050406030204" pitchFamily="18" charset="0"/>
              </a:rPr>
              <a:t>E</a:t>
            </a:r>
            <a:r>
              <a:rPr lang="en-US" sz="6000" dirty="0">
                <a:latin typeface="Cambria" panose="02040503050406030204" pitchFamily="18" charset="0"/>
              </a:rPr>
              <a:t> + n </a:t>
            </a:r>
            <a:r>
              <a:rPr lang="el-GR" sz="6000" b="1" dirty="0">
                <a:latin typeface="Cambria" panose="02040503050406030204" pitchFamily="18" charset="0"/>
                <a:sym typeface="Symbol" panose="05050102010706020507" pitchFamily="18" charset="2"/>
              </a:rPr>
              <a:t></a:t>
            </a:r>
            <a:r>
              <a:rPr lang="en-US" sz="6000" b="1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sz="6000" dirty="0">
                <a:latin typeface="Cambria" panose="02040503050406030204" pitchFamily="18" charset="0"/>
                <a:sym typeface="Symbol" panose="05050102010706020507" pitchFamily="18" charset="2"/>
              </a:rPr>
              <a:t>n</a:t>
            </a:r>
            <a:endParaRPr lang="en-US" sz="6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634392" y="4351860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638243" y="4600513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08912" y="1114184"/>
            <a:ext cx="1652954" cy="756138"/>
            <a:chOff x="808892" y="2558562"/>
            <a:chExt cx="1652954" cy="756138"/>
          </a:xfrm>
        </p:grpSpPr>
        <p:sp>
          <p:nvSpPr>
            <p:cNvPr id="7" name="Oval 6"/>
            <p:cNvSpPr/>
            <p:nvPr/>
          </p:nvSpPr>
          <p:spPr>
            <a:xfrm>
              <a:off x="808892" y="2558562"/>
              <a:ext cx="1652954" cy="7561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74402" y="2558562"/>
              <a:ext cx="127310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sym typeface="Symbol" panose="05050102010706020507" pitchFamily="18" charset="2"/>
                </a:rPr>
                <a:t>E</a:t>
              </a:r>
              <a:r>
                <a:rPr lang="en-US" sz="2400" dirty="0">
                  <a:latin typeface="Cambria" panose="02040503050406030204" pitchFamily="18" charset="0"/>
                </a:rPr>
                <a:t>ˊ        </a:t>
              </a:r>
              <a:r>
                <a:rPr lang="en-US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  <a:r>
                <a:rPr lang="en-US" sz="2400" dirty="0">
                  <a:latin typeface="Cambria" panose="02040503050406030204" pitchFamily="18" charset="0"/>
                </a:rPr>
                <a:t>E</a:t>
              </a:r>
              <a:endParaRPr lang="en-US" sz="24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385825" y="2936631"/>
              <a:ext cx="402167" cy="8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891" y="1134378"/>
            <a:ext cx="1652954" cy="756138"/>
            <a:chOff x="808892" y="2558562"/>
            <a:chExt cx="1652954" cy="756138"/>
          </a:xfrm>
        </p:grpSpPr>
        <p:sp>
          <p:nvSpPr>
            <p:cNvPr id="11" name="Oval 10"/>
            <p:cNvSpPr/>
            <p:nvPr/>
          </p:nvSpPr>
          <p:spPr>
            <a:xfrm>
              <a:off x="808892" y="2558562"/>
              <a:ext cx="1652954" cy="7561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4402" y="2558562"/>
              <a:ext cx="127310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sym typeface="Symbol" panose="05050102010706020507" pitchFamily="18" charset="2"/>
                </a:rPr>
                <a:t>E</a:t>
              </a:r>
              <a:r>
                <a:rPr lang="en-US" sz="2400" dirty="0">
                  <a:latin typeface="Cambria" panose="02040503050406030204" pitchFamily="18" charset="0"/>
                </a:rPr>
                <a:t>ˊ        E</a:t>
              </a:r>
              <a:r>
                <a:rPr lang="en-US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  <a:endParaRPr lang="en-US" sz="40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385825" y="2936631"/>
              <a:ext cx="402167" cy="8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86121" y="2307648"/>
            <a:ext cx="1652954" cy="756138"/>
            <a:chOff x="808892" y="2558562"/>
            <a:chExt cx="1652954" cy="756138"/>
          </a:xfrm>
        </p:grpSpPr>
        <p:sp>
          <p:nvSpPr>
            <p:cNvPr id="15" name="Oval 14"/>
            <p:cNvSpPr/>
            <p:nvPr/>
          </p:nvSpPr>
          <p:spPr>
            <a:xfrm>
              <a:off x="808892" y="2558562"/>
              <a:ext cx="1652954" cy="7561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86482" y="2558562"/>
              <a:ext cx="15311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sym typeface="Symbol" panose="05050102010706020507" pitchFamily="18" charset="2"/>
                </a:rPr>
                <a:t>E</a:t>
              </a:r>
              <a:r>
                <a:rPr lang="en-US" sz="2400" dirty="0">
                  <a:latin typeface="Cambria" panose="02040503050406030204" pitchFamily="18" charset="0"/>
                </a:rPr>
                <a:t>        </a:t>
              </a:r>
              <a:r>
                <a:rPr lang="en-US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  <a:r>
                <a:rPr lang="en-US" sz="2400" dirty="0" err="1">
                  <a:latin typeface="Cambria" panose="02040503050406030204" pitchFamily="18" charset="0"/>
                </a:rPr>
                <a:t>E+n</a:t>
              </a:r>
              <a:endParaRPr lang="en-US" sz="2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245046" y="2936631"/>
              <a:ext cx="402167" cy="8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808912" y="3516256"/>
            <a:ext cx="1652954" cy="1077218"/>
            <a:chOff x="808892" y="2558562"/>
            <a:chExt cx="1652954" cy="1077218"/>
          </a:xfrm>
        </p:grpSpPr>
        <p:sp>
          <p:nvSpPr>
            <p:cNvPr id="19" name="Oval 18"/>
            <p:cNvSpPr/>
            <p:nvPr/>
          </p:nvSpPr>
          <p:spPr>
            <a:xfrm>
              <a:off x="808892" y="2558562"/>
              <a:ext cx="1652954" cy="7561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12858" y="2558562"/>
              <a:ext cx="1531188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sym typeface="Symbol" panose="05050102010706020507" pitchFamily="18" charset="2"/>
                </a:rPr>
                <a:t>E</a:t>
              </a:r>
              <a:r>
                <a:rPr lang="en-US" sz="2400" dirty="0">
                  <a:latin typeface="Cambria" panose="02040503050406030204" pitchFamily="18" charset="0"/>
                </a:rPr>
                <a:t>        </a:t>
              </a:r>
              <a:r>
                <a:rPr lang="en-US" sz="2400" dirty="0" err="1">
                  <a:latin typeface="Cambria" panose="02040503050406030204" pitchFamily="18" charset="0"/>
                </a:rPr>
                <a:t>E</a:t>
              </a:r>
              <a:r>
                <a:rPr lang="en-US" sz="4000" b="1" dirty="0" err="1"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  <a:r>
                <a:rPr lang="en-US" sz="2400" dirty="0" err="1">
                  <a:latin typeface="Cambria" panose="02040503050406030204" pitchFamily="18" charset="0"/>
                </a:rPr>
                <a:t>+n</a:t>
              </a:r>
              <a:endParaRPr lang="en-US" sz="2400" dirty="0">
                <a:latin typeface="Cambria" panose="02040503050406030204" pitchFamily="18" charset="0"/>
              </a:endParaRPr>
            </a:p>
            <a:p>
              <a:endParaRPr lang="en-US" sz="2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1251146" y="2944315"/>
              <a:ext cx="402167" cy="8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10873" y="4666707"/>
            <a:ext cx="1652954" cy="1077218"/>
            <a:chOff x="808892" y="2558562"/>
            <a:chExt cx="1652954" cy="1077218"/>
          </a:xfrm>
        </p:grpSpPr>
        <p:sp>
          <p:nvSpPr>
            <p:cNvPr id="23" name="Oval 22"/>
            <p:cNvSpPr/>
            <p:nvPr/>
          </p:nvSpPr>
          <p:spPr>
            <a:xfrm>
              <a:off x="808892" y="2558562"/>
              <a:ext cx="1652954" cy="7561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2858" y="2558562"/>
              <a:ext cx="1531188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sym typeface="Symbol" panose="05050102010706020507" pitchFamily="18" charset="2"/>
                </a:rPr>
                <a:t>E</a:t>
              </a:r>
              <a:r>
                <a:rPr lang="en-US" sz="2400" dirty="0">
                  <a:latin typeface="Cambria" panose="02040503050406030204" pitchFamily="18" charset="0"/>
                </a:rPr>
                <a:t>        </a:t>
              </a:r>
              <a:r>
                <a:rPr lang="en-US" sz="2400" dirty="0" err="1">
                  <a:latin typeface="Cambria" panose="02040503050406030204" pitchFamily="18" charset="0"/>
                </a:rPr>
                <a:t>E+</a:t>
              </a:r>
              <a:r>
                <a:rPr lang="en-US" sz="4000" b="1" dirty="0" err="1"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  <a:r>
                <a:rPr lang="en-US" sz="2400" dirty="0" err="1">
                  <a:latin typeface="Cambria" panose="02040503050406030204" pitchFamily="18" charset="0"/>
                </a:rPr>
                <a:t>n</a:t>
              </a:r>
              <a:endParaRPr lang="en-US" sz="2400" dirty="0">
                <a:latin typeface="Cambria" panose="02040503050406030204" pitchFamily="18" charset="0"/>
              </a:endParaRPr>
            </a:p>
            <a:p>
              <a:endParaRPr lang="en-US" sz="24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249185" y="2954931"/>
              <a:ext cx="402167" cy="8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15164" y="5761726"/>
            <a:ext cx="1652954" cy="756138"/>
            <a:chOff x="808892" y="2558562"/>
            <a:chExt cx="1652954" cy="756138"/>
          </a:xfrm>
        </p:grpSpPr>
        <p:sp>
          <p:nvSpPr>
            <p:cNvPr id="27" name="Oval 26"/>
            <p:cNvSpPr/>
            <p:nvPr/>
          </p:nvSpPr>
          <p:spPr>
            <a:xfrm>
              <a:off x="808892" y="2558562"/>
              <a:ext cx="1652954" cy="7561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48026" y="2558562"/>
              <a:ext cx="146386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sym typeface="Symbol" panose="05050102010706020507" pitchFamily="18" charset="2"/>
                </a:rPr>
                <a:t>E</a:t>
              </a:r>
              <a:r>
                <a:rPr lang="en-US" sz="2400" dirty="0">
                  <a:latin typeface="Cambria" panose="02040503050406030204" pitchFamily="18" charset="0"/>
                </a:rPr>
                <a:t>       </a:t>
              </a:r>
              <a:r>
                <a:rPr lang="en-US" sz="2400" dirty="0" err="1">
                  <a:latin typeface="Cambria" panose="02040503050406030204" pitchFamily="18" charset="0"/>
                </a:rPr>
                <a:t>E+n</a:t>
              </a:r>
              <a:r>
                <a:rPr lang="en-US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  <a:endParaRPr lang="en-US" sz="40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1256477" y="2972382"/>
              <a:ext cx="402167" cy="8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364436" y="2257735"/>
            <a:ext cx="1652954" cy="1077218"/>
            <a:chOff x="808892" y="2558562"/>
            <a:chExt cx="1652954" cy="1077218"/>
          </a:xfrm>
        </p:grpSpPr>
        <p:sp>
          <p:nvSpPr>
            <p:cNvPr id="31" name="Oval 30"/>
            <p:cNvSpPr/>
            <p:nvPr/>
          </p:nvSpPr>
          <p:spPr>
            <a:xfrm>
              <a:off x="808892" y="2558562"/>
              <a:ext cx="1652954" cy="7561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74402" y="2558562"/>
              <a:ext cx="1184940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sym typeface="Symbol" panose="05050102010706020507" pitchFamily="18" charset="2"/>
                </a:rPr>
                <a:t>E</a:t>
              </a:r>
              <a:r>
                <a:rPr lang="en-US" sz="2400" dirty="0">
                  <a:latin typeface="Cambria" panose="02040503050406030204" pitchFamily="18" charset="0"/>
                </a:rPr>
                <a:t>       </a:t>
              </a:r>
              <a:r>
                <a:rPr lang="en-US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  <a:r>
                <a:rPr lang="en-US" sz="2400" dirty="0">
                  <a:latin typeface="Cambria" panose="02040503050406030204" pitchFamily="18" charset="0"/>
                </a:rPr>
                <a:t> n</a:t>
              </a:r>
              <a:endParaRPr lang="en-US" sz="2400" dirty="0"/>
            </a:p>
            <a:p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294991" y="2945096"/>
              <a:ext cx="402167" cy="8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468882" y="2290786"/>
            <a:ext cx="1652954" cy="756138"/>
            <a:chOff x="808892" y="2558562"/>
            <a:chExt cx="1652954" cy="756138"/>
          </a:xfrm>
        </p:grpSpPr>
        <p:sp>
          <p:nvSpPr>
            <p:cNvPr id="35" name="Oval 34"/>
            <p:cNvSpPr/>
            <p:nvPr/>
          </p:nvSpPr>
          <p:spPr>
            <a:xfrm>
              <a:off x="808892" y="2558562"/>
              <a:ext cx="1652954" cy="7561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74402" y="2558562"/>
              <a:ext cx="118494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sym typeface="Symbol" panose="05050102010706020507" pitchFamily="18" charset="2"/>
                </a:rPr>
                <a:t>E</a:t>
              </a:r>
              <a:r>
                <a:rPr lang="en-US" sz="2400" dirty="0">
                  <a:latin typeface="Cambria" panose="02040503050406030204" pitchFamily="18" charset="0"/>
                </a:rPr>
                <a:t>        n</a:t>
              </a:r>
              <a:r>
                <a:rPr lang="en-US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  <a:endParaRPr lang="en-US" sz="24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1306615" y="2980264"/>
              <a:ext cx="402167" cy="8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1598691" y="1890516"/>
            <a:ext cx="8792" cy="4258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12830" y="3075247"/>
            <a:ext cx="8792" cy="4258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12830" y="4259142"/>
            <a:ext cx="8792" cy="4258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51605" y="5427580"/>
            <a:ext cx="1" cy="3498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1" idx="2"/>
          </p:cNvCxnSpPr>
          <p:nvPr/>
        </p:nvCxnSpPr>
        <p:spPr>
          <a:xfrm flipV="1">
            <a:off x="2461866" y="1512447"/>
            <a:ext cx="1822025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47527" y="1751755"/>
            <a:ext cx="1139342" cy="771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6"/>
            <a:endCxn id="35" idx="2"/>
          </p:cNvCxnSpPr>
          <p:nvPr/>
        </p:nvCxnSpPr>
        <p:spPr>
          <a:xfrm>
            <a:off x="5017390" y="2635804"/>
            <a:ext cx="1451492" cy="33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444500" y="2696398"/>
            <a:ext cx="937117" cy="20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92369" y="1468127"/>
            <a:ext cx="316543" cy="9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392822" y="2276387"/>
            <a:ext cx="500850" cy="449197"/>
          </a:xfrm>
          <a:custGeom>
            <a:avLst/>
            <a:gdLst>
              <a:gd name="connsiteX0" fmla="*/ 538088 w 538088"/>
              <a:gd name="connsiteY0" fmla="*/ 211836 h 442827"/>
              <a:gd name="connsiteX1" fmla="*/ 274319 w 538088"/>
              <a:gd name="connsiteY1" fmla="*/ 820 h 442827"/>
              <a:gd name="connsiteX2" fmla="*/ 19342 w 538088"/>
              <a:gd name="connsiteY2" fmla="*/ 150290 h 442827"/>
              <a:gd name="connsiteX3" fmla="*/ 63303 w 538088"/>
              <a:gd name="connsiteY3" fmla="*/ 431643 h 442827"/>
              <a:gd name="connsiteX4" fmla="*/ 423788 w 538088"/>
              <a:gd name="connsiteY4" fmla="*/ 387682 h 44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088" h="442827">
                <a:moveTo>
                  <a:pt x="538088" y="211836"/>
                </a:moveTo>
                <a:cubicBezTo>
                  <a:pt x="449432" y="111457"/>
                  <a:pt x="360777" y="11078"/>
                  <a:pt x="274319" y="820"/>
                </a:cubicBezTo>
                <a:cubicBezTo>
                  <a:pt x="187861" y="-9438"/>
                  <a:pt x="54511" y="78486"/>
                  <a:pt x="19342" y="150290"/>
                </a:cubicBezTo>
                <a:cubicBezTo>
                  <a:pt x="-15827" y="222094"/>
                  <a:pt x="-4105" y="392078"/>
                  <a:pt x="63303" y="431643"/>
                </a:cubicBezTo>
                <a:cubicBezTo>
                  <a:pt x="130711" y="471208"/>
                  <a:pt x="362242" y="393544"/>
                  <a:pt x="423788" y="387682"/>
                </a:cubicBez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997899" y="1089816"/>
            <a:ext cx="55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53333" y="3025018"/>
            <a:ext cx="55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624516" y="2297626"/>
            <a:ext cx="55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3106" y="1693918"/>
            <a:ext cx="55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24442" y="1807915"/>
            <a:ext cx="55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4993" y="2107184"/>
            <a:ext cx="55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23173" y="2262977"/>
            <a:ext cx="55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45787" y="5337493"/>
            <a:ext cx="55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61792" y="4219495"/>
            <a:ext cx="55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+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262991" y="6115669"/>
            <a:ext cx="423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DFA conversion for your enjoyment.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238A4A5-070E-7448-8447-92F1344FC5D4}"/>
              </a:ext>
            </a:extLst>
          </p:cNvPr>
          <p:cNvSpPr/>
          <p:nvPr/>
        </p:nvSpPr>
        <p:spPr>
          <a:xfrm>
            <a:off x="4394194" y="1208220"/>
            <a:ext cx="1432348" cy="6084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FCA00B-3181-F042-B859-60E758E79A25}"/>
              </a:ext>
            </a:extLst>
          </p:cNvPr>
          <p:cNvSpPr/>
          <p:nvPr/>
        </p:nvSpPr>
        <p:spPr>
          <a:xfrm>
            <a:off x="6579185" y="2356163"/>
            <a:ext cx="1432348" cy="6084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2C94CA0-6CC0-6047-BDAE-1B2AF1FB4D28}"/>
              </a:ext>
            </a:extLst>
          </p:cNvPr>
          <p:cNvSpPr/>
          <p:nvPr/>
        </p:nvSpPr>
        <p:spPr>
          <a:xfrm>
            <a:off x="935431" y="5833812"/>
            <a:ext cx="1432348" cy="6084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25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58" grpId="0" animBg="1"/>
      <p:bldP spid="59" grpId="0" animBg="1"/>
      <p:bldP spid="6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ontent Placeholder 2"/>
          <p:cNvSpPr>
            <a:spLocks noGrp="1"/>
          </p:cNvSpPr>
          <p:nvPr>
            <p:ph idx="1"/>
          </p:nvPr>
        </p:nvSpPr>
        <p:spPr>
          <a:xfrm>
            <a:off x="248116" y="635235"/>
            <a:ext cx="8647768" cy="5191230"/>
          </a:xfrm>
          <a:ln w="38100">
            <a:noFill/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mbria" panose="02040503050406030204" pitchFamily="18" charset="0"/>
              </a:rPr>
              <a:t>Example:  For the g</a:t>
            </a:r>
            <a:r>
              <a:rPr lang="en-US" sz="2400" dirty="0"/>
              <a:t>iven CFG:  A       ( A ) </a:t>
            </a:r>
            <a:r>
              <a:rPr lang="el-GR" sz="2400" b="1" dirty="0">
                <a:sym typeface="Symbol" panose="05050102010706020507" pitchFamily="18" charset="2"/>
              </a:rPr>
              <a:t>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a, </a:t>
            </a:r>
            <a:r>
              <a:rPr lang="en-US" sz="2400" dirty="0"/>
              <a:t>w</a:t>
            </a:r>
            <a:r>
              <a:rPr lang="en-US" sz="2400" dirty="0">
                <a:latin typeface="Cambria" panose="02040503050406030204" pitchFamily="18" charset="0"/>
              </a:rPr>
              <a:t>e will show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mbria" panose="02040503050406030204" pitchFamily="18" charset="0"/>
              </a:rPr>
              <a:t>augmented grammar; 2. LR(0) items; 3. NFA; 4. DFA;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mbria" panose="02040503050406030204" pitchFamily="18" charset="0"/>
              </a:rPr>
              <a:t>5. Simple LR(1) Parsing  or SLR(1).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mbria" panose="02040503050406030204" pitchFamily="18" charset="0"/>
              </a:rPr>
              <a:t>Augmented Grammar: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		</a:t>
            </a:r>
            <a:r>
              <a:rPr lang="en-US" sz="2400" dirty="0">
                <a:latin typeface="Cambria" panose="02040503050406030204" pitchFamily="18" charset="0"/>
              </a:rPr>
              <a:t>Aˊ        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		A         ( A 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		A          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mbria" panose="02040503050406030204" pitchFamily="18" charset="0"/>
              </a:rPr>
              <a:t>2. </a:t>
            </a:r>
            <a:r>
              <a:rPr lang="en-US" sz="2400" dirty="0"/>
              <a:t>LR(0) Items: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	Aˊ        .A			A         .( A )		 A          .a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	Aˊ        A.			A         ( .A )		 A          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					A         ( A .)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					A         ( A 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mbria" panose="020405030504060302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418006" y="895759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030504" y="2462726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030503" y="2831133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030503" y="3120738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CD1FAB1-2C84-DB4E-B163-F8FDA7F4DF59}"/>
              </a:ext>
            </a:extLst>
          </p:cNvPr>
          <p:cNvCxnSpPr/>
          <p:nvPr/>
        </p:nvCxnSpPr>
        <p:spPr>
          <a:xfrm>
            <a:off x="1334078" y="4446339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F1DF25-50A5-6C41-9D72-16FD3A9A308A}"/>
              </a:ext>
            </a:extLst>
          </p:cNvPr>
          <p:cNvCxnSpPr/>
          <p:nvPr/>
        </p:nvCxnSpPr>
        <p:spPr>
          <a:xfrm>
            <a:off x="1336518" y="4764032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89B2442-DE42-CC42-85FA-25788F5EE6C4}"/>
              </a:ext>
            </a:extLst>
          </p:cNvPr>
          <p:cNvCxnSpPr/>
          <p:nvPr/>
        </p:nvCxnSpPr>
        <p:spPr>
          <a:xfrm>
            <a:off x="4087275" y="5440812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699E23-A20D-3F49-9DEB-37B49B3AF386}"/>
              </a:ext>
            </a:extLst>
          </p:cNvPr>
          <p:cNvCxnSpPr/>
          <p:nvPr/>
        </p:nvCxnSpPr>
        <p:spPr>
          <a:xfrm>
            <a:off x="4086374" y="4476926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69013C6-C641-5441-A7BA-D5D49FD622BC}"/>
              </a:ext>
            </a:extLst>
          </p:cNvPr>
          <p:cNvCxnSpPr/>
          <p:nvPr/>
        </p:nvCxnSpPr>
        <p:spPr>
          <a:xfrm>
            <a:off x="6864482" y="4463207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E5B79A-AB50-D540-9F60-1C40DC62962E}"/>
              </a:ext>
            </a:extLst>
          </p:cNvPr>
          <p:cNvCxnSpPr/>
          <p:nvPr/>
        </p:nvCxnSpPr>
        <p:spPr>
          <a:xfrm>
            <a:off x="4086374" y="4798926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60F1FB-7AFD-4848-8B83-2223CC400C8D}"/>
              </a:ext>
            </a:extLst>
          </p:cNvPr>
          <p:cNvCxnSpPr/>
          <p:nvPr/>
        </p:nvCxnSpPr>
        <p:spPr>
          <a:xfrm>
            <a:off x="4086375" y="5110347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25DDFA6-6A50-C344-8253-3E9BB05A6AD8}"/>
              </a:ext>
            </a:extLst>
          </p:cNvPr>
          <p:cNvCxnSpPr/>
          <p:nvPr/>
        </p:nvCxnSpPr>
        <p:spPr>
          <a:xfrm>
            <a:off x="6864483" y="4790461"/>
            <a:ext cx="402167" cy="8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681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542301" y="669130"/>
            <a:ext cx="750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2. NFA with    - transition (8 LR(0) items, 8 states):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C2AC8E-DEB6-414C-BC0E-D81075DE5EAC}"/>
              </a:ext>
            </a:extLst>
          </p:cNvPr>
          <p:cNvSpPr txBox="1"/>
          <p:nvPr/>
        </p:nvSpPr>
        <p:spPr>
          <a:xfrm>
            <a:off x="1837773" y="609732"/>
            <a:ext cx="358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8DE39C8-E6D2-E74A-9E72-5AB17BA64010}"/>
              </a:ext>
            </a:extLst>
          </p:cNvPr>
          <p:cNvSpPr/>
          <p:nvPr/>
        </p:nvSpPr>
        <p:spPr>
          <a:xfrm>
            <a:off x="1151801" y="1957514"/>
            <a:ext cx="1652954" cy="7561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E98A7D0-AC15-304C-9C20-5A3B49C20363}"/>
              </a:ext>
            </a:extLst>
          </p:cNvPr>
          <p:cNvSpPr/>
          <p:nvPr/>
        </p:nvSpPr>
        <p:spPr>
          <a:xfrm>
            <a:off x="1311028" y="1957514"/>
            <a:ext cx="13051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sz="2400" dirty="0">
                <a:latin typeface="Cambria" panose="02040503050406030204" pitchFamily="18" charset="0"/>
              </a:rPr>
              <a:t>ˊ        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en-US" sz="2400" dirty="0">
                <a:latin typeface="Cambria" panose="02040503050406030204" pitchFamily="18" charset="0"/>
              </a:rPr>
              <a:t>A</a:t>
            </a:r>
            <a:endParaRPr lang="en-US" sz="24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90BBD8-ECEC-1940-A1A8-CB7C445A92FD}"/>
              </a:ext>
            </a:extLst>
          </p:cNvPr>
          <p:cNvCxnSpPr/>
          <p:nvPr/>
        </p:nvCxnSpPr>
        <p:spPr>
          <a:xfrm>
            <a:off x="835258" y="2311457"/>
            <a:ext cx="316543" cy="9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746865E-33DC-7641-8C29-88D63F237030}"/>
              </a:ext>
            </a:extLst>
          </p:cNvPr>
          <p:cNvCxnSpPr/>
          <p:nvPr/>
        </p:nvCxnSpPr>
        <p:spPr>
          <a:xfrm>
            <a:off x="1752905" y="2349931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23429C8-2FAC-D448-8ADB-65A7921BFF20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2798472" y="2335583"/>
            <a:ext cx="1778963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4D0FC51-A49C-214C-AF85-20043444A719}"/>
              </a:ext>
            </a:extLst>
          </p:cNvPr>
          <p:cNvSpPr txBox="1"/>
          <p:nvPr/>
        </p:nvSpPr>
        <p:spPr>
          <a:xfrm>
            <a:off x="2910368" y="1921474"/>
            <a:ext cx="358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13727C4-A783-184D-ACF9-4BF739359F89}"/>
              </a:ext>
            </a:extLst>
          </p:cNvPr>
          <p:cNvCxnSpPr/>
          <p:nvPr/>
        </p:nvCxnSpPr>
        <p:spPr>
          <a:xfrm>
            <a:off x="1892235" y="2713652"/>
            <a:ext cx="8792" cy="4258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0595F4C-812F-8C4D-BE38-4ADF967135D1}"/>
              </a:ext>
            </a:extLst>
          </p:cNvPr>
          <p:cNvSpPr txBox="1"/>
          <p:nvPr/>
        </p:nvSpPr>
        <p:spPr>
          <a:xfrm>
            <a:off x="1946876" y="2631051"/>
            <a:ext cx="38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BBF09E-E911-D94D-87DD-528D29FEA165}"/>
              </a:ext>
            </a:extLst>
          </p:cNvPr>
          <p:cNvSpPr/>
          <p:nvPr/>
        </p:nvSpPr>
        <p:spPr>
          <a:xfrm>
            <a:off x="1079665" y="3130784"/>
            <a:ext cx="1652954" cy="7561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5C09208-D0D1-D54A-8825-863734C4A95A}"/>
              </a:ext>
            </a:extLst>
          </p:cNvPr>
          <p:cNvSpPr/>
          <p:nvPr/>
        </p:nvSpPr>
        <p:spPr>
          <a:xfrm>
            <a:off x="1157255" y="3130784"/>
            <a:ext cx="14558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sz="2400" dirty="0">
                <a:latin typeface="Cambria" panose="02040503050406030204" pitchFamily="18" charset="0"/>
              </a:rPr>
              <a:t>        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en-US" sz="2400" dirty="0">
                <a:latin typeface="Cambria" panose="02040503050406030204" pitchFamily="18" charset="0"/>
              </a:rPr>
              <a:t>(A)</a:t>
            </a:r>
            <a:endParaRPr lang="en-US" sz="24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9041126-76C8-7B40-98F8-833AECB9254E}"/>
              </a:ext>
            </a:extLst>
          </p:cNvPr>
          <p:cNvCxnSpPr/>
          <p:nvPr/>
        </p:nvCxnSpPr>
        <p:spPr>
          <a:xfrm>
            <a:off x="1515819" y="3508853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62785E4-D71F-E145-8F3E-A30A21496F16}"/>
              </a:ext>
            </a:extLst>
          </p:cNvPr>
          <p:cNvCxnSpPr>
            <a:cxnSpLocks/>
            <a:stCxn id="65" idx="5"/>
            <a:endCxn id="88" idx="1"/>
          </p:cNvCxnSpPr>
          <p:nvPr/>
        </p:nvCxnSpPr>
        <p:spPr>
          <a:xfrm>
            <a:off x="2562685" y="2602918"/>
            <a:ext cx="1359798" cy="613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E10E6AA-A0D8-6442-9600-3EA23A442E1B}"/>
              </a:ext>
            </a:extLst>
          </p:cNvPr>
          <p:cNvSpPr txBox="1"/>
          <p:nvPr/>
        </p:nvSpPr>
        <p:spPr>
          <a:xfrm>
            <a:off x="2812879" y="2377268"/>
            <a:ext cx="358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BBD9C62-C024-7441-B5E9-1C594E1E36D7}"/>
              </a:ext>
            </a:extLst>
          </p:cNvPr>
          <p:cNvSpPr/>
          <p:nvPr/>
        </p:nvSpPr>
        <p:spPr>
          <a:xfrm>
            <a:off x="3680413" y="3105457"/>
            <a:ext cx="1652954" cy="7561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DABD467-03F5-6F48-9BA9-5BCE47C7DA38}"/>
              </a:ext>
            </a:extLst>
          </p:cNvPr>
          <p:cNvSpPr/>
          <p:nvPr/>
        </p:nvSpPr>
        <p:spPr>
          <a:xfrm>
            <a:off x="3845923" y="3105457"/>
            <a:ext cx="120097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sz="2400" dirty="0">
                <a:latin typeface="Cambria" panose="02040503050406030204" pitchFamily="18" charset="0"/>
              </a:rPr>
              <a:t>       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en-US" sz="2400" dirty="0">
                <a:latin typeface="Cambria" panose="02040503050406030204" pitchFamily="18" charset="0"/>
              </a:rPr>
              <a:t> a</a:t>
            </a:r>
            <a:endParaRPr lang="en-US" sz="2400" dirty="0"/>
          </a:p>
          <a:p>
            <a:endParaRPr lang="en-US" sz="24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1BB6C22-4A4C-ED4A-8A55-7C6975BB97D3}"/>
              </a:ext>
            </a:extLst>
          </p:cNvPr>
          <p:cNvCxnSpPr/>
          <p:nvPr/>
        </p:nvCxnSpPr>
        <p:spPr>
          <a:xfrm>
            <a:off x="4166512" y="3491991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7745FA9-75F4-D542-B657-2E24A6576B69}"/>
              </a:ext>
            </a:extLst>
          </p:cNvPr>
          <p:cNvCxnSpPr>
            <a:cxnSpLocks/>
          </p:cNvCxnSpPr>
          <p:nvPr/>
        </p:nvCxnSpPr>
        <p:spPr>
          <a:xfrm>
            <a:off x="5333367" y="3483526"/>
            <a:ext cx="1429059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AB75A21-F469-A94A-B8B8-B90943BAC643}"/>
              </a:ext>
            </a:extLst>
          </p:cNvPr>
          <p:cNvSpPr txBox="1"/>
          <p:nvPr/>
        </p:nvSpPr>
        <p:spPr>
          <a:xfrm>
            <a:off x="5334485" y="3055653"/>
            <a:ext cx="55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DAE0D0A-2649-BE40-BD62-1FD19319001D}"/>
              </a:ext>
            </a:extLst>
          </p:cNvPr>
          <p:cNvCxnSpPr>
            <a:cxnSpLocks/>
            <a:stCxn id="82" idx="4"/>
            <a:endCxn id="99" idx="0"/>
          </p:cNvCxnSpPr>
          <p:nvPr/>
        </p:nvCxnSpPr>
        <p:spPr>
          <a:xfrm>
            <a:off x="1906142" y="3886922"/>
            <a:ext cx="11937" cy="460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8E6FB53-D8F4-A548-BAA9-BEFBBFF0569D}"/>
              </a:ext>
            </a:extLst>
          </p:cNvPr>
          <p:cNvSpPr txBox="1"/>
          <p:nvPr/>
        </p:nvSpPr>
        <p:spPr>
          <a:xfrm>
            <a:off x="2020294" y="3848154"/>
            <a:ext cx="331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(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D04C25B-5C31-1341-8647-A8BBABA15143}"/>
              </a:ext>
            </a:extLst>
          </p:cNvPr>
          <p:cNvSpPr/>
          <p:nvPr/>
        </p:nvSpPr>
        <p:spPr>
          <a:xfrm>
            <a:off x="1086189" y="4347076"/>
            <a:ext cx="1652954" cy="7561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F2696C1-C1CA-AD41-8A28-9C076FBA12DC}"/>
              </a:ext>
            </a:extLst>
          </p:cNvPr>
          <p:cNvSpPr/>
          <p:nvPr/>
        </p:nvSpPr>
        <p:spPr>
          <a:xfrm>
            <a:off x="1190155" y="4347076"/>
            <a:ext cx="14558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A       </a:t>
            </a:r>
            <a:r>
              <a:rPr lang="en-US" sz="2400" dirty="0">
                <a:latin typeface="Cambria" panose="02040503050406030204" pitchFamily="18" charset="0"/>
              </a:rPr>
              <a:t> (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en-US" sz="2400" dirty="0">
                <a:latin typeface="Cambria" panose="02040503050406030204" pitchFamily="18" charset="0"/>
              </a:rPr>
              <a:t>A)</a:t>
            </a:r>
            <a:endParaRPr lang="en-US" sz="24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30D3C4C-9172-BC4F-BAC4-35D1A4E163AA}"/>
              </a:ext>
            </a:extLst>
          </p:cNvPr>
          <p:cNvCxnSpPr/>
          <p:nvPr/>
        </p:nvCxnSpPr>
        <p:spPr>
          <a:xfrm>
            <a:off x="1528443" y="4732829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B775FCE-3C7E-6F4C-9133-7C9689E81BD6}"/>
              </a:ext>
            </a:extLst>
          </p:cNvPr>
          <p:cNvCxnSpPr>
            <a:cxnSpLocks/>
          </p:cNvCxnSpPr>
          <p:nvPr/>
        </p:nvCxnSpPr>
        <p:spPr>
          <a:xfrm flipV="1">
            <a:off x="2755410" y="4716680"/>
            <a:ext cx="589792" cy="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A04BDBF-69A2-7743-9B45-F16EE8F1F5EA}"/>
              </a:ext>
            </a:extLst>
          </p:cNvPr>
          <p:cNvSpPr txBox="1"/>
          <p:nvPr/>
        </p:nvSpPr>
        <p:spPr>
          <a:xfrm>
            <a:off x="2739862" y="4311111"/>
            <a:ext cx="36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B52CABE-0365-4D40-8E9D-F6BB014AC092}"/>
              </a:ext>
            </a:extLst>
          </p:cNvPr>
          <p:cNvCxnSpPr/>
          <p:nvPr/>
        </p:nvCxnSpPr>
        <p:spPr>
          <a:xfrm flipV="1">
            <a:off x="1679389" y="3853814"/>
            <a:ext cx="0" cy="509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29997F3-67A2-A042-B20D-ECF9A8441918}"/>
              </a:ext>
            </a:extLst>
          </p:cNvPr>
          <p:cNvSpPr txBox="1"/>
          <p:nvPr/>
        </p:nvSpPr>
        <p:spPr>
          <a:xfrm>
            <a:off x="1366635" y="3843995"/>
            <a:ext cx="27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  <a:endParaRPr lang="en-US" sz="2400" dirty="0">
              <a:latin typeface="Cambria" panose="02040503050406030204" pitchFamily="18" charset="0"/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4E6CC8B-05AA-FB45-B87E-26B5AD36E01B}"/>
              </a:ext>
            </a:extLst>
          </p:cNvPr>
          <p:cNvCxnSpPr>
            <a:cxnSpLocks/>
            <a:stCxn id="98" idx="7"/>
            <a:endCxn id="88" idx="3"/>
          </p:cNvCxnSpPr>
          <p:nvPr/>
        </p:nvCxnSpPr>
        <p:spPr>
          <a:xfrm flipV="1">
            <a:off x="2497073" y="3750861"/>
            <a:ext cx="1425410" cy="706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5BF99AA-31FE-9A4F-9CA0-EDA85219DB44}"/>
              </a:ext>
            </a:extLst>
          </p:cNvPr>
          <p:cNvSpPr txBox="1"/>
          <p:nvPr/>
        </p:nvSpPr>
        <p:spPr>
          <a:xfrm>
            <a:off x="2626309" y="3907968"/>
            <a:ext cx="55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ɛ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9206E51-AE0F-E84D-BE05-DBC14B9C16F6}"/>
              </a:ext>
            </a:extLst>
          </p:cNvPr>
          <p:cNvSpPr/>
          <p:nvPr/>
        </p:nvSpPr>
        <p:spPr>
          <a:xfrm>
            <a:off x="3340035" y="4390385"/>
            <a:ext cx="1652954" cy="7561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9A65454-141A-5A48-A0A6-8C693965614A}"/>
              </a:ext>
            </a:extLst>
          </p:cNvPr>
          <p:cNvSpPr/>
          <p:nvPr/>
        </p:nvSpPr>
        <p:spPr>
          <a:xfrm>
            <a:off x="3399786" y="4333962"/>
            <a:ext cx="145584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sz="2400" dirty="0">
                <a:latin typeface="Cambria" panose="02040503050406030204" pitchFamily="18" charset="0"/>
              </a:rPr>
              <a:t>        (A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  <a:endParaRPr lang="en-US" sz="2400" dirty="0"/>
          </a:p>
          <a:p>
            <a:endParaRPr lang="en-US" sz="24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9CC1F5B-DBEE-EE43-B705-E97EBE76D853}"/>
              </a:ext>
            </a:extLst>
          </p:cNvPr>
          <p:cNvCxnSpPr/>
          <p:nvPr/>
        </p:nvCxnSpPr>
        <p:spPr>
          <a:xfrm>
            <a:off x="3763213" y="4716680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B19547C-5108-4243-A92A-46B2D42DD378}"/>
              </a:ext>
            </a:extLst>
          </p:cNvPr>
          <p:cNvCxnSpPr>
            <a:cxnSpLocks/>
          </p:cNvCxnSpPr>
          <p:nvPr/>
        </p:nvCxnSpPr>
        <p:spPr>
          <a:xfrm>
            <a:off x="4992989" y="4795522"/>
            <a:ext cx="664164" cy="24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EDF9072-B059-CD4C-8C1A-5F986F796A0E}"/>
              </a:ext>
            </a:extLst>
          </p:cNvPr>
          <p:cNvSpPr txBox="1"/>
          <p:nvPr/>
        </p:nvSpPr>
        <p:spPr>
          <a:xfrm>
            <a:off x="5065128" y="4333962"/>
            <a:ext cx="29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C6C922-CBC3-8344-BC8F-9863601E8A46}"/>
              </a:ext>
            </a:extLst>
          </p:cNvPr>
          <p:cNvGrpSpPr/>
          <p:nvPr/>
        </p:nvGrpSpPr>
        <p:grpSpPr>
          <a:xfrm>
            <a:off x="4577435" y="1957514"/>
            <a:ext cx="1652954" cy="756138"/>
            <a:chOff x="4577435" y="1957514"/>
            <a:chExt cx="1652954" cy="75613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41A625B-FA2F-5847-8D2A-3C91D8967BB8}"/>
                </a:ext>
              </a:extLst>
            </p:cNvPr>
            <p:cNvSpPr/>
            <p:nvPr/>
          </p:nvSpPr>
          <p:spPr>
            <a:xfrm>
              <a:off x="4577435" y="1957514"/>
              <a:ext cx="1652954" cy="7561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80F6708-F8FB-6648-A8EB-99AFF350DD1E}"/>
                </a:ext>
              </a:extLst>
            </p:cNvPr>
            <p:cNvSpPr/>
            <p:nvPr/>
          </p:nvSpPr>
          <p:spPr>
            <a:xfrm>
              <a:off x="4742945" y="1957514"/>
              <a:ext cx="130516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sym typeface="Symbol" panose="05050102010706020507" pitchFamily="18" charset="2"/>
                </a:rPr>
                <a:t>A</a:t>
              </a:r>
              <a:r>
                <a:rPr lang="en-US" sz="2400" dirty="0">
                  <a:latin typeface="Cambria" panose="02040503050406030204" pitchFamily="18" charset="0"/>
                </a:rPr>
                <a:t>ˊ        A</a:t>
              </a:r>
              <a:r>
                <a:rPr lang="en-US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  <a:endParaRPr lang="en-US" sz="40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1CE3B17-F192-CD4F-A7F6-5772E7A64FFF}"/>
                </a:ext>
              </a:extLst>
            </p:cNvPr>
            <p:cNvCxnSpPr/>
            <p:nvPr/>
          </p:nvCxnSpPr>
          <p:spPr>
            <a:xfrm>
              <a:off x="5154368" y="2335583"/>
              <a:ext cx="402167" cy="8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8D939E6-63EC-D343-9617-0EFFEDB81B85}"/>
                </a:ext>
              </a:extLst>
            </p:cNvPr>
            <p:cNvSpPr/>
            <p:nvPr/>
          </p:nvSpPr>
          <p:spPr>
            <a:xfrm>
              <a:off x="4683048" y="2024588"/>
              <a:ext cx="1451913" cy="6269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F582E5-F733-7C44-B47C-2996770BA824}"/>
              </a:ext>
            </a:extLst>
          </p:cNvPr>
          <p:cNvGrpSpPr/>
          <p:nvPr/>
        </p:nvGrpSpPr>
        <p:grpSpPr>
          <a:xfrm>
            <a:off x="5657153" y="4457810"/>
            <a:ext cx="1652954" cy="756138"/>
            <a:chOff x="5657153" y="4441579"/>
            <a:chExt cx="1652954" cy="756138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8BD4578-E2F7-0144-952D-3655F7F484CD}"/>
                </a:ext>
              </a:extLst>
            </p:cNvPr>
            <p:cNvSpPr/>
            <p:nvPr/>
          </p:nvSpPr>
          <p:spPr>
            <a:xfrm>
              <a:off x="5657153" y="4441579"/>
              <a:ext cx="1652954" cy="7561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1D94DEB-A177-C94D-86FE-96C9505EE9D4}"/>
                </a:ext>
              </a:extLst>
            </p:cNvPr>
            <p:cNvSpPr/>
            <p:nvPr/>
          </p:nvSpPr>
          <p:spPr>
            <a:xfrm>
              <a:off x="5796287" y="4441579"/>
              <a:ext cx="145584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sym typeface="Symbol" panose="05050102010706020507" pitchFamily="18" charset="2"/>
                </a:rPr>
                <a:t>A</a:t>
              </a:r>
              <a:r>
                <a:rPr lang="en-US" sz="2400" dirty="0">
                  <a:latin typeface="Cambria" panose="02040503050406030204" pitchFamily="18" charset="0"/>
                </a:rPr>
                <a:t>       (A)</a:t>
              </a:r>
              <a:r>
                <a:rPr lang="en-US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  <a:endParaRPr lang="en-US" sz="2400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E9F164E-9D09-F144-B5A6-4ABF4C6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051" y="4864106"/>
              <a:ext cx="402167" cy="8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0D667E6-BB79-EE4F-A364-6D5F9AFCCAF5}"/>
                </a:ext>
              </a:extLst>
            </p:cNvPr>
            <p:cNvSpPr/>
            <p:nvPr/>
          </p:nvSpPr>
          <p:spPr>
            <a:xfrm>
              <a:off x="5757673" y="4519591"/>
              <a:ext cx="1451913" cy="6269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8E6062-A039-EB40-A69C-2B55D0AF9A09}"/>
              </a:ext>
            </a:extLst>
          </p:cNvPr>
          <p:cNvGrpSpPr/>
          <p:nvPr/>
        </p:nvGrpSpPr>
        <p:grpSpPr>
          <a:xfrm>
            <a:off x="6762426" y="3113922"/>
            <a:ext cx="1652954" cy="756138"/>
            <a:chOff x="6762426" y="3113922"/>
            <a:chExt cx="1652954" cy="756138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4FC9A20-1D5F-194A-AA9A-CDA27171CF53}"/>
                </a:ext>
              </a:extLst>
            </p:cNvPr>
            <p:cNvSpPr/>
            <p:nvPr/>
          </p:nvSpPr>
          <p:spPr>
            <a:xfrm>
              <a:off x="6762426" y="3113922"/>
              <a:ext cx="1652954" cy="7561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2E5EAF0-FDA1-2546-8551-5D98518D8BE3}"/>
                </a:ext>
              </a:extLst>
            </p:cNvPr>
            <p:cNvSpPr/>
            <p:nvPr/>
          </p:nvSpPr>
          <p:spPr>
            <a:xfrm>
              <a:off x="6927936" y="3113922"/>
              <a:ext cx="118494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sym typeface="Symbol" panose="05050102010706020507" pitchFamily="18" charset="2"/>
                </a:rPr>
                <a:t>A</a:t>
              </a:r>
              <a:r>
                <a:rPr lang="en-US" sz="2400" dirty="0">
                  <a:latin typeface="Cambria" panose="02040503050406030204" pitchFamily="18" charset="0"/>
                </a:rPr>
                <a:t>        a</a:t>
              </a:r>
              <a:r>
                <a:rPr lang="en-US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  <a:endParaRPr lang="en-US" sz="2400" dirty="0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972AAE9-8283-A14F-9AB2-B4673ABE2B29}"/>
                </a:ext>
              </a:extLst>
            </p:cNvPr>
            <p:cNvCxnSpPr/>
            <p:nvPr/>
          </p:nvCxnSpPr>
          <p:spPr>
            <a:xfrm>
              <a:off x="7260149" y="3535624"/>
              <a:ext cx="402167" cy="8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5639DC9-A849-2449-B0E5-DFB5E87FB86D}"/>
                </a:ext>
              </a:extLst>
            </p:cNvPr>
            <p:cNvSpPr/>
            <p:nvPr/>
          </p:nvSpPr>
          <p:spPr>
            <a:xfrm>
              <a:off x="6862946" y="3186990"/>
              <a:ext cx="1451913" cy="6269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049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/>
      <p:bldP spid="70" grpId="0"/>
      <p:bldP spid="79" grpId="0"/>
      <p:bldP spid="82" grpId="0" animBg="1"/>
      <p:bldP spid="83" grpId="0"/>
      <p:bldP spid="87" grpId="0"/>
      <p:bldP spid="88" grpId="0" animBg="1"/>
      <p:bldP spid="89" grpId="0"/>
      <p:bldP spid="92" grpId="0"/>
      <p:bldP spid="97" grpId="0"/>
      <p:bldP spid="98" grpId="0" animBg="1"/>
      <p:bldP spid="99" grpId="0"/>
      <p:bldP spid="102" grpId="0"/>
      <p:bldP spid="104" grpId="0"/>
      <p:bldP spid="106" grpId="0"/>
      <p:bldP spid="107" grpId="0" animBg="1"/>
      <p:bldP spid="108" grpId="0"/>
      <p:bldP spid="11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070527" y="4808308"/>
            <a:ext cx="1716672" cy="7941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93388" y="3904326"/>
            <a:ext cx="1716672" cy="1195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2" y="826477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3. Construct DFA from the NFA.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6508" y="3721971"/>
            <a:ext cx="15231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A        </a:t>
            </a:r>
            <a:r>
              <a:rPr lang="en-US" sz="2400" dirty="0">
                <a:latin typeface="Cambria" panose="02040503050406030204" pitchFamily="18" charset="0"/>
              </a:rPr>
              <a:t> (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en-US" sz="2400" dirty="0">
                <a:latin typeface="Cambria" panose="02040503050406030204" pitchFamily="18" charset="0"/>
              </a:rPr>
              <a:t>A)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878369" y="4108887"/>
            <a:ext cx="15231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sz="2400" dirty="0">
                <a:latin typeface="Cambria" panose="02040503050406030204" pitchFamily="18" charset="0"/>
              </a:rPr>
              <a:t>         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en-US" sz="2400" dirty="0">
                <a:latin typeface="Cambria" panose="02040503050406030204" pitchFamily="18" charset="0"/>
              </a:rPr>
              <a:t>(A)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886508" y="4428125"/>
            <a:ext cx="13147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sz="2400" dirty="0">
                <a:latin typeface="Cambria" panose="02040503050406030204" pitchFamily="18" charset="0"/>
              </a:rPr>
              <a:t>         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en-US" sz="2400" dirty="0">
                <a:latin typeface="Cambria" panose="02040503050406030204" pitchFamily="18" charset="0"/>
              </a:rPr>
              <a:t> a</a:t>
            </a:r>
            <a:endParaRPr lang="en-US" sz="2400" dirty="0"/>
          </a:p>
          <a:p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83404" y="4169100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92196" y="4500090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04340" y="4808308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070527" y="3358115"/>
            <a:ext cx="1716672" cy="871884"/>
            <a:chOff x="4015790" y="3150629"/>
            <a:chExt cx="1716672" cy="871884"/>
          </a:xfrm>
        </p:grpSpPr>
        <p:sp>
          <p:nvSpPr>
            <p:cNvPr id="24" name="Rectangle 23"/>
            <p:cNvSpPr/>
            <p:nvPr/>
          </p:nvSpPr>
          <p:spPr>
            <a:xfrm>
              <a:off x="4015790" y="3228367"/>
              <a:ext cx="1716672" cy="794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40579" y="3150629"/>
              <a:ext cx="118494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sym typeface="Symbol" panose="05050102010706020507" pitchFamily="18" charset="2"/>
                </a:rPr>
                <a:t>A</a:t>
              </a:r>
              <a:r>
                <a:rPr lang="en-US" sz="2400" dirty="0">
                  <a:latin typeface="Cambria" panose="02040503050406030204" pitchFamily="18" charset="0"/>
                </a:rPr>
                <a:t>        a</a:t>
              </a:r>
              <a:r>
                <a:rPr lang="en-US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  <a:endParaRPr lang="en-US" sz="24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4215351" y="4682155"/>
            <a:ext cx="145584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sz="2400" dirty="0">
                <a:latin typeface="Cambria" panose="02040503050406030204" pitchFamily="18" charset="0"/>
              </a:rPr>
              <a:t>        (A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839908" y="4807388"/>
            <a:ext cx="1716672" cy="7941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45238" y="4732573"/>
            <a:ext cx="14558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sz="2400" dirty="0">
                <a:latin typeface="Cambria" panose="02040503050406030204" pitchFamily="18" charset="0"/>
              </a:rPr>
              <a:t>        (A)</a:t>
            </a: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646665" y="3787066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76566" y="5108076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312422" y="5152363"/>
            <a:ext cx="402167" cy="8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76779" y="3155520"/>
            <a:ext cx="8792" cy="7488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2616940" y="4946340"/>
            <a:ext cx="1464210" cy="20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6" idx="1"/>
          </p:cNvCxnSpPr>
          <p:nvPr/>
        </p:nvCxnSpPr>
        <p:spPr>
          <a:xfrm>
            <a:off x="5787199" y="5183933"/>
            <a:ext cx="1052709" cy="205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610060" y="3154760"/>
            <a:ext cx="1452780" cy="481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2610060" y="3982329"/>
            <a:ext cx="1471090" cy="4660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477740" y="4242011"/>
            <a:ext cx="423841" cy="574762"/>
          </a:xfrm>
          <a:custGeom>
            <a:avLst/>
            <a:gdLst>
              <a:gd name="connsiteX0" fmla="*/ 358217 w 375802"/>
              <a:gd name="connsiteY0" fmla="*/ 325909 h 513244"/>
              <a:gd name="connsiteX1" fmla="*/ 261502 w 375802"/>
              <a:gd name="connsiteY1" fmla="*/ 510548 h 513244"/>
              <a:gd name="connsiteX2" fmla="*/ 50486 w 375802"/>
              <a:gd name="connsiteY2" fmla="*/ 413832 h 513244"/>
              <a:gd name="connsiteX3" fmla="*/ 6525 w 375802"/>
              <a:gd name="connsiteY3" fmla="*/ 123686 h 513244"/>
              <a:gd name="connsiteX4" fmla="*/ 155994 w 375802"/>
              <a:gd name="connsiteY4" fmla="*/ 594 h 513244"/>
              <a:gd name="connsiteX5" fmla="*/ 375802 w 375802"/>
              <a:gd name="connsiteY5" fmla="*/ 167648 h 51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5802" h="513244">
                <a:moveTo>
                  <a:pt x="358217" y="325909"/>
                </a:moveTo>
                <a:cubicBezTo>
                  <a:pt x="335504" y="410901"/>
                  <a:pt x="312791" y="495894"/>
                  <a:pt x="261502" y="510548"/>
                </a:cubicBezTo>
                <a:cubicBezTo>
                  <a:pt x="210213" y="525202"/>
                  <a:pt x="92982" y="478309"/>
                  <a:pt x="50486" y="413832"/>
                </a:cubicBezTo>
                <a:cubicBezTo>
                  <a:pt x="7990" y="349355"/>
                  <a:pt x="-11060" y="192559"/>
                  <a:pt x="6525" y="123686"/>
                </a:cubicBezTo>
                <a:cubicBezTo>
                  <a:pt x="24110" y="54813"/>
                  <a:pt x="94448" y="-6733"/>
                  <a:pt x="155994" y="594"/>
                </a:cubicBezTo>
                <a:cubicBezTo>
                  <a:pt x="217540" y="7921"/>
                  <a:pt x="334771" y="145667"/>
                  <a:pt x="375802" y="16764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13F2951-FFB2-2D41-A77F-08453083427E}"/>
              </a:ext>
            </a:extLst>
          </p:cNvPr>
          <p:cNvGrpSpPr/>
          <p:nvPr/>
        </p:nvGrpSpPr>
        <p:grpSpPr>
          <a:xfrm>
            <a:off x="2593035" y="2163035"/>
            <a:ext cx="1477492" cy="461665"/>
            <a:chOff x="2593035" y="2163035"/>
            <a:chExt cx="1477492" cy="46166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593035" y="2554863"/>
              <a:ext cx="1477492" cy="121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704166" y="2163035"/>
              <a:ext cx="559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A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363456" y="3107556"/>
            <a:ext cx="300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(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7118" y="4242010"/>
            <a:ext cx="55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(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80450" y="4556076"/>
            <a:ext cx="55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80450" y="2849223"/>
            <a:ext cx="55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31150" y="3982329"/>
            <a:ext cx="55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56820" y="4725704"/>
            <a:ext cx="55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94D4435-A480-F540-85B8-682C2D0EA254}"/>
              </a:ext>
            </a:extLst>
          </p:cNvPr>
          <p:cNvGrpSpPr/>
          <p:nvPr/>
        </p:nvGrpSpPr>
        <p:grpSpPr>
          <a:xfrm>
            <a:off x="577590" y="1799984"/>
            <a:ext cx="2032470" cy="1785104"/>
            <a:chOff x="577590" y="1799984"/>
            <a:chExt cx="2032470" cy="17851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C4B51FB-B89E-814A-B67E-E93CE928AB28}"/>
                </a:ext>
              </a:extLst>
            </p:cNvPr>
            <p:cNvGrpSpPr/>
            <p:nvPr/>
          </p:nvGrpSpPr>
          <p:grpSpPr>
            <a:xfrm>
              <a:off x="577590" y="1799984"/>
              <a:ext cx="2032470" cy="1785104"/>
              <a:chOff x="577590" y="1799984"/>
              <a:chExt cx="2032470" cy="178510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93388" y="1960685"/>
                <a:ext cx="1716672" cy="11957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86508" y="1799984"/>
                <a:ext cx="130516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sz="2400" dirty="0">
                    <a:latin typeface="Cambria" panose="02040503050406030204" pitchFamily="18" charset="0"/>
                  </a:rPr>
                  <a:t>ˊ        </a:t>
                </a:r>
                <a:r>
                  <a:rPr lang="en-US" sz="4000" b="1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.</a:t>
                </a:r>
                <a:r>
                  <a:rPr lang="en-US" sz="2400" dirty="0">
                    <a:latin typeface="Cambria" panose="02040503050406030204" pitchFamily="18" charset="0"/>
                  </a:rPr>
                  <a:t>A</a:t>
                </a:r>
                <a:endParaRPr lang="en-US" sz="2400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86508" y="2153927"/>
                <a:ext cx="152317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sz="2400" dirty="0">
                    <a:latin typeface="Cambria" panose="02040503050406030204" pitchFamily="18" charset="0"/>
                  </a:rPr>
                  <a:t>         </a:t>
                </a:r>
                <a:r>
                  <a:rPr lang="en-US" sz="4000" b="1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.</a:t>
                </a:r>
                <a:r>
                  <a:rPr lang="en-US" sz="2400" dirty="0">
                    <a:latin typeface="Cambria" panose="02040503050406030204" pitchFamily="18" charset="0"/>
                  </a:rPr>
                  <a:t>(A)</a:t>
                </a:r>
                <a:endParaRPr lang="en-US" sz="24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12229" y="2507870"/>
                <a:ext cx="1314784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sz="2400" dirty="0">
                    <a:latin typeface="Cambria" panose="02040503050406030204" pitchFamily="18" charset="0"/>
                  </a:rPr>
                  <a:t>         </a:t>
                </a:r>
                <a:r>
                  <a:rPr lang="en-US" sz="4000" b="1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.</a:t>
                </a:r>
                <a:r>
                  <a:rPr lang="en-US" sz="2400" dirty="0">
                    <a:latin typeface="Cambria" panose="02040503050406030204" pitchFamily="18" charset="0"/>
                  </a:rPr>
                  <a:t> a</a:t>
                </a:r>
                <a:endParaRPr lang="en-US" sz="2400" dirty="0"/>
              </a:p>
              <a:p>
                <a:endParaRPr lang="en-US" sz="2400" dirty="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1304343" y="2247209"/>
                <a:ext cx="402167" cy="84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304342" y="2558561"/>
                <a:ext cx="402167" cy="84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1304341" y="2916736"/>
                <a:ext cx="402167" cy="84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77590" y="2562793"/>
                <a:ext cx="316543" cy="93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3"/>
            <p:cNvSpPr/>
            <p:nvPr/>
          </p:nvSpPr>
          <p:spPr>
            <a:xfrm>
              <a:off x="2275461" y="2786343"/>
              <a:ext cx="282201" cy="2963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55" name="Oval 54"/>
          <p:cNvSpPr/>
          <p:nvPr/>
        </p:nvSpPr>
        <p:spPr>
          <a:xfrm>
            <a:off x="8190297" y="5249000"/>
            <a:ext cx="282201" cy="296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422844" y="3853505"/>
            <a:ext cx="282201" cy="296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243604" y="4742796"/>
            <a:ext cx="282201" cy="296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458806" y="5249000"/>
            <a:ext cx="282201" cy="296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CB8E34-AD0C-C24F-9377-A8DC8A78DC6B}"/>
              </a:ext>
            </a:extLst>
          </p:cNvPr>
          <p:cNvGrpSpPr/>
          <p:nvPr/>
        </p:nvGrpSpPr>
        <p:grpSpPr>
          <a:xfrm>
            <a:off x="4070527" y="1999311"/>
            <a:ext cx="1716672" cy="882256"/>
            <a:chOff x="4070527" y="1999311"/>
            <a:chExt cx="1716672" cy="882256"/>
          </a:xfrm>
        </p:grpSpPr>
        <p:sp>
          <p:nvSpPr>
            <p:cNvPr id="23" name="Rectangle 22"/>
            <p:cNvSpPr/>
            <p:nvPr/>
          </p:nvSpPr>
          <p:spPr>
            <a:xfrm>
              <a:off x="4070527" y="2087421"/>
              <a:ext cx="1716672" cy="794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81656" y="1999311"/>
              <a:ext cx="130516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sym typeface="Symbol" panose="05050102010706020507" pitchFamily="18" charset="2"/>
                </a:rPr>
                <a:t>A</a:t>
              </a:r>
              <a:r>
                <a:rPr lang="en-US" sz="2400" dirty="0">
                  <a:latin typeface="Cambria" panose="02040503050406030204" pitchFamily="18" charset="0"/>
                </a:rPr>
                <a:t>ˊ        A</a:t>
              </a:r>
              <a:r>
                <a:rPr lang="en-US" sz="4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.</a:t>
              </a:r>
              <a:endParaRPr lang="en-US" sz="40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673042" y="2396901"/>
              <a:ext cx="402167" cy="8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5442661" y="2507870"/>
              <a:ext cx="282201" cy="2963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9CB6B19-DC3E-EF41-AE76-CFDB8C274056}"/>
                </a:ext>
              </a:extLst>
            </p:cNvPr>
            <p:cNvSpPr/>
            <p:nvPr/>
          </p:nvSpPr>
          <p:spPr>
            <a:xfrm>
              <a:off x="4116915" y="2127312"/>
              <a:ext cx="1623895" cy="70603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1EBB732B-C867-2F4D-8BEC-903E5173FDC5}"/>
              </a:ext>
            </a:extLst>
          </p:cNvPr>
          <p:cNvSpPr/>
          <p:nvPr/>
        </p:nvSpPr>
        <p:spPr>
          <a:xfrm>
            <a:off x="4116915" y="3478357"/>
            <a:ext cx="1623895" cy="7060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3575C15-8FDA-A84F-820F-84C1CFB9B927}"/>
              </a:ext>
            </a:extLst>
          </p:cNvPr>
          <p:cNvSpPr/>
          <p:nvPr/>
        </p:nvSpPr>
        <p:spPr>
          <a:xfrm>
            <a:off x="6886296" y="4841178"/>
            <a:ext cx="1623895" cy="7060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6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5" grpId="0" animBg="1"/>
      <p:bldP spid="12" grpId="0"/>
      <p:bldP spid="13" grpId="0"/>
      <p:bldP spid="14" grpId="0"/>
      <p:bldP spid="21" grpId="0"/>
      <p:bldP spid="26" grpId="0" animBg="1"/>
      <p:bldP spid="22" grpId="0"/>
      <p:bldP spid="45" grpId="0" animBg="1"/>
      <p:bldP spid="47" grpId="0"/>
      <p:bldP spid="48" grpId="0"/>
      <p:bldP spid="49" grpId="0"/>
      <p:bldP spid="50" grpId="0"/>
      <p:bldP spid="51" grpId="0"/>
      <p:bldP spid="52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54" y="729762"/>
            <a:ext cx="7665501" cy="63347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latin typeface="Cambria" panose="02040503050406030204" pitchFamily="18" charset="0"/>
              </a:rPr>
              <a:t>4. SLR(1) Parsing actions for given string  ( ( a ) ). S=shift, R=reduce.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82530" y="1645312"/>
            <a:ext cx="6501607" cy="4216785"/>
            <a:chOff x="831523" y="1117029"/>
            <a:chExt cx="6092999" cy="3937751"/>
          </a:xfrm>
        </p:grpSpPr>
        <p:grpSp>
          <p:nvGrpSpPr>
            <p:cNvPr id="10" name="Group 9"/>
            <p:cNvGrpSpPr/>
            <p:nvPr/>
          </p:nvGrpSpPr>
          <p:grpSpPr>
            <a:xfrm>
              <a:off x="833677" y="1117029"/>
              <a:ext cx="6090845" cy="3232392"/>
              <a:chOff x="830138" y="1749039"/>
              <a:chExt cx="6090845" cy="379436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830138" y="1749039"/>
                <a:ext cx="6090845" cy="3794367"/>
                <a:chOff x="830138" y="1749039"/>
                <a:chExt cx="6090845" cy="3794367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33677" y="1749039"/>
                  <a:ext cx="6087306" cy="2956989"/>
                  <a:chOff x="1613646" y="1834406"/>
                  <a:chExt cx="6087306" cy="2956989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613646" y="1834406"/>
                    <a:ext cx="6087306" cy="2153797"/>
                    <a:chOff x="1613646" y="1834406"/>
                    <a:chExt cx="6087306" cy="2153797"/>
                  </a:xfrm>
                </p:grpSpPr>
                <p:cxnSp>
                  <p:nvCxnSpPr>
                    <p:cNvPr id="37" name="Straight Arrow Connector 36"/>
                    <p:cNvCxnSpPr/>
                    <p:nvPr/>
                  </p:nvCxnSpPr>
                  <p:spPr>
                    <a:xfrm>
                      <a:off x="5365907" y="3047877"/>
                      <a:ext cx="402167" cy="846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5434749" y="3979738"/>
                      <a:ext cx="402167" cy="846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1613917" y="1834406"/>
                      <a:ext cx="6087035" cy="429764"/>
                      <a:chOff x="1004318" y="2385154"/>
                      <a:chExt cx="6087035" cy="429764"/>
                    </a:xfrm>
                  </p:grpSpPr>
                  <p:sp>
                    <p:nvSpPr>
                      <p:cNvPr id="52" name="Rectangle 51"/>
                      <p:cNvSpPr/>
                      <p:nvPr/>
                    </p:nvSpPr>
                    <p:spPr>
                      <a:xfrm>
                        <a:off x="1004318" y="2385154"/>
                        <a:ext cx="6087035" cy="412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3" name="Straight Connector 52"/>
                      <p:cNvCxnSpPr/>
                      <p:nvPr/>
                    </p:nvCxnSpPr>
                    <p:spPr>
                      <a:xfrm>
                        <a:off x="3048000" y="2385154"/>
                        <a:ext cx="0" cy="42976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>
                        <a:off x="5074027" y="2385154"/>
                        <a:ext cx="0" cy="429763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1613646" y="2241759"/>
                      <a:ext cx="6087035" cy="466166"/>
                      <a:chOff x="1004047" y="2348752"/>
                      <a:chExt cx="6087035" cy="466166"/>
                    </a:xfrm>
                  </p:grpSpPr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1004047" y="2366682"/>
                        <a:ext cx="6087035" cy="412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50" name="Straight Connector 49"/>
                      <p:cNvCxnSpPr/>
                      <p:nvPr/>
                    </p:nvCxnSpPr>
                    <p:spPr>
                      <a:xfrm>
                        <a:off x="3048000" y="2348753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Connector 50"/>
                      <p:cNvCxnSpPr/>
                      <p:nvPr/>
                    </p:nvCxnSpPr>
                    <p:spPr>
                      <a:xfrm>
                        <a:off x="5074027" y="2348752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1" name="Group 40"/>
                    <p:cNvGrpSpPr/>
                    <p:nvPr/>
                  </p:nvGrpSpPr>
                  <p:grpSpPr>
                    <a:xfrm>
                      <a:off x="1613646" y="2667581"/>
                      <a:ext cx="6087035" cy="466166"/>
                      <a:chOff x="1004047" y="2348752"/>
                      <a:chExt cx="6087035" cy="466166"/>
                    </a:xfrm>
                  </p:grpSpPr>
                  <p:sp>
                    <p:nvSpPr>
                      <p:cNvPr id="46" name="Rectangle 45"/>
                      <p:cNvSpPr/>
                      <p:nvPr/>
                    </p:nvSpPr>
                    <p:spPr>
                      <a:xfrm>
                        <a:off x="1004047" y="2366682"/>
                        <a:ext cx="6087035" cy="4123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7" name="Straight Connector 46"/>
                      <p:cNvCxnSpPr/>
                      <p:nvPr/>
                    </p:nvCxnSpPr>
                    <p:spPr>
                      <a:xfrm>
                        <a:off x="3048000" y="2348753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Connector 47"/>
                      <p:cNvCxnSpPr/>
                      <p:nvPr/>
                    </p:nvCxnSpPr>
                    <p:spPr>
                      <a:xfrm>
                        <a:off x="5074027" y="2348752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1613647" y="3097888"/>
                      <a:ext cx="6087035" cy="466166"/>
                      <a:chOff x="1004047" y="2348752"/>
                      <a:chExt cx="6087035" cy="466166"/>
                    </a:xfrm>
                  </p:grpSpPr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004047" y="2366682"/>
                        <a:ext cx="6087035" cy="412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4" name="Straight Connector 43"/>
                      <p:cNvCxnSpPr/>
                      <p:nvPr/>
                    </p:nvCxnSpPr>
                    <p:spPr>
                      <a:xfrm>
                        <a:off x="3048000" y="2348753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/>
                      <p:nvPr/>
                    </p:nvCxnSpPr>
                    <p:spPr>
                      <a:xfrm>
                        <a:off x="5074027" y="2348752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1613646" y="3518406"/>
                    <a:ext cx="6087306" cy="1272989"/>
                    <a:chOff x="1613646" y="1798004"/>
                    <a:chExt cx="6087306" cy="1272989"/>
                  </a:xfrm>
                </p:grpSpPr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>
                      <a:off x="5365907" y="3047877"/>
                      <a:ext cx="402167" cy="846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1613646" y="1798004"/>
                      <a:ext cx="6087035" cy="466166"/>
                      <a:chOff x="1004047" y="2348752"/>
                      <a:chExt cx="6087035" cy="466166"/>
                    </a:xfrm>
                  </p:grpSpPr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1004047" y="2366682"/>
                        <a:ext cx="6087035" cy="4123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>
                        <a:off x="3048000" y="2348753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>
                        <a:off x="5074027" y="2348752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1613917" y="2232912"/>
                      <a:ext cx="6087035" cy="475013"/>
                      <a:chOff x="1004318" y="2339905"/>
                      <a:chExt cx="6087035" cy="475013"/>
                    </a:xfrm>
                  </p:grpSpPr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1004318" y="2339905"/>
                        <a:ext cx="6087035" cy="412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>
                        <a:off x="3048000" y="2348753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Connector 32"/>
                      <p:cNvCxnSpPr/>
                      <p:nvPr/>
                    </p:nvCxnSpPr>
                    <p:spPr>
                      <a:xfrm>
                        <a:off x="5074027" y="2348752"/>
                        <a:ext cx="0" cy="466165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613646" y="2658616"/>
                      <a:ext cx="6087035" cy="412377"/>
                      <a:chOff x="1004047" y="2339787"/>
                      <a:chExt cx="6087035" cy="412377"/>
                    </a:xfrm>
                  </p:grpSpPr>
                  <p:sp>
                    <p:nvSpPr>
                      <p:cNvPr id="28" name="Rectangle 27"/>
                      <p:cNvSpPr/>
                      <p:nvPr/>
                    </p:nvSpPr>
                    <p:spPr>
                      <a:xfrm>
                        <a:off x="1004047" y="2339787"/>
                        <a:ext cx="6087035" cy="4123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>
                        <a:off x="3048000" y="2348753"/>
                        <a:ext cx="0" cy="403411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/>
                      <p:cNvCxnSpPr/>
                      <p:nvPr/>
                    </p:nvCxnSpPr>
                    <p:spPr>
                      <a:xfrm>
                        <a:off x="5074027" y="2348752"/>
                        <a:ext cx="0" cy="40341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20" name="Rectangle 19"/>
                <p:cNvSpPr/>
                <p:nvPr/>
              </p:nvSpPr>
              <p:spPr>
                <a:xfrm>
                  <a:off x="830138" y="4715023"/>
                  <a:ext cx="6087035" cy="41237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833679" y="5131029"/>
                  <a:ext cx="6087035" cy="4123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2886555" y="4727618"/>
                <a:ext cx="0" cy="4034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886555" y="5117702"/>
                <a:ext cx="0" cy="4034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903617" y="5117702"/>
                <a:ext cx="0" cy="4034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903617" y="4714291"/>
                <a:ext cx="0" cy="4034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831523" y="4341184"/>
              <a:ext cx="6087306" cy="713596"/>
              <a:chOff x="840488" y="4341184"/>
              <a:chExt cx="6087306" cy="71359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40759" y="4341184"/>
                <a:ext cx="6087035" cy="3513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40488" y="4703479"/>
                <a:ext cx="6087035" cy="351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55" name="Straight Connector 54"/>
          <p:cNvCxnSpPr/>
          <p:nvPr/>
        </p:nvCxnSpPr>
        <p:spPr>
          <a:xfrm>
            <a:off x="3279152" y="5097935"/>
            <a:ext cx="0" cy="3680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277221" y="5474129"/>
            <a:ext cx="0" cy="3680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431482" y="5106114"/>
            <a:ext cx="0" cy="3680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431482" y="5494082"/>
            <a:ext cx="0" cy="3680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620562" y="1645312"/>
            <a:ext cx="0" cy="4216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132573" y="2009712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132573" y="2395346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132573" y="2790470"/>
            <a:ext cx="327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132573" y="354239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132573" y="3153983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32573" y="392737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32573" y="4313716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32573" y="4639770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8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132573" y="503662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9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132573" y="5425304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10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20009" y="1654498"/>
            <a:ext cx="1649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Parsing Stack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769278" y="1645667"/>
            <a:ext cx="780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Input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921830" y="1628501"/>
            <a:ext cx="892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Action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860720" y="2021753"/>
            <a:ext cx="457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769940" y="2008408"/>
            <a:ext cx="830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((a))$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12585" y="1994379"/>
            <a:ext cx="4539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S3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12585" y="2407260"/>
            <a:ext cx="4539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S3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918963" y="2810699"/>
            <a:ext cx="4539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S2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860720" y="240726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$0(3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867724" y="2396439"/>
            <a:ext cx="732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(a))$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860720" y="2772544"/>
            <a:ext cx="938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$0(3(3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965507" y="2791364"/>
            <a:ext cx="635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a))$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860720" y="3195222"/>
            <a:ext cx="1205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$0(3(3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a2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090541" y="3202894"/>
            <a:ext cx="510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))$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60720" y="3552968"/>
            <a:ext cx="1241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$0(3(3A4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090541" y="3545335"/>
            <a:ext cx="510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))$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3797" y="3552968"/>
            <a:ext cx="4539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latin typeface="Cambria" panose="02040503050406030204" pitchFamily="18" charset="0"/>
              </a:rPr>
              <a:t>S5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860720" y="3975212"/>
            <a:ext cx="1481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$0(3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(3A4)5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188325" y="3928956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)$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860720" y="4352750"/>
            <a:ext cx="1000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$0(3A4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188325" y="4333480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)$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870901" y="4314709"/>
            <a:ext cx="4539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S5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860720" y="4710269"/>
            <a:ext cx="1241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$0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(3A4)5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286107" y="472950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860720" y="5094658"/>
            <a:ext cx="760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$0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A1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286107" y="5114149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626494" y="5463530"/>
            <a:ext cx="10735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ACCEPT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5568257" y="3160696"/>
            <a:ext cx="1762021" cy="400110"/>
            <a:chOff x="5568257" y="3160696"/>
            <a:chExt cx="1762021" cy="400110"/>
          </a:xfrm>
        </p:grpSpPr>
        <p:sp>
          <p:nvSpPr>
            <p:cNvPr id="84" name="Rectangle 83"/>
            <p:cNvSpPr/>
            <p:nvPr/>
          </p:nvSpPr>
          <p:spPr>
            <a:xfrm>
              <a:off x="5568257" y="3160696"/>
              <a:ext cx="17620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</a:rPr>
                <a:t>        R:  A        a</a:t>
              </a: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6641417" y="3397784"/>
              <a:ext cx="339235" cy="51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5568257" y="3948775"/>
            <a:ext cx="1880643" cy="400110"/>
            <a:chOff x="5568257" y="3948775"/>
            <a:chExt cx="1880643" cy="400110"/>
          </a:xfrm>
        </p:grpSpPr>
        <p:sp>
          <p:nvSpPr>
            <p:cNvPr id="90" name="Rectangle 89"/>
            <p:cNvSpPr/>
            <p:nvPr/>
          </p:nvSpPr>
          <p:spPr>
            <a:xfrm>
              <a:off x="5568257" y="3948775"/>
              <a:ext cx="18806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</a:rPr>
                <a:t>         R: A       (A)</a:t>
              </a:r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638563" y="4170102"/>
              <a:ext cx="339235" cy="51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568257" y="4682667"/>
            <a:ext cx="1992853" cy="400110"/>
            <a:chOff x="5568257" y="4682667"/>
            <a:chExt cx="1992853" cy="400110"/>
          </a:xfrm>
        </p:grpSpPr>
        <p:sp>
          <p:nvSpPr>
            <p:cNvPr id="96" name="Rectangle 95"/>
            <p:cNvSpPr/>
            <p:nvPr/>
          </p:nvSpPr>
          <p:spPr>
            <a:xfrm>
              <a:off x="5568257" y="4682667"/>
              <a:ext cx="19928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</a:rPr>
                <a:t>         R:  A       (A)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6675133" y="4912429"/>
              <a:ext cx="339235" cy="51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572263" y="5088244"/>
            <a:ext cx="1697901" cy="400110"/>
            <a:chOff x="5572263" y="5088244"/>
            <a:chExt cx="1697901" cy="400110"/>
          </a:xfrm>
        </p:grpSpPr>
        <p:sp>
          <p:nvSpPr>
            <p:cNvPr id="99" name="Rectangle 98"/>
            <p:cNvSpPr/>
            <p:nvPr/>
          </p:nvSpPr>
          <p:spPr>
            <a:xfrm>
              <a:off x="5572263" y="5088244"/>
              <a:ext cx="16979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</a:rPr>
                <a:t>        R:  Aˊ      A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6665458" y="5289678"/>
              <a:ext cx="339235" cy="51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9717BE0-CC74-AE46-9880-F24EFDE56FA4}"/>
              </a:ext>
            </a:extLst>
          </p:cNvPr>
          <p:cNvSpPr/>
          <p:nvPr/>
        </p:nvSpPr>
        <p:spPr>
          <a:xfrm>
            <a:off x="1860720" y="5472171"/>
            <a:ext cx="686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$0Aˊ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D52BE2-84E9-2B4C-9D82-41C46C727E1C}"/>
              </a:ext>
            </a:extLst>
          </p:cNvPr>
          <p:cNvSpPr/>
          <p:nvPr/>
        </p:nvSpPr>
        <p:spPr>
          <a:xfrm>
            <a:off x="4286107" y="5493107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411203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7" grpId="0"/>
      <p:bldP spid="97" grpId="1"/>
      <p:bldP spid="98" grpId="0"/>
      <p:bldP spid="98" grpId="1"/>
      <p:bldP spid="101" grpId="0"/>
      <p:bldP spid="101" grpId="1"/>
      <p:bldP spid="107" grpId="2"/>
      <p:bldP spid="10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Formal definition for context free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A context free grammar is a quadruple (V,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, P, S) where,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V is a finite set of variables (non-terminal),</a:t>
            </a:r>
          </a:p>
          <a:p>
            <a:pPr>
              <a:buFont typeface="Symbol" panose="05050102010706020507" pitchFamily="18" charset="2"/>
              <a:buChar char="S"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is the alphabet (terminals),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S is the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start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 symbol (S  V),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P is a finite set of rules (production rules).</a:t>
            </a:r>
          </a:p>
        </p:txBody>
      </p:sp>
    </p:spTree>
    <p:extLst>
      <p:ext uri="{BB962C8B-B14F-4D97-AF65-F5344CB8AC3E}">
        <p14:creationId xmlns:p14="http://schemas.microsoft.com/office/powerpoint/2010/main" val="34973005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54" y="729762"/>
            <a:ext cx="8152781" cy="76687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800" dirty="0"/>
              <a:t>5</a:t>
            </a:r>
            <a:r>
              <a:rPr lang="en-US" sz="3800" dirty="0">
                <a:latin typeface="Cambria" panose="02040503050406030204" pitchFamily="18" charset="0"/>
              </a:rPr>
              <a:t>. SLR(1) Parsing actions for given string  ( ( a ).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84828" y="1645312"/>
            <a:ext cx="6499309" cy="3085249"/>
            <a:chOff x="830138" y="1749039"/>
            <a:chExt cx="6090845" cy="3381990"/>
          </a:xfrm>
        </p:grpSpPr>
        <p:grpSp>
          <p:nvGrpSpPr>
            <p:cNvPr id="14" name="Group 13"/>
            <p:cNvGrpSpPr/>
            <p:nvPr/>
          </p:nvGrpSpPr>
          <p:grpSpPr>
            <a:xfrm>
              <a:off x="830138" y="1749039"/>
              <a:ext cx="6090845" cy="3378361"/>
              <a:chOff x="830138" y="1749039"/>
              <a:chExt cx="6090845" cy="33783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33677" y="1749039"/>
                <a:ext cx="6087306" cy="2956989"/>
                <a:chOff x="1613646" y="1834406"/>
                <a:chExt cx="6087306" cy="2956989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613646" y="1834406"/>
                  <a:ext cx="6087306" cy="2153797"/>
                  <a:chOff x="1613646" y="1834406"/>
                  <a:chExt cx="6087306" cy="2153797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5365907" y="3047877"/>
                    <a:ext cx="402167" cy="846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5434749" y="3979738"/>
                    <a:ext cx="402167" cy="846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613917" y="1834406"/>
                    <a:ext cx="6087035" cy="429764"/>
                    <a:chOff x="1004318" y="2385154"/>
                    <a:chExt cx="6087035" cy="429764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1004318" y="2385154"/>
                      <a:ext cx="6087035" cy="412377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3048000" y="2385154"/>
                      <a:ext cx="0" cy="42976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>
                      <a:off x="5074027" y="2385154"/>
                      <a:ext cx="0" cy="42976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1613646" y="2241759"/>
                    <a:ext cx="6087035" cy="466166"/>
                    <a:chOff x="1004047" y="2348752"/>
                    <a:chExt cx="6087035" cy="466166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1004047" y="2366682"/>
                      <a:ext cx="6087035" cy="41237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>
                      <a:off x="3048000" y="2348753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5074027" y="2348752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1613646" y="2667581"/>
                    <a:ext cx="6087035" cy="466166"/>
                    <a:chOff x="1004047" y="2348752"/>
                    <a:chExt cx="6087035" cy="466166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004047" y="2366682"/>
                      <a:ext cx="6087035" cy="4123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3048000" y="2348753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>
                      <a:off x="5074027" y="2348752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1613647" y="3097888"/>
                    <a:ext cx="6087035" cy="466166"/>
                    <a:chOff x="1004047" y="2348752"/>
                    <a:chExt cx="6087035" cy="466166"/>
                  </a:xfrm>
                </p:grpSpPr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1004047" y="2366682"/>
                      <a:ext cx="6087035" cy="41237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>
                      <a:off x="3048000" y="2348753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>
                      <a:off x="5074027" y="2348752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613646" y="3518406"/>
                  <a:ext cx="6087306" cy="1272989"/>
                  <a:chOff x="1613646" y="1798004"/>
                  <a:chExt cx="6087306" cy="1272989"/>
                </a:xfrm>
              </p:grpSpPr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5365907" y="3047877"/>
                    <a:ext cx="402167" cy="846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613646" y="1798004"/>
                    <a:ext cx="6087035" cy="466166"/>
                    <a:chOff x="1004047" y="2348752"/>
                    <a:chExt cx="6087035" cy="466166"/>
                  </a:xfrm>
                </p:grpSpPr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04047" y="2366682"/>
                      <a:ext cx="6087035" cy="4123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>
                      <a:off x="3048000" y="2348753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>
                      <a:off x="5074027" y="2348752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1613917" y="2232912"/>
                    <a:ext cx="6087035" cy="475013"/>
                    <a:chOff x="1004318" y="2339905"/>
                    <a:chExt cx="6087035" cy="475013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004318" y="2339905"/>
                      <a:ext cx="6087035" cy="41237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>
                      <a:off x="3048000" y="2348753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/>
                    <p:nvPr/>
                  </p:nvCxnSpPr>
                  <p:spPr>
                    <a:xfrm>
                      <a:off x="5074027" y="2348752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1613646" y="2658616"/>
                    <a:ext cx="6087035" cy="412377"/>
                    <a:chOff x="1004047" y="2339787"/>
                    <a:chExt cx="6087035" cy="412377"/>
                  </a:xfrm>
                </p:grpSpPr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1004047" y="2339787"/>
                      <a:ext cx="6087035" cy="4123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>
                      <a:off x="3048000" y="2348753"/>
                      <a:ext cx="0" cy="403411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/>
                    <p:cNvCxnSpPr/>
                    <p:nvPr/>
                  </p:nvCxnSpPr>
                  <p:spPr>
                    <a:xfrm>
                      <a:off x="5074027" y="2348752"/>
                      <a:ext cx="0" cy="40341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0" name="Rectangle 19"/>
              <p:cNvSpPr/>
              <p:nvPr/>
            </p:nvSpPr>
            <p:spPr>
              <a:xfrm>
                <a:off x="830138" y="4715023"/>
                <a:ext cx="6087035" cy="4123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2886555" y="4727618"/>
              <a:ext cx="0" cy="4034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03617" y="4714291"/>
              <a:ext cx="0" cy="4034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>
            <a:cxnSpLocks/>
          </p:cNvCxnSpPr>
          <p:nvPr/>
        </p:nvCxnSpPr>
        <p:spPr>
          <a:xfrm>
            <a:off x="1620562" y="1645312"/>
            <a:ext cx="0" cy="3073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132573" y="2009712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132573" y="2395346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132573" y="2790470"/>
            <a:ext cx="327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132573" y="354239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132573" y="3153983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32573" y="392737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32573" y="4313716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20009" y="1654498"/>
            <a:ext cx="1649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Parsing Stack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769278" y="1645667"/>
            <a:ext cx="780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Input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921830" y="1628501"/>
            <a:ext cx="892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Action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860720" y="2021753"/>
            <a:ext cx="457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67724" y="2008408"/>
            <a:ext cx="732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((a)$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12585" y="1994379"/>
            <a:ext cx="670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shift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12585" y="2407260"/>
            <a:ext cx="670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shift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918963" y="2810699"/>
            <a:ext cx="670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shift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860720" y="240726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$0(3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965508" y="2396439"/>
            <a:ext cx="635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(a)$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860720" y="2772544"/>
            <a:ext cx="938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$0(3(3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063290" y="2791364"/>
            <a:ext cx="5373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a)$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860720" y="3195222"/>
            <a:ext cx="1205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$0(3(3a2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188325" y="3202894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)$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60720" y="3552968"/>
            <a:ext cx="1241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$0(3(3A4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188325" y="3545335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)$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83797" y="3552968"/>
            <a:ext cx="670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shift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860720" y="3975212"/>
            <a:ext cx="1481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$0(3(3A4)5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286108" y="3928956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860720" y="4352750"/>
            <a:ext cx="1000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0(3A4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286108" y="4333480"/>
            <a:ext cx="314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$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607571" y="4349938"/>
            <a:ext cx="1675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Do not accept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5568257" y="3160696"/>
            <a:ext cx="1724575" cy="400110"/>
            <a:chOff x="5568257" y="3160696"/>
            <a:chExt cx="1724575" cy="400110"/>
          </a:xfrm>
        </p:grpSpPr>
        <p:sp>
          <p:nvSpPr>
            <p:cNvPr id="84" name="Rectangle 83"/>
            <p:cNvSpPr/>
            <p:nvPr/>
          </p:nvSpPr>
          <p:spPr>
            <a:xfrm>
              <a:off x="5568257" y="3160696"/>
              <a:ext cx="172457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</a:rPr>
                <a:t>reduce A        </a:t>
              </a:r>
              <a:r>
                <a:rPr lang="en-US" sz="2000" dirty="0" err="1">
                  <a:latin typeface="Cambria" panose="02040503050406030204" pitchFamily="18" charset="0"/>
                </a:rPr>
                <a:t>a</a:t>
              </a:r>
              <a:endParaRPr lang="en-US" sz="2000" dirty="0">
                <a:latin typeface="Cambria" panose="02040503050406030204" pitchFamily="18" charset="0"/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6641417" y="3397784"/>
              <a:ext cx="339235" cy="51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5568257" y="3948775"/>
            <a:ext cx="1899302" cy="400110"/>
            <a:chOff x="5568257" y="3948775"/>
            <a:chExt cx="1899302" cy="400110"/>
          </a:xfrm>
        </p:grpSpPr>
        <p:sp>
          <p:nvSpPr>
            <p:cNvPr id="90" name="Rectangle 89"/>
            <p:cNvSpPr/>
            <p:nvPr/>
          </p:nvSpPr>
          <p:spPr>
            <a:xfrm>
              <a:off x="5568257" y="3948775"/>
              <a:ext cx="189930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</a:rPr>
                <a:t>reduce A       (A)</a:t>
              </a:r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638563" y="4170102"/>
              <a:ext cx="339235" cy="51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163736-E567-E54C-86A8-FD81B75657A6}"/>
              </a:ext>
            </a:extLst>
          </p:cNvPr>
          <p:cNvSpPr txBox="1"/>
          <p:nvPr/>
        </p:nvSpPr>
        <p:spPr>
          <a:xfrm>
            <a:off x="587980" y="5146605"/>
            <a:ext cx="7533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Do not accept ((a) as a string in the language defined by </a:t>
            </a:r>
          </a:p>
          <a:p>
            <a:r>
              <a:rPr lang="en-US" sz="2400" dirty="0">
                <a:latin typeface="Cambria" panose="02040503050406030204" pitchFamily="18" charset="0"/>
              </a:rPr>
              <a:t>the CFG since the Parsing Stack is not 0A'.</a:t>
            </a:r>
          </a:p>
        </p:txBody>
      </p:sp>
    </p:spTree>
    <p:extLst>
      <p:ext uri="{BB962C8B-B14F-4D97-AF65-F5344CB8AC3E}">
        <p14:creationId xmlns:p14="http://schemas.microsoft.com/office/powerpoint/2010/main" val="305094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1" grpId="0"/>
      <p:bldP spid="91" grpId="1"/>
      <p:bldP spid="92" grpId="0"/>
      <p:bldP spid="92" grpId="1"/>
      <p:bldP spid="101" grpId="0"/>
      <p:bldP spid="101" grpId="1"/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54" y="729762"/>
            <a:ext cx="8026101" cy="63347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/>
              <a:t>6</a:t>
            </a:r>
            <a:r>
              <a:rPr lang="en-US" sz="9600" dirty="0">
                <a:latin typeface="Cambria" panose="02040503050406030204" pitchFamily="18" charset="0"/>
              </a:rPr>
              <a:t>. SLR(1) Parsing actions for given string  ( a ) ).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84828" y="1645312"/>
            <a:ext cx="6499309" cy="3085249"/>
            <a:chOff x="830138" y="1749039"/>
            <a:chExt cx="6090845" cy="3381990"/>
          </a:xfrm>
        </p:grpSpPr>
        <p:grpSp>
          <p:nvGrpSpPr>
            <p:cNvPr id="14" name="Group 13"/>
            <p:cNvGrpSpPr/>
            <p:nvPr/>
          </p:nvGrpSpPr>
          <p:grpSpPr>
            <a:xfrm>
              <a:off x="830138" y="1749039"/>
              <a:ext cx="6090845" cy="3378361"/>
              <a:chOff x="830138" y="1749039"/>
              <a:chExt cx="6090845" cy="33783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33677" y="1749039"/>
                <a:ext cx="6087306" cy="2956989"/>
                <a:chOff x="1613646" y="1834406"/>
                <a:chExt cx="6087306" cy="2956989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613646" y="1834406"/>
                  <a:ext cx="6087306" cy="2153797"/>
                  <a:chOff x="1613646" y="1834406"/>
                  <a:chExt cx="6087306" cy="2153797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5365907" y="3047877"/>
                    <a:ext cx="402167" cy="846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5434749" y="3979738"/>
                    <a:ext cx="402167" cy="846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613917" y="1834406"/>
                    <a:ext cx="6087035" cy="429764"/>
                    <a:chOff x="1004318" y="2385154"/>
                    <a:chExt cx="6087035" cy="429764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1004318" y="2385154"/>
                      <a:ext cx="6087035" cy="412377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3048000" y="2385154"/>
                      <a:ext cx="0" cy="42976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>
                      <a:off x="5074027" y="2385154"/>
                      <a:ext cx="0" cy="42976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1613646" y="2241759"/>
                    <a:ext cx="6087035" cy="466166"/>
                    <a:chOff x="1004047" y="2348752"/>
                    <a:chExt cx="6087035" cy="466166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1004047" y="2366682"/>
                      <a:ext cx="6087035" cy="41237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>
                      <a:off x="3048000" y="2348753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5074027" y="2348752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1613646" y="2667581"/>
                    <a:ext cx="6087035" cy="466166"/>
                    <a:chOff x="1004047" y="2348752"/>
                    <a:chExt cx="6087035" cy="466166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004047" y="2366682"/>
                      <a:ext cx="6087035" cy="4123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3048000" y="2348753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>
                      <a:off x="5074027" y="2348752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1613647" y="3097888"/>
                    <a:ext cx="6087035" cy="466166"/>
                    <a:chOff x="1004047" y="2348752"/>
                    <a:chExt cx="6087035" cy="466166"/>
                  </a:xfrm>
                </p:grpSpPr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1004047" y="2366682"/>
                      <a:ext cx="6087035" cy="41237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>
                      <a:off x="3048000" y="2348753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>
                      <a:off x="5074027" y="2348752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613646" y="3518406"/>
                  <a:ext cx="6087306" cy="1272989"/>
                  <a:chOff x="1613646" y="1798004"/>
                  <a:chExt cx="6087306" cy="1272989"/>
                </a:xfrm>
              </p:grpSpPr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5365907" y="3047877"/>
                    <a:ext cx="402167" cy="846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613646" y="1798004"/>
                    <a:ext cx="6087035" cy="466166"/>
                    <a:chOff x="1004047" y="2348752"/>
                    <a:chExt cx="6087035" cy="466166"/>
                  </a:xfrm>
                </p:grpSpPr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04047" y="2366682"/>
                      <a:ext cx="6087035" cy="4123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>
                      <a:off x="3048000" y="2348753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>
                      <a:off x="5074027" y="2348752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1613917" y="2232912"/>
                    <a:ext cx="6087035" cy="475013"/>
                    <a:chOff x="1004318" y="2339905"/>
                    <a:chExt cx="6087035" cy="475013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004318" y="2339905"/>
                      <a:ext cx="6087035" cy="41237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>
                      <a:off x="3048000" y="2348753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/>
                    <p:nvPr/>
                  </p:nvCxnSpPr>
                  <p:spPr>
                    <a:xfrm>
                      <a:off x="5074027" y="2348752"/>
                      <a:ext cx="0" cy="46616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1613646" y="2658616"/>
                    <a:ext cx="6087035" cy="412377"/>
                    <a:chOff x="1004047" y="2339787"/>
                    <a:chExt cx="6087035" cy="412377"/>
                  </a:xfrm>
                </p:grpSpPr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1004047" y="2339787"/>
                      <a:ext cx="6087035" cy="4123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>
                      <a:off x="3048000" y="2348753"/>
                      <a:ext cx="0" cy="403411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/>
                    <p:cNvCxnSpPr/>
                    <p:nvPr/>
                  </p:nvCxnSpPr>
                  <p:spPr>
                    <a:xfrm>
                      <a:off x="5074027" y="2348752"/>
                      <a:ext cx="0" cy="40341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0" name="Rectangle 19"/>
              <p:cNvSpPr/>
              <p:nvPr/>
            </p:nvSpPr>
            <p:spPr>
              <a:xfrm>
                <a:off x="830138" y="4715023"/>
                <a:ext cx="6087035" cy="4123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2886555" y="4727618"/>
              <a:ext cx="0" cy="4034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03617" y="4714291"/>
              <a:ext cx="0" cy="4034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>
            <a:cxnSpLocks/>
          </p:cNvCxnSpPr>
          <p:nvPr/>
        </p:nvCxnSpPr>
        <p:spPr>
          <a:xfrm>
            <a:off x="1620562" y="1645312"/>
            <a:ext cx="0" cy="3107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132573" y="2009712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132573" y="2395346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132573" y="2790470"/>
            <a:ext cx="327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132573" y="354239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132573" y="3153983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32573" y="3927374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20009" y="1654498"/>
            <a:ext cx="1649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Parsing Stack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769278" y="1645667"/>
            <a:ext cx="780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Input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921830" y="1628501"/>
            <a:ext cx="892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Action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860720" y="2021753"/>
            <a:ext cx="457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67724" y="2008408"/>
            <a:ext cx="732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(a))$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12585" y="1994379"/>
            <a:ext cx="670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shift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12585" y="2407260"/>
            <a:ext cx="670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shift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860720" y="240726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$0(3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965508" y="2396439"/>
            <a:ext cx="635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a))$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860720" y="2772544"/>
            <a:ext cx="96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$0(3a2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090542" y="2791364"/>
            <a:ext cx="510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))$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860720" y="3195222"/>
            <a:ext cx="1000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$0(3A4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090541" y="3202894"/>
            <a:ext cx="510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))$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60720" y="3552968"/>
            <a:ext cx="1241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$0(3A4)5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188325" y="3545335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)$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927667" y="3175047"/>
            <a:ext cx="670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shift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860720" y="3975212"/>
            <a:ext cx="760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$0A1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188325" y="3928956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mbria" panose="02040503050406030204" pitchFamily="18" charset="0"/>
              </a:rPr>
              <a:t>)$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542984" y="4341979"/>
            <a:ext cx="1877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Do not accept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5569485" y="3913210"/>
            <a:ext cx="1792029" cy="400110"/>
            <a:chOff x="5558705" y="2783223"/>
            <a:chExt cx="1792029" cy="400110"/>
          </a:xfrm>
        </p:grpSpPr>
        <p:sp>
          <p:nvSpPr>
            <p:cNvPr id="84" name="Rectangle 83"/>
            <p:cNvSpPr/>
            <p:nvPr/>
          </p:nvSpPr>
          <p:spPr>
            <a:xfrm>
              <a:off x="5558705" y="2783223"/>
              <a:ext cx="1792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</a:rPr>
                <a:t>reduce A’        A</a:t>
              </a: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6638562" y="3008915"/>
              <a:ext cx="339235" cy="51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5542984" y="3561610"/>
            <a:ext cx="1899302" cy="400110"/>
            <a:chOff x="5542984" y="3561610"/>
            <a:chExt cx="1899302" cy="400110"/>
          </a:xfrm>
        </p:grpSpPr>
        <p:sp>
          <p:nvSpPr>
            <p:cNvPr id="90" name="Rectangle 89"/>
            <p:cNvSpPr/>
            <p:nvPr/>
          </p:nvSpPr>
          <p:spPr>
            <a:xfrm>
              <a:off x="5542984" y="3561610"/>
              <a:ext cx="189930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</a:rPr>
                <a:t>reduce A       (A)</a:t>
              </a:r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615188" y="3781269"/>
              <a:ext cx="339235" cy="51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AA4BC8E5-9D23-DF4E-86AB-2596C55F4672}"/>
              </a:ext>
            </a:extLst>
          </p:cNvPr>
          <p:cNvSpPr/>
          <p:nvPr/>
        </p:nvSpPr>
        <p:spPr>
          <a:xfrm>
            <a:off x="1132573" y="430998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7295F00-084C-824A-B125-D2DDAAF01EBF}"/>
              </a:ext>
            </a:extLst>
          </p:cNvPr>
          <p:cNvSpPr/>
          <p:nvPr/>
        </p:nvSpPr>
        <p:spPr>
          <a:xfrm>
            <a:off x="1890285" y="4355904"/>
            <a:ext cx="794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$0A’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3E8373F-21A6-5647-8415-445288500DB0}"/>
              </a:ext>
            </a:extLst>
          </p:cNvPr>
          <p:cNvSpPr/>
          <p:nvPr/>
        </p:nvSpPr>
        <p:spPr>
          <a:xfrm>
            <a:off x="4202558" y="432176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)</a:t>
            </a:r>
            <a:r>
              <a:rPr lang="en-US" sz="2000" dirty="0">
                <a:latin typeface="Cambria" panose="02040503050406030204" pitchFamily="18" charset="0"/>
              </a:rPr>
              <a:t>$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DCAF235-5885-7549-BF59-FB226AB4D5BE}"/>
              </a:ext>
            </a:extLst>
          </p:cNvPr>
          <p:cNvGrpSpPr/>
          <p:nvPr/>
        </p:nvGrpSpPr>
        <p:grpSpPr>
          <a:xfrm>
            <a:off x="5571389" y="2810980"/>
            <a:ext cx="1668470" cy="400110"/>
            <a:chOff x="5542984" y="3561610"/>
            <a:chExt cx="1668470" cy="40011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350762A-2C3D-AB4F-9C94-EDF79FA2ED77}"/>
                </a:ext>
              </a:extLst>
            </p:cNvPr>
            <p:cNvSpPr/>
            <p:nvPr/>
          </p:nvSpPr>
          <p:spPr>
            <a:xfrm>
              <a:off x="5542984" y="3561610"/>
              <a:ext cx="16684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mbria" panose="02040503050406030204" pitchFamily="18" charset="0"/>
                </a:rPr>
                <a:t>reduce A       a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3AB1EB1-0655-6A45-9A80-2BB2079D0F8F}"/>
                </a:ext>
              </a:extLst>
            </p:cNvPr>
            <p:cNvCxnSpPr/>
            <p:nvPr/>
          </p:nvCxnSpPr>
          <p:spPr>
            <a:xfrm>
              <a:off x="6615188" y="3781269"/>
              <a:ext cx="339235" cy="51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1E99714-6425-EF41-83C3-B44A0C0D1517}"/>
              </a:ext>
            </a:extLst>
          </p:cNvPr>
          <p:cNvSpPr txBox="1"/>
          <p:nvPr/>
        </p:nvSpPr>
        <p:spPr>
          <a:xfrm>
            <a:off x="587980" y="5146605"/>
            <a:ext cx="7533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Do not accept (a)) as a string in the language defined by </a:t>
            </a:r>
          </a:p>
          <a:p>
            <a:r>
              <a:rPr lang="en-US" sz="2400" dirty="0">
                <a:latin typeface="Cambria" panose="02040503050406030204" pitchFamily="18" charset="0"/>
              </a:rPr>
              <a:t>the CFG since the Input Stack is not empty.</a:t>
            </a:r>
          </a:p>
        </p:txBody>
      </p:sp>
    </p:spTree>
    <p:extLst>
      <p:ext uri="{BB962C8B-B14F-4D97-AF65-F5344CB8AC3E}">
        <p14:creationId xmlns:p14="http://schemas.microsoft.com/office/powerpoint/2010/main" val="68619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6" grpId="0"/>
      <p:bldP spid="76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5" grpId="0"/>
      <p:bldP spid="86" grpId="0"/>
      <p:bldP spid="87" grpId="0"/>
      <p:bldP spid="88" grpId="0"/>
      <p:bldP spid="89" grpId="0"/>
      <p:bldP spid="101" grpId="0"/>
      <p:bldP spid="95" grpId="0"/>
      <p:bldP spid="97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</a:rPr>
              <a:t>Number of rules in a given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78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expr</a:t>
            </a:r>
            <a:r>
              <a:rPr lang="en-US" dirty="0"/>
              <a:t>           </a:t>
            </a:r>
            <a:r>
              <a:rPr lang="en-US" dirty="0" err="1">
                <a:latin typeface="Cambria" panose="02040503050406030204" pitchFamily="18" charset="0"/>
              </a:rPr>
              <a:t>expr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</a:rPr>
              <a:t>–</a:t>
            </a:r>
            <a:r>
              <a:rPr lang="en-US" dirty="0">
                <a:latin typeface="Cambria" panose="02040503050406030204" pitchFamily="18" charset="0"/>
              </a:rPr>
              <a:t> expr 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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num</a:t>
            </a:r>
            <a:r>
              <a:rPr lang="en-US" dirty="0">
                <a:latin typeface="Cambria" panose="020405030504060302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US" dirty="0" err="1">
                <a:latin typeface="Cambria" panose="02040503050406030204" pitchFamily="18" charset="0"/>
              </a:rPr>
              <a:t>num</a:t>
            </a:r>
            <a:r>
              <a:rPr lang="en-US" dirty="0"/>
              <a:t>             </a:t>
            </a:r>
            <a:r>
              <a:rPr lang="en-US" dirty="0">
                <a:latin typeface="Cambria" panose="02040503050406030204" pitchFamily="18" charset="0"/>
              </a:rPr>
              <a:t>0 </a:t>
            </a:r>
            <a:r>
              <a:rPr lang="en-US" sz="2800" b="1" dirty="0">
                <a:latin typeface="Cambria" panose="02040503050406030204" pitchFamily="18" charset="0"/>
                <a:sym typeface="Symbol" panose="05050102010706020507" pitchFamily="18" charset="2"/>
              </a:rPr>
              <a:t>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sz="2800" b="1" dirty="0">
                <a:latin typeface="Cambria" panose="02040503050406030204" pitchFamily="18" charset="0"/>
                <a:sym typeface="Symbol" panose="05050102010706020507" pitchFamily="18" charset="2"/>
              </a:rPr>
              <a:t>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sz="2800" b="1" dirty="0">
                <a:latin typeface="Cambria" panose="02040503050406030204" pitchFamily="18" charset="0"/>
                <a:sym typeface="Symbol" panose="05050102010706020507" pitchFamily="18" charset="2"/>
              </a:rPr>
              <a:t>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3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sz="2800" b="1" dirty="0">
                <a:latin typeface="Cambria" panose="02040503050406030204" pitchFamily="18" charset="0"/>
                <a:sym typeface="Symbol" panose="05050102010706020507" pitchFamily="18" charset="2"/>
              </a:rPr>
              <a:t>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4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sz="2800" b="1" dirty="0">
                <a:latin typeface="Cambria" panose="02040503050406030204" pitchFamily="18" charset="0"/>
                <a:sym typeface="Symbol" panose="05050102010706020507" pitchFamily="18" charset="2"/>
              </a:rPr>
              <a:t></a:t>
            </a:r>
            <a:r>
              <a:rPr lang="en-US" b="1" dirty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5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70829" y="1889606"/>
            <a:ext cx="5164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70829" y="2541539"/>
            <a:ext cx="5164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399" y="2950104"/>
            <a:ext cx="9110133" cy="34163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This example has 8 rules:</a:t>
            </a:r>
          </a:p>
          <a:p>
            <a:endParaRPr lang="en-US" sz="2400" dirty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expr            </a:t>
            </a:r>
            <a:r>
              <a:rPr lang="en-US" sz="2400" dirty="0" err="1">
                <a:latin typeface="Cambria" panose="02040503050406030204" pitchFamily="18" charset="0"/>
              </a:rPr>
              <a:t>expr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</a:rPr>
              <a:t>–</a:t>
            </a:r>
            <a:r>
              <a:rPr lang="en-US" sz="2400" dirty="0">
                <a:latin typeface="Cambria" panose="02040503050406030204" pitchFamily="18" charset="0"/>
              </a:rPr>
              <a:t> expr           </a:t>
            </a:r>
          </a:p>
          <a:p>
            <a:r>
              <a:rPr lang="en-US" sz="2400" dirty="0">
                <a:latin typeface="Cambria" panose="02040503050406030204" pitchFamily="18" charset="0"/>
                <a:sym typeface="Symbol" panose="05050102010706020507" pitchFamily="18" charset="2"/>
              </a:rPr>
              <a:t>expr            </a:t>
            </a:r>
            <a:r>
              <a:rPr lang="en-US" sz="2400" dirty="0" err="1">
                <a:latin typeface="Cambria" panose="02040503050406030204" pitchFamily="18" charset="0"/>
              </a:rPr>
              <a:t>num</a:t>
            </a:r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 err="1">
                <a:latin typeface="Cambria" panose="02040503050406030204" pitchFamily="18" charset="0"/>
              </a:rPr>
              <a:t>num</a:t>
            </a:r>
            <a:r>
              <a:rPr lang="en-US" sz="2400" dirty="0"/>
              <a:t>             </a:t>
            </a:r>
            <a:r>
              <a:rPr lang="en-US" sz="2400" dirty="0">
                <a:latin typeface="Cambria" panose="02040503050406030204" pitchFamily="18" charset="0"/>
              </a:rPr>
              <a:t>0</a:t>
            </a:r>
          </a:p>
          <a:p>
            <a:r>
              <a:rPr lang="en-US" sz="2400" dirty="0" err="1">
                <a:latin typeface="Cambria" panose="02040503050406030204" pitchFamily="18" charset="0"/>
              </a:rPr>
              <a:t>num</a:t>
            </a:r>
            <a:r>
              <a:rPr lang="en-US" sz="2400" dirty="0"/>
              <a:t>             </a:t>
            </a:r>
            <a:r>
              <a:rPr lang="en-US" sz="2400" dirty="0">
                <a:latin typeface="Cambria" panose="02040503050406030204" pitchFamily="18" charset="0"/>
              </a:rPr>
              <a:t>1</a:t>
            </a:r>
          </a:p>
          <a:p>
            <a:r>
              <a:rPr lang="en-US" sz="2400" dirty="0" err="1">
                <a:latin typeface="Cambria" panose="02040503050406030204" pitchFamily="18" charset="0"/>
              </a:rPr>
              <a:t>num</a:t>
            </a:r>
            <a:r>
              <a:rPr lang="en-US" sz="2400" dirty="0"/>
              <a:t>             </a:t>
            </a:r>
            <a:r>
              <a:rPr lang="en-US" sz="2400" dirty="0">
                <a:latin typeface="Cambria" panose="02040503050406030204" pitchFamily="18" charset="0"/>
              </a:rPr>
              <a:t>2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 err="1">
                <a:latin typeface="Cambria" panose="02040503050406030204" pitchFamily="18" charset="0"/>
              </a:rPr>
              <a:t>num</a:t>
            </a:r>
            <a:r>
              <a:rPr lang="en-US" sz="2400" dirty="0"/>
              <a:t>             </a:t>
            </a:r>
            <a:r>
              <a:rPr lang="en-US" sz="2400" dirty="0">
                <a:latin typeface="Cambria" panose="02040503050406030204" pitchFamily="18" charset="0"/>
              </a:rPr>
              <a:t>3</a:t>
            </a:r>
          </a:p>
          <a:p>
            <a:r>
              <a:rPr lang="en-US" sz="2400" dirty="0" err="1">
                <a:latin typeface="Cambria" panose="02040503050406030204" pitchFamily="18" charset="0"/>
              </a:rPr>
              <a:t>num</a:t>
            </a:r>
            <a:r>
              <a:rPr lang="en-US" sz="2400" dirty="0"/>
              <a:t>             </a:t>
            </a:r>
            <a:r>
              <a:rPr lang="en-US" sz="2400" dirty="0">
                <a:latin typeface="Cambria" panose="02040503050406030204" pitchFamily="18" charset="0"/>
              </a:rPr>
              <a:t>4</a:t>
            </a:r>
          </a:p>
          <a:p>
            <a:r>
              <a:rPr lang="en-US" sz="2400" dirty="0" err="1">
                <a:latin typeface="Cambria" panose="02040503050406030204" pitchFamily="18" charset="0"/>
              </a:rPr>
              <a:t>num</a:t>
            </a:r>
            <a:r>
              <a:rPr lang="en-US" sz="2400" dirty="0"/>
              <a:t>             </a:t>
            </a:r>
            <a:r>
              <a:rPr lang="en-US" sz="2400" dirty="0">
                <a:latin typeface="Cambria" panose="02040503050406030204" pitchFamily="18" charset="0"/>
              </a:rPr>
              <a:t>5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84300" y="3945468"/>
            <a:ext cx="5164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84300" y="4318001"/>
            <a:ext cx="5164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84300" y="4658264"/>
            <a:ext cx="5164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84300" y="5054602"/>
            <a:ext cx="5164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84300" y="5410202"/>
            <a:ext cx="5164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01267" y="3945468"/>
            <a:ext cx="5164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01267" y="4318002"/>
            <a:ext cx="5164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01267" y="4658265"/>
            <a:ext cx="5164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46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A704913-F1C0-4306-904A-C9F40DB62E4A}" vid="{C61497EF-F86C-4F96-AFD6-E58F29F0F2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Chen</Template>
  <TotalTime>29217</TotalTime>
  <Words>5795</Words>
  <Application>Microsoft Macintosh PowerPoint</Application>
  <PresentationFormat>On-screen Show (4:3)</PresentationFormat>
  <Paragraphs>1485</Paragraphs>
  <Slides>81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0" baseType="lpstr">
      <vt:lpstr>Aharoni</vt:lpstr>
      <vt:lpstr>Arial</vt:lpstr>
      <vt:lpstr>Calibri</vt:lpstr>
      <vt:lpstr>Cambria</vt:lpstr>
      <vt:lpstr>Cambria Math</vt:lpstr>
      <vt:lpstr>Courier New</vt:lpstr>
      <vt:lpstr>Rockwell</vt:lpstr>
      <vt:lpstr>Symbol</vt:lpstr>
      <vt:lpstr>Chen</vt:lpstr>
      <vt:lpstr>CS 5900 Compiler  </vt:lpstr>
      <vt:lpstr>Chapter 3. Context-Free Grammar and Parsing  Language:  A set of strings (finite) of elements over an alphabet .  Note:  1) Strings are also known as words, sentences. 2) Elements in  are called terminals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Formal definition for context free grammar</vt:lpstr>
      <vt:lpstr>Number of rules in a given grammar</vt:lpstr>
      <vt:lpstr>Example 1</vt:lpstr>
      <vt:lpstr>Example 1</vt:lpstr>
      <vt:lpstr>Example 2</vt:lpstr>
      <vt:lpstr>Example 3</vt:lpstr>
      <vt:lpstr>Example 4: Regular Express vs CFG</vt:lpstr>
      <vt:lpstr>Example 4</vt:lpstr>
      <vt:lpstr>Example 4, cont.</vt:lpstr>
      <vt:lpstr>Example 5</vt:lpstr>
      <vt:lpstr>Example 7</vt:lpstr>
      <vt:lpstr>Example 8</vt:lpstr>
      <vt:lpstr>Example 1</vt:lpstr>
      <vt:lpstr>Example (Parse Tree) </vt:lpstr>
      <vt:lpstr>Example (Syntax Tree) </vt:lpstr>
      <vt:lpstr> Derivation recap</vt:lpstr>
      <vt:lpstr> Example 9 (Skip Post-order, pre-order, …)</vt:lpstr>
      <vt:lpstr>Example 10 (Skip)</vt:lpstr>
      <vt:lpstr>Ambiguity</vt:lpstr>
      <vt:lpstr>PowerPoint Presentation</vt:lpstr>
      <vt:lpstr>Example 11 (precedence not specified in the grammar)</vt:lpstr>
      <vt:lpstr>Example 11 (Associativity not specified in grammar)</vt:lpstr>
      <vt:lpstr>How to get rid of ambiguity</vt:lpstr>
      <vt:lpstr>PowerPoint Presentation</vt:lpstr>
      <vt:lpstr>PowerPoint Presentation</vt:lpstr>
      <vt:lpstr>Change of Grammar</vt:lpstr>
      <vt:lpstr>Change of Grammar example</vt:lpstr>
      <vt:lpstr>PowerPoint Presentation</vt:lpstr>
      <vt:lpstr>Left -Associative</vt:lpstr>
      <vt:lpstr>Left -Associative</vt:lpstr>
      <vt:lpstr>Ha ha!</vt:lpstr>
      <vt:lpstr>Example 12</vt:lpstr>
      <vt:lpstr>EBNF and BNF</vt:lpstr>
      <vt:lpstr>EBNF and BNF</vt:lpstr>
      <vt:lpstr>Chapter 4. Top-Down Parsing</vt:lpstr>
      <vt:lpstr>Top Down Parsing by Recursive-descent</vt:lpstr>
      <vt:lpstr>Repetition and Choice (using EBNF)</vt:lpstr>
      <vt:lpstr>Repetition and Choice (using EBNF)</vt:lpstr>
      <vt:lpstr>Repetition and Choice (using EBNF)</vt:lpstr>
      <vt:lpstr>Repetition and Choice (using EBNF)</vt:lpstr>
      <vt:lpstr>LL(1)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LL(1) Parsing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Left Recursion Removal and Left Factoring</vt:lpstr>
      <vt:lpstr>PowerPoint Presentation</vt:lpstr>
      <vt:lpstr>PowerPoint Presentation</vt:lpstr>
      <vt:lpstr>PowerPoint Presentation</vt:lpstr>
      <vt:lpstr>A more complicate example:</vt:lpstr>
      <vt:lpstr>A more complicate example:</vt:lpstr>
      <vt:lpstr>A more complicate example:</vt:lpstr>
      <vt:lpstr>Chapter 5. Bottom-Up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</dc:title>
  <dc:creator>Microsoft account</dc:creator>
  <cp:lastModifiedBy>Hang Chen</cp:lastModifiedBy>
  <cp:revision>698</cp:revision>
  <cp:lastPrinted>2013-08-31T13:47:59Z</cp:lastPrinted>
  <dcterms:created xsi:type="dcterms:W3CDTF">2013-08-30T17:29:35Z</dcterms:created>
  <dcterms:modified xsi:type="dcterms:W3CDTF">2023-10-16T15:12:16Z</dcterms:modified>
</cp:coreProperties>
</file>