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64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2" r:id="rId6"/>
    <p:sldId id="270" r:id="rId7"/>
    <p:sldId id="275" r:id="rId8"/>
    <p:sldId id="273" r:id="rId9"/>
    <p:sldId id="272" r:id="rId10"/>
    <p:sldId id="274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61" r:id="rId19"/>
  </p:sldIdLst>
  <p:sldSz cx="12192000" cy="6858000"/>
  <p:notesSz cx="6858000" cy="9144000"/>
  <p:defaultTextStyle>
    <a:defPPr rtl="0">
      <a:defRPr lang="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2" autoAdjust="0"/>
  </p:normalViewPr>
  <p:slideViewPr>
    <p:cSldViewPr snapToGrid="0">
      <p:cViewPr varScale="1">
        <p:scale>
          <a:sx n="108" d="100"/>
          <a:sy n="108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8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5A9632-4EB0-4862-92FF-00CF01BE2205}" type="doc">
      <dgm:prSet loTypeId="urn:microsoft.com/office/officeart/2018/5/layout/CenteredIconLabelDescriptionList" loCatId="other" qsTypeId="urn:microsoft.com/office/officeart/2005/8/quickstyle/simple3" qsCatId="simple" csTypeId="urn:microsoft.com/office/officeart/2018/5/colors/Iconchunking_neutralbg_accent1_2" csCatId="accent1" phldr="1"/>
      <dgm:spPr/>
    </dgm:pt>
    <dgm:pt modelId="{5D3F0ED0-2EB6-453D-BE4B-4BBCD8987238}">
      <dgm:prSet phldrT="[Szöveg]"/>
      <dgm:spPr/>
      <dgm:t>
        <a:bodyPr rtlCol="0"/>
        <a:lstStyle/>
        <a:p>
          <a:pPr algn="ctr" rtl="0">
            <a:lnSpc>
              <a:spcPct val="100000"/>
            </a:lnSpc>
            <a:defRPr b="1"/>
          </a:pPr>
          <a:r>
            <a:rPr lang="hu-HU" noProof="0" dirty="0"/>
            <a:t>A probléma:</a:t>
          </a:r>
        </a:p>
        <a:p>
          <a:pPr algn="ctr" rtl="0">
            <a:lnSpc>
              <a:spcPct val="100000"/>
            </a:lnSpc>
            <a:defRPr b="1"/>
          </a:pPr>
          <a:endParaRPr lang="hu-HU" noProof="0" dirty="0"/>
        </a:p>
        <a:p>
          <a:pPr algn="l" rtl="0">
            <a:lnSpc>
              <a:spcPct val="100000"/>
            </a:lnSpc>
            <a:defRPr b="1"/>
          </a:pPr>
          <a:r>
            <a:rPr lang="hu-HU" noProof="0" dirty="0"/>
            <a:t>Minden munkás máshogy hirdeti magát</a:t>
          </a:r>
          <a:br>
            <a:rPr lang="hu-HU" noProof="0" dirty="0"/>
          </a:br>
          <a:br>
            <a:rPr lang="hu-HU" noProof="0" dirty="0"/>
          </a:br>
          <a:r>
            <a:rPr lang="hu-HU" noProof="0" dirty="0"/>
            <a:t>Mindenki folyton elfoglalt</a:t>
          </a:r>
          <a:br>
            <a:rPr lang="hu-HU" noProof="0" dirty="0"/>
          </a:br>
          <a:br>
            <a:rPr lang="hu-HU" noProof="0" dirty="0"/>
          </a:br>
          <a:r>
            <a:rPr lang="hu-HU" noProof="0" dirty="0"/>
            <a:t>Komplikált kapcsolatfelvétel</a:t>
          </a:r>
        </a:p>
      </dgm:t>
    </dgm:pt>
    <dgm:pt modelId="{D6F3F8CC-AE84-4149-B520-1874B1B79F46}" type="parTrans" cxnId="{DC7A4FA1-590E-402E-B3C9-432D9D9BC84E}">
      <dgm:prSet/>
      <dgm:spPr/>
      <dgm:t>
        <a:bodyPr rtlCol="0"/>
        <a:lstStyle/>
        <a:p>
          <a:pPr rtl="0"/>
          <a:endParaRPr lang="hu-HU" noProof="0" dirty="0"/>
        </a:p>
      </dgm:t>
    </dgm:pt>
    <dgm:pt modelId="{2E2BF50E-B394-4636-BF63-257039995E33}" type="sibTrans" cxnId="{DC7A4FA1-590E-402E-B3C9-432D9D9BC84E}">
      <dgm:prSet/>
      <dgm:spPr/>
      <dgm:t>
        <a:bodyPr rtlCol="0"/>
        <a:lstStyle/>
        <a:p>
          <a:pPr rtl="0"/>
          <a:endParaRPr lang="hu-HU" noProof="0" dirty="0"/>
        </a:p>
      </dgm:t>
    </dgm:pt>
    <dgm:pt modelId="{00C4C7D7-43FB-4C62-B653-0BAA02E17855}">
      <dgm:prSet phldrT="[Szöveg]"/>
      <dgm:spPr/>
      <dgm:t>
        <a:bodyPr rtlCol="0"/>
        <a:lstStyle/>
        <a:p>
          <a:pPr algn="ctr" rtl="0">
            <a:lnSpc>
              <a:spcPct val="100000"/>
            </a:lnSpc>
            <a:defRPr b="1"/>
          </a:pPr>
          <a:r>
            <a:rPr lang="hu-HU" noProof="0" dirty="0"/>
            <a:t>Tervezés:</a:t>
          </a:r>
        </a:p>
        <a:p>
          <a:pPr algn="l" rtl="0">
            <a:lnSpc>
              <a:spcPct val="100000"/>
            </a:lnSpc>
            <a:defRPr b="1"/>
          </a:pPr>
          <a:endParaRPr lang="hu-HU" noProof="0" dirty="0"/>
        </a:p>
        <a:p>
          <a:pPr algn="l" rtl="0">
            <a:lnSpc>
              <a:spcPct val="100000"/>
            </a:lnSpc>
            <a:defRPr b="1"/>
          </a:pPr>
          <a:r>
            <a:rPr lang="hu-HU" noProof="0" dirty="0"/>
            <a:t>Egységes platform</a:t>
          </a:r>
          <a:br>
            <a:rPr lang="hu-HU" noProof="0" dirty="0"/>
          </a:br>
          <a:br>
            <a:rPr lang="hu-HU" noProof="0" dirty="0"/>
          </a:br>
          <a:r>
            <a:rPr lang="hu-HU" noProof="0" dirty="0"/>
            <a:t>Posztok egyszerű létrehozása, böngészése</a:t>
          </a:r>
          <a:br>
            <a:rPr lang="hu-HU" noProof="0" dirty="0"/>
          </a:br>
          <a:br>
            <a:rPr lang="hu-HU" noProof="0" dirty="0"/>
          </a:br>
          <a:r>
            <a:rPr lang="hu-HU" noProof="0" dirty="0"/>
            <a:t>Egyszerű és gyors kapcsolatfelvétel</a:t>
          </a:r>
        </a:p>
        <a:p>
          <a:pPr algn="ctr" rtl="0">
            <a:lnSpc>
              <a:spcPct val="100000"/>
            </a:lnSpc>
            <a:defRPr b="1"/>
          </a:pPr>
          <a:endParaRPr lang="hu-HU" noProof="0" dirty="0"/>
        </a:p>
      </dgm:t>
    </dgm:pt>
    <dgm:pt modelId="{D3913AE7-4A70-4B94-8990-85FA8AA36E6B}" type="parTrans" cxnId="{6013628C-81BE-42D0-96B9-999F0382D570}">
      <dgm:prSet/>
      <dgm:spPr/>
      <dgm:t>
        <a:bodyPr rtlCol="0"/>
        <a:lstStyle/>
        <a:p>
          <a:pPr rtl="0"/>
          <a:endParaRPr lang="hu-HU" noProof="0" dirty="0"/>
        </a:p>
      </dgm:t>
    </dgm:pt>
    <dgm:pt modelId="{26407BAA-24CA-40B6-A34E-07DAAD20ECB5}" type="sibTrans" cxnId="{6013628C-81BE-42D0-96B9-999F0382D570}">
      <dgm:prSet/>
      <dgm:spPr/>
      <dgm:t>
        <a:bodyPr rtlCol="0"/>
        <a:lstStyle/>
        <a:p>
          <a:pPr rtl="0"/>
          <a:endParaRPr lang="hu-HU" noProof="0" dirty="0"/>
        </a:p>
      </dgm:t>
    </dgm:pt>
    <dgm:pt modelId="{BE3AF4B6-F5EC-44DF-9BDC-CB79D95FB3F4}">
      <dgm:prSet phldrT="[Szöveg]"/>
      <dgm:spPr/>
      <dgm:t>
        <a:bodyPr rtlCol="0"/>
        <a:lstStyle/>
        <a:p>
          <a:pPr algn="ctr" rtl="0">
            <a:lnSpc>
              <a:spcPct val="100000"/>
            </a:lnSpc>
            <a:defRPr b="1"/>
          </a:pPr>
          <a:r>
            <a:rPr lang="hu-HU" noProof="0" dirty="0"/>
            <a:t>Megoldás:</a:t>
          </a:r>
        </a:p>
        <a:p>
          <a:pPr algn="l" rtl="0">
            <a:lnSpc>
              <a:spcPct val="100000"/>
            </a:lnSpc>
            <a:defRPr b="1"/>
          </a:pPr>
          <a:endParaRPr lang="hu-HU" noProof="0" dirty="0"/>
        </a:p>
        <a:p>
          <a:pPr algn="l" rtl="0">
            <a:lnSpc>
              <a:spcPct val="100000"/>
            </a:lnSpc>
            <a:defRPr b="1"/>
          </a:pPr>
          <a:r>
            <a:rPr lang="hu-HU" noProof="0" dirty="0"/>
            <a:t>Posztok tetszés szerinti szűrése</a:t>
          </a:r>
          <a:br>
            <a:rPr lang="hu-HU" noProof="0" dirty="0"/>
          </a:br>
          <a:br>
            <a:rPr lang="hu-HU" noProof="0" dirty="0"/>
          </a:br>
          <a:r>
            <a:rPr lang="hu-HU" noProof="0" dirty="0"/>
            <a:t>Aktivitásjelző és dátumbeállítás a posztra</a:t>
          </a:r>
          <a:br>
            <a:rPr lang="hu-HU" noProof="0" dirty="0"/>
          </a:br>
          <a:br>
            <a:rPr lang="hu-HU" noProof="0" dirty="0"/>
          </a:br>
          <a:r>
            <a:rPr lang="hu-HU" noProof="0" dirty="0"/>
            <a:t>Chat felület és időpont foglalás</a:t>
          </a:r>
        </a:p>
      </dgm:t>
    </dgm:pt>
    <dgm:pt modelId="{5DC69E6B-E902-4549-ACA2-C87487FCD048}" type="parTrans" cxnId="{8059B95D-5238-487F-9EF9-DC508342BA71}">
      <dgm:prSet/>
      <dgm:spPr/>
      <dgm:t>
        <a:bodyPr rtlCol="0"/>
        <a:lstStyle/>
        <a:p>
          <a:pPr rtl="0"/>
          <a:endParaRPr lang="hu-HU" noProof="0" dirty="0"/>
        </a:p>
      </dgm:t>
    </dgm:pt>
    <dgm:pt modelId="{3B148F1D-FDFC-4CDA-B894-16E41EDC0348}" type="sibTrans" cxnId="{8059B95D-5238-487F-9EF9-DC508342BA71}">
      <dgm:prSet/>
      <dgm:spPr/>
      <dgm:t>
        <a:bodyPr rtlCol="0"/>
        <a:lstStyle/>
        <a:p>
          <a:pPr rtl="0"/>
          <a:endParaRPr lang="hu-HU" noProof="0" dirty="0"/>
        </a:p>
      </dgm:t>
    </dgm:pt>
    <dgm:pt modelId="{6AF39FF8-47D9-49AA-966D-A83086DA5755}" type="pres">
      <dgm:prSet presAssocID="{D75A9632-4EB0-4862-92FF-00CF01BE2205}" presName="root" presStyleCnt="0">
        <dgm:presLayoutVars>
          <dgm:dir/>
          <dgm:resizeHandles val="exact"/>
        </dgm:presLayoutVars>
      </dgm:prSet>
      <dgm:spPr/>
    </dgm:pt>
    <dgm:pt modelId="{1A9886A8-E9CE-4B39-BCC0-EB70D289E2D9}" type="pres">
      <dgm:prSet presAssocID="{5D3F0ED0-2EB6-453D-BE4B-4BBCD8987238}" presName="compNode" presStyleCnt="0"/>
      <dgm:spPr/>
    </dgm:pt>
    <dgm:pt modelId="{B5457E74-8057-48DE-912E-464E4AAA827D}" type="pres">
      <dgm:prSet presAssocID="{5D3F0ED0-2EB6-453D-BE4B-4BBCD8987238}" presName="iconRect" presStyleLbl="node1" presStyleIdx="0" presStyleCnt="3" custLinFactNeighborX="21286" custLinFactNeighborY="1190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F5BA0046-C9E0-4EA9-A727-3EEECA3262FE}" type="pres">
      <dgm:prSet presAssocID="{5D3F0ED0-2EB6-453D-BE4B-4BBCD8987238}" presName="iconSpace" presStyleCnt="0"/>
      <dgm:spPr/>
    </dgm:pt>
    <dgm:pt modelId="{60C74A3A-AE69-40BC-BA07-811BAF4B0959}" type="pres">
      <dgm:prSet presAssocID="{5D3F0ED0-2EB6-453D-BE4B-4BBCD8987238}" presName="parTx" presStyleLbl="revTx" presStyleIdx="0" presStyleCnt="6" custScaleX="110045" custScaleY="141288" custLinFactNeighborX="5616" custLinFactNeighborY="21236">
        <dgm:presLayoutVars>
          <dgm:chMax val="0"/>
          <dgm:chPref val="0"/>
        </dgm:presLayoutVars>
      </dgm:prSet>
      <dgm:spPr/>
    </dgm:pt>
    <dgm:pt modelId="{B16BEA77-D295-4321-A3C4-8CCBCFD6FF30}" type="pres">
      <dgm:prSet presAssocID="{5D3F0ED0-2EB6-453D-BE4B-4BBCD8987238}" presName="txSpace" presStyleCnt="0"/>
      <dgm:spPr/>
    </dgm:pt>
    <dgm:pt modelId="{A4433C94-6E4E-405C-AE9F-26764847360D}" type="pres">
      <dgm:prSet presAssocID="{5D3F0ED0-2EB6-453D-BE4B-4BBCD8987238}" presName="desTx" presStyleLbl="revTx" presStyleIdx="1" presStyleCnt="6">
        <dgm:presLayoutVars/>
      </dgm:prSet>
      <dgm:spPr/>
    </dgm:pt>
    <dgm:pt modelId="{14AD2CE7-CAEC-4600-A27C-91578B9D7744}" type="pres">
      <dgm:prSet presAssocID="{2E2BF50E-B394-4636-BF63-257039995E33}" presName="sibTrans" presStyleCnt="0"/>
      <dgm:spPr/>
    </dgm:pt>
    <dgm:pt modelId="{3F609460-4992-4CBB-B1C7-E5A6E57A6421}" type="pres">
      <dgm:prSet presAssocID="{00C4C7D7-43FB-4C62-B653-0BAA02E17855}" presName="compNode" presStyleCnt="0"/>
      <dgm:spPr/>
    </dgm:pt>
    <dgm:pt modelId="{397C89C4-F6D6-47B8-A77B-785B366EEC7E}" type="pres">
      <dgm:prSet presAssocID="{00C4C7D7-43FB-4C62-B653-0BAA02E17855}" presName="iconRect" presStyleLbl="node1" presStyleIdx="1" presStyleCnt="3" custLinFactNeighborX="8474" custLinFactNeighborY="-133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0EE1BE44-7AB3-4B14-B478-7315198A20B6}" type="pres">
      <dgm:prSet presAssocID="{00C4C7D7-43FB-4C62-B653-0BAA02E17855}" presName="iconSpace" presStyleCnt="0"/>
      <dgm:spPr/>
    </dgm:pt>
    <dgm:pt modelId="{1A23E20E-5A34-4BFA-8F11-557C972039FC}" type="pres">
      <dgm:prSet presAssocID="{00C4C7D7-43FB-4C62-B653-0BAA02E17855}" presName="parTx" presStyleLbl="revTx" presStyleIdx="2" presStyleCnt="6" custScaleY="132551" custLinFactNeighborX="2966" custLinFactNeighborY="15048">
        <dgm:presLayoutVars>
          <dgm:chMax val="0"/>
          <dgm:chPref val="0"/>
        </dgm:presLayoutVars>
      </dgm:prSet>
      <dgm:spPr/>
    </dgm:pt>
    <dgm:pt modelId="{A6A45D72-A9EE-4BB9-A0B3-57E84FD2ABA8}" type="pres">
      <dgm:prSet presAssocID="{00C4C7D7-43FB-4C62-B653-0BAA02E17855}" presName="txSpace" presStyleCnt="0"/>
      <dgm:spPr/>
    </dgm:pt>
    <dgm:pt modelId="{AFE843AB-8A0E-49AD-B766-A4FB1BDCD12B}" type="pres">
      <dgm:prSet presAssocID="{00C4C7D7-43FB-4C62-B653-0BAA02E17855}" presName="desTx" presStyleLbl="revTx" presStyleIdx="3" presStyleCnt="6">
        <dgm:presLayoutVars/>
      </dgm:prSet>
      <dgm:spPr/>
    </dgm:pt>
    <dgm:pt modelId="{46092687-FE99-4BF6-9093-A45C040C3771}" type="pres">
      <dgm:prSet presAssocID="{26407BAA-24CA-40B6-A34E-07DAAD20ECB5}" presName="sibTrans" presStyleCnt="0"/>
      <dgm:spPr/>
    </dgm:pt>
    <dgm:pt modelId="{47454782-8EC5-4796-84D1-C306379E4F5F}" type="pres">
      <dgm:prSet presAssocID="{BE3AF4B6-F5EC-44DF-9BDC-CB79D95FB3F4}" presName="compNode" presStyleCnt="0"/>
      <dgm:spPr/>
    </dgm:pt>
    <dgm:pt modelId="{931DD085-43D8-4282-AAE3-2630C80E65B4}" type="pres">
      <dgm:prSet presAssocID="{BE3AF4B6-F5EC-44DF-9BDC-CB79D95FB3F4}" presName="iconRect" presStyleLbl="node1" presStyleIdx="2" presStyleCnt="3" custLinFactNeighborX="-14631" custLinFactNeighborY="133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5C11D894-211D-4A81-82BB-48A3DE65E4B4}" type="pres">
      <dgm:prSet presAssocID="{BE3AF4B6-F5EC-44DF-9BDC-CB79D95FB3F4}" presName="iconSpace" presStyleCnt="0"/>
      <dgm:spPr/>
    </dgm:pt>
    <dgm:pt modelId="{D49FDA3F-E96A-48EC-8DA1-56251192BFED}" type="pres">
      <dgm:prSet presAssocID="{BE3AF4B6-F5EC-44DF-9BDC-CB79D95FB3F4}" presName="parTx" presStyleLbl="revTx" presStyleIdx="4" presStyleCnt="6" custScaleX="115977" custScaleY="127541" custLinFactNeighborX="-2752" custLinFactNeighborY="11442">
        <dgm:presLayoutVars>
          <dgm:chMax val="0"/>
          <dgm:chPref val="0"/>
        </dgm:presLayoutVars>
      </dgm:prSet>
      <dgm:spPr/>
    </dgm:pt>
    <dgm:pt modelId="{346ADC37-0161-417C-809F-2EC740475CFA}" type="pres">
      <dgm:prSet presAssocID="{BE3AF4B6-F5EC-44DF-9BDC-CB79D95FB3F4}" presName="txSpace" presStyleCnt="0"/>
      <dgm:spPr/>
    </dgm:pt>
    <dgm:pt modelId="{AD62B4A4-872C-4759-A4CF-C368039ADF17}" type="pres">
      <dgm:prSet presAssocID="{BE3AF4B6-F5EC-44DF-9BDC-CB79D95FB3F4}" presName="desTx" presStyleLbl="revTx" presStyleIdx="5" presStyleCnt="6">
        <dgm:presLayoutVars/>
      </dgm:prSet>
      <dgm:spPr/>
    </dgm:pt>
  </dgm:ptLst>
  <dgm:cxnLst>
    <dgm:cxn modelId="{3B751329-5D6B-4D53-A2B1-EEE305A5F49D}" type="presOf" srcId="{5D3F0ED0-2EB6-453D-BE4B-4BBCD8987238}" destId="{60C74A3A-AE69-40BC-BA07-811BAF4B0959}" srcOrd="0" destOrd="0" presId="urn:microsoft.com/office/officeart/2018/5/layout/CenteredIconLabelDescriptionList"/>
    <dgm:cxn modelId="{1CE0AB3E-B3AE-4D27-8E26-1A6F5EF41988}" type="presOf" srcId="{00C4C7D7-43FB-4C62-B653-0BAA02E17855}" destId="{1A23E20E-5A34-4BFA-8F11-557C972039FC}" srcOrd="0" destOrd="0" presId="urn:microsoft.com/office/officeart/2018/5/layout/CenteredIconLabelDescriptionList"/>
    <dgm:cxn modelId="{8059B95D-5238-487F-9EF9-DC508342BA71}" srcId="{D75A9632-4EB0-4862-92FF-00CF01BE2205}" destId="{BE3AF4B6-F5EC-44DF-9BDC-CB79D95FB3F4}" srcOrd="2" destOrd="0" parTransId="{5DC69E6B-E902-4549-ACA2-C87487FCD048}" sibTransId="{3B148F1D-FDFC-4CDA-B894-16E41EDC0348}"/>
    <dgm:cxn modelId="{6013628C-81BE-42D0-96B9-999F0382D570}" srcId="{D75A9632-4EB0-4862-92FF-00CF01BE2205}" destId="{00C4C7D7-43FB-4C62-B653-0BAA02E17855}" srcOrd="1" destOrd="0" parTransId="{D3913AE7-4A70-4B94-8990-85FA8AA36E6B}" sibTransId="{26407BAA-24CA-40B6-A34E-07DAAD20ECB5}"/>
    <dgm:cxn modelId="{DC7A4FA1-590E-402E-B3C9-432D9D9BC84E}" srcId="{D75A9632-4EB0-4862-92FF-00CF01BE2205}" destId="{5D3F0ED0-2EB6-453D-BE4B-4BBCD8987238}" srcOrd="0" destOrd="0" parTransId="{D6F3F8CC-AE84-4149-B520-1874B1B79F46}" sibTransId="{2E2BF50E-B394-4636-BF63-257039995E33}"/>
    <dgm:cxn modelId="{340B9FEC-21F3-4D59-8938-6F9406A0B3EE}" type="presOf" srcId="{BE3AF4B6-F5EC-44DF-9BDC-CB79D95FB3F4}" destId="{D49FDA3F-E96A-48EC-8DA1-56251192BFED}" srcOrd="0" destOrd="0" presId="urn:microsoft.com/office/officeart/2018/5/layout/CenteredIconLabelDescriptionList"/>
    <dgm:cxn modelId="{8E0A6FFA-6594-4D6B-BA84-AD7817201E33}" type="presOf" srcId="{D75A9632-4EB0-4862-92FF-00CF01BE2205}" destId="{6AF39FF8-47D9-49AA-966D-A83086DA5755}" srcOrd="0" destOrd="0" presId="urn:microsoft.com/office/officeart/2018/5/layout/CenteredIconLabelDescriptionList"/>
    <dgm:cxn modelId="{BA8E0AE4-9FF1-4BC1-9159-CD3879F07984}" type="presParOf" srcId="{6AF39FF8-47D9-49AA-966D-A83086DA5755}" destId="{1A9886A8-E9CE-4B39-BCC0-EB70D289E2D9}" srcOrd="0" destOrd="0" presId="urn:microsoft.com/office/officeart/2018/5/layout/CenteredIconLabelDescriptionList"/>
    <dgm:cxn modelId="{34512F5F-229F-4C0C-AD09-7EE26CF40FF5}" type="presParOf" srcId="{1A9886A8-E9CE-4B39-BCC0-EB70D289E2D9}" destId="{B5457E74-8057-48DE-912E-464E4AAA827D}" srcOrd="0" destOrd="0" presId="urn:microsoft.com/office/officeart/2018/5/layout/CenteredIconLabelDescriptionList"/>
    <dgm:cxn modelId="{52273ECB-9D24-4425-9A17-088934FAB97E}" type="presParOf" srcId="{1A9886A8-E9CE-4B39-BCC0-EB70D289E2D9}" destId="{F5BA0046-C9E0-4EA9-A727-3EEECA3262FE}" srcOrd="1" destOrd="0" presId="urn:microsoft.com/office/officeart/2018/5/layout/CenteredIconLabelDescriptionList"/>
    <dgm:cxn modelId="{6BBEF8FE-AF79-4643-BDEA-3DB3D1AB96DA}" type="presParOf" srcId="{1A9886A8-E9CE-4B39-BCC0-EB70D289E2D9}" destId="{60C74A3A-AE69-40BC-BA07-811BAF4B0959}" srcOrd="2" destOrd="0" presId="urn:microsoft.com/office/officeart/2018/5/layout/CenteredIconLabelDescriptionList"/>
    <dgm:cxn modelId="{9501C685-0384-4812-91D4-045B2B2FCEB0}" type="presParOf" srcId="{1A9886A8-E9CE-4B39-BCC0-EB70D289E2D9}" destId="{B16BEA77-D295-4321-A3C4-8CCBCFD6FF30}" srcOrd="3" destOrd="0" presId="urn:microsoft.com/office/officeart/2018/5/layout/CenteredIconLabelDescriptionList"/>
    <dgm:cxn modelId="{9669C4D3-0F90-4133-8BBB-47CCF9AD0C0D}" type="presParOf" srcId="{1A9886A8-E9CE-4B39-BCC0-EB70D289E2D9}" destId="{A4433C94-6E4E-405C-AE9F-26764847360D}" srcOrd="4" destOrd="0" presId="urn:microsoft.com/office/officeart/2018/5/layout/CenteredIconLabelDescriptionList"/>
    <dgm:cxn modelId="{FC31964D-58F1-4E96-BC1A-8D79A264BC6E}" type="presParOf" srcId="{6AF39FF8-47D9-49AA-966D-A83086DA5755}" destId="{14AD2CE7-CAEC-4600-A27C-91578B9D7744}" srcOrd="1" destOrd="0" presId="urn:microsoft.com/office/officeart/2018/5/layout/CenteredIconLabelDescriptionList"/>
    <dgm:cxn modelId="{2CF87F4F-AC5E-4F1D-B7F1-71F3F6BC33AA}" type="presParOf" srcId="{6AF39FF8-47D9-49AA-966D-A83086DA5755}" destId="{3F609460-4992-4CBB-B1C7-E5A6E57A6421}" srcOrd="2" destOrd="0" presId="urn:microsoft.com/office/officeart/2018/5/layout/CenteredIconLabelDescriptionList"/>
    <dgm:cxn modelId="{15FA4408-78FC-4036-8214-2AE532C4668B}" type="presParOf" srcId="{3F609460-4992-4CBB-B1C7-E5A6E57A6421}" destId="{397C89C4-F6D6-47B8-A77B-785B366EEC7E}" srcOrd="0" destOrd="0" presId="urn:microsoft.com/office/officeart/2018/5/layout/CenteredIconLabelDescriptionList"/>
    <dgm:cxn modelId="{E65D71C0-66F5-4FE4-9E18-A9A828F7049B}" type="presParOf" srcId="{3F609460-4992-4CBB-B1C7-E5A6E57A6421}" destId="{0EE1BE44-7AB3-4B14-B478-7315198A20B6}" srcOrd="1" destOrd="0" presId="urn:microsoft.com/office/officeart/2018/5/layout/CenteredIconLabelDescriptionList"/>
    <dgm:cxn modelId="{921CC930-BF61-4A85-BBF5-8C01AA9CC933}" type="presParOf" srcId="{3F609460-4992-4CBB-B1C7-E5A6E57A6421}" destId="{1A23E20E-5A34-4BFA-8F11-557C972039FC}" srcOrd="2" destOrd="0" presId="urn:microsoft.com/office/officeart/2018/5/layout/CenteredIconLabelDescriptionList"/>
    <dgm:cxn modelId="{977237C8-6A4A-48AD-B109-1B9FF14F328C}" type="presParOf" srcId="{3F609460-4992-4CBB-B1C7-E5A6E57A6421}" destId="{A6A45D72-A9EE-4BB9-A0B3-57E84FD2ABA8}" srcOrd="3" destOrd="0" presId="urn:microsoft.com/office/officeart/2018/5/layout/CenteredIconLabelDescriptionList"/>
    <dgm:cxn modelId="{50C6BC72-2BC7-4795-B8B6-07A2CDD31920}" type="presParOf" srcId="{3F609460-4992-4CBB-B1C7-E5A6E57A6421}" destId="{AFE843AB-8A0E-49AD-B766-A4FB1BDCD12B}" srcOrd="4" destOrd="0" presId="urn:microsoft.com/office/officeart/2018/5/layout/CenteredIconLabelDescriptionList"/>
    <dgm:cxn modelId="{DBFD828B-3A99-4E63-A27C-20FBF1479BDD}" type="presParOf" srcId="{6AF39FF8-47D9-49AA-966D-A83086DA5755}" destId="{46092687-FE99-4BF6-9093-A45C040C3771}" srcOrd="3" destOrd="0" presId="urn:microsoft.com/office/officeart/2018/5/layout/CenteredIconLabelDescriptionList"/>
    <dgm:cxn modelId="{801C32C0-E334-4CAA-992E-A822EA065C61}" type="presParOf" srcId="{6AF39FF8-47D9-49AA-966D-A83086DA5755}" destId="{47454782-8EC5-4796-84D1-C306379E4F5F}" srcOrd="4" destOrd="0" presId="urn:microsoft.com/office/officeart/2018/5/layout/CenteredIconLabelDescriptionList"/>
    <dgm:cxn modelId="{FBFCCEAB-39E9-470C-8251-2E6FF9675C23}" type="presParOf" srcId="{47454782-8EC5-4796-84D1-C306379E4F5F}" destId="{931DD085-43D8-4282-AAE3-2630C80E65B4}" srcOrd="0" destOrd="0" presId="urn:microsoft.com/office/officeart/2018/5/layout/CenteredIconLabelDescriptionList"/>
    <dgm:cxn modelId="{26559979-2AEE-4C6C-BBD0-6877ABE83C3E}" type="presParOf" srcId="{47454782-8EC5-4796-84D1-C306379E4F5F}" destId="{5C11D894-211D-4A81-82BB-48A3DE65E4B4}" srcOrd="1" destOrd="0" presId="urn:microsoft.com/office/officeart/2018/5/layout/CenteredIconLabelDescriptionList"/>
    <dgm:cxn modelId="{CBC1F007-7CD3-444C-8B1B-5584F3D038CD}" type="presParOf" srcId="{47454782-8EC5-4796-84D1-C306379E4F5F}" destId="{D49FDA3F-E96A-48EC-8DA1-56251192BFED}" srcOrd="2" destOrd="0" presId="urn:microsoft.com/office/officeart/2018/5/layout/CenteredIconLabelDescriptionList"/>
    <dgm:cxn modelId="{64DAC973-9D29-408B-A248-3BF14119B3C9}" type="presParOf" srcId="{47454782-8EC5-4796-84D1-C306379E4F5F}" destId="{346ADC37-0161-417C-809F-2EC740475CFA}" srcOrd="3" destOrd="0" presId="urn:microsoft.com/office/officeart/2018/5/layout/CenteredIconLabelDescriptionList"/>
    <dgm:cxn modelId="{B37B4D39-C895-4ECD-9D29-3978AA828BC1}" type="presParOf" srcId="{47454782-8EC5-4796-84D1-C306379E4F5F}" destId="{AD62B4A4-872C-4759-A4CF-C368039ADF1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457E74-8057-48DE-912E-464E4AAA827D}">
      <dsp:nvSpPr>
        <dsp:cNvPr id="0" name=""/>
        <dsp:cNvSpPr/>
      </dsp:nvSpPr>
      <dsp:spPr>
        <a:xfrm>
          <a:off x="912947" y="592448"/>
          <a:ext cx="708750" cy="7072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0C74A3A-AE69-40BC-BA07-811BAF4B0959}">
      <dsp:nvSpPr>
        <dsp:cNvPr id="0" name=""/>
        <dsp:cNvSpPr/>
      </dsp:nvSpPr>
      <dsp:spPr>
        <a:xfrm>
          <a:off x="115976" y="1424965"/>
          <a:ext cx="2228411" cy="3404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hu-HU" sz="1400" kern="1200" noProof="0" dirty="0"/>
            <a:t>A probléma:</a:t>
          </a:r>
        </a:p>
        <a:p>
          <a:pPr marL="0" lvl="0" indent="0" algn="ctr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hu-HU" sz="1400" kern="1200" noProof="0" dirty="0"/>
        </a:p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hu-HU" sz="1400" kern="1200" noProof="0" dirty="0"/>
            <a:t>Minden munkás máshogy hirdeti magát</a:t>
          </a:r>
          <a:br>
            <a:rPr lang="hu-HU" sz="1400" kern="1200" noProof="0" dirty="0"/>
          </a:br>
          <a:br>
            <a:rPr lang="hu-HU" sz="1400" kern="1200" noProof="0" dirty="0"/>
          </a:br>
          <a:r>
            <a:rPr lang="hu-HU" sz="1400" kern="1200" noProof="0" dirty="0"/>
            <a:t>Mindenki folyton elfoglalt</a:t>
          </a:r>
          <a:br>
            <a:rPr lang="hu-HU" sz="1400" kern="1200" noProof="0" dirty="0"/>
          </a:br>
          <a:br>
            <a:rPr lang="hu-HU" sz="1400" kern="1200" noProof="0" dirty="0"/>
          </a:br>
          <a:r>
            <a:rPr lang="hu-HU" sz="1400" kern="1200" noProof="0" dirty="0"/>
            <a:t>Komplikált kapcsolatfelvétel</a:t>
          </a:r>
        </a:p>
      </dsp:txBody>
      <dsp:txXfrm>
        <a:off x="115976" y="1424965"/>
        <a:ext cx="2228411" cy="3404671"/>
      </dsp:txXfrm>
    </dsp:sp>
    <dsp:sp modelId="{A4433C94-6E4E-405C-AE9F-26764847360D}">
      <dsp:nvSpPr>
        <dsp:cNvPr id="0" name=""/>
        <dsp:cNvSpPr/>
      </dsp:nvSpPr>
      <dsp:spPr>
        <a:xfrm>
          <a:off x="103957" y="3875984"/>
          <a:ext cx="2025000" cy="414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7C89C4-F6D6-47B8-A77B-785B366EEC7E}">
      <dsp:nvSpPr>
        <dsp:cNvPr id="0" name=""/>
        <dsp:cNvSpPr/>
      </dsp:nvSpPr>
      <dsp:spPr>
        <a:xfrm>
          <a:off x="3303222" y="588430"/>
          <a:ext cx="708750" cy="7072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A23E20E-5A34-4BFA-8F11-557C972039FC}">
      <dsp:nvSpPr>
        <dsp:cNvPr id="0" name=""/>
        <dsp:cNvSpPr/>
      </dsp:nvSpPr>
      <dsp:spPr>
        <a:xfrm>
          <a:off x="2645099" y="1394945"/>
          <a:ext cx="2025000" cy="3194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hu-HU" sz="1400" kern="1200" noProof="0" dirty="0"/>
            <a:t>Tervezés:</a:t>
          </a:r>
        </a:p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hu-HU" sz="1400" kern="1200" noProof="0" dirty="0"/>
        </a:p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hu-HU" sz="1400" kern="1200" noProof="0" dirty="0"/>
            <a:t>Egységes platform</a:t>
          </a:r>
          <a:br>
            <a:rPr lang="hu-HU" sz="1400" kern="1200" noProof="0" dirty="0"/>
          </a:br>
          <a:br>
            <a:rPr lang="hu-HU" sz="1400" kern="1200" noProof="0" dirty="0"/>
          </a:br>
          <a:r>
            <a:rPr lang="hu-HU" sz="1400" kern="1200" noProof="0" dirty="0"/>
            <a:t>Posztok egyszerű létrehozása, böngészése</a:t>
          </a:r>
          <a:br>
            <a:rPr lang="hu-HU" sz="1400" kern="1200" noProof="0" dirty="0"/>
          </a:br>
          <a:br>
            <a:rPr lang="hu-HU" sz="1400" kern="1200" noProof="0" dirty="0"/>
          </a:br>
          <a:r>
            <a:rPr lang="hu-HU" sz="1400" kern="1200" noProof="0" dirty="0"/>
            <a:t>Egyszerű és gyors kapcsolatfelvétel</a:t>
          </a:r>
        </a:p>
        <a:p>
          <a:pPr marL="0" lvl="0" indent="0" algn="ctr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hu-HU" sz="1400" kern="1200" noProof="0" dirty="0"/>
        </a:p>
      </dsp:txBody>
      <dsp:txXfrm>
        <a:off x="2645099" y="1394945"/>
        <a:ext cx="2025000" cy="3194132"/>
      </dsp:txXfrm>
    </dsp:sp>
    <dsp:sp modelId="{AFE843AB-8A0E-49AD-B766-A4FB1BDCD12B}">
      <dsp:nvSpPr>
        <dsp:cNvPr id="0" name=""/>
        <dsp:cNvSpPr/>
      </dsp:nvSpPr>
      <dsp:spPr>
        <a:xfrm>
          <a:off x="2585038" y="3889809"/>
          <a:ext cx="2025000" cy="414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1DD085-43D8-4282-AAE3-2630C80E65B4}">
      <dsp:nvSpPr>
        <dsp:cNvPr id="0" name=""/>
        <dsp:cNvSpPr/>
      </dsp:nvSpPr>
      <dsp:spPr>
        <a:xfrm>
          <a:off x="5680608" y="607285"/>
          <a:ext cx="708750" cy="7072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49FDA3F-E96A-48EC-8DA1-56251192BFED}">
      <dsp:nvSpPr>
        <dsp:cNvPr id="0" name=""/>
        <dsp:cNvSpPr/>
      </dsp:nvSpPr>
      <dsp:spPr>
        <a:xfrm>
          <a:off x="4908685" y="1368414"/>
          <a:ext cx="2348534" cy="3073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hu-HU" sz="1400" kern="1200" noProof="0" dirty="0"/>
            <a:t>Megoldás:</a:t>
          </a:r>
        </a:p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hu-HU" sz="1400" kern="1200" noProof="0" dirty="0"/>
        </a:p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hu-HU" sz="1400" kern="1200" noProof="0" dirty="0"/>
            <a:t>Posztok tetszés szerinti szűrése</a:t>
          </a:r>
          <a:br>
            <a:rPr lang="hu-HU" sz="1400" kern="1200" noProof="0" dirty="0"/>
          </a:br>
          <a:br>
            <a:rPr lang="hu-HU" sz="1400" kern="1200" noProof="0" dirty="0"/>
          </a:br>
          <a:r>
            <a:rPr lang="hu-HU" sz="1400" kern="1200" noProof="0" dirty="0"/>
            <a:t>Aktivitásjelző és dátumbeállítás a posztra</a:t>
          </a:r>
          <a:br>
            <a:rPr lang="hu-HU" sz="1400" kern="1200" noProof="0" dirty="0"/>
          </a:br>
          <a:br>
            <a:rPr lang="hu-HU" sz="1400" kern="1200" noProof="0" dirty="0"/>
          </a:br>
          <a:r>
            <a:rPr lang="hu-HU" sz="1400" kern="1200" noProof="0" dirty="0"/>
            <a:t>Chat felület és időpont foglalás</a:t>
          </a:r>
        </a:p>
      </dsp:txBody>
      <dsp:txXfrm>
        <a:off x="4908685" y="1368414"/>
        <a:ext cx="2348534" cy="3073404"/>
      </dsp:txXfrm>
    </dsp:sp>
    <dsp:sp modelId="{AD62B4A4-872C-4759-A4CF-C368039ADF17}">
      <dsp:nvSpPr>
        <dsp:cNvPr id="0" name=""/>
        <dsp:cNvSpPr/>
      </dsp:nvSpPr>
      <dsp:spPr>
        <a:xfrm>
          <a:off x="5126180" y="3889809"/>
          <a:ext cx="2025000" cy="414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99159E31-9DE4-421E-B891-D0CFB98EC3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339BE64A-3502-4686-9B52-D48E3DE3F1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FB2FC-BB9E-49C2-8CC7-6A726ED86D84}" type="datetimeFigureOut">
              <a:rPr lang="hu-HU" smtClean="0"/>
              <a:t>2025. 04. 19.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0F265897-B084-4697-AD6A-8630032FCD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2F78382-76B5-428D-8113-F4B1433E73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A43088-59A8-44DE-B2CA-AE7A023E7A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87898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CC56D-1999-49F7-9BE2-3A3019848181}" type="datetimeFigureOut">
              <a:rPr lang="hu-HU" noProof="0" smtClean="0"/>
              <a:t>2025. 04. 19.</a:t>
            </a:fld>
            <a:endParaRPr lang="hu-HU" noProof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C351E-E5A4-4D7B-A000-61564A7BE4F6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0211623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1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2736811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Minden lekérdezésnél, adatfeltöltésnél, indításnál konzolablakos üzenetekkel segítettük munkánkat. Így könnyebb volt ellenőrizni a sikeres / sikertelen tesztlépéseket és könnyebb volt megtalálni a hiba forrását.</a:t>
            </a:r>
          </a:p>
          <a:p>
            <a:endParaRPr lang="hu-HU" dirty="0"/>
          </a:p>
          <a:p>
            <a:r>
              <a:rPr lang="hu-HU" dirty="0"/>
              <a:t>A felső képen a böngésző konzolablakán látható regisztráció utáni üzenet, majd bejelentkező, és kijelentkező üzenet látható</a:t>
            </a:r>
          </a:p>
          <a:p>
            <a:endParaRPr lang="hu-HU" dirty="0"/>
          </a:p>
          <a:p>
            <a:r>
              <a:rPr lang="hu-HU" dirty="0"/>
              <a:t>Középső képen a backend server indítása</a:t>
            </a:r>
          </a:p>
          <a:p>
            <a:endParaRPr lang="hu-HU" dirty="0"/>
          </a:p>
          <a:p>
            <a:r>
              <a:rPr lang="hu-HU" dirty="0"/>
              <a:t>Az alsó képen az adatbázist létrehozó script futtatása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10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627775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We mainly used GitHub for teamwork. With GitHub Desktop, we could easily clone the latest changes and implement version control.</a:t>
            </a:r>
            <a:endParaRPr lang="hu-HU" b="0" i="0" dirty="0">
              <a:solidFill>
                <a:srgbClr val="E8EAED"/>
              </a:solidFill>
              <a:effectLst/>
              <a:latin typeface="Arial" panose="020B0604020202020204" pitchFamily="34" charset="0"/>
            </a:endParaRPr>
          </a:p>
          <a:p>
            <a:endParaRPr lang="hu-HU" b="0" i="0" dirty="0">
              <a:solidFill>
                <a:srgbClr val="E8EAED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At home, we could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continue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working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lang="en-US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Discord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screen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sharing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hu-HU" b="0" i="0" dirty="0">
              <a:solidFill>
                <a:srgbClr val="E8EAED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We divided the frontend and backend tasks based on knowledge.</a:t>
            </a:r>
            <a:endParaRPr lang="hu-HU" b="0" i="0" dirty="0">
              <a:solidFill>
                <a:srgbClr val="E8EAED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11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857674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picture shows </a:t>
            </a:r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divided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tasks</a:t>
            </a:r>
            <a:r>
              <a:rPr lang="en-US" dirty="0"/>
              <a:t>. This was not defined at the beginning of the project, as we worked on the website, the roles developed.</a:t>
            </a:r>
            <a:endParaRPr lang="hu-HU" dirty="0"/>
          </a:p>
          <a:p>
            <a:endParaRPr lang="hu-HU" dirty="0"/>
          </a:p>
          <a:p>
            <a:r>
              <a:rPr lang="en-US" dirty="0"/>
              <a:t>Gergő: </a:t>
            </a:r>
            <a:r>
              <a:rPr lang="hu-HU" dirty="0"/>
              <a:t>I </a:t>
            </a:r>
            <a:r>
              <a:rPr lang="hu-HU" dirty="0" err="1"/>
              <a:t>wrote</a:t>
            </a:r>
            <a:r>
              <a:rPr lang="en-US" dirty="0"/>
              <a:t> the Axios requests for most pages, created the database tables and columns, and uploaded data when creating posts</a:t>
            </a:r>
            <a:endParaRPr lang="hu-HU" dirty="0"/>
          </a:p>
          <a:p>
            <a:endParaRPr lang="hu-HU" dirty="0"/>
          </a:p>
          <a:p>
            <a:r>
              <a:rPr lang="en-US" dirty="0"/>
              <a:t>János:</a:t>
            </a:r>
            <a:r>
              <a:rPr lang="hu-HU" dirty="0"/>
              <a:t> I</a:t>
            </a:r>
            <a:r>
              <a:rPr lang="en-US" dirty="0"/>
              <a:t> wrote and designed the frontend pages, and also helped with the documentation</a:t>
            </a:r>
            <a:endParaRPr lang="hu-HU" dirty="0"/>
          </a:p>
          <a:p>
            <a:endParaRPr lang="hu-HU" dirty="0"/>
          </a:p>
          <a:p>
            <a:r>
              <a:rPr lang="en-US" dirty="0"/>
              <a:t>Zsolt:</a:t>
            </a:r>
            <a:r>
              <a:rPr lang="hu-HU" dirty="0"/>
              <a:t> I</a:t>
            </a:r>
            <a:r>
              <a:rPr lang="en-US" dirty="0"/>
              <a:t> wrote the </a:t>
            </a:r>
            <a:r>
              <a:rPr lang="en-US" dirty="0" err="1"/>
              <a:t>jsx</a:t>
            </a:r>
            <a:r>
              <a:rPr lang="en-US" dirty="0"/>
              <a:t> code and </a:t>
            </a:r>
            <a:r>
              <a:rPr lang="en-US" dirty="0" err="1"/>
              <a:t>css</a:t>
            </a:r>
            <a:r>
              <a:rPr lang="en-US" dirty="0"/>
              <a:t> style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remaining</a:t>
            </a:r>
            <a:r>
              <a:rPr lang="en-US" dirty="0"/>
              <a:t> pages,</a:t>
            </a:r>
            <a:r>
              <a:rPr lang="hu-HU" dirty="0"/>
              <a:t> </a:t>
            </a:r>
            <a:r>
              <a:rPr lang="en-US" dirty="0"/>
              <a:t> and wrote test cases in the documentation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12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5368019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our</a:t>
            </a:r>
            <a:r>
              <a:rPr lang="hu-HU" dirty="0"/>
              <a:t> </a:t>
            </a:r>
            <a:r>
              <a:rPr lang="hu-HU" dirty="0" err="1"/>
              <a:t>future</a:t>
            </a:r>
            <a:r>
              <a:rPr lang="hu-HU" dirty="0"/>
              <a:t> </a:t>
            </a:r>
            <a:r>
              <a:rPr lang="hu-HU" dirty="0" err="1"/>
              <a:t>plans</a:t>
            </a:r>
            <a:r>
              <a:rPr lang="hu-HU" dirty="0"/>
              <a:t>?</a:t>
            </a:r>
          </a:p>
          <a:p>
            <a:endParaRPr lang="hu-HU" dirty="0"/>
          </a:p>
          <a:p>
            <a:r>
              <a:rPr lang="hu-HU" dirty="0"/>
              <a:t>The </a:t>
            </a:r>
            <a:r>
              <a:rPr lang="hu-HU" dirty="0" err="1"/>
              <a:t>premium</a:t>
            </a:r>
            <a:r>
              <a:rPr lang="hu-HU" dirty="0"/>
              <a:t> </a:t>
            </a:r>
            <a:r>
              <a:rPr lang="hu-HU" dirty="0" err="1"/>
              <a:t>subscription</a:t>
            </a:r>
            <a:r>
              <a:rPr lang="hu-HU" dirty="0"/>
              <a:t> </a:t>
            </a:r>
            <a:r>
              <a:rPr lang="hu-HU" dirty="0" err="1"/>
              <a:t>will</a:t>
            </a:r>
            <a:r>
              <a:rPr lang="hu-HU" dirty="0"/>
              <a:t> </a:t>
            </a:r>
            <a:r>
              <a:rPr lang="hu-HU" dirty="0" err="1"/>
              <a:t>allow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user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upload</a:t>
            </a:r>
            <a:r>
              <a:rPr lang="hu-HU" dirty="0"/>
              <a:t> more </a:t>
            </a:r>
            <a:r>
              <a:rPr lang="hu-HU" dirty="0" err="1"/>
              <a:t>posts</a:t>
            </a:r>
            <a:r>
              <a:rPr lang="hu-HU" dirty="0"/>
              <a:t>, </a:t>
            </a:r>
            <a:r>
              <a:rPr lang="hu-HU" dirty="0" err="1"/>
              <a:t>upload</a:t>
            </a:r>
            <a:r>
              <a:rPr lang="hu-HU" dirty="0"/>
              <a:t> more </a:t>
            </a:r>
            <a:r>
              <a:rPr lang="hu-HU" dirty="0" err="1"/>
              <a:t>pictures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a post, and </a:t>
            </a:r>
            <a:r>
              <a:rPr lang="hu-HU" dirty="0" err="1"/>
              <a:t>highlight</a:t>
            </a:r>
            <a:r>
              <a:rPr lang="hu-HU" dirty="0"/>
              <a:t> </a:t>
            </a:r>
            <a:r>
              <a:rPr lang="en-US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your post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to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stand out from others' posts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hu-HU" b="0" i="0" dirty="0">
              <a:solidFill>
                <a:srgbClr val="E8EAED"/>
              </a:solidFill>
              <a:effectLst/>
              <a:latin typeface="Arial" panose="020B0604020202020204" pitchFamily="34" charset="0"/>
            </a:endParaRPr>
          </a:p>
          <a:p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Although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our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website is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fully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responsive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we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would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also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like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to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make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it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a mobile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application</a:t>
            </a:r>
            <a:endParaRPr lang="hu-HU" b="0" i="0" dirty="0">
              <a:solidFill>
                <a:srgbClr val="E8EAED"/>
              </a:solidFill>
              <a:effectLst/>
              <a:latin typeface="Arial" panose="020B0604020202020204" pitchFamily="34" charset="0"/>
            </a:endParaRPr>
          </a:p>
          <a:p>
            <a:endParaRPr lang="hu-HU" b="0" i="0" dirty="0">
              <a:solidFill>
                <a:srgbClr val="E8EAED"/>
              </a:solidFill>
              <a:effectLst/>
              <a:latin typeface="Arial" panose="020B0604020202020204" pitchFamily="34" charset="0"/>
            </a:endParaRPr>
          </a:p>
          <a:p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We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also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plan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on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making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website more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user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friendly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create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a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positive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experience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for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any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user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13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091938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Most a weboldal bemutatása következik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14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0094355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15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745547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800" dirty="0">
                <a:effectLst/>
                <a:latin typeface="Segoe UI" panose="020B0502040204020203" pitchFamily="34" charset="0"/>
              </a:rPr>
              <a:t>Minden szakmunkásnak vagy vállalkozónak más módszere van hogyan hirdeti magát és más platformon kell velük felvenni a kapcsolatot. Ezen kívül csak kapcsolatfelvétel után derül ki hogy az adott munkás tudná-e vállalni. </a:t>
            </a:r>
          </a:p>
          <a:p>
            <a:endParaRPr lang="hu-HU" sz="1800" dirty="0">
              <a:effectLst/>
              <a:latin typeface="Segoe UI" panose="020B0502040204020203" pitchFamily="34" charset="0"/>
            </a:endParaRPr>
          </a:p>
          <a:p>
            <a:r>
              <a:rPr lang="hu-HU" sz="1800" dirty="0">
                <a:effectLst/>
                <a:latin typeface="Segoe UI" panose="020B0502040204020203" pitchFamily="34" charset="0"/>
              </a:rPr>
              <a:t>Az S.O.S. munka egy gyors, egyszerű szakmunkás hirdető és kereső weboldal. A weboldal célja a munkavállaló gyors megtalálása és kapcsolatteremtése.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2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38306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800" dirty="0">
                <a:effectLst/>
                <a:latin typeface="Segoe UI" panose="020B0502040204020203" pitchFamily="34" charset="0"/>
              </a:rPr>
              <a:t>A regisztrációnál két féle fiók közül választhatunk. A szakmunkást és a vendéget. A szakmunkás fiók sajátossága, hogy egyedi posztot tud létrehozni valamint törölni. Minden felhasználó tud a posztok között böngészni, azokra időpontkéréssel jelentkezni, vagy üzenetet írni.</a:t>
            </a:r>
            <a:endParaRPr lang="hu-HU" sz="180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3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977309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A4C9B-9C1F-B518-AD67-9E0F38A42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E74161-23F6-1483-2E2D-034B77508A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1B5BFF-6398-1ED0-C95E-0922E387D8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800" dirty="0">
                <a:effectLst/>
                <a:latin typeface="Arial" panose="020B0604020202020204" pitchFamily="34" charset="0"/>
              </a:rPr>
              <a:t>A backendhez </a:t>
            </a:r>
            <a:r>
              <a:rPr lang="hu-HU" sz="1800" dirty="0" err="1">
                <a:effectLst/>
                <a:latin typeface="Arial" panose="020B0604020202020204" pitchFamily="34" charset="0"/>
              </a:rPr>
              <a:t>NodeJS</a:t>
            </a:r>
            <a:r>
              <a:rPr lang="hu-HU" sz="1800" dirty="0">
                <a:effectLst/>
                <a:latin typeface="Arial" panose="020B0604020202020204" pitchFamily="34" charset="0"/>
              </a:rPr>
              <a:t> keretrendszert használtunk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180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800" dirty="0">
                <a:effectLst/>
                <a:latin typeface="Arial" panose="020B0604020202020204" pitchFamily="34" charset="0"/>
              </a:rPr>
              <a:t>A frontendhez </a:t>
            </a:r>
            <a:r>
              <a:rPr lang="hu-HU" sz="1800" dirty="0" err="1">
                <a:effectLst/>
                <a:latin typeface="Arial" panose="020B0604020202020204" pitchFamily="34" charset="0"/>
              </a:rPr>
              <a:t>React</a:t>
            </a:r>
            <a:r>
              <a:rPr lang="hu-HU" sz="1800" dirty="0">
                <a:effectLst/>
                <a:latin typeface="Arial" panose="020B0604020202020204" pitchFamily="34" charset="0"/>
              </a:rPr>
              <a:t> keretrendszert JavaScripttel telepítettük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180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800" dirty="0">
                <a:effectLst/>
                <a:latin typeface="Arial" panose="020B0604020202020204" pitchFamily="34" charset="0"/>
              </a:rPr>
              <a:t>A weboldal frontend és backend részéhez külön mappába szedtük a fájlokat.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EAF9E-E03B-D79F-315F-2EE6D79138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4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929218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4E4FC-C595-AFC9-1680-640573F4C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CC87E7-6A38-4D83-71A4-036963CA6B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3094C2-7CA9-67C1-55AA-29EAD325A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backendhez telepített segédmodulokat a </a:t>
            </a:r>
            <a:r>
              <a:rPr lang="hu-HU" dirty="0" err="1"/>
              <a:t>package.json</a:t>
            </a:r>
            <a:r>
              <a:rPr lang="hu-HU" dirty="0"/>
              <a:t> fájlban a </a:t>
            </a:r>
            <a:r>
              <a:rPr lang="hu-HU" dirty="0" err="1"/>
              <a:t>dependencies</a:t>
            </a:r>
            <a:r>
              <a:rPr lang="hu-HU" dirty="0"/>
              <a:t> alatt láthatjuk</a:t>
            </a:r>
          </a:p>
          <a:p>
            <a:endParaRPr lang="hu-HU" dirty="0"/>
          </a:p>
          <a:p>
            <a:r>
              <a:rPr lang="hu-HU" dirty="0" err="1"/>
              <a:t>Axios</a:t>
            </a:r>
            <a:r>
              <a:rPr lang="hu-HU" dirty="0"/>
              <a:t>-t használtunk a HTTP kérésekhez</a:t>
            </a:r>
          </a:p>
          <a:p>
            <a:endParaRPr lang="hu-HU" dirty="0"/>
          </a:p>
          <a:p>
            <a:r>
              <a:rPr lang="hu-HU" dirty="0"/>
              <a:t>A </a:t>
            </a:r>
            <a:r>
              <a:rPr lang="hu-HU" dirty="0" err="1"/>
              <a:t>bcrypt</a:t>
            </a:r>
            <a:r>
              <a:rPr lang="hu-HU" dirty="0"/>
              <a:t> titkosítva menti a jelszavakat az adatbázisba</a:t>
            </a:r>
          </a:p>
          <a:p>
            <a:endParaRPr lang="hu-HU" dirty="0"/>
          </a:p>
          <a:p>
            <a:r>
              <a:rPr lang="hu-HU" dirty="0"/>
              <a:t>A JWT másnéven JSON </a:t>
            </a:r>
            <a:r>
              <a:rPr lang="hu-HU" dirty="0" err="1"/>
              <a:t>WebToken</a:t>
            </a:r>
            <a:r>
              <a:rPr lang="hu-HU" dirty="0"/>
              <a:t> generál egy ideiglenes </a:t>
            </a:r>
            <a:r>
              <a:rPr lang="hu-HU" dirty="0" err="1"/>
              <a:t>tokent</a:t>
            </a:r>
            <a:r>
              <a:rPr lang="hu-HU" dirty="0"/>
              <a:t>, így menti a jelenleg bejelentkezett felhasználót és annak adatait tudjuk betölteni.</a:t>
            </a:r>
          </a:p>
          <a:p>
            <a:endParaRPr lang="hu-HU" dirty="0"/>
          </a:p>
          <a:p>
            <a:r>
              <a:rPr lang="hu-HU" dirty="0"/>
              <a:t>A </a:t>
            </a:r>
            <a:r>
              <a:rPr lang="hu-HU" dirty="0" err="1"/>
              <a:t>nodemont</a:t>
            </a:r>
            <a:r>
              <a:rPr lang="hu-HU" dirty="0"/>
              <a:t> pedig a tesztelés megkönnyebbítéséhez használtuk. Így nem kellett minden változtatáskor újraindítani a szervert.</a:t>
            </a:r>
          </a:p>
          <a:p>
            <a:endParaRPr lang="hu-HU" dirty="0"/>
          </a:p>
          <a:p>
            <a:r>
              <a:rPr lang="hu-HU" dirty="0"/>
              <a:t>A felhasználók által feltöltött képfájlokat az </a:t>
            </a:r>
            <a:r>
              <a:rPr lang="hu-HU" dirty="0" err="1"/>
              <a:t>uploads</a:t>
            </a:r>
            <a:r>
              <a:rPr lang="hu-HU" dirty="0"/>
              <a:t> mappában mentjük 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4C981-47EC-5324-5493-05EA07EC96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5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562221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frontend fájlokat megpróbáltuk minél tisztábban rendszerezni. A képeket az </a:t>
            </a:r>
            <a:r>
              <a:rPr lang="hu-HU" dirty="0" err="1"/>
              <a:t>assets</a:t>
            </a:r>
            <a:r>
              <a:rPr lang="hu-HU" dirty="0"/>
              <a:t> mappában, a különböző oldalakhoz létrehozott </a:t>
            </a:r>
            <a:r>
              <a:rPr lang="hu-HU" dirty="0" err="1"/>
              <a:t>jsx</a:t>
            </a:r>
            <a:r>
              <a:rPr lang="hu-HU" dirty="0"/>
              <a:t> fájlokat a </a:t>
            </a:r>
            <a:r>
              <a:rPr lang="hu-HU" dirty="0" err="1"/>
              <a:t>Pages</a:t>
            </a:r>
            <a:r>
              <a:rPr lang="hu-HU" dirty="0"/>
              <a:t> mappában, az oldalakhoz tartozó </a:t>
            </a:r>
            <a:r>
              <a:rPr lang="hu-HU" dirty="0" err="1"/>
              <a:t>css</a:t>
            </a:r>
            <a:r>
              <a:rPr lang="hu-HU" dirty="0"/>
              <a:t> stíluslapokat pedig a </a:t>
            </a:r>
            <a:r>
              <a:rPr lang="hu-HU" dirty="0" err="1"/>
              <a:t>Stilusok</a:t>
            </a:r>
            <a:r>
              <a:rPr lang="hu-HU" dirty="0"/>
              <a:t> mappában tároljuk. Az index </a:t>
            </a:r>
            <a:r>
              <a:rPr lang="hu-HU" dirty="0" err="1"/>
              <a:t>html-t</a:t>
            </a:r>
            <a:r>
              <a:rPr lang="hu-HU" dirty="0"/>
              <a:t> és a </a:t>
            </a:r>
            <a:r>
              <a:rPr lang="hu-HU" dirty="0" err="1"/>
              <a:t>navbar</a:t>
            </a:r>
            <a:r>
              <a:rPr lang="hu-HU" dirty="0"/>
              <a:t> </a:t>
            </a:r>
            <a:r>
              <a:rPr lang="hu-HU" dirty="0" err="1"/>
              <a:t>jsx-et</a:t>
            </a:r>
            <a:r>
              <a:rPr lang="hu-HU" dirty="0"/>
              <a:t> pedig ezeken kívül, hiszen mindenhonnan elérési utat kell biztosítani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6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710755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A5490-0A88-00FD-6C89-B80B6115A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E1EE03-2887-11F0-CD39-03E6790589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2123EC-CECD-480D-6EB4-9A57D376C0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Az adatbázishoz a </a:t>
            </a:r>
            <a:r>
              <a:rPr lang="hu-HU" dirty="0" err="1"/>
              <a:t>MySQL</a:t>
            </a:r>
            <a:r>
              <a:rPr lang="hu-HU" dirty="0"/>
              <a:t> relációs adatbázis kezelő rendszert használtuk. A táblákat egyed-kapcsolat diagramban megterveztük, majd </a:t>
            </a:r>
            <a:r>
              <a:rPr lang="hu-HU" dirty="0" err="1"/>
              <a:t>MySQL</a:t>
            </a:r>
            <a:r>
              <a:rPr lang="hu-HU" dirty="0"/>
              <a:t> </a:t>
            </a:r>
            <a:r>
              <a:rPr lang="hu-HU" dirty="0" err="1"/>
              <a:t>Workbench</a:t>
            </a:r>
            <a:r>
              <a:rPr lang="hu-HU" dirty="0"/>
              <a:t> lokális szerveren létrehoztuk. Az mezők elnevezései megfelelnek a tiszta kód elvének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163A7-B820-26FE-C131-696B06DF82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7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256021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CF4E9-46F1-D297-0BE6-9D0447F18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0B5019-C986-0474-532A-10D82C1C11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F82C13-AF24-6D60-B3AE-1C6464FE36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Felhasználói adatokba tároljuk a regisztrációnál megadott adatokat, valamint néhány háttérbeli egyedi azonosítót amit automatikusan legenerálunk nekik.</a:t>
            </a:r>
          </a:p>
          <a:p>
            <a:endParaRPr lang="hu-HU" dirty="0"/>
          </a:p>
          <a:p>
            <a:r>
              <a:rPr lang="hu-HU" dirty="0"/>
              <a:t>A posztok táblában a sikeresen létrehozott posztokat tároljuk</a:t>
            </a:r>
          </a:p>
          <a:p>
            <a:endParaRPr lang="hu-HU" dirty="0"/>
          </a:p>
          <a:p>
            <a:r>
              <a:rPr lang="hu-HU" dirty="0"/>
              <a:t>A vélemények táblában a posztokra írt szöveges véleményeket tároljuk.</a:t>
            </a:r>
          </a:p>
          <a:p>
            <a:endParaRPr lang="hu-HU" dirty="0"/>
          </a:p>
          <a:p>
            <a:r>
              <a:rPr lang="hu-HU" dirty="0"/>
              <a:t>Az értékelések táblában az 1-5 csillagos skálán megadott értékeléseket tároljuk.</a:t>
            </a:r>
          </a:p>
          <a:p>
            <a:r>
              <a:rPr lang="hu-HU" dirty="0"/>
              <a:t> </a:t>
            </a:r>
          </a:p>
          <a:p>
            <a:r>
              <a:rPr lang="hu-HU" dirty="0"/>
              <a:t>A kedvencek táblában a kedvencként lementett posztokat tároljuk</a:t>
            </a:r>
          </a:p>
          <a:p>
            <a:endParaRPr lang="hu-HU" dirty="0"/>
          </a:p>
          <a:p>
            <a:r>
              <a:rPr lang="hu-HU" dirty="0"/>
              <a:t>A beszélgetések táblában a felhasználók közötti üzeneteket tároljuk</a:t>
            </a:r>
          </a:p>
          <a:p>
            <a:endParaRPr lang="hu-HU" dirty="0"/>
          </a:p>
          <a:p>
            <a:r>
              <a:rPr lang="hu-HU" dirty="0"/>
              <a:t>Az üzenetek táblában pedig a bejövő időpont kérelmeket tároljuk. A tiszta kód elve szerint rosszul van a tábla elnevezve, viszont ezt későn vettük </a:t>
            </a:r>
            <a:r>
              <a:rPr lang="hu-HU" dirty="0" err="1"/>
              <a:t>észre</a:t>
            </a:r>
            <a:r>
              <a:rPr lang="hu-HU" dirty="0"/>
              <a:t> és a módosítás sok problémát okozott volna</a:t>
            </a:r>
          </a:p>
          <a:p>
            <a:endParaRPr lang="hu-HU" dirty="0"/>
          </a:p>
          <a:p>
            <a:r>
              <a:rPr lang="hu-HU" dirty="0"/>
              <a:t>A naptár táblában a már lefoglalt időpontokat tároljuk. Ennek az a szerepe hogy az új időpontfoglalásnál megvizsgáljuk hogy mi foglalt, és kiveszi a foglaltat a szabadon választható időpontok közül.</a:t>
            </a:r>
          </a:p>
          <a:p>
            <a:endParaRPr lang="hu-HU" dirty="0"/>
          </a:p>
          <a:p>
            <a:r>
              <a:rPr lang="hu-HU" dirty="0"/>
              <a:t>A képen látható adatok a felhasználói adatok táblánk, itt látható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4E897-F228-1F89-497B-BEB7FD06AA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8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179746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Minden oldalunkat teszteltük különböző eszközök képernyőméretére.</a:t>
            </a:r>
          </a:p>
          <a:p>
            <a:endParaRPr lang="hu-HU" dirty="0"/>
          </a:p>
          <a:p>
            <a:r>
              <a:rPr lang="hu-HU" dirty="0"/>
              <a:t>És így néz ki keskeny eszközön (például mobil, tablet)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9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007105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ctrTitle" hasCustomPrompt="1"/>
          </p:nvPr>
        </p:nvSpPr>
        <p:spPr>
          <a:xfrm>
            <a:off x="1069848" y="1298448"/>
            <a:ext cx="7315200" cy="3255264"/>
          </a:xfrm>
        </p:spPr>
        <p:txBody>
          <a:bodyPr rtlCol="0"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1100015" y="4670246"/>
            <a:ext cx="7315200" cy="914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hu-HU"/>
              <a:t>Alcím mintájának szerkesztése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CA01AC-FE48-43E8-9541-14BE6D4B6216}" type="datetime1">
              <a:rPr lang="hu-HU" smtClean="0"/>
              <a:t>2025. 04. 19.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5466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132BAD-A41C-435C-BDF1-B40F5FDD6CBB}" type="datetime1">
              <a:rPr lang="hu-HU" smtClean="0"/>
              <a:t>2025. 04. 19.</a:t>
            </a:fld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4397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 hasCustomPrompt="1"/>
          </p:nvPr>
        </p:nvSpPr>
        <p:spPr>
          <a:xfrm>
            <a:off x="381000" y="990600"/>
            <a:ext cx="2819400" cy="4953000"/>
          </a:xfrm>
        </p:spPr>
        <p:txBody>
          <a:bodyPr vert="eaVert" rtlCol="0"/>
          <a:lstStyle/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rtlCol="0" anchor="t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1901B3-A2B9-4D78-B569-739B455CDF92}" type="datetime1">
              <a:rPr lang="hu-HU" smtClean="0"/>
              <a:t>2025. 04. 19.</a:t>
            </a:fld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9719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51FB85-B948-4ACD-8B79-12856967A932}" type="datetime1">
              <a:rPr lang="hu-HU" smtClean="0"/>
              <a:t>2025. 04. 19.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8179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3867912" y="1298448"/>
            <a:ext cx="7315200" cy="3255264"/>
          </a:xfrm>
        </p:spPr>
        <p:txBody>
          <a:bodyPr rtlCol="0"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rtlCol="0"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DEE940-EEB9-4D88-B665-1DF05D9BAE13}" type="datetime1">
              <a:rPr lang="hu-HU" smtClean="0"/>
              <a:t>2025. 04. 19.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066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8" name="Dátum hely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DCEE0E-6970-4EFC-81F5-D470F37408DE}" type="datetime1">
              <a:rPr lang="hu-HU" smtClean="0"/>
              <a:t>2025. 04. 19.</a:t>
            </a:fld>
            <a:endParaRPr lang="hu-HU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1377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ím 9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22FE6C-7199-4AEC-9102-6BCA289AF93C}" type="datetime1">
              <a:rPr lang="hu-HU" smtClean="0"/>
              <a:t>2025. 04. 19.</a:t>
            </a:fld>
            <a:endParaRPr lang="hu-HU" dirty="0"/>
          </a:p>
        </p:txBody>
      </p:sp>
      <p:sp>
        <p:nvSpPr>
          <p:cNvPr id="11" name="Élőláb helye 1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12" name="Dia számának helye 1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9466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D29D9B-97B7-4810-8AA3-861B7C07DF7C}" type="datetime1">
              <a:rPr lang="hu-HU" smtClean="0"/>
              <a:t>2025. 04. 19.</a:t>
            </a:fld>
            <a:endParaRPr lang="hu-HU" dirty="0"/>
          </a:p>
        </p:txBody>
      </p:sp>
      <p:sp>
        <p:nvSpPr>
          <p:cNvPr id="7" name="Élőláb helye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8" name="Dia számának helye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3204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B8E3E5-F330-44D0-86BC-D7273766CF24}" type="datetime1">
              <a:rPr lang="hu-HU" smtClean="0"/>
              <a:t>2025. 04. 19.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6492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256032" y="1143000"/>
            <a:ext cx="2834640" cy="2377440"/>
          </a:xfrm>
        </p:spPr>
        <p:txBody>
          <a:bodyPr rtlCol="0" anchor="b">
            <a:normAutofit/>
          </a:bodyPr>
          <a:lstStyle>
            <a:lvl1pPr>
              <a:defRPr sz="3200" b="0" baseline="0"/>
            </a:lvl1pPr>
          </a:lstStyle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906981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8" name="Dátum hely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B9D2F3-D2FB-4079-8358-26B647FEDD45}" type="datetime1">
              <a:rPr lang="hu-HU" smtClean="0"/>
              <a:t>2025. 04. 19.</a:t>
            </a:fld>
            <a:endParaRPr lang="hu-HU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  <p:sp>
        <p:nvSpPr>
          <p:cNvPr id="11" name="Tartalom helye 2">
            <a:extLst>
              <a:ext uri="{FF2B5EF4-FFF2-40B4-BE49-F238E27FC236}">
                <a16:creationId xmlns:a16="http://schemas.microsoft.com/office/drawing/2014/main" id="{87B0DF2F-DAFD-4616-9E25-0C28D75BF30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491805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12" name="Tartalom helye 2">
            <a:extLst>
              <a:ext uri="{FF2B5EF4-FFF2-40B4-BE49-F238E27FC236}">
                <a16:creationId xmlns:a16="http://schemas.microsoft.com/office/drawing/2014/main" id="{336DA0F9-D851-437C-A45B-EC125A3D3DB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076629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0FF0BA98-3AB4-4D88-B1C2-6279BCACFA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87792" y="3971924"/>
            <a:ext cx="2477419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13" name="Szöveg helye 5">
            <a:extLst>
              <a:ext uri="{FF2B5EF4-FFF2-40B4-BE49-F238E27FC236}">
                <a16:creationId xmlns:a16="http://schemas.microsoft.com/office/drawing/2014/main" id="{D9DEF72B-B924-4A0D-8C83-3B370632C0D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72616" y="3971925"/>
            <a:ext cx="2477419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14" name="Szöveg helye 5">
            <a:extLst>
              <a:ext uri="{FF2B5EF4-FFF2-40B4-BE49-F238E27FC236}">
                <a16:creationId xmlns:a16="http://schemas.microsoft.com/office/drawing/2014/main" id="{E9D30C54-E9E8-4300-8DA4-352DB3A71A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70240" y="3971924"/>
            <a:ext cx="2458230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07508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256032" y="1143000"/>
            <a:ext cx="2834640" cy="2377440"/>
          </a:xfrm>
        </p:spPr>
        <p:txBody>
          <a:bodyPr rtlCol="0" anchor="b">
            <a:normAutofit/>
          </a:bodyPr>
          <a:lstStyle>
            <a:lvl1pPr>
              <a:defRPr sz="3200" b="0"/>
            </a:lvl1pPr>
          </a:lstStyle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/>
              <a:t>Kép hozzáadásához kattintson az ikonra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8" name="Dátum hely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34A502-BF6B-45AF-A469-BC8939D6A3FE}" type="datetime1">
              <a:rPr lang="hu-HU" smtClean="0"/>
              <a:t>2025. 04. 19.</a:t>
            </a:fld>
            <a:endParaRPr lang="hu-HU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5941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noProof="0"/>
          </a:p>
        </p:txBody>
      </p: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8" name="Téglalap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noProof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D951BFFD-2CCD-4914-9DBD-1533C1ADC8FA}" type="datetime1">
              <a:rPr lang="hu-HU" noProof="0" smtClean="0"/>
              <a:t>2025. 04. 19.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pPr rtl="0"/>
            <a:fld id="{4FAB73BC-B049-4115-A692-8D63A059BFB8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3593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Téglalap 9">
            <a:extLst>
              <a:ext uri="{FF2B5EF4-FFF2-40B4-BE49-F238E27FC236}">
                <a16:creationId xmlns:a16="http://schemas.microsoft.com/office/drawing/2014/main" id="{8869841E-71E7-4F51-8E6F-5E8A5E375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pic>
        <p:nvPicPr>
          <p:cNvPr id="5" name="Kép 4" descr="Tervek">
            <a:extLst>
              <a:ext uri="{FF2B5EF4-FFF2-40B4-BE49-F238E27FC236}">
                <a16:creationId xmlns:a16="http://schemas.microsoft.com/office/drawing/2014/main" id="{A3A2E0DA-DA21-447D-AD1F-3DB915DD051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80" y="0"/>
            <a:ext cx="12188932" cy="6858000"/>
          </a:xfrm>
          <a:prstGeom prst="rect">
            <a:avLst/>
          </a:prstGeom>
        </p:spPr>
      </p:pic>
      <p:sp>
        <p:nvSpPr>
          <p:cNvPr id="12" name="Téglalap 11">
            <a:extLst>
              <a:ext uri="{FF2B5EF4-FFF2-40B4-BE49-F238E27FC236}">
                <a16:creationId xmlns:a16="http://schemas.microsoft.com/office/drawing/2014/main" id="{594B067E-A161-4B29-A8FA-FEEB19449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D6CA50C-1A88-4B3F-A34F-FE199F420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483" y="1083074"/>
            <a:ext cx="2818824" cy="2061129"/>
          </a:xfrm>
        </p:spPr>
        <p:txBody>
          <a:bodyPr rtlCol="0">
            <a:normAutofit/>
          </a:bodyPr>
          <a:lstStyle/>
          <a:p>
            <a:pPr rtl="0"/>
            <a:r>
              <a:rPr lang="hu-HU" sz="4800" dirty="0"/>
              <a:t>S.O.S Munka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9CC2D51-705E-403A-AC0E-9157DC551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483" y="4084319"/>
            <a:ext cx="3685070" cy="914400"/>
          </a:xfrm>
        </p:spPr>
        <p:txBody>
          <a:bodyPr rtlCol="0">
            <a:normAutofit/>
          </a:bodyPr>
          <a:lstStyle/>
          <a:p>
            <a:pPr rtl="0"/>
            <a:r>
              <a:rPr lang="hu-HU" dirty="0"/>
              <a:t>Készítette: Wágner János, Fábián Zsolt, Rámháp Gergő</a:t>
            </a: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C20C741F-0826-4AB6-A92E-AB4EB5021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EEF58C2F-9DE5-47B0-ADC3-2AFF293C6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0504" y="1563053"/>
            <a:ext cx="23717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28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8E1350EA-094E-4564-9B41-FBF8AE4FE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CA3EE94-CC36-4281-AB48-71EB8D0C2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543FBA-2329-B7ED-FD00-891A0FA30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Tesztek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6063D8F-2BB2-A841-2955-40E92753E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96509" y="2920729"/>
            <a:ext cx="3585891" cy="12761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Böngésző konzolablakos kiírás</a:t>
            </a:r>
          </a:p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Visual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Studio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Code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terminálablak</a:t>
            </a:r>
          </a:p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Adatbázis ellenőrzés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3B438B-014F-F969-0FD2-92919638F0E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500" b="2"/>
          <a:stretch/>
        </p:blipFill>
        <p:spPr>
          <a:xfrm>
            <a:off x="6603818" y="4314825"/>
            <a:ext cx="4989387" cy="242933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C3FFDA8-CC6F-99BB-15A1-F2F4E4F64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5134" y="693350"/>
            <a:ext cx="6808071" cy="196775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B9FD8C5-790B-D702-3EB9-13E0C589EA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5785" y="2984545"/>
            <a:ext cx="4207420" cy="125729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86F8CDF-95D3-0A48-9CBB-3E6F428D2F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970" y="5354007"/>
            <a:ext cx="5914590" cy="60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99223-709C-B507-B443-D33B14BE2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Teamwork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7B292-7EA7-7705-EFF9-795EB72BB3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 err="1"/>
              <a:t>Github</a:t>
            </a:r>
            <a:endParaRPr lang="hu-HU" dirty="0"/>
          </a:p>
          <a:p>
            <a:r>
              <a:rPr lang="hu-HU" dirty="0" err="1"/>
              <a:t>Discord</a:t>
            </a:r>
            <a:endParaRPr lang="hu-HU" dirty="0"/>
          </a:p>
          <a:p>
            <a:r>
              <a:rPr lang="hu-HU" dirty="0"/>
              <a:t>Frontend-backend </a:t>
            </a:r>
            <a:r>
              <a:rPr lang="hu-HU" dirty="0" err="1"/>
              <a:t>separation</a:t>
            </a:r>
            <a:endParaRPr lang="hu-HU" dirty="0"/>
          </a:p>
          <a:p>
            <a:r>
              <a:rPr lang="hu-HU" dirty="0" err="1"/>
              <a:t>Divided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files</a:t>
            </a:r>
            <a:endParaRPr lang="hu-HU" dirty="0"/>
          </a:p>
          <a:p>
            <a:endParaRPr lang="hu-H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E5875-7503-2DC1-8DD7-DC6D94D39A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1026" name="Picture 2" descr="GitHub Desktop Application">
            <a:extLst>
              <a:ext uri="{FF2B5EF4-FFF2-40B4-BE49-F238E27FC236}">
                <a16:creationId xmlns:a16="http://schemas.microsoft.com/office/drawing/2014/main" id="{2B3FF4FF-7468-B11D-6390-2200E242F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743" y="1496439"/>
            <a:ext cx="3697365" cy="154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xplained: What is Discord? -">
            <a:extLst>
              <a:ext uri="{FF2B5EF4-FFF2-40B4-BE49-F238E27FC236}">
                <a16:creationId xmlns:a16="http://schemas.microsoft.com/office/drawing/2014/main" id="{A2ABD3B5-32F0-1662-5A32-2AEA9EA93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407" y="3042303"/>
            <a:ext cx="1474594" cy="147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89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B138F-B866-B26C-F691-6EDF8BCD3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Teamwork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222D6-C5CB-5C02-B9BC-20122F687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5420" y="1852121"/>
            <a:ext cx="2338680" cy="2008678"/>
          </a:xfrm>
        </p:spPr>
        <p:txBody>
          <a:bodyPr>
            <a:normAutofit fontScale="92500"/>
          </a:bodyPr>
          <a:lstStyle/>
          <a:p>
            <a:r>
              <a:rPr lang="hu-HU" dirty="0"/>
              <a:t>Backend: server.js</a:t>
            </a:r>
          </a:p>
          <a:p>
            <a:r>
              <a:rPr lang="hu-HU" dirty="0" err="1"/>
              <a:t>Database</a:t>
            </a:r>
            <a:r>
              <a:rPr lang="hu-HU" dirty="0"/>
              <a:t> </a:t>
            </a:r>
            <a:r>
              <a:rPr lang="hu-HU" dirty="0" err="1"/>
              <a:t>tables</a:t>
            </a:r>
            <a:endParaRPr lang="hu-HU" dirty="0"/>
          </a:p>
          <a:p>
            <a:r>
              <a:rPr lang="hu-HU" dirty="0" err="1"/>
              <a:t>Axios</a:t>
            </a:r>
            <a:r>
              <a:rPr lang="hu-HU" dirty="0"/>
              <a:t> </a:t>
            </a:r>
            <a:r>
              <a:rPr lang="hu-HU" dirty="0" err="1"/>
              <a:t>requests</a:t>
            </a:r>
            <a:endParaRPr lang="hu-HU" dirty="0"/>
          </a:p>
          <a:p>
            <a:r>
              <a:rPr lang="hu-HU" dirty="0"/>
              <a:t>Data </a:t>
            </a:r>
            <a:r>
              <a:rPr lang="hu-HU" dirty="0" err="1"/>
              <a:t>upload</a:t>
            </a:r>
            <a:endParaRPr lang="hu-HU" dirty="0"/>
          </a:p>
          <a:p>
            <a:r>
              <a:rPr lang="hu-HU" dirty="0"/>
              <a:t>JWT </a:t>
            </a:r>
            <a:r>
              <a:rPr lang="hu-HU" dirty="0" err="1"/>
              <a:t>authentication</a:t>
            </a:r>
            <a:endParaRPr lang="hu-H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E442B2-EDB3-D352-6081-C5EAB10AA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ED204F-BF55-4554-FCF5-0C557A3B93E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15395" y="1852121"/>
            <a:ext cx="2908964" cy="4138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dirty="0"/>
              <a:t>Frontend </a:t>
            </a:r>
            <a:r>
              <a:rPr lang="hu-HU" dirty="0" err="1"/>
              <a:t>jsx</a:t>
            </a:r>
            <a:r>
              <a:rPr lang="hu-HU" dirty="0"/>
              <a:t> and </a:t>
            </a:r>
            <a:r>
              <a:rPr lang="hu-HU" dirty="0" err="1"/>
              <a:t>css</a:t>
            </a:r>
            <a:r>
              <a:rPr lang="hu-HU" dirty="0"/>
              <a:t> </a:t>
            </a:r>
            <a:r>
              <a:rPr lang="hu-HU" dirty="0" err="1"/>
              <a:t>files</a:t>
            </a:r>
            <a:r>
              <a:rPr lang="hu-HU" dirty="0"/>
              <a:t>:</a:t>
            </a:r>
          </a:p>
          <a:p>
            <a:r>
              <a:rPr lang="hu-HU" dirty="0"/>
              <a:t>Home</a:t>
            </a:r>
          </a:p>
          <a:p>
            <a:r>
              <a:rPr lang="hu-HU" dirty="0" err="1"/>
              <a:t>Navbar</a:t>
            </a:r>
            <a:endParaRPr lang="hu-HU" dirty="0"/>
          </a:p>
          <a:p>
            <a:r>
              <a:rPr lang="hu-HU" dirty="0"/>
              <a:t>Posztok</a:t>
            </a:r>
          </a:p>
          <a:p>
            <a:r>
              <a:rPr lang="hu-HU" dirty="0" err="1"/>
              <a:t>Regisztracio</a:t>
            </a:r>
            <a:endParaRPr lang="hu-HU" dirty="0"/>
          </a:p>
          <a:p>
            <a:r>
              <a:rPr lang="hu-HU" dirty="0" err="1"/>
              <a:t>Bejelentkezes</a:t>
            </a:r>
            <a:endParaRPr lang="hu-HU" dirty="0"/>
          </a:p>
          <a:p>
            <a:r>
              <a:rPr lang="hu-HU" dirty="0" err="1"/>
              <a:t>Fiok</a:t>
            </a:r>
            <a:endParaRPr lang="hu-HU" dirty="0"/>
          </a:p>
          <a:p>
            <a:r>
              <a:rPr lang="hu-HU" dirty="0" err="1"/>
              <a:t>Idopontfoglalas</a:t>
            </a:r>
            <a:endParaRPr lang="hu-HU" dirty="0"/>
          </a:p>
          <a:p>
            <a:r>
              <a:rPr lang="hu-HU" dirty="0" err="1"/>
              <a:t>Posztotcsinalok</a:t>
            </a:r>
            <a:endParaRPr lang="hu-HU" dirty="0"/>
          </a:p>
          <a:p>
            <a:pPr marL="0" indent="0">
              <a:buNone/>
            </a:pPr>
            <a:r>
              <a:rPr lang="hu-HU" dirty="0" err="1"/>
              <a:t>Documentation</a:t>
            </a:r>
            <a:endParaRPr lang="hu-H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1896F9-9EA7-B434-B636-D639F797407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101330" y="1849805"/>
            <a:ext cx="2834638" cy="41407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Frontend and </a:t>
            </a:r>
            <a:r>
              <a:rPr lang="hu-HU" dirty="0" err="1"/>
              <a:t>Controller</a:t>
            </a:r>
            <a:r>
              <a:rPr lang="hu-HU" dirty="0"/>
              <a:t>:</a:t>
            </a:r>
            <a:endParaRPr lang="hu-HU" sz="2000" dirty="0"/>
          </a:p>
          <a:p>
            <a:r>
              <a:rPr lang="hu-HU" sz="2000" dirty="0" err="1"/>
              <a:t>Registration</a:t>
            </a:r>
            <a:r>
              <a:rPr lang="hu-HU" sz="2000" dirty="0"/>
              <a:t> and login </a:t>
            </a:r>
            <a:r>
              <a:rPr lang="hu-HU" sz="2000" dirty="0" err="1"/>
              <a:t>authentication</a:t>
            </a:r>
            <a:endParaRPr lang="hu-HU" sz="2000" dirty="0"/>
          </a:p>
          <a:p>
            <a:r>
              <a:rPr lang="hu-HU" sz="2000" dirty="0"/>
              <a:t>Posztok</a:t>
            </a:r>
          </a:p>
          <a:p>
            <a:r>
              <a:rPr lang="hu-HU" sz="2000" dirty="0" err="1"/>
              <a:t>Sajatposztok</a:t>
            </a:r>
            <a:endParaRPr lang="hu-HU" sz="2000" dirty="0"/>
          </a:p>
          <a:p>
            <a:r>
              <a:rPr lang="hu-HU" dirty="0"/>
              <a:t>Premium</a:t>
            </a:r>
            <a:endParaRPr lang="hu-HU" sz="2000" dirty="0"/>
          </a:p>
          <a:p>
            <a:pPr marL="0" indent="0">
              <a:buNone/>
            </a:pPr>
            <a:r>
              <a:rPr lang="hu-HU" sz="2000" dirty="0" err="1"/>
              <a:t>Documentation</a:t>
            </a:r>
            <a:r>
              <a:rPr lang="hu-HU" sz="2000" dirty="0"/>
              <a:t> </a:t>
            </a:r>
          </a:p>
          <a:p>
            <a:endParaRPr lang="hu-H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857EF2-CDA6-FF4B-41A0-C3FF106488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5420" y="764875"/>
            <a:ext cx="2477419" cy="803275"/>
          </a:xfrm>
        </p:spPr>
        <p:txBody>
          <a:bodyPr/>
          <a:lstStyle/>
          <a:p>
            <a:r>
              <a:rPr lang="hu-HU" dirty="0" err="1"/>
              <a:t>Rámháp</a:t>
            </a:r>
            <a:r>
              <a:rPr lang="hu-HU" dirty="0"/>
              <a:t> Gergő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843E1BC-048E-EA1D-36BA-1538E0C2751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95413" y="733880"/>
            <a:ext cx="2477419" cy="803275"/>
          </a:xfrm>
        </p:spPr>
        <p:txBody>
          <a:bodyPr/>
          <a:lstStyle/>
          <a:p>
            <a:r>
              <a:rPr lang="hu-HU" dirty="0"/>
              <a:t>Wágner János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EB0C1D-51E0-B0BD-625B-475B55B998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50035" y="741362"/>
            <a:ext cx="2458230" cy="803275"/>
          </a:xfrm>
        </p:spPr>
        <p:txBody>
          <a:bodyPr>
            <a:normAutofit/>
          </a:bodyPr>
          <a:lstStyle/>
          <a:p>
            <a:r>
              <a:rPr lang="hu-HU" dirty="0"/>
              <a:t>Fábián Zsolt Ferenc</a:t>
            </a:r>
          </a:p>
        </p:txBody>
      </p:sp>
    </p:spTree>
    <p:extLst>
      <p:ext uri="{BB962C8B-B14F-4D97-AF65-F5344CB8AC3E}">
        <p14:creationId xmlns:p14="http://schemas.microsoft.com/office/powerpoint/2010/main" val="98509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41E5B-E1A1-8A6A-1B1B-572CED4B5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Future</a:t>
            </a:r>
            <a:r>
              <a:rPr lang="hu-HU" dirty="0"/>
              <a:t> </a:t>
            </a:r>
            <a:r>
              <a:rPr lang="hu-HU" dirty="0" err="1"/>
              <a:t>plans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AAC55-8644-7066-0F8C-FC3A2966B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2978" y="1794928"/>
            <a:ext cx="2458230" cy="1862983"/>
          </a:xfrm>
        </p:spPr>
        <p:txBody>
          <a:bodyPr/>
          <a:lstStyle/>
          <a:p>
            <a:r>
              <a:rPr lang="hu-HU" dirty="0" err="1"/>
              <a:t>User’s</a:t>
            </a:r>
            <a:r>
              <a:rPr lang="hu-HU" dirty="0"/>
              <a:t> </a:t>
            </a:r>
            <a:r>
              <a:rPr lang="hu-HU" dirty="0" err="1"/>
              <a:t>posts</a:t>
            </a:r>
            <a:endParaRPr lang="hu-HU" dirty="0"/>
          </a:p>
          <a:p>
            <a:r>
              <a:rPr lang="hu-HU" dirty="0" err="1"/>
              <a:t>Number</a:t>
            </a:r>
            <a:r>
              <a:rPr lang="hu-HU" dirty="0"/>
              <a:t> of </a:t>
            </a:r>
            <a:r>
              <a:rPr lang="hu-HU" dirty="0" err="1"/>
              <a:t>pictures</a:t>
            </a:r>
            <a:r>
              <a:rPr lang="hu-HU" dirty="0"/>
              <a:t> </a:t>
            </a:r>
            <a:r>
              <a:rPr lang="hu-HU" dirty="0" err="1"/>
              <a:t>uploaded</a:t>
            </a:r>
            <a:endParaRPr lang="hu-HU" dirty="0"/>
          </a:p>
          <a:p>
            <a:r>
              <a:rPr lang="hu-HU" dirty="0"/>
              <a:t>Post </a:t>
            </a:r>
            <a:r>
              <a:rPr lang="hu-HU" dirty="0" err="1"/>
              <a:t>priority</a:t>
            </a:r>
            <a:endParaRPr lang="hu-H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2CB125-CA16-F949-6439-6638F25DD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1DFF25C-DEB1-94D4-BF26-10D72609DC1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/>
          <a:stretch>
            <a:fillRect/>
          </a:stretch>
        </p:blipFill>
        <p:spPr>
          <a:xfrm>
            <a:off x="6776156" y="1794928"/>
            <a:ext cx="1703616" cy="3398495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B72994D-F233-4326-C9A1-BED78E66DE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06981" y="818525"/>
            <a:ext cx="2477419" cy="803275"/>
          </a:xfrm>
        </p:spPr>
        <p:txBody>
          <a:bodyPr/>
          <a:lstStyle/>
          <a:p>
            <a:r>
              <a:rPr lang="hu-HU" dirty="0"/>
              <a:t>Premium </a:t>
            </a:r>
            <a:r>
              <a:rPr lang="hu-HU" dirty="0" err="1"/>
              <a:t>subscription</a:t>
            </a:r>
            <a:endParaRPr lang="hu-H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7A2253-6D9D-D52C-6183-9384C3478EF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91804" y="818525"/>
            <a:ext cx="2477419" cy="803275"/>
          </a:xfrm>
        </p:spPr>
        <p:txBody>
          <a:bodyPr/>
          <a:lstStyle/>
          <a:p>
            <a:r>
              <a:rPr lang="hu-HU" dirty="0"/>
              <a:t>Mobil </a:t>
            </a:r>
            <a:r>
              <a:rPr lang="hu-HU" dirty="0" err="1"/>
              <a:t>application</a:t>
            </a:r>
            <a:endParaRPr lang="hu-H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6F92EFD-4527-1665-2FB8-6A3DED452A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86223" y="726393"/>
            <a:ext cx="2689882" cy="987540"/>
          </a:xfrm>
        </p:spPr>
        <p:txBody>
          <a:bodyPr>
            <a:normAutofit/>
          </a:bodyPr>
          <a:lstStyle/>
          <a:p>
            <a:r>
              <a:rPr lang="hu-HU" dirty="0"/>
              <a:t>Design </a:t>
            </a:r>
            <a:r>
              <a:rPr lang="hu-HU" dirty="0" err="1"/>
              <a:t>change</a:t>
            </a:r>
            <a:r>
              <a:rPr lang="hu-HU" dirty="0"/>
              <a:t> / </a:t>
            </a:r>
            <a:r>
              <a:rPr lang="hu-HU" dirty="0" err="1"/>
              <a:t>userfriendly</a:t>
            </a:r>
            <a:r>
              <a:rPr lang="hu-HU" dirty="0"/>
              <a:t> </a:t>
            </a:r>
            <a:r>
              <a:rPr lang="hu-HU" dirty="0" err="1"/>
              <a:t>interface</a:t>
            </a:r>
            <a:endParaRPr lang="hu-HU" dirty="0"/>
          </a:p>
        </p:txBody>
      </p:sp>
      <p:pic>
        <p:nvPicPr>
          <p:cNvPr id="12" name="Kép 5">
            <a:extLst>
              <a:ext uri="{FF2B5EF4-FFF2-40B4-BE49-F238E27FC236}">
                <a16:creationId xmlns:a16="http://schemas.microsoft.com/office/drawing/2014/main" id="{F3C96771-9AF1-9A7B-4B11-F6F2413C9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3000" y="2508871"/>
            <a:ext cx="1380194" cy="9201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F91EB4D-EB2F-9B34-D720-244F26DA21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5620" y="3728430"/>
            <a:ext cx="2912761" cy="2321990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C18A54D-2226-DF7E-40DB-B6C1829A4E8D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AAF58D8-438E-FFF7-B9B5-B31C9015DB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3295" y="1792607"/>
            <a:ext cx="3092810" cy="152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66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BFE1-679D-7462-F840-8F0806D4A6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Weboldal bemutatása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A497F2-3880-3EAC-2B88-D3BB561F4E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5">
            <a:extLst>
              <a:ext uri="{FF2B5EF4-FFF2-40B4-BE49-F238E27FC236}">
                <a16:creationId xmlns:a16="http://schemas.microsoft.com/office/drawing/2014/main" id="{19EB0715-B0FD-DC37-53EB-D7C1F675E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6828" y="2380084"/>
            <a:ext cx="2747695" cy="183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7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Téglalap 9">
            <a:extLst>
              <a:ext uri="{FF2B5EF4-FFF2-40B4-BE49-F238E27FC236}">
                <a16:creationId xmlns:a16="http://schemas.microsoft.com/office/drawing/2014/main" id="{474A7FC5-56F0-4FE3-8383-04EE92963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/>
          </a:p>
        </p:txBody>
      </p:sp>
      <p:pic>
        <p:nvPicPr>
          <p:cNvPr id="5" name="Kép 4" descr="A munka">
            <a:extLst>
              <a:ext uri="{FF2B5EF4-FFF2-40B4-BE49-F238E27FC236}">
                <a16:creationId xmlns:a16="http://schemas.microsoft.com/office/drawing/2014/main" id="{BC829010-59E7-4B6E-AE76-EEE7D0ED0D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12" name="Téglalap 11">
            <a:extLst>
              <a:ext uri="{FF2B5EF4-FFF2-40B4-BE49-F238E27FC236}">
                <a16:creationId xmlns:a16="http://schemas.microsoft.com/office/drawing/2014/main" id="{DE6BEBC3-6A99-4A53-9835-9875E0841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93299F-3E8A-4BF7-9C3D-B9F22CF94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130552"/>
          </a:xfrm>
        </p:spPr>
        <p:txBody>
          <a:bodyPr rtlCol="0">
            <a:normAutofit/>
          </a:bodyPr>
          <a:lstStyle/>
          <a:p>
            <a:pPr rtl="0"/>
            <a:r>
              <a:rPr lang="hu-HU" dirty="0"/>
              <a:t>Köszönjük a figyelmet!</a:t>
            </a: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D1006911-EDB8-4CDF-AEAA-A3FA06085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81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Téglalap 9">
            <a:extLst>
              <a:ext uri="{FF2B5EF4-FFF2-40B4-BE49-F238E27FC236}">
                <a16:creationId xmlns:a16="http://schemas.microsoft.com/office/drawing/2014/main" id="{DA178560-78C9-4CB5-BE46-05302CDA8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pic>
        <p:nvPicPr>
          <p:cNvPr id="5" name="Kép 4" descr="Többen tervrajzokat néznek&#10;">
            <a:extLst>
              <a:ext uri="{FF2B5EF4-FFF2-40B4-BE49-F238E27FC236}">
                <a16:creationId xmlns:a16="http://schemas.microsoft.com/office/drawing/2014/main" id="{DC582F7A-0108-4267-A3E3-CA43CDA209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"/>
          <a:stretch/>
        </p:blipFill>
        <p:spPr>
          <a:xfrm>
            <a:off x="20" y="1"/>
            <a:ext cx="12188932" cy="6858000"/>
          </a:xfrm>
          <a:prstGeom prst="rect">
            <a:avLst/>
          </a:prstGeom>
        </p:spPr>
      </p:pic>
      <p:sp>
        <p:nvSpPr>
          <p:cNvPr id="12" name="Téglalap 11">
            <a:extLst>
              <a:ext uri="{FF2B5EF4-FFF2-40B4-BE49-F238E27FC236}">
                <a16:creationId xmlns:a16="http://schemas.microsoft.com/office/drawing/2014/main" id="{69461EC9-A94F-4225-B526-5C862F340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8492750-E12D-4995-ABCB-5BB84606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128408"/>
            <a:ext cx="3422132" cy="4601183"/>
          </a:xfrm>
        </p:spPr>
        <p:txBody>
          <a:bodyPr rtlCol="0">
            <a:normAutofit/>
          </a:bodyPr>
          <a:lstStyle/>
          <a:p>
            <a:pPr algn="ctr" rtl="0"/>
            <a:r>
              <a:rPr lang="hu-HU" sz="4000" dirty="0"/>
              <a:t>A projektötlet</a:t>
            </a: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D87160F7-FCB2-48B7-8BB8-BEFF45F6B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E9282B84-621E-4580-80B7-222118AE4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graphicFrame>
        <p:nvGraphicFramePr>
          <p:cNvPr id="4" name="Tartalom helye 3" descr="SmartArt-ábra helyőrző ikonja ">
            <a:extLst>
              <a:ext uri="{FF2B5EF4-FFF2-40B4-BE49-F238E27FC236}">
                <a16:creationId xmlns:a16="http://schemas.microsoft.com/office/drawing/2014/main" id="{F5DF3745-CCEE-4BD3-9E49-A25F9124AC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2729679"/>
              </p:ext>
            </p:extLst>
          </p:nvPr>
        </p:nvGraphicFramePr>
        <p:xfrm>
          <a:off x="3972128" y="971055"/>
          <a:ext cx="7315200" cy="4901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1591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1FE92-ED30-42AF-A920-CC360FE36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4800" dirty="0"/>
              <a:t>A weboldal funkciói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B4C41-0EB3-BFC5-B724-FB7E921BC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Regisztráció</a:t>
            </a:r>
          </a:p>
          <a:p>
            <a:r>
              <a:rPr lang="hu-HU" dirty="0"/>
              <a:t>Bejelentkezés</a:t>
            </a:r>
          </a:p>
          <a:p>
            <a:r>
              <a:rPr lang="hu-HU" dirty="0"/>
              <a:t>Poszt létrehozása</a:t>
            </a:r>
          </a:p>
          <a:p>
            <a:r>
              <a:rPr lang="hu-HU" dirty="0"/>
              <a:t>Poszt törlése</a:t>
            </a:r>
          </a:p>
          <a:p>
            <a:r>
              <a:rPr lang="hu-HU" dirty="0"/>
              <a:t>Poszt értékelése, véleményírás</a:t>
            </a:r>
          </a:p>
          <a:p>
            <a:r>
              <a:rPr lang="hu-HU" dirty="0"/>
              <a:t>Keresés, szűrés</a:t>
            </a:r>
          </a:p>
          <a:p>
            <a:r>
              <a:rPr lang="hu-HU" dirty="0"/>
              <a:t>Közvetlen üzenetküldés</a:t>
            </a:r>
          </a:p>
          <a:p>
            <a:r>
              <a:rPr lang="hu-HU" dirty="0"/>
              <a:t>Időpont foglalás, elfogadás, lemondás</a:t>
            </a:r>
          </a:p>
          <a:p>
            <a:r>
              <a:rPr lang="hu-HU" dirty="0"/>
              <a:t>Személyes adatok módosítása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3271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C416F4-2714-B51D-F692-31B3C97F1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9E112-1F66-7070-EED0-E1B0655B2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4800" dirty="0"/>
              <a:t>A weboldal felosztása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F9714-D70B-A122-0712-030E25B70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8450" y="1695450"/>
            <a:ext cx="5105400" cy="4029570"/>
          </a:xfrm>
        </p:spPr>
        <p:txBody>
          <a:bodyPr>
            <a:normAutofit/>
          </a:bodyPr>
          <a:lstStyle/>
          <a:p>
            <a:r>
              <a:rPr lang="hu-HU" dirty="0"/>
              <a:t>Backend -  </a:t>
            </a:r>
            <a:r>
              <a:rPr lang="hu-HU" dirty="0" err="1"/>
              <a:t>NodeJS</a:t>
            </a:r>
            <a:br>
              <a:rPr lang="hu-HU" dirty="0"/>
            </a:br>
            <a:r>
              <a:rPr lang="hu-HU" dirty="0"/>
              <a:t>	</a:t>
            </a:r>
            <a:r>
              <a:rPr lang="hu-HU" dirty="0" err="1"/>
              <a:t>Axios</a:t>
            </a:r>
            <a:br>
              <a:rPr lang="hu-HU" dirty="0"/>
            </a:br>
            <a:r>
              <a:rPr lang="hu-HU" dirty="0"/>
              <a:t>	</a:t>
            </a:r>
            <a:r>
              <a:rPr lang="hu-HU" dirty="0" err="1"/>
              <a:t>bcrypt</a:t>
            </a:r>
            <a:br>
              <a:rPr lang="hu-HU" dirty="0"/>
            </a:br>
            <a:r>
              <a:rPr lang="hu-HU" dirty="0"/>
              <a:t>	</a:t>
            </a:r>
            <a:r>
              <a:rPr lang="hu-HU" dirty="0" err="1"/>
              <a:t>Nodemon</a:t>
            </a:r>
            <a:br>
              <a:rPr lang="hu-HU" dirty="0"/>
            </a:br>
            <a:r>
              <a:rPr lang="hu-HU" dirty="0"/>
              <a:t>	JWT / JSON Web </a:t>
            </a:r>
            <a:r>
              <a:rPr lang="hu-HU" dirty="0" err="1"/>
              <a:t>Token</a:t>
            </a:r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Frontend - </a:t>
            </a:r>
            <a:r>
              <a:rPr lang="hu-HU" dirty="0" err="1"/>
              <a:t>React</a:t>
            </a:r>
            <a:br>
              <a:rPr lang="hu-HU" dirty="0"/>
            </a:br>
            <a:r>
              <a:rPr lang="hu-HU" dirty="0"/>
              <a:t>	</a:t>
            </a:r>
            <a:r>
              <a:rPr lang="hu-HU" dirty="0" err="1"/>
              <a:t>Bootstrap</a:t>
            </a:r>
            <a:br>
              <a:rPr lang="hu-HU" dirty="0"/>
            </a:br>
            <a:r>
              <a:rPr lang="hu-HU" dirty="0"/>
              <a:t>	</a:t>
            </a:r>
            <a:r>
              <a:rPr lang="hu-HU" dirty="0" err="1"/>
              <a:t>React</a:t>
            </a:r>
            <a:r>
              <a:rPr lang="hu-HU" dirty="0"/>
              <a:t>-Router</a:t>
            </a:r>
            <a:br>
              <a:rPr lang="hu-HU" dirty="0"/>
            </a:br>
            <a:r>
              <a:rPr lang="hu-HU" dirty="0"/>
              <a:t>	 </a:t>
            </a:r>
          </a:p>
          <a:p>
            <a:endParaRPr lang="hu-HU" dirty="0"/>
          </a:p>
        </p:txBody>
      </p:sp>
      <p:pic>
        <p:nvPicPr>
          <p:cNvPr id="1028" name="Picture 4" descr="Node.js - Wikipedia">
            <a:extLst>
              <a:ext uri="{FF2B5EF4-FFF2-40B4-BE49-F238E27FC236}">
                <a16:creationId xmlns:a16="http://schemas.microsoft.com/office/drawing/2014/main" id="{A3C8DFAA-E5F0-2DEC-15C9-F40EA0819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655" y="1581037"/>
            <a:ext cx="2104345" cy="1288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act original wordmark&quot; Icon - Download for free – Iconduck">
            <a:extLst>
              <a:ext uri="{FF2B5EF4-FFF2-40B4-BE49-F238E27FC236}">
                <a16:creationId xmlns:a16="http://schemas.microsoft.com/office/drawing/2014/main" id="{248E6FBC-D96F-A132-34C5-9FEF5FCB3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954" y="4086663"/>
            <a:ext cx="1255964" cy="153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55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8F302E-4BF9-67D2-5709-44B854E3F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C6E91-0B0F-46A1-D465-7E2671BF3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Backend</a:t>
            </a:r>
            <a:endParaRPr lang="hu-HU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2CEA4EA-6406-9226-41AF-5D923F4DB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150408"/>
            <a:ext cx="7315200" cy="3834339"/>
          </a:xfrm>
        </p:spPr>
        <p:txBody>
          <a:bodyPr/>
          <a:lstStyle/>
          <a:p>
            <a:r>
              <a:rPr lang="hu-HU" dirty="0" err="1"/>
              <a:t>Axios</a:t>
            </a:r>
            <a:endParaRPr lang="hu-HU" dirty="0"/>
          </a:p>
          <a:p>
            <a:r>
              <a:rPr lang="hu-HU" dirty="0" err="1"/>
              <a:t>Bcrypt</a:t>
            </a:r>
            <a:endParaRPr lang="hu-HU" dirty="0"/>
          </a:p>
          <a:p>
            <a:r>
              <a:rPr lang="hu-HU" dirty="0"/>
              <a:t>JWT</a:t>
            </a:r>
          </a:p>
          <a:p>
            <a:r>
              <a:rPr lang="hu-HU" dirty="0" err="1"/>
              <a:t>Nodemon</a:t>
            </a:r>
            <a:endParaRPr lang="hu-HU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FEAAAEF-342D-89E7-5D32-DD290F0B8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370" y="1976547"/>
            <a:ext cx="3324689" cy="41820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B9F9FE-2C3E-15D3-5E8A-0C670F26C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2648" y="742636"/>
            <a:ext cx="1848108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7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BB6C8-0A7E-110A-C2D3-BE5B53494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Frontend</a:t>
            </a:r>
            <a:endParaRPr lang="hu-H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332EC6-16A0-0DC1-DAC0-14DEA15EE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30269" y="863790"/>
            <a:ext cx="1664414" cy="51212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A7F07D-88B5-0E5A-88F5-726DC1112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4551" y="863789"/>
            <a:ext cx="1933574" cy="37254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94C7C1-5226-4181-DBD2-C8E61E4C40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7993" y="863789"/>
            <a:ext cx="1980732" cy="372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00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A5A3F-76F2-3E20-C22B-094E6B5EB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8A56C-6D8F-8B16-BF1C-26F803B38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Adatbázis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B4D261-A23A-2FDA-131F-C177AE930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SQL nyelv</a:t>
            </a:r>
          </a:p>
          <a:p>
            <a:r>
              <a:rPr lang="hu-HU" dirty="0"/>
              <a:t>8 tábla</a:t>
            </a:r>
          </a:p>
          <a:p>
            <a:r>
              <a:rPr lang="hu-HU" dirty="0"/>
              <a:t>Tesztadatokkal feltöltve (felhasználók, posztok)</a:t>
            </a:r>
          </a:p>
        </p:txBody>
      </p:sp>
      <p:pic>
        <p:nvPicPr>
          <p:cNvPr id="1028" name="Picture 4" descr="MySQL - Download">
            <a:extLst>
              <a:ext uri="{FF2B5EF4-FFF2-40B4-BE49-F238E27FC236}">
                <a16:creationId xmlns:a16="http://schemas.microsoft.com/office/drawing/2014/main" id="{C4D2DB4A-4ACB-4B0B-07C8-CCABBBB22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862" y="1828913"/>
            <a:ext cx="1390537" cy="139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76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102028-198E-D525-3F1C-61F142527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63D38-C90A-51FC-5888-7A70D4883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Adatbázis tábláink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C58B30-DD86-8922-2A31-BDB7AD327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Felhasználói adatok</a:t>
            </a:r>
          </a:p>
          <a:p>
            <a:r>
              <a:rPr lang="hu-HU" dirty="0"/>
              <a:t>Posztok</a:t>
            </a:r>
          </a:p>
          <a:p>
            <a:r>
              <a:rPr lang="hu-HU" dirty="0"/>
              <a:t>Vélemények</a:t>
            </a:r>
          </a:p>
          <a:p>
            <a:r>
              <a:rPr lang="hu-HU" dirty="0"/>
              <a:t>Értékelések</a:t>
            </a:r>
          </a:p>
          <a:p>
            <a:r>
              <a:rPr lang="hu-HU" dirty="0"/>
              <a:t>Kedvencek</a:t>
            </a:r>
          </a:p>
          <a:p>
            <a:r>
              <a:rPr lang="hu-HU" dirty="0"/>
              <a:t>Beszélgetések</a:t>
            </a:r>
          </a:p>
          <a:p>
            <a:r>
              <a:rPr lang="hu-HU" dirty="0"/>
              <a:t>Üzenetek</a:t>
            </a:r>
          </a:p>
          <a:p>
            <a:r>
              <a:rPr lang="hu-HU" dirty="0"/>
              <a:t>Naptár</a:t>
            </a:r>
          </a:p>
          <a:p>
            <a:endParaRPr lang="hu-H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347FEB-A969-D0F6-267F-BC31FA6E5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961" y="4839350"/>
            <a:ext cx="7859222" cy="6192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7D399E-2E37-77E7-3F53-70FDDE479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2553" y="5580998"/>
            <a:ext cx="6477904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89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00178-44BC-44CB-298A-445A7466F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Reszponzivitás</a:t>
            </a:r>
            <a:endParaRPr lang="hu-H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111D6-23E5-CDD3-18C4-7EF3D76F3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55990" y="544282"/>
            <a:ext cx="3474720" cy="579555"/>
          </a:xfrm>
        </p:spPr>
        <p:txBody>
          <a:bodyPr/>
          <a:lstStyle/>
          <a:p>
            <a:r>
              <a:rPr lang="hu-HU" dirty="0"/>
              <a:t>Mobil eszközökre </a:t>
            </a:r>
            <a:r>
              <a:rPr lang="hu-HU" dirty="0" err="1"/>
              <a:t>optimizálva</a:t>
            </a:r>
            <a:endParaRPr lang="hu-H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62775-A5E5-213B-7F7E-57B3E91625E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2026CF-F914-B18C-413E-773FFCCF3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14DF4E-683A-35B3-67BB-243E68E5575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68F08DF-71E2-8E42-35DE-6C704F597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9542" y="903704"/>
            <a:ext cx="2684117" cy="52485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A020D0C-2753-4625-8B94-BF9EE67C96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7912" y="1216241"/>
            <a:ext cx="2515955" cy="491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34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Keret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FB9BFA2-1FA5-44A1-B975-10D6BF58EC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577E783-5AB8-45E6-9E56-AE40075231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541854-87B3-4953-A183-EF3BD285377B}">
  <ds:schemaRefs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purl.org/dc/elements/1.1/"/>
    <ds:schemaRef ds:uri="16c05727-aa75-4e4a-9b5f-8a80a1165891"/>
    <ds:schemaRef ds:uri="http://schemas.openxmlformats.org/package/2006/metadata/core-properties"/>
    <ds:schemaRef ds:uri="71af3243-3dd4-4a8d-8c0d-dd76da1f02a5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Építészeti arculat</Template>
  <TotalTime>0</TotalTime>
  <Words>992</Words>
  <Application>Microsoft Office PowerPoint</Application>
  <PresentationFormat>Widescreen</PresentationFormat>
  <Paragraphs>176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Corbel</vt:lpstr>
      <vt:lpstr>Segoe UI</vt:lpstr>
      <vt:lpstr>Wingdings 2</vt:lpstr>
      <vt:lpstr>Keret</vt:lpstr>
      <vt:lpstr>S.O.S Munka</vt:lpstr>
      <vt:lpstr>A projektötlet</vt:lpstr>
      <vt:lpstr>A weboldal funkciói</vt:lpstr>
      <vt:lpstr>A weboldal felosztása</vt:lpstr>
      <vt:lpstr>Backend</vt:lpstr>
      <vt:lpstr>Frontend</vt:lpstr>
      <vt:lpstr>Adatbázis</vt:lpstr>
      <vt:lpstr>Adatbázis tábláink</vt:lpstr>
      <vt:lpstr>Reszponzivitás</vt:lpstr>
      <vt:lpstr>Tesztek</vt:lpstr>
      <vt:lpstr>Teamwork</vt:lpstr>
      <vt:lpstr>Teamwork</vt:lpstr>
      <vt:lpstr>Future plans</vt:lpstr>
      <vt:lpstr>Weboldal bemutatása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2025-03-27T10:03:30Z</dcterms:created>
  <dcterms:modified xsi:type="dcterms:W3CDTF">2025-04-19T18:11:45Z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