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3" r:id="rId1"/>
  </p:sldMasterIdLst>
  <p:notesMasterIdLst>
    <p:notesMasterId r:id="rId42"/>
  </p:notesMasterIdLst>
  <p:sldIdLst>
    <p:sldId id="3175" r:id="rId2"/>
    <p:sldId id="3171" r:id="rId3"/>
    <p:sldId id="3152" r:id="rId4"/>
    <p:sldId id="3189" r:id="rId5"/>
    <p:sldId id="3190" r:id="rId6"/>
    <p:sldId id="3172" r:id="rId7"/>
    <p:sldId id="3192" r:id="rId8"/>
    <p:sldId id="3157" r:id="rId9"/>
    <p:sldId id="3155" r:id="rId10"/>
    <p:sldId id="3154" r:id="rId11"/>
    <p:sldId id="3156" r:id="rId12"/>
    <p:sldId id="3159" r:id="rId13"/>
    <p:sldId id="3191" r:id="rId14"/>
    <p:sldId id="3206" r:id="rId15"/>
    <p:sldId id="3207" r:id="rId16"/>
    <p:sldId id="3204" r:id="rId17"/>
    <p:sldId id="3205" r:id="rId18"/>
    <p:sldId id="3182" r:id="rId19"/>
    <p:sldId id="3184" r:id="rId20"/>
    <p:sldId id="3187" r:id="rId21"/>
    <p:sldId id="3208" r:id="rId22"/>
    <p:sldId id="3209" r:id="rId23"/>
    <p:sldId id="3200" r:id="rId24"/>
    <p:sldId id="3203" r:id="rId25"/>
    <p:sldId id="3188" r:id="rId26"/>
    <p:sldId id="3183" r:id="rId27"/>
    <p:sldId id="3185" r:id="rId28"/>
    <p:sldId id="3186" r:id="rId29"/>
    <p:sldId id="3193" r:id="rId30"/>
    <p:sldId id="3194" r:id="rId31"/>
    <p:sldId id="3210" r:id="rId32"/>
    <p:sldId id="3211" r:id="rId33"/>
    <p:sldId id="3212" r:id="rId34"/>
    <p:sldId id="3213" r:id="rId35"/>
    <p:sldId id="3197" r:id="rId36"/>
    <p:sldId id="3214" r:id="rId37"/>
    <p:sldId id="3199" r:id="rId38"/>
    <p:sldId id="3161" r:id="rId39"/>
    <p:sldId id="3168" r:id="rId40"/>
    <p:sldId id="3179" r:id="rId4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2668" userDrawn="1">
          <p15:clr>
            <a:srgbClr val="A4A3A4"/>
          </p15:clr>
        </p15:guide>
        <p15:guide id="3" pos="1033" userDrawn="1">
          <p15:clr>
            <a:srgbClr val="A4A3A4"/>
          </p15:clr>
        </p15:guide>
        <p15:guide id="5" orient="horz" pos="555" userDrawn="1">
          <p15:clr>
            <a:srgbClr val="A4A3A4"/>
          </p15:clr>
        </p15:guide>
        <p15:guide id="41" pos="4775" userDrawn="1">
          <p15:clr>
            <a:srgbClr val="A4A3A4"/>
          </p15:clr>
        </p15:guide>
        <p15:guide id="46" orient="horz" pos="42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9FA0"/>
    <a:srgbClr val="EFF1F9"/>
    <a:srgbClr val="D2B48C"/>
    <a:srgbClr val="2F4E4F"/>
    <a:srgbClr val="C1C1C1"/>
    <a:srgbClr val="B8B8B8"/>
    <a:srgbClr val="54AEC9"/>
    <a:srgbClr val="06919A"/>
    <a:srgbClr val="242C35"/>
    <a:srgbClr val="566A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5673" autoAdjust="0"/>
  </p:normalViewPr>
  <p:slideViewPr>
    <p:cSldViewPr snapToGrid="0" snapToObjects="1">
      <p:cViewPr varScale="1">
        <p:scale>
          <a:sx n="44" d="100"/>
          <a:sy n="44" d="100"/>
        </p:scale>
        <p:origin x="336" y="82"/>
      </p:cViewPr>
      <p:guideLst>
        <p:guide orient="horz" pos="8112"/>
        <p:guide pos="12668"/>
        <p:guide pos="1033"/>
        <p:guide orient="horz" pos="555"/>
        <p:guide pos="4775"/>
        <p:guide orient="horz" pos="4275"/>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70695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40</a:t>
            </a:fld>
            <a:endParaRPr lang="en-US" dirty="0"/>
          </a:p>
        </p:txBody>
      </p:sp>
    </p:spTree>
    <p:extLst>
      <p:ext uri="{BB962C8B-B14F-4D97-AF65-F5344CB8AC3E}">
        <p14:creationId xmlns:p14="http://schemas.microsoft.com/office/powerpoint/2010/main" val="68697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19735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9B67804-ABF3-1A4B-AC42-EE65A2C3E698}"/>
              </a:ext>
            </a:extLst>
          </p:cNvPr>
          <p:cNvSpPr>
            <a:spLocks noGrp="1"/>
          </p:cNvSpPr>
          <p:nvPr>
            <p:ph type="pic" sz="quarter" idx="10"/>
          </p:nvPr>
        </p:nvSpPr>
        <p:spPr>
          <a:xfrm>
            <a:off x="835024" y="838200"/>
            <a:ext cx="13490575" cy="6057900"/>
          </a:xfrm>
          <a:prstGeom prst="rect">
            <a:avLst/>
          </a:prstGeo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83836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05">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6446753" y="2542247"/>
            <a:ext cx="4842969" cy="8584227"/>
          </a:xfrm>
          <a:prstGeom prst="rect">
            <a:avLst/>
          </a:prstGeo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77511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2996295" y="2473300"/>
            <a:ext cx="6601827" cy="8764707"/>
          </a:xfrm>
          <a:prstGeom prst="rect">
            <a:avLst/>
          </a:prstGeo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541972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s-ES"/>
              <a:t>Clic para editar título</a:t>
            </a:r>
            <a:endParaRPr lang="es-ES_tradnl"/>
          </a:p>
        </p:txBody>
      </p:sp>
      <p:sp>
        <p:nvSpPr>
          <p:cNvPr id="3" name="Marcador de texto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pPr/>
              <a:t>2/21/2020</a:t>
            </a:fld>
            <a:endParaRPr lang="en-US"/>
          </a:p>
        </p:txBody>
      </p:sp>
      <p:sp>
        <p:nvSpPr>
          <p:cNvPr id="5" name="Marcador de pie de página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pPr/>
              <a:t>‹#›</a:t>
            </a:fld>
            <a:endParaRPr lang="en-US"/>
          </a:p>
        </p:txBody>
      </p:sp>
    </p:spTree>
    <p:extLst>
      <p:ext uri="{BB962C8B-B14F-4D97-AF65-F5344CB8AC3E}">
        <p14:creationId xmlns:p14="http://schemas.microsoft.com/office/powerpoint/2010/main" val="647641351"/>
      </p:ext>
    </p:extLst>
  </p:cSld>
  <p:clrMap bg1="lt1" tx1="dk1" bg2="lt2" tx2="dk2" accent1="accent1" accent2="accent2" accent3="accent3" accent4="accent4" accent5="accent5" accent6="accent6" hlink="hlink" folHlink="folHlink"/>
  <p:sldLayoutIdLst>
    <p:sldLayoutId id="2147484090" r:id="rId1"/>
    <p:sldLayoutId id="2147484096" r:id="rId2"/>
    <p:sldLayoutId id="2147484100" r:id="rId3"/>
    <p:sldLayoutId id="2147484101" r:id="rId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9pPr>
    </p:bodyStyle>
    <p:otherStyle>
      <a:defPPr>
        <a:defRPr lang="es-ES_tradnl"/>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p:cNvSpPr/>
          <p:nvPr/>
        </p:nvSpPr>
        <p:spPr>
          <a:xfrm>
            <a:off x="8741235" y="11901237"/>
            <a:ext cx="6895180" cy="1814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accent2"/>
              </a:solidFill>
            </a:endParaRPr>
          </a:p>
        </p:txBody>
      </p:sp>
      <p:sp>
        <p:nvSpPr>
          <p:cNvPr id="6" name="Rectángulo 5"/>
          <p:cNvSpPr/>
          <p:nvPr/>
        </p:nvSpPr>
        <p:spPr>
          <a:xfrm>
            <a:off x="8741235" y="0"/>
            <a:ext cx="6895180" cy="1814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accent2"/>
              </a:solidFill>
            </a:endParaRPr>
          </a:p>
        </p:txBody>
      </p:sp>
      <p:sp>
        <p:nvSpPr>
          <p:cNvPr id="7" name="Rectángulo 6"/>
          <p:cNvSpPr/>
          <p:nvPr/>
        </p:nvSpPr>
        <p:spPr>
          <a:xfrm>
            <a:off x="6654299" y="1814763"/>
            <a:ext cx="11069053" cy="10086474"/>
          </a:xfrm>
          <a:prstGeom prst="rect">
            <a:avLst/>
          </a:prstGeom>
          <a:noFill/>
          <a:ln w="2698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_tradnl"/>
          </a:p>
        </p:txBody>
      </p:sp>
      <p:cxnSp>
        <p:nvCxnSpPr>
          <p:cNvPr id="11" name="Conector recto 10"/>
          <p:cNvCxnSpPr>
            <a:stCxn id="6" idx="0"/>
          </p:cNvCxnSpPr>
          <p:nvPr/>
        </p:nvCxnSpPr>
        <p:spPr>
          <a:xfrm>
            <a:off x="12188825" y="0"/>
            <a:ext cx="0" cy="1814763"/>
          </a:xfrm>
          <a:prstGeom prst="line">
            <a:avLst/>
          </a:prstGeom>
          <a:ln w="269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12187997" y="11901237"/>
            <a:ext cx="0" cy="1814763"/>
          </a:xfrm>
          <a:prstGeom prst="line">
            <a:avLst/>
          </a:prstGeom>
          <a:ln w="269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951048" y="7217267"/>
            <a:ext cx="12188825" cy="4154984"/>
          </a:xfrm>
          <a:prstGeom prst="rect">
            <a:avLst/>
          </a:prstGeom>
        </p:spPr>
        <p:txBody>
          <a:bodyPr>
            <a:spAutoFit/>
          </a:bodyPr>
          <a:lstStyle/>
          <a:p>
            <a:pPr algn="ctr"/>
            <a:r>
              <a:rPr lang="en-US" sz="6600" b="1" dirty="0">
                <a:latin typeface="Montserrat" panose="00000500000000000000" pitchFamily="50" charset="0"/>
              </a:rPr>
              <a:t>Ranking of Web site documents based on Inverse document frequency</a:t>
            </a:r>
            <a:endParaRPr lang="en-US" sz="6600" b="1" dirty="0">
              <a:latin typeface="Montserrat" panose="00000500000000000000" pitchFamily="50" charset="0"/>
              <a:ea typeface="Montserrat Semi" charset="0"/>
              <a:cs typeface="Montserrat Semi" charset="0"/>
            </a:endParaRPr>
          </a:p>
        </p:txBody>
      </p:sp>
      <p:sp>
        <p:nvSpPr>
          <p:cNvPr id="9" name="Rectangle 8"/>
          <p:cNvSpPr/>
          <p:nvPr/>
        </p:nvSpPr>
        <p:spPr>
          <a:xfrm>
            <a:off x="6094412" y="2800736"/>
            <a:ext cx="12188825" cy="2062103"/>
          </a:xfrm>
          <a:prstGeom prst="rect">
            <a:avLst/>
          </a:prstGeom>
        </p:spPr>
        <p:txBody>
          <a:bodyPr>
            <a:spAutoFit/>
          </a:bodyPr>
          <a:lstStyle/>
          <a:p>
            <a:pPr algn="ctr"/>
            <a:r>
              <a:rPr lang="en-US" sz="3200" b="1" dirty="0">
                <a:latin typeface="Gill Sans Ultra Bold" panose="020B0A02020104020203" pitchFamily="34" charset="0"/>
              </a:rPr>
              <a:t>CMR College of Engineering and Technology</a:t>
            </a:r>
          </a:p>
          <a:p>
            <a:pPr algn="ctr"/>
            <a:r>
              <a:rPr lang="en-US" sz="3200" b="1" dirty="0">
                <a:latin typeface="Gill Sans Ultra Bold" panose="020B0A02020104020203" pitchFamily="34" charset="0"/>
              </a:rPr>
              <a:t>Department of Computer Science and Engineering</a:t>
            </a:r>
          </a:p>
          <a:p>
            <a:pPr algn="ctr"/>
            <a:r>
              <a:rPr lang="en-US" sz="3200" b="1" dirty="0">
                <a:latin typeface="Gill Sans Ultra Bold" panose="020B0A02020104020203" pitchFamily="34" charset="0"/>
              </a:rPr>
              <a:t>IV Year</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0153" y="5043503"/>
            <a:ext cx="1610617" cy="1610617"/>
          </a:xfrm>
          <a:prstGeom prst="rect">
            <a:avLst/>
          </a:prstGeom>
        </p:spPr>
      </p:pic>
      <p:sp>
        <p:nvSpPr>
          <p:cNvPr id="13" name="Arrow: Pentagon 7">
            <a:extLst>
              <a:ext uri="{FF2B5EF4-FFF2-40B4-BE49-F238E27FC236}">
                <a16:creationId xmlns:a16="http://schemas.microsoft.com/office/drawing/2014/main" id="{BD9D5FEC-BF74-4616-AC5D-F8D6B46A5E5C}"/>
              </a:ext>
            </a:extLst>
          </p:cNvPr>
          <p:cNvSpPr/>
          <p:nvPr/>
        </p:nvSpPr>
        <p:spPr>
          <a:xfrm rot="21374785" flipH="1">
            <a:off x="-38249" y="6192860"/>
            <a:ext cx="6735928" cy="5436686"/>
          </a:xfrm>
          <a:custGeom>
            <a:avLst/>
            <a:gdLst>
              <a:gd name="connsiteX0" fmla="*/ 0 w 3801979"/>
              <a:gd name="connsiteY0" fmla="*/ 0 h 1851138"/>
              <a:gd name="connsiteX1" fmla="*/ 2876410 w 3801979"/>
              <a:gd name="connsiteY1" fmla="*/ 0 h 1851138"/>
              <a:gd name="connsiteX2" fmla="*/ 3801979 w 3801979"/>
              <a:gd name="connsiteY2" fmla="*/ 925569 h 1851138"/>
              <a:gd name="connsiteX3" fmla="*/ 2876410 w 3801979"/>
              <a:gd name="connsiteY3" fmla="*/ 1851138 h 1851138"/>
              <a:gd name="connsiteX4" fmla="*/ 0 w 3801979"/>
              <a:gd name="connsiteY4" fmla="*/ 1851138 h 1851138"/>
              <a:gd name="connsiteX5" fmla="*/ 0 w 3801979"/>
              <a:gd name="connsiteY5" fmla="*/ 0 h 1851138"/>
              <a:gd name="connsiteX0" fmla="*/ 0 w 4267201"/>
              <a:gd name="connsiteY0" fmla="*/ 16042 h 1851138"/>
              <a:gd name="connsiteX1" fmla="*/ 3341632 w 4267201"/>
              <a:gd name="connsiteY1" fmla="*/ 0 h 1851138"/>
              <a:gd name="connsiteX2" fmla="*/ 4267201 w 4267201"/>
              <a:gd name="connsiteY2" fmla="*/ 925569 h 1851138"/>
              <a:gd name="connsiteX3" fmla="*/ 3341632 w 4267201"/>
              <a:gd name="connsiteY3" fmla="*/ 1851138 h 1851138"/>
              <a:gd name="connsiteX4" fmla="*/ 465222 w 4267201"/>
              <a:gd name="connsiteY4" fmla="*/ 1851138 h 1851138"/>
              <a:gd name="connsiteX5" fmla="*/ 0 w 4267201"/>
              <a:gd name="connsiteY5" fmla="*/ 16042 h 1851138"/>
              <a:gd name="connsiteX0" fmla="*/ 0 w 4267201"/>
              <a:gd name="connsiteY0" fmla="*/ 16042 h 1851138"/>
              <a:gd name="connsiteX1" fmla="*/ 3341632 w 4267201"/>
              <a:gd name="connsiteY1" fmla="*/ 0 h 1851138"/>
              <a:gd name="connsiteX2" fmla="*/ 4267201 w 4267201"/>
              <a:gd name="connsiteY2" fmla="*/ 925569 h 1851138"/>
              <a:gd name="connsiteX3" fmla="*/ 3341632 w 4267201"/>
              <a:gd name="connsiteY3" fmla="*/ 1851138 h 1851138"/>
              <a:gd name="connsiteX4" fmla="*/ 433138 w 4267201"/>
              <a:gd name="connsiteY4" fmla="*/ 1851138 h 1851138"/>
              <a:gd name="connsiteX5" fmla="*/ 0 w 4267201"/>
              <a:gd name="connsiteY5" fmla="*/ 16042 h 1851138"/>
              <a:gd name="connsiteX0" fmla="*/ 0 w 4267201"/>
              <a:gd name="connsiteY0" fmla="*/ 16042 h 1851138"/>
              <a:gd name="connsiteX1" fmla="*/ 3341632 w 4267201"/>
              <a:gd name="connsiteY1" fmla="*/ 0 h 1851138"/>
              <a:gd name="connsiteX2" fmla="*/ 4267201 w 4267201"/>
              <a:gd name="connsiteY2" fmla="*/ 925569 h 1851138"/>
              <a:gd name="connsiteX3" fmla="*/ 3341632 w 4267201"/>
              <a:gd name="connsiteY3" fmla="*/ 1851138 h 1851138"/>
              <a:gd name="connsiteX4" fmla="*/ 304801 w 4267201"/>
              <a:gd name="connsiteY4" fmla="*/ 1851138 h 1851138"/>
              <a:gd name="connsiteX5" fmla="*/ 0 w 4267201"/>
              <a:gd name="connsiteY5" fmla="*/ 16042 h 185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7201" h="1851138">
                <a:moveTo>
                  <a:pt x="0" y="16042"/>
                </a:moveTo>
                <a:lnTo>
                  <a:pt x="3341632" y="0"/>
                </a:lnTo>
                <a:lnTo>
                  <a:pt x="4267201" y="925569"/>
                </a:lnTo>
                <a:lnTo>
                  <a:pt x="3341632" y="1851138"/>
                </a:lnTo>
                <a:lnTo>
                  <a:pt x="304801" y="1851138"/>
                </a:lnTo>
                <a:lnTo>
                  <a:pt x="0" y="16042"/>
                </a:lnTo>
                <a:close/>
              </a:path>
            </a:pathLst>
          </a:custGeom>
          <a:solidFill>
            <a:srgbClr val="5C636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0" rIns="457200" bIns="457200" rtlCol="0" anchor="ctr"/>
          <a:lstStyle/>
          <a:p>
            <a:pPr marL="342900" indent="-342900">
              <a:buAutoNum type="arabicPeriod"/>
            </a:pPr>
            <a:r>
              <a:rPr lang="en-IN" b="1" dirty="0" smtClean="0"/>
              <a:t>B Mary Margaret ( 5C7 )</a:t>
            </a:r>
          </a:p>
          <a:p>
            <a:pPr marL="342900" indent="-342900">
              <a:buAutoNum type="arabicPeriod"/>
            </a:pPr>
            <a:r>
              <a:rPr lang="en-IN" b="1" dirty="0" smtClean="0"/>
              <a:t>C Hemanth ( 5D0 )</a:t>
            </a:r>
          </a:p>
          <a:p>
            <a:pPr marL="342900" indent="-342900">
              <a:buAutoNum type="arabicPeriod"/>
            </a:pPr>
            <a:r>
              <a:rPr lang="en-IN" b="1" dirty="0" err="1" smtClean="0"/>
              <a:t>Pavan</a:t>
            </a:r>
            <a:r>
              <a:rPr lang="en-IN" b="1" dirty="0" smtClean="0"/>
              <a:t> </a:t>
            </a:r>
            <a:r>
              <a:rPr lang="en-IN" b="1" dirty="0" err="1" smtClean="0"/>
              <a:t>kumar</a:t>
            </a:r>
            <a:r>
              <a:rPr lang="en-IN" b="1" dirty="0" smtClean="0"/>
              <a:t> K ( 5D6 </a:t>
            </a:r>
            <a:r>
              <a:rPr lang="en-IN" b="1" dirty="0"/>
              <a:t>)</a:t>
            </a:r>
            <a:endParaRPr lang="en-IN" b="1" dirty="0" smtClean="0"/>
          </a:p>
        </p:txBody>
      </p:sp>
      <p:sp>
        <p:nvSpPr>
          <p:cNvPr id="14" name="Parallelogram 13">
            <a:extLst>
              <a:ext uri="{FF2B5EF4-FFF2-40B4-BE49-F238E27FC236}">
                <a16:creationId xmlns:a16="http://schemas.microsoft.com/office/drawing/2014/main" id="{2B553B74-DF69-477E-8ECE-FEAA166E0DC8}"/>
              </a:ext>
            </a:extLst>
          </p:cNvPr>
          <p:cNvSpPr/>
          <p:nvPr/>
        </p:nvSpPr>
        <p:spPr>
          <a:xfrm rot="21211999">
            <a:off x="729805" y="2309877"/>
            <a:ext cx="4977476" cy="3882072"/>
          </a:xfrm>
          <a:prstGeom prst="parallelogram">
            <a:avLst>
              <a:gd name="adj" fmla="val 298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0" dirty="0" smtClean="0">
                <a:solidFill>
                  <a:srgbClr val="F8B500"/>
                </a:solidFill>
                <a:latin typeface="Segoe UI Black" panose="020B0A02040204020203" pitchFamily="34" charset="0"/>
                <a:ea typeface="Segoe UI Black" panose="020B0A02040204020203" pitchFamily="34" charset="0"/>
                <a:cs typeface="Segoe UI Black" panose="020B0A02040204020203" pitchFamily="34" charset="0"/>
              </a:rPr>
              <a:t>35</a:t>
            </a:r>
            <a:endParaRPr lang="en-US" sz="12000" dirty="0">
              <a:solidFill>
                <a:srgbClr val="F8B50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5" name="Parallelogram 14">
            <a:extLst>
              <a:ext uri="{FF2B5EF4-FFF2-40B4-BE49-F238E27FC236}">
                <a16:creationId xmlns:a16="http://schemas.microsoft.com/office/drawing/2014/main" id="{3F6BCB4B-C121-459E-BE8D-E6E332BEFD8B}"/>
              </a:ext>
            </a:extLst>
          </p:cNvPr>
          <p:cNvSpPr/>
          <p:nvPr/>
        </p:nvSpPr>
        <p:spPr>
          <a:xfrm>
            <a:off x="17911273" y="2674692"/>
            <a:ext cx="7591929" cy="6891339"/>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rgbClr val="393E46"/>
                </a:solidFill>
                <a:latin typeface="Segoe UI Black" panose="020B0A02040204020203" pitchFamily="34" charset="0"/>
                <a:ea typeface="Segoe UI Black" panose="020B0A02040204020203" pitchFamily="34" charset="0"/>
                <a:cs typeface="Segoe UI Black" panose="020B0A02040204020203" pitchFamily="34" charset="0"/>
              </a:rPr>
              <a:t>GUIDED BY </a:t>
            </a:r>
          </a:p>
          <a:p>
            <a:pPr algn="ctr"/>
            <a:r>
              <a:rPr lang="en-US" sz="2800" dirty="0" smtClean="0">
                <a:solidFill>
                  <a:srgbClr val="393E46"/>
                </a:solidFill>
                <a:latin typeface="Segoe UI Black" panose="020B0A02040204020203" pitchFamily="34" charset="0"/>
                <a:ea typeface="Segoe UI Black" panose="020B0A02040204020203" pitchFamily="34" charset="0"/>
                <a:cs typeface="Segoe UI Black" panose="020B0A02040204020203" pitchFamily="34" charset="0"/>
              </a:rPr>
              <a:t>Major Dr. V. A. </a:t>
            </a:r>
            <a:r>
              <a:rPr lang="en-US" sz="2800" dirty="0" smtClean="0">
                <a:solidFill>
                  <a:srgbClr val="393E46"/>
                </a:solidFill>
                <a:latin typeface="Segoe UI Black" panose="020B0A02040204020203" pitchFamily="34" charset="0"/>
                <a:ea typeface="Segoe UI Black" panose="020B0A02040204020203" pitchFamily="34" charset="0"/>
                <a:cs typeface="Segoe UI Black" panose="020B0A02040204020203" pitchFamily="34" charset="0"/>
              </a:rPr>
              <a:t>Narayana</a:t>
            </a:r>
          </a:p>
          <a:p>
            <a:pPr algn="ctr"/>
            <a:r>
              <a:rPr lang="en-US" sz="2800" smtClean="0">
                <a:solidFill>
                  <a:srgbClr val="393E46"/>
                </a:solidFill>
                <a:latin typeface="Segoe UI Black" panose="020B0A02040204020203" pitchFamily="34" charset="0"/>
                <a:ea typeface="Segoe UI Black" panose="020B0A02040204020203" pitchFamily="34" charset="0"/>
                <a:cs typeface="Segoe UI Black" panose="020B0A02040204020203" pitchFamily="34" charset="0"/>
              </a:rPr>
              <a:t>Principal CMRCET</a:t>
            </a:r>
            <a:endParaRPr lang="en-US" sz="2800" dirty="0" smtClean="0">
              <a:solidFill>
                <a:srgbClr val="393E46"/>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063135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106966" y="-6456051"/>
            <a:ext cx="28624558" cy="24496017"/>
          </a:xfrm>
          <a:prstGeom prst="rect">
            <a:avLst/>
          </a:prstGeom>
        </p:spPr>
      </p:pic>
      <p:sp>
        <p:nvSpPr>
          <p:cNvPr id="4" name="Rectángulo 3"/>
          <p:cNvSpPr/>
          <p:nvPr/>
        </p:nvSpPr>
        <p:spPr>
          <a:xfrm>
            <a:off x="2162908" y="1987063"/>
            <a:ext cx="18973799" cy="9741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TextBox 24">
            <a:extLst>
              <a:ext uri="{FF2B5EF4-FFF2-40B4-BE49-F238E27FC236}">
                <a16:creationId xmlns:a16="http://schemas.microsoft.com/office/drawing/2014/main" id="{1D2319C8-9408-4444-B864-32EA6B50A7EA}"/>
              </a:ext>
            </a:extLst>
          </p:cNvPr>
          <p:cNvSpPr txBox="1"/>
          <p:nvPr/>
        </p:nvSpPr>
        <p:spPr>
          <a:xfrm>
            <a:off x="3007435" y="2730476"/>
            <a:ext cx="9446302" cy="1569660"/>
          </a:xfrm>
          <a:prstGeom prst="rect">
            <a:avLst/>
          </a:prstGeom>
          <a:noFill/>
        </p:spPr>
        <p:txBody>
          <a:bodyPr wrap="square" rtlCol="0">
            <a:spAutoFit/>
          </a:bodyPr>
          <a:lstStyle/>
          <a:p>
            <a:pPr algn="ctr"/>
            <a:r>
              <a:rPr lang="en-US" sz="9600" b="1" dirty="0" smtClean="0">
                <a:latin typeface="Montserrat" charset="0"/>
                <a:ea typeface="Montserrat" charset="0"/>
                <a:cs typeface="Montserrat" charset="0"/>
              </a:rPr>
              <a:t>PAGE RANK</a:t>
            </a:r>
            <a:endParaRPr lang="en-US" sz="9600" b="1" dirty="0">
              <a:latin typeface="Montserrat" charset="0"/>
              <a:ea typeface="Montserrat" charset="0"/>
              <a:cs typeface="Montserrat" charset="0"/>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val="0"/>
              </a:ext>
            </a:extLst>
          </a:blip>
          <a:srcRect l="3820" t="2076" r="2999" b="11173"/>
          <a:stretch/>
        </p:blipFill>
        <p:spPr>
          <a:xfrm>
            <a:off x="10146322" y="4941277"/>
            <a:ext cx="9372601" cy="4642338"/>
          </a:xfrm>
          <a:prstGeom prst="rect">
            <a:avLst/>
          </a:prstGeom>
        </p:spPr>
      </p:pic>
      <p:sp>
        <p:nvSpPr>
          <p:cNvPr id="5" name="TextBox 4"/>
          <p:cNvSpPr txBox="1"/>
          <p:nvPr/>
        </p:nvSpPr>
        <p:spPr>
          <a:xfrm>
            <a:off x="10585938" y="10058400"/>
            <a:ext cx="8634047" cy="1200329"/>
          </a:xfrm>
          <a:prstGeom prst="rect">
            <a:avLst/>
          </a:prstGeom>
          <a:noFill/>
        </p:spPr>
        <p:txBody>
          <a:bodyPr wrap="square" rtlCol="0">
            <a:spAutoFit/>
          </a:bodyPr>
          <a:lstStyle/>
          <a:p>
            <a:r>
              <a:rPr lang="en-US" dirty="0" smtClean="0">
                <a:latin typeface="Bahnschrift Light" panose="020B0502040204020203" pitchFamily="34" charset="0"/>
              </a:rPr>
              <a:t>Larry Page and Sergey </a:t>
            </a:r>
            <a:r>
              <a:rPr lang="en-US" dirty="0" err="1" smtClean="0">
                <a:latin typeface="Bahnschrift Light" panose="020B0502040204020203" pitchFamily="34" charset="0"/>
              </a:rPr>
              <a:t>Brin</a:t>
            </a:r>
            <a:endParaRPr lang="en-US" dirty="0" smtClean="0">
              <a:latin typeface="Bahnschrift Light" panose="020B0502040204020203" pitchFamily="34" charset="0"/>
            </a:endParaRPr>
          </a:p>
          <a:p>
            <a:endParaRPr lang="en-US" dirty="0">
              <a:latin typeface="Bahnschrift Light" panose="020B0502040204020203" pitchFamily="34" charset="0"/>
            </a:endParaRPr>
          </a:p>
        </p:txBody>
      </p:sp>
    </p:spTree>
    <p:extLst>
      <p:ext uri="{BB962C8B-B14F-4D97-AF65-F5344CB8AC3E}">
        <p14:creationId xmlns:p14="http://schemas.microsoft.com/office/powerpoint/2010/main" val="2832512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24377650" cy="13716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 name="Imagen 2"/>
          <p:cNvPicPr>
            <a:picLocks noChangeAspect="1"/>
          </p:cNvPicPr>
          <p:nvPr/>
        </p:nvPicPr>
        <p:blipFill>
          <a:blip r:embed="rId2"/>
          <a:stretch>
            <a:fillRect/>
          </a:stretch>
        </p:blipFill>
        <p:spPr>
          <a:xfrm>
            <a:off x="21389146" y="10777469"/>
            <a:ext cx="3617705" cy="3617705"/>
          </a:xfrm>
          <a:prstGeom prst="rect">
            <a:avLst/>
          </a:prstGeom>
        </p:spPr>
      </p:pic>
      <p:pic>
        <p:nvPicPr>
          <p:cNvPr id="6" name="Imagen 5"/>
          <p:cNvPicPr>
            <a:picLocks noChangeAspect="1"/>
          </p:cNvPicPr>
          <p:nvPr/>
        </p:nvPicPr>
        <p:blipFill>
          <a:blip r:embed="rId2"/>
          <a:stretch>
            <a:fillRect/>
          </a:stretch>
        </p:blipFill>
        <p:spPr>
          <a:xfrm>
            <a:off x="-629201" y="-672754"/>
            <a:ext cx="3617705" cy="3617705"/>
          </a:xfrm>
          <a:prstGeom prst="rect">
            <a:avLst/>
          </a:prstGeom>
        </p:spPr>
      </p:pic>
      <p:sp>
        <p:nvSpPr>
          <p:cNvPr id="12" name="TextBox 11">
            <a:extLst>
              <a:ext uri="{FF2B5EF4-FFF2-40B4-BE49-F238E27FC236}">
                <a16:creationId xmlns:a16="http://schemas.microsoft.com/office/drawing/2014/main" id="{986C00B9-2A29-5E4C-A3FA-12A6CE121D0A}"/>
              </a:ext>
            </a:extLst>
          </p:cNvPr>
          <p:cNvSpPr txBox="1"/>
          <p:nvPr/>
        </p:nvSpPr>
        <p:spPr>
          <a:xfrm>
            <a:off x="4052557" y="5337106"/>
            <a:ext cx="16272536" cy="2585323"/>
          </a:xfrm>
          <a:prstGeom prst="rect">
            <a:avLst/>
          </a:prstGeom>
          <a:noFill/>
        </p:spPr>
        <p:txBody>
          <a:bodyPr wrap="square" rtlCol="0">
            <a:spAutoFit/>
          </a:bodyPr>
          <a:lstStyle/>
          <a:p>
            <a:pPr algn="ctr"/>
            <a:r>
              <a:rPr lang="en-US" sz="5400" dirty="0" smtClean="0">
                <a:solidFill>
                  <a:schemeClr val="bg1"/>
                </a:solidFill>
                <a:latin typeface="Montserrat Light" charset="0"/>
                <a:ea typeface="Montserrat Light" charset="0"/>
                <a:cs typeface="Montserrat Light" charset="0"/>
              </a:rPr>
              <a:t>Rates a web Page’s importance by looking at how many outside links it provides to it and whether those</a:t>
            </a:r>
            <a:r>
              <a:rPr lang="en-US" sz="5400" dirty="0">
                <a:solidFill>
                  <a:schemeClr val="bg1"/>
                </a:solidFill>
                <a:latin typeface="Montserrat Light" charset="0"/>
                <a:ea typeface="Montserrat Light" charset="0"/>
                <a:cs typeface="Montserrat Light" charset="0"/>
              </a:rPr>
              <a:t> links are </a:t>
            </a:r>
            <a:r>
              <a:rPr lang="en-US" sz="5400" dirty="0" smtClean="0">
                <a:solidFill>
                  <a:schemeClr val="bg1"/>
                </a:solidFill>
                <a:latin typeface="Montserrat Light" charset="0"/>
                <a:ea typeface="Montserrat Light" charset="0"/>
                <a:cs typeface="Montserrat Light" charset="0"/>
              </a:rPr>
              <a:t>important ?</a:t>
            </a:r>
            <a:endParaRPr lang="en-US" sz="5400" dirty="0">
              <a:solidFill>
                <a:schemeClr val="bg1"/>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3250599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6016367"/>
            <a:ext cx="24610422" cy="76996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3452766" y="228325"/>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RANK</a:t>
            </a:r>
          </a:p>
        </p:txBody>
      </p:sp>
      <p:pic>
        <p:nvPicPr>
          <p:cNvPr id="2" name="Imagen 1"/>
          <p:cNvPicPr>
            <a:picLocks noChangeAspect="1"/>
          </p:cNvPicPr>
          <p:nvPr/>
        </p:nvPicPr>
        <p:blipFill>
          <a:blip r:embed="rId2"/>
          <a:stretch>
            <a:fillRect/>
          </a:stretch>
        </p:blipFill>
        <p:spPr>
          <a:xfrm>
            <a:off x="15546429" y="-268593"/>
            <a:ext cx="12205741" cy="14262887"/>
          </a:xfrm>
          <a:prstGeom prst="rect">
            <a:avLst/>
          </a:prstGeom>
        </p:spPr>
      </p:pic>
      <p:pic>
        <p:nvPicPr>
          <p:cNvPr id="8" name="Picture 7"/>
          <p:cNvPicPr>
            <a:picLocks noChangeAspect="1"/>
          </p:cNvPicPr>
          <p:nvPr/>
        </p:nvPicPr>
        <p:blipFill rotWithShape="1">
          <a:blip r:embed="rId3"/>
          <a:srcRect r="5000"/>
          <a:stretch/>
        </p:blipFill>
        <p:spPr>
          <a:xfrm>
            <a:off x="6615953" y="782323"/>
            <a:ext cx="8080744" cy="4686300"/>
          </a:xfrm>
          <a:prstGeom prst="rect">
            <a:avLst/>
          </a:prstGeom>
        </p:spPr>
      </p:pic>
      <p:sp>
        <p:nvSpPr>
          <p:cNvPr id="9" name="TextBox 8"/>
          <p:cNvSpPr txBox="1"/>
          <p:nvPr/>
        </p:nvSpPr>
        <p:spPr>
          <a:xfrm>
            <a:off x="255181" y="6109345"/>
            <a:ext cx="16650586" cy="8217634"/>
          </a:xfrm>
          <a:prstGeom prst="rect">
            <a:avLst/>
          </a:prstGeom>
          <a:noFill/>
        </p:spPr>
        <p:txBody>
          <a:bodyPr wrap="square" rtlCol="0">
            <a:spAutoFit/>
          </a:bodyPr>
          <a:lstStyle/>
          <a:p>
            <a:pPr marL="571500" indent="-571500">
              <a:buFont typeface="Courier New" panose="02070309020205020404" pitchFamily="49" charset="0"/>
              <a:buChar char="o"/>
            </a:pPr>
            <a:r>
              <a:rPr lang="en-US" altLang="zh-CN" sz="4400" b="1" dirty="0">
                <a:latin typeface="+mj-lt"/>
                <a:ea typeface="NSimSun" panose="02010609030101010101" pitchFamily="49" charset="-122"/>
              </a:rPr>
              <a:t>PageRank is a global ranking of all web pages based on their locations in the web graph structure</a:t>
            </a:r>
          </a:p>
          <a:p>
            <a:pPr marL="571500" indent="-571500">
              <a:buFont typeface="Courier New" panose="02070309020205020404" pitchFamily="49" charset="0"/>
              <a:buChar char="o"/>
            </a:pPr>
            <a:endParaRPr lang="en-US" altLang="zh-CN" sz="4400" b="1" dirty="0">
              <a:latin typeface="+mj-lt"/>
              <a:ea typeface="NSimSun" panose="02010609030101010101" pitchFamily="49" charset="-122"/>
            </a:endParaRPr>
          </a:p>
          <a:p>
            <a:pPr marL="571500" indent="-571500">
              <a:buFont typeface="Courier New" panose="02070309020205020404" pitchFamily="49" charset="0"/>
              <a:buChar char="o"/>
            </a:pPr>
            <a:r>
              <a:rPr lang="en-US" altLang="zh-CN" sz="4400" b="1" dirty="0">
                <a:latin typeface="+mj-lt"/>
                <a:ea typeface="NSimSun" panose="02010609030101010101" pitchFamily="49" charset="-122"/>
              </a:rPr>
              <a:t>PageRank uses information which is external to the web pages – backlinks</a:t>
            </a:r>
          </a:p>
          <a:p>
            <a:pPr marL="571500" indent="-571500">
              <a:buFont typeface="Courier New" panose="02070309020205020404" pitchFamily="49" charset="0"/>
              <a:buChar char="o"/>
            </a:pPr>
            <a:endParaRPr lang="en-US" altLang="zh-CN" sz="4400" b="1" dirty="0">
              <a:latin typeface="+mj-lt"/>
              <a:ea typeface="NSimSun" panose="02010609030101010101" pitchFamily="49" charset="-122"/>
            </a:endParaRPr>
          </a:p>
          <a:p>
            <a:pPr marL="571500" indent="-571500">
              <a:buFont typeface="Courier New" panose="02070309020205020404" pitchFamily="49" charset="0"/>
              <a:buChar char="o"/>
            </a:pPr>
            <a:r>
              <a:rPr lang="en-US" altLang="zh-CN" sz="4400" b="1" dirty="0">
                <a:latin typeface="+mj-lt"/>
                <a:ea typeface="NSimSun" panose="02010609030101010101" pitchFamily="49" charset="-122"/>
              </a:rPr>
              <a:t>Backlinks from important pages are more significant than backlinks from average pages</a:t>
            </a:r>
          </a:p>
          <a:p>
            <a:pPr marL="571500" indent="-571500">
              <a:buFont typeface="Courier New" panose="02070309020205020404" pitchFamily="49" charset="0"/>
              <a:buChar char="o"/>
            </a:pPr>
            <a:endParaRPr lang="en-US" altLang="zh-CN" sz="4400" b="1" dirty="0">
              <a:latin typeface="+mj-lt"/>
              <a:ea typeface="NSimSun" panose="02010609030101010101" pitchFamily="49" charset="-122"/>
            </a:endParaRPr>
          </a:p>
          <a:p>
            <a:pPr marL="571500" indent="-571500">
              <a:buFont typeface="Courier New" panose="02070309020205020404" pitchFamily="49" charset="0"/>
              <a:buChar char="o"/>
            </a:pPr>
            <a:r>
              <a:rPr lang="en-US" altLang="zh-CN" sz="4400" b="1" dirty="0">
                <a:latin typeface="+mj-lt"/>
                <a:ea typeface="NSimSun" panose="02010609030101010101" pitchFamily="49" charset="-122"/>
              </a:rPr>
              <a:t>The structure of the web graph is very useful for information retrieval tasks.</a:t>
            </a:r>
          </a:p>
          <a:p>
            <a:pPr marL="571500" indent="-571500">
              <a:buFont typeface="Courier New" panose="02070309020205020404" pitchFamily="49" charset="0"/>
              <a:buChar char="o"/>
            </a:pPr>
            <a:endParaRPr lang="en-US" sz="4400" dirty="0">
              <a:latin typeface="+mj-lt"/>
            </a:endParaRPr>
          </a:p>
        </p:txBody>
      </p:sp>
    </p:spTree>
    <p:extLst>
      <p:ext uri="{BB962C8B-B14F-4D97-AF65-F5344CB8AC3E}">
        <p14:creationId xmlns:p14="http://schemas.microsoft.com/office/powerpoint/2010/main" val="2104587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2141211" y="951197"/>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a:t>
            </a:r>
            <a:r>
              <a:rPr lang="en-US" sz="6600" b="1" dirty="0" smtClean="0">
                <a:latin typeface="Montserrat" charset="0"/>
                <a:ea typeface="Montserrat" charset="0"/>
                <a:cs typeface="Montserrat" charset="0"/>
              </a:rPr>
              <a:t>RANK – Example</a:t>
            </a:r>
            <a:endParaRPr lang="en-US" sz="6600" b="1" dirty="0">
              <a:latin typeface="Montserrat" charset="0"/>
              <a:ea typeface="Montserrat" charset="0"/>
              <a:cs typeface="Montserrat" charset="0"/>
            </a:endParaRPr>
          </a:p>
        </p:txBody>
      </p:sp>
      <p:sp>
        <p:nvSpPr>
          <p:cNvPr id="4" name="AutoShape 2" descr="https://static.wixstatic.com/media/1cd646_d2044120284f4afaa3aeec4755401714~mv2.jpg/v1/fill/w_450,h_245,al_c,q_90,usm_0.66_1.00_0.01/1cd646_d2044120284f4afaa3aeec4755401714~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643" t="1400" r="34206" b="44154"/>
          <a:stretch/>
        </p:blipFill>
        <p:spPr>
          <a:xfrm>
            <a:off x="7649308" y="3763108"/>
            <a:ext cx="8915400" cy="7588457"/>
          </a:xfrm>
          <a:prstGeom prst="rect">
            <a:avLst/>
          </a:prstGeom>
        </p:spPr>
      </p:pic>
    </p:spTree>
    <p:extLst>
      <p:ext uri="{BB962C8B-B14F-4D97-AF65-F5344CB8AC3E}">
        <p14:creationId xmlns:p14="http://schemas.microsoft.com/office/powerpoint/2010/main" val="3740977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2141211" y="951197"/>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a:t>
            </a:r>
            <a:r>
              <a:rPr lang="en-US" sz="6600" b="1" dirty="0" smtClean="0">
                <a:latin typeface="Montserrat" charset="0"/>
                <a:ea typeface="Montserrat" charset="0"/>
                <a:cs typeface="Montserrat" charset="0"/>
              </a:rPr>
              <a:t>RANK – Example</a:t>
            </a:r>
            <a:endParaRPr lang="en-US" sz="6600" b="1" dirty="0">
              <a:latin typeface="Montserrat" charset="0"/>
              <a:ea typeface="Montserrat" charset="0"/>
              <a:cs typeface="Montserrat" charset="0"/>
            </a:endParaRPr>
          </a:p>
        </p:txBody>
      </p:sp>
      <p:sp>
        <p:nvSpPr>
          <p:cNvPr id="4" name="AutoShape 2" descr="https://static.wixstatic.com/media/1cd646_d2044120284f4afaa3aeec4755401714~mv2.jpg/v1/fill/w_450,h_245,al_c,q_90,usm_0.66_1.00_0.01/1cd646_d2044120284f4afaa3aeec4755401714~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643" t="1400" r="34206" b="44154"/>
          <a:stretch/>
        </p:blipFill>
        <p:spPr>
          <a:xfrm>
            <a:off x="949570" y="2883879"/>
            <a:ext cx="6699738" cy="5702568"/>
          </a:xfrm>
          <a:prstGeom prst="rect">
            <a:avLst/>
          </a:prstGeom>
        </p:spPr>
      </p:pic>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t="1284" r="861" b="41025"/>
          <a:stretch/>
        </p:blipFill>
        <p:spPr>
          <a:xfrm>
            <a:off x="9542841" y="3024552"/>
            <a:ext cx="11031159" cy="9325281"/>
          </a:xfrm>
          <a:prstGeom prst="rect">
            <a:avLst/>
          </a:prstGeom>
        </p:spPr>
      </p:pic>
    </p:spTree>
    <p:extLst>
      <p:ext uri="{BB962C8B-B14F-4D97-AF65-F5344CB8AC3E}">
        <p14:creationId xmlns:p14="http://schemas.microsoft.com/office/powerpoint/2010/main" val="2453163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2141211" y="951197"/>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a:t>
            </a:r>
            <a:r>
              <a:rPr lang="en-US" sz="6600" b="1" dirty="0" smtClean="0">
                <a:latin typeface="Montserrat" charset="0"/>
                <a:ea typeface="Montserrat" charset="0"/>
                <a:cs typeface="Montserrat" charset="0"/>
              </a:rPr>
              <a:t>RANK – Example</a:t>
            </a:r>
            <a:endParaRPr lang="en-US" sz="6600" b="1" dirty="0">
              <a:latin typeface="Montserrat" charset="0"/>
              <a:ea typeface="Montserrat" charset="0"/>
              <a:cs typeface="Montserrat" charset="0"/>
            </a:endParaRPr>
          </a:p>
        </p:txBody>
      </p:sp>
      <p:sp>
        <p:nvSpPr>
          <p:cNvPr id="4" name="AutoShape 2" descr="https://static.wixstatic.com/media/1cd646_d2044120284f4afaa3aeec4755401714~mv2.jpg/v1/fill/w_450,h_245,al_c,q_90,usm_0.66_1.00_0.01/1cd646_d2044120284f4afaa3aeec4755401714~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643" t="1400" r="34206" b="44154"/>
          <a:stretch/>
        </p:blipFill>
        <p:spPr>
          <a:xfrm>
            <a:off x="949570" y="2883879"/>
            <a:ext cx="6699738" cy="5702568"/>
          </a:xfrm>
          <a:prstGeom prst="rect">
            <a:avLst/>
          </a:prstGeom>
        </p:spPr>
      </p:pic>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t="57949" r="861" b="4193"/>
          <a:stretch/>
        </p:blipFill>
        <p:spPr>
          <a:xfrm>
            <a:off x="9404323" y="3675184"/>
            <a:ext cx="11031159" cy="6840415"/>
          </a:xfrm>
          <a:prstGeom prst="rect">
            <a:avLst/>
          </a:prstGeom>
        </p:spPr>
      </p:pic>
    </p:spTree>
    <p:extLst>
      <p:ext uri="{BB962C8B-B14F-4D97-AF65-F5344CB8AC3E}">
        <p14:creationId xmlns:p14="http://schemas.microsoft.com/office/powerpoint/2010/main" val="549017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2141211" y="951197"/>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a:t>
            </a:r>
            <a:r>
              <a:rPr lang="en-US" sz="6600" b="1" dirty="0" smtClean="0">
                <a:latin typeface="Montserrat" charset="0"/>
                <a:ea typeface="Montserrat" charset="0"/>
                <a:cs typeface="Montserrat" charset="0"/>
              </a:rPr>
              <a:t>RANK – Example</a:t>
            </a:r>
            <a:endParaRPr lang="en-US" sz="6600" b="1" dirty="0">
              <a:latin typeface="Montserrat" charset="0"/>
              <a:ea typeface="Montserrat" charset="0"/>
              <a:cs typeface="Montserrat" charset="0"/>
            </a:endParaRPr>
          </a:p>
        </p:txBody>
      </p:sp>
      <p:sp>
        <p:nvSpPr>
          <p:cNvPr id="4" name="AutoShape 2" descr="https://static.wixstatic.com/media/1cd646_d2044120284f4afaa3aeec4755401714~mv2.jpg/v1/fill/w_450,h_245,al_c,q_90,usm_0.66_1.00_0.01/1cd646_d2044120284f4afaa3aeec4755401714~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643" t="1400" r="34206" b="44154"/>
          <a:stretch/>
        </p:blipFill>
        <p:spPr>
          <a:xfrm>
            <a:off x="949570" y="2883879"/>
            <a:ext cx="6699738" cy="5702568"/>
          </a:xfrm>
          <a:prstGeom prst="rect">
            <a:avLst/>
          </a:prstGeom>
        </p:spPr>
      </p:pic>
      <p:pic>
        <p:nvPicPr>
          <p:cNvPr id="3" name="Picture 2"/>
          <p:cNvPicPr>
            <a:picLocks noChangeAspect="1"/>
          </p:cNvPicPr>
          <p:nvPr/>
        </p:nvPicPr>
        <p:blipFill rotWithShape="1">
          <a:blip r:embed="rId3" cstate="email">
            <a:extLst>
              <a:ext uri="{28A0092B-C50C-407E-A947-70E740481C1C}">
                <a14:useLocalDpi xmlns:a14="http://schemas.microsoft.com/office/drawing/2010/main" val="0"/>
              </a:ext>
            </a:extLst>
          </a:blip>
          <a:srcRect l="2534" t="2179" r="5001" b="60769"/>
          <a:stretch/>
        </p:blipFill>
        <p:spPr>
          <a:xfrm>
            <a:off x="9179169" y="3194186"/>
            <a:ext cx="12437336" cy="6705952"/>
          </a:xfrm>
          <a:prstGeom prst="rect">
            <a:avLst/>
          </a:prstGeom>
        </p:spPr>
      </p:pic>
    </p:spTree>
    <p:extLst>
      <p:ext uri="{BB962C8B-B14F-4D97-AF65-F5344CB8AC3E}">
        <p14:creationId xmlns:p14="http://schemas.microsoft.com/office/powerpoint/2010/main" val="2415840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2141211" y="951197"/>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a:t>
            </a:r>
            <a:r>
              <a:rPr lang="en-US" sz="6600" b="1" dirty="0" smtClean="0">
                <a:latin typeface="Montserrat" charset="0"/>
                <a:ea typeface="Montserrat" charset="0"/>
                <a:cs typeface="Montserrat" charset="0"/>
              </a:rPr>
              <a:t>RANK – Example</a:t>
            </a:r>
            <a:endParaRPr lang="en-US" sz="6600" b="1" dirty="0">
              <a:latin typeface="Montserrat" charset="0"/>
              <a:ea typeface="Montserrat" charset="0"/>
              <a:cs typeface="Montserrat" charset="0"/>
            </a:endParaRPr>
          </a:p>
        </p:txBody>
      </p:sp>
      <p:sp>
        <p:nvSpPr>
          <p:cNvPr id="4" name="AutoShape 2" descr="https://static.wixstatic.com/media/1cd646_d2044120284f4afaa3aeec4755401714~mv2.jpg/v1/fill/w_450,h_245,al_c,q_90,usm_0.66_1.00_0.01/1cd646_d2044120284f4afaa3aeec4755401714~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643" t="1400" r="34206" b="44154"/>
          <a:stretch/>
        </p:blipFill>
        <p:spPr>
          <a:xfrm>
            <a:off x="949570" y="2883879"/>
            <a:ext cx="6699738" cy="5702568"/>
          </a:xfrm>
          <a:prstGeom prst="rect">
            <a:avLst/>
          </a:prstGeom>
        </p:spPr>
      </p:pic>
      <p:pic>
        <p:nvPicPr>
          <p:cNvPr id="3" name="Picture 2"/>
          <p:cNvPicPr>
            <a:picLocks noChangeAspect="1"/>
          </p:cNvPicPr>
          <p:nvPr/>
        </p:nvPicPr>
        <p:blipFill rotWithShape="1">
          <a:blip r:embed="rId3" cstate="email">
            <a:extLst>
              <a:ext uri="{28A0092B-C50C-407E-A947-70E740481C1C}">
                <a14:useLocalDpi xmlns:a14="http://schemas.microsoft.com/office/drawing/2010/main" val="0"/>
              </a:ext>
            </a:extLst>
          </a:blip>
          <a:srcRect l="5279" t="39612" r="17589" b="8700"/>
          <a:stretch/>
        </p:blipFill>
        <p:spPr>
          <a:xfrm>
            <a:off x="10181491" y="2989385"/>
            <a:ext cx="10374923" cy="9355015"/>
          </a:xfrm>
          <a:prstGeom prst="rect">
            <a:avLst/>
          </a:prstGeom>
        </p:spPr>
      </p:pic>
    </p:spTree>
    <p:extLst>
      <p:ext uri="{BB962C8B-B14F-4D97-AF65-F5344CB8AC3E}">
        <p14:creationId xmlns:p14="http://schemas.microsoft.com/office/powerpoint/2010/main" val="3167334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106966" y="-6456051"/>
            <a:ext cx="28624558" cy="24496017"/>
          </a:xfrm>
          <a:prstGeom prst="rect">
            <a:avLst/>
          </a:prstGeom>
        </p:spPr>
      </p:pic>
      <p:sp>
        <p:nvSpPr>
          <p:cNvPr id="4" name="Rectángulo 3"/>
          <p:cNvSpPr/>
          <p:nvPr/>
        </p:nvSpPr>
        <p:spPr>
          <a:xfrm>
            <a:off x="2162908" y="1987063"/>
            <a:ext cx="18973799" cy="9741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TextBox 24">
            <a:extLst>
              <a:ext uri="{FF2B5EF4-FFF2-40B4-BE49-F238E27FC236}">
                <a16:creationId xmlns:a16="http://schemas.microsoft.com/office/drawing/2014/main" id="{1D2319C8-9408-4444-B864-32EA6B50A7EA}"/>
              </a:ext>
            </a:extLst>
          </p:cNvPr>
          <p:cNvSpPr txBox="1"/>
          <p:nvPr/>
        </p:nvSpPr>
        <p:spPr>
          <a:xfrm>
            <a:off x="3186728" y="3260501"/>
            <a:ext cx="12358071" cy="1569660"/>
          </a:xfrm>
          <a:prstGeom prst="rect">
            <a:avLst/>
          </a:prstGeom>
          <a:noFill/>
        </p:spPr>
        <p:txBody>
          <a:bodyPr wrap="square" rtlCol="0">
            <a:spAutoFit/>
          </a:bodyPr>
          <a:lstStyle/>
          <a:p>
            <a:pPr algn="ctr"/>
            <a:r>
              <a:rPr lang="en-US" sz="9600" b="1" dirty="0">
                <a:latin typeface="Montserrat" charset="0"/>
                <a:ea typeface="Montserrat" charset="0"/>
                <a:cs typeface="Montserrat" charset="0"/>
              </a:rPr>
              <a:t>BAG OF WORDS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9477" y="5014371"/>
            <a:ext cx="4100327" cy="4728128"/>
          </a:xfrm>
          <a:prstGeom prst="rect">
            <a:avLst/>
          </a:prstGeom>
        </p:spPr>
      </p:pic>
      <p:sp>
        <p:nvSpPr>
          <p:cNvPr id="8" name="TextBox 7"/>
          <p:cNvSpPr txBox="1"/>
          <p:nvPr/>
        </p:nvSpPr>
        <p:spPr>
          <a:xfrm>
            <a:off x="13399477" y="10075985"/>
            <a:ext cx="4941275" cy="646331"/>
          </a:xfrm>
          <a:prstGeom prst="rect">
            <a:avLst/>
          </a:prstGeom>
          <a:noFill/>
        </p:spPr>
        <p:txBody>
          <a:bodyPr wrap="square" rtlCol="0">
            <a:spAutoFit/>
          </a:bodyPr>
          <a:lstStyle/>
          <a:p>
            <a:r>
              <a:rPr lang="en-US" dirty="0" err="1">
                <a:latin typeface="Bahnschrift Light" panose="020B0502040204020203" pitchFamily="34" charset="0"/>
              </a:rPr>
              <a:t>Zellig</a:t>
            </a:r>
            <a:r>
              <a:rPr lang="en-US" dirty="0">
                <a:latin typeface="Bahnschrift Light" panose="020B0502040204020203" pitchFamily="34" charset="0"/>
              </a:rPr>
              <a:t> Harris</a:t>
            </a:r>
          </a:p>
        </p:txBody>
      </p:sp>
    </p:spTree>
    <p:extLst>
      <p:ext uri="{BB962C8B-B14F-4D97-AF65-F5344CB8AC3E}">
        <p14:creationId xmlns:p14="http://schemas.microsoft.com/office/powerpoint/2010/main" val="2775314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25851"/>
            <a:ext cx="24377650" cy="13716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 name="Imagen 2"/>
          <p:cNvPicPr>
            <a:picLocks noChangeAspect="1"/>
          </p:cNvPicPr>
          <p:nvPr/>
        </p:nvPicPr>
        <p:blipFill>
          <a:blip r:embed="rId2"/>
          <a:stretch>
            <a:fillRect/>
          </a:stretch>
        </p:blipFill>
        <p:spPr>
          <a:xfrm>
            <a:off x="21389146" y="10777469"/>
            <a:ext cx="3617705" cy="3617705"/>
          </a:xfrm>
          <a:prstGeom prst="rect">
            <a:avLst/>
          </a:prstGeom>
        </p:spPr>
      </p:pic>
      <p:pic>
        <p:nvPicPr>
          <p:cNvPr id="6" name="Imagen 5"/>
          <p:cNvPicPr>
            <a:picLocks noChangeAspect="1"/>
          </p:cNvPicPr>
          <p:nvPr/>
        </p:nvPicPr>
        <p:blipFill>
          <a:blip r:embed="rId2"/>
          <a:stretch>
            <a:fillRect/>
          </a:stretch>
        </p:blipFill>
        <p:spPr>
          <a:xfrm>
            <a:off x="-629201" y="-672754"/>
            <a:ext cx="3617705" cy="3617705"/>
          </a:xfrm>
          <a:prstGeom prst="rect">
            <a:avLst/>
          </a:prstGeom>
        </p:spPr>
      </p:pic>
      <p:sp>
        <p:nvSpPr>
          <p:cNvPr id="12" name="TextBox 11">
            <a:extLst>
              <a:ext uri="{FF2B5EF4-FFF2-40B4-BE49-F238E27FC236}">
                <a16:creationId xmlns:a16="http://schemas.microsoft.com/office/drawing/2014/main" id="{986C00B9-2A29-5E4C-A3FA-12A6CE121D0A}"/>
              </a:ext>
            </a:extLst>
          </p:cNvPr>
          <p:cNvSpPr txBox="1"/>
          <p:nvPr/>
        </p:nvSpPr>
        <p:spPr>
          <a:xfrm>
            <a:off x="4052557" y="5337106"/>
            <a:ext cx="16272536" cy="2123658"/>
          </a:xfrm>
          <a:prstGeom prst="rect">
            <a:avLst/>
          </a:prstGeom>
          <a:noFill/>
        </p:spPr>
        <p:txBody>
          <a:bodyPr wrap="square" rtlCol="0">
            <a:spAutoFit/>
          </a:bodyPr>
          <a:lstStyle/>
          <a:p>
            <a:pPr algn="ctr"/>
            <a:r>
              <a:rPr lang="en-US" sz="4400" dirty="0" smtClean="0">
                <a:solidFill>
                  <a:schemeClr val="bg1"/>
                </a:solidFill>
                <a:latin typeface="Montserrat Light" charset="0"/>
                <a:ea typeface="Montserrat Light" charset="0"/>
                <a:cs typeface="Montserrat Light" charset="0"/>
              </a:rPr>
              <a:t>Creates a vocabulary extracting the unique words from the documents and keeps the vector with the term frequency of the particular word in corresponding document</a:t>
            </a:r>
            <a:endParaRPr lang="en-US" sz="4400" dirty="0">
              <a:solidFill>
                <a:schemeClr val="bg1"/>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3888904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ysClr val="windowText" lastClr="000000"/>
              </a:solidFill>
            </a:endParaRPr>
          </a:p>
        </p:txBody>
      </p:sp>
      <p:pic>
        <p:nvPicPr>
          <p:cNvPr id="14" name="Picture 13" descr="New Macbook Silver.png">
            <a:extLst>
              <a:ext uri="{FF2B5EF4-FFF2-40B4-BE49-F238E27FC236}">
                <a16:creationId xmlns:a16="http://schemas.microsoft.com/office/drawing/2014/main" id="{7A0CB419-8842-B246-8E14-7AA51C5058C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01060" y="-201936"/>
            <a:ext cx="25588669" cy="13847598"/>
          </a:xfrm>
          <a:prstGeom prst="rect">
            <a:avLst/>
          </a:prstGeom>
        </p:spPr>
      </p:pic>
      <p:pic>
        <p:nvPicPr>
          <p:cNvPr id="16" name="Picture Placeholder 15" descr="Apple.png"/>
          <p:cNvPicPr>
            <a:picLocks noGrp="1" noChangeAspect="1"/>
          </p:cNvPicPr>
          <p:nvPr>
            <p:ph type="pic" sz="quarter" idx="4294967295"/>
          </p:nvPr>
        </p:nvPicPr>
        <p:blipFill>
          <a:blip r:embed="rId3"/>
          <a:srcRect l="5284" t="3223" r="12855" b="5171"/>
          <a:stretch>
            <a:fillRect/>
          </a:stretch>
        </p:blipFill>
        <p:spPr>
          <a:xfrm>
            <a:off x="2156369" y="941799"/>
            <a:ext cx="19630969" cy="11327534"/>
          </a:xfrm>
          <a:prstGeom prst="rect">
            <a:avLst/>
          </a:prstGeom>
        </p:spPr>
      </p:pic>
    </p:spTree>
    <p:extLst>
      <p:ext uri="{BB962C8B-B14F-4D97-AF65-F5344CB8AC3E}">
        <p14:creationId xmlns:p14="http://schemas.microsoft.com/office/powerpoint/2010/main" val="279942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6015684"/>
            <a:ext cx="24376507" cy="76996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2595304" y="15063"/>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BAG OF WORDS</a:t>
            </a:r>
            <a:endParaRPr lang="en-US" sz="6600" b="1" dirty="0">
              <a:latin typeface="Montserrat" charset="0"/>
              <a:ea typeface="Montserrat" charset="0"/>
              <a:cs typeface="Montserrat" charset="0"/>
            </a:endParaRPr>
          </a:p>
        </p:txBody>
      </p:sp>
      <p:pic>
        <p:nvPicPr>
          <p:cNvPr id="2050" name="Picture 2" descr="https://cdn-media-1.freecodecamp.org/images/qRGh8boBcLLQfBvDnWTXKxZIEAk5LNfNABH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717" y="1835039"/>
            <a:ext cx="16841972" cy="34686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867" y="6249109"/>
            <a:ext cx="24052810" cy="5509200"/>
          </a:xfrm>
          <a:prstGeom prst="rect">
            <a:avLst/>
          </a:prstGeom>
          <a:noFill/>
        </p:spPr>
        <p:txBody>
          <a:bodyPr wrap="square" rtlCol="0">
            <a:spAutoFit/>
          </a:bodyPr>
          <a:lstStyle/>
          <a:p>
            <a:pPr marL="571500" indent="-571500">
              <a:buFont typeface="Courier New" panose="02070309020205020404" pitchFamily="49" charset="0"/>
              <a:buChar char="o"/>
            </a:pPr>
            <a:r>
              <a:rPr lang="en-US" sz="4400" dirty="0">
                <a:latin typeface="+mj-lt"/>
                <a:ea typeface="NSimSun" panose="02010609030101010101" pitchFamily="49" charset="-122"/>
              </a:rPr>
              <a:t>In this approach, we use the tokenized words for each observation and find out the frequency of each token</a:t>
            </a:r>
            <a:r>
              <a:rPr lang="en-US" sz="4400" dirty="0" smtClean="0">
                <a:latin typeface="+mj-lt"/>
                <a:ea typeface="NSimSun" panose="02010609030101010101" pitchFamily="49" charset="-122"/>
              </a:rPr>
              <a:t>.</a:t>
            </a:r>
          </a:p>
          <a:p>
            <a:pPr marL="571500" indent="-571500">
              <a:buFont typeface="Courier New" panose="02070309020205020404" pitchFamily="49" charset="0"/>
              <a:buChar char="o"/>
            </a:pPr>
            <a:endParaRPr lang="en-US" altLang="zh-CN"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a:latin typeface="+mj-lt"/>
                <a:ea typeface="NSimSun" panose="02010609030101010101" pitchFamily="49" charset="-122"/>
              </a:rPr>
              <a:t>We treat each sentence as a separate document and we make a list of all words from all the </a:t>
            </a:r>
            <a:r>
              <a:rPr lang="en-US" sz="4400" dirty="0" smtClean="0">
                <a:latin typeface="+mj-lt"/>
                <a:ea typeface="NSimSun" panose="02010609030101010101" pitchFamily="49" charset="-122"/>
              </a:rPr>
              <a:t>documents </a:t>
            </a:r>
            <a:r>
              <a:rPr lang="en-US" sz="4400" dirty="0">
                <a:latin typeface="+mj-lt"/>
                <a:ea typeface="NSimSun" panose="02010609030101010101" pitchFamily="49" charset="-122"/>
              </a:rPr>
              <a:t>excluding the punctuation</a:t>
            </a:r>
            <a:r>
              <a:rPr lang="en-US" sz="4400" dirty="0" smtClean="0">
                <a:latin typeface="+mj-lt"/>
                <a:ea typeface="NSimSun" panose="02010609030101010101" pitchFamily="49" charset="-122"/>
              </a:rPr>
              <a:t>.</a:t>
            </a:r>
          </a:p>
          <a:p>
            <a:pPr marL="571500" indent="-571500">
              <a:buFont typeface="Courier New" panose="02070309020205020404" pitchFamily="49" charset="0"/>
              <a:buChar char="o"/>
            </a:pPr>
            <a:endParaRPr lang="en-US" altLang="zh-CN"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a:latin typeface="+mj-lt"/>
                <a:ea typeface="NSimSun" panose="02010609030101010101" pitchFamily="49" charset="-122"/>
              </a:rPr>
              <a:t>The next step is </a:t>
            </a:r>
            <a:r>
              <a:rPr lang="en-US" sz="4400" dirty="0" smtClean="0">
                <a:latin typeface="+mj-lt"/>
                <a:ea typeface="NSimSun" panose="02010609030101010101" pitchFamily="49" charset="-122"/>
              </a:rPr>
              <a:t>to </a:t>
            </a:r>
            <a:r>
              <a:rPr lang="en-US" sz="4400" dirty="0">
                <a:latin typeface="+mj-lt"/>
                <a:ea typeface="NSimSun" panose="02010609030101010101" pitchFamily="49" charset="-122"/>
              </a:rPr>
              <a:t>create vectors. </a:t>
            </a:r>
            <a:endParaRPr lang="en-US" altLang="zh-CN"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a:latin typeface="+mj-lt"/>
                <a:ea typeface="NSimSun" panose="02010609030101010101" pitchFamily="49" charset="-122"/>
              </a:rPr>
              <a:t>The process of converting NLP text into numbers is called vectorization</a:t>
            </a:r>
          </a:p>
        </p:txBody>
      </p:sp>
    </p:spTree>
    <p:extLst>
      <p:ext uri="{BB962C8B-B14F-4D97-AF65-F5344CB8AC3E}">
        <p14:creationId xmlns:p14="http://schemas.microsoft.com/office/powerpoint/2010/main" val="1647275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6015684"/>
            <a:ext cx="24376507" cy="76996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2595304" y="15063"/>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BAG OF WORDS</a:t>
            </a:r>
            <a:endParaRPr lang="en-US" sz="6600" b="1" dirty="0">
              <a:latin typeface="Montserrat" charset="0"/>
              <a:ea typeface="Montserrat" charset="0"/>
              <a:cs typeface="Montserrat" charset="0"/>
            </a:endParaRPr>
          </a:p>
        </p:txBody>
      </p:sp>
      <p:pic>
        <p:nvPicPr>
          <p:cNvPr id="2050" name="Picture 2" descr="https://cdn-media-1.freecodecamp.org/images/qRGh8boBcLLQfBvDnWTXKxZIEAk5LNfNABH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717" y="1835039"/>
            <a:ext cx="16841972" cy="3468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44661" y="9059751"/>
            <a:ext cx="11676185" cy="3970318"/>
          </a:xfrm>
          <a:prstGeom prst="rect">
            <a:avLst/>
          </a:prstGeom>
          <a:noFill/>
        </p:spPr>
        <p:txBody>
          <a:bodyPr wrap="square" rtlCol="0">
            <a:spAutoFit/>
          </a:bodyPr>
          <a:lstStyle/>
          <a:p>
            <a:pPr marL="742950" indent="-742950" fontAlgn="base">
              <a:buAutoNum type="arabicPeriod"/>
            </a:pPr>
            <a:r>
              <a:rPr lang="en-US" b="1" dirty="0" smtClean="0"/>
              <a:t>Load Data</a:t>
            </a:r>
          </a:p>
          <a:p>
            <a:pPr marL="742950" indent="-742950" fontAlgn="base">
              <a:buFontTx/>
              <a:buAutoNum type="arabicPeriod"/>
            </a:pPr>
            <a:r>
              <a:rPr lang="en-US" b="1" dirty="0" smtClean="0"/>
              <a:t>Split </a:t>
            </a:r>
            <a:r>
              <a:rPr lang="en-US" b="1" dirty="0"/>
              <a:t>by Whitespace</a:t>
            </a:r>
          </a:p>
          <a:p>
            <a:pPr marL="742950" indent="-742950" fontAlgn="base">
              <a:buFontTx/>
              <a:buAutoNum type="arabicPeriod"/>
            </a:pPr>
            <a:r>
              <a:rPr lang="en-US" b="1" dirty="0" smtClean="0"/>
              <a:t>Select Words</a:t>
            </a:r>
          </a:p>
          <a:p>
            <a:pPr marL="742950" indent="-742950" fontAlgn="base">
              <a:buFontTx/>
              <a:buAutoNum type="arabicPeriod"/>
            </a:pPr>
            <a:r>
              <a:rPr lang="en-US" b="1" dirty="0" smtClean="0"/>
              <a:t>Split </a:t>
            </a:r>
            <a:r>
              <a:rPr lang="en-US" b="1" dirty="0"/>
              <a:t>by Whitespace and Remove Punctuation</a:t>
            </a:r>
          </a:p>
          <a:p>
            <a:pPr marL="742950" indent="-742950" fontAlgn="base">
              <a:buFontTx/>
              <a:buAutoNum type="arabicPeriod"/>
            </a:pPr>
            <a:r>
              <a:rPr lang="en-US" b="1" dirty="0" smtClean="0"/>
              <a:t>Normalizing </a:t>
            </a:r>
            <a:r>
              <a:rPr lang="en-US" b="1" dirty="0"/>
              <a:t>Case</a:t>
            </a:r>
          </a:p>
          <a:p>
            <a:pPr marL="742950" indent="-742950" fontAlgn="base">
              <a:buFontTx/>
              <a:buAutoNum type="arabicPeriod"/>
            </a:pPr>
            <a:endParaRPr lang="en-US" b="1" dirty="0"/>
          </a:p>
          <a:p>
            <a:pPr marL="742950" indent="-742950" fontAlgn="base">
              <a:buAutoNum type="arabicPeriod"/>
            </a:pPr>
            <a:endParaRPr lang="en-US" b="1" dirty="0"/>
          </a:p>
        </p:txBody>
      </p:sp>
      <p:sp>
        <p:nvSpPr>
          <p:cNvPr id="3" name="TextBox 2"/>
          <p:cNvSpPr txBox="1"/>
          <p:nvPr/>
        </p:nvSpPr>
        <p:spPr>
          <a:xfrm>
            <a:off x="720970" y="6374763"/>
            <a:ext cx="23656680" cy="1754326"/>
          </a:xfrm>
          <a:prstGeom prst="rect">
            <a:avLst/>
          </a:prstGeom>
          <a:noFill/>
        </p:spPr>
        <p:txBody>
          <a:bodyPr wrap="square" rtlCol="0">
            <a:spAutoFit/>
          </a:bodyPr>
          <a:lstStyle/>
          <a:p>
            <a:r>
              <a:rPr lang="en-US" b="1" dirty="0" smtClean="0"/>
              <a:t>Clean Text </a:t>
            </a:r>
            <a:r>
              <a:rPr lang="en-US" dirty="0" smtClean="0"/>
              <a:t>-</a:t>
            </a:r>
            <a:r>
              <a:rPr lang="en-US" b="1" dirty="0" smtClean="0"/>
              <a:t> </a:t>
            </a:r>
            <a:r>
              <a:rPr lang="en-US" dirty="0"/>
              <a:t>T</a:t>
            </a:r>
            <a:r>
              <a:rPr lang="en-US" dirty="0" smtClean="0"/>
              <a:t>ext </a:t>
            </a:r>
            <a:r>
              <a:rPr lang="en-US" dirty="0"/>
              <a:t>contains punctuations. We don't want punctuations to be the part of our word frequency dictionary. In the following script, we first convert our text into lower case and then will remove the punctuation from our text. Removing punctuation can result in multiple empty spaces. We will remove the empty spaces from the text using regex.</a:t>
            </a:r>
          </a:p>
        </p:txBody>
      </p:sp>
    </p:spTree>
    <p:extLst>
      <p:ext uri="{BB962C8B-B14F-4D97-AF65-F5344CB8AC3E}">
        <p14:creationId xmlns:p14="http://schemas.microsoft.com/office/powerpoint/2010/main" val="3344193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6015684"/>
            <a:ext cx="24376507" cy="76996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2595304" y="15063"/>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BAG OF WORDS</a:t>
            </a:r>
            <a:endParaRPr lang="en-US" sz="6600" b="1" dirty="0">
              <a:latin typeface="Montserrat" charset="0"/>
              <a:ea typeface="Montserrat" charset="0"/>
              <a:cs typeface="Montserrat" charset="0"/>
            </a:endParaRPr>
          </a:p>
        </p:txBody>
      </p:sp>
      <p:pic>
        <p:nvPicPr>
          <p:cNvPr id="2050" name="Picture 2" descr="https://cdn-media-1.freecodecamp.org/images/qRGh8boBcLLQfBvDnWTXKxZIEAk5LNfNABH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717" y="1835039"/>
            <a:ext cx="16841972" cy="34686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20970" y="6374763"/>
            <a:ext cx="23656680" cy="1200329"/>
          </a:xfrm>
          <a:prstGeom prst="rect">
            <a:avLst/>
          </a:prstGeom>
          <a:noFill/>
        </p:spPr>
        <p:txBody>
          <a:bodyPr wrap="square" rtlCol="0">
            <a:spAutoFit/>
          </a:bodyPr>
          <a:lstStyle/>
          <a:p>
            <a:r>
              <a:rPr lang="en-US" b="1" dirty="0"/>
              <a:t>T</a:t>
            </a:r>
            <a:r>
              <a:rPr lang="en-US" b="1" dirty="0" smtClean="0"/>
              <a:t>okenize</a:t>
            </a:r>
            <a:r>
              <a:rPr lang="en-US" dirty="0" smtClean="0"/>
              <a:t>-</a:t>
            </a:r>
            <a:r>
              <a:rPr lang="en-US" b="1" dirty="0" smtClean="0"/>
              <a:t> </a:t>
            </a:r>
            <a:r>
              <a:rPr lang="en-US" dirty="0"/>
              <a:t>The next step is to tokenize the sentences in the corpus and create a dictionary that contains words and their corresponding frequencies in the corpus. </a:t>
            </a:r>
          </a:p>
        </p:txBody>
      </p:sp>
      <p:sp>
        <p:nvSpPr>
          <p:cNvPr id="7" name="TextBox 6"/>
          <p:cNvSpPr txBox="1"/>
          <p:nvPr/>
        </p:nvSpPr>
        <p:spPr>
          <a:xfrm>
            <a:off x="5644661" y="9042166"/>
            <a:ext cx="11676185" cy="3970318"/>
          </a:xfrm>
          <a:prstGeom prst="rect">
            <a:avLst/>
          </a:prstGeom>
          <a:noFill/>
        </p:spPr>
        <p:txBody>
          <a:bodyPr wrap="square" rtlCol="0">
            <a:spAutoFit/>
          </a:bodyPr>
          <a:lstStyle/>
          <a:p>
            <a:pPr marL="742950" indent="-742950" fontAlgn="base">
              <a:buFontTx/>
              <a:buAutoNum type="arabicPeriod"/>
            </a:pPr>
            <a:r>
              <a:rPr lang="en-US" b="1" dirty="0" smtClean="0"/>
              <a:t>Split </a:t>
            </a:r>
            <a:r>
              <a:rPr lang="en-US" b="1" dirty="0"/>
              <a:t>into </a:t>
            </a:r>
            <a:r>
              <a:rPr lang="en-US" b="1" dirty="0" smtClean="0"/>
              <a:t>Sentences</a:t>
            </a:r>
          </a:p>
          <a:p>
            <a:pPr marL="742950" indent="-742950" fontAlgn="base">
              <a:buFontTx/>
              <a:buAutoNum type="arabicPeriod"/>
            </a:pPr>
            <a:r>
              <a:rPr lang="en-US" b="1" dirty="0" smtClean="0"/>
              <a:t>Split </a:t>
            </a:r>
            <a:r>
              <a:rPr lang="en-US" b="1" dirty="0"/>
              <a:t>into </a:t>
            </a:r>
            <a:r>
              <a:rPr lang="en-US" b="1" dirty="0" smtClean="0"/>
              <a:t>Words</a:t>
            </a:r>
          </a:p>
          <a:p>
            <a:pPr marL="742950" indent="-742950" fontAlgn="base">
              <a:buFontTx/>
              <a:buAutoNum type="arabicPeriod"/>
            </a:pPr>
            <a:r>
              <a:rPr lang="en-US" b="1" dirty="0" smtClean="0"/>
              <a:t>Filter </a:t>
            </a:r>
            <a:r>
              <a:rPr lang="en-US" b="1" dirty="0"/>
              <a:t>Out </a:t>
            </a:r>
            <a:r>
              <a:rPr lang="en-US" b="1" dirty="0" smtClean="0"/>
              <a:t>Punctuation</a:t>
            </a:r>
          </a:p>
          <a:p>
            <a:pPr marL="742950" indent="-742950" fontAlgn="base">
              <a:buFontTx/>
              <a:buAutoNum type="arabicPeriod"/>
            </a:pPr>
            <a:r>
              <a:rPr lang="en-US" b="1" dirty="0" smtClean="0"/>
              <a:t>Filter </a:t>
            </a:r>
            <a:r>
              <a:rPr lang="en-US" b="1" dirty="0"/>
              <a:t>out Stop Words (and </a:t>
            </a:r>
            <a:r>
              <a:rPr lang="en-US" b="1" dirty="0" smtClean="0"/>
              <a:t>Pipeline)</a:t>
            </a:r>
            <a:endParaRPr lang="en-US" b="1" dirty="0"/>
          </a:p>
          <a:p>
            <a:pPr marL="742950" indent="-742950" fontAlgn="base">
              <a:buFontTx/>
              <a:buAutoNum type="arabicPeriod"/>
            </a:pPr>
            <a:r>
              <a:rPr lang="en-US" b="1" dirty="0" smtClean="0"/>
              <a:t>Stem Words</a:t>
            </a:r>
            <a:endParaRPr lang="en-US" b="1" dirty="0"/>
          </a:p>
          <a:p>
            <a:pPr marL="742950" indent="-742950" fontAlgn="base">
              <a:buFontTx/>
              <a:buAutoNum type="arabicPeriod"/>
            </a:pPr>
            <a:endParaRPr lang="en-US" b="1" dirty="0"/>
          </a:p>
          <a:p>
            <a:pPr marL="742950" indent="-742950" fontAlgn="base">
              <a:buAutoNum type="arabicPeriod"/>
            </a:pPr>
            <a:endParaRPr lang="en-US" b="1" dirty="0"/>
          </a:p>
        </p:txBody>
      </p:sp>
    </p:spTree>
    <p:extLst>
      <p:ext uri="{BB962C8B-B14F-4D97-AF65-F5344CB8AC3E}">
        <p14:creationId xmlns:p14="http://schemas.microsoft.com/office/powerpoint/2010/main" val="1154233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382" y="2044628"/>
            <a:ext cx="24376507" cy="1172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220717" y="569061"/>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BAG OF WORDS Example</a:t>
            </a:r>
            <a:endParaRPr lang="en-US" sz="6600" b="1" dirty="0">
              <a:latin typeface="Montserrat" charset="0"/>
              <a:ea typeface="Montserrat" charset="0"/>
              <a:cs typeface="Montserrat" charset="0"/>
            </a:endParaRPr>
          </a:p>
        </p:txBody>
      </p:sp>
      <p:sp>
        <p:nvSpPr>
          <p:cNvPr id="8" name="TextBox 7"/>
          <p:cNvSpPr txBox="1"/>
          <p:nvPr/>
        </p:nvSpPr>
        <p:spPr>
          <a:xfrm>
            <a:off x="255180" y="2145323"/>
            <a:ext cx="23870912" cy="2800767"/>
          </a:xfrm>
          <a:prstGeom prst="rect">
            <a:avLst/>
          </a:prstGeom>
          <a:noFill/>
        </p:spPr>
        <p:txBody>
          <a:bodyPr wrap="square" rtlCol="0">
            <a:spAutoFit/>
          </a:bodyPr>
          <a:lstStyle/>
          <a:p>
            <a:r>
              <a:rPr lang="en-US" sz="4400" dirty="0" smtClean="0"/>
              <a:t>Review 1 : This pasta is very tasty and affordable.</a:t>
            </a:r>
          </a:p>
          <a:p>
            <a:r>
              <a:rPr lang="en-US" sz="4400" dirty="0" smtClean="0"/>
              <a:t>Review 2: This pasta is not tasty and is affordable.</a:t>
            </a:r>
          </a:p>
          <a:p>
            <a:r>
              <a:rPr lang="en-US" sz="4400" dirty="0" smtClean="0"/>
              <a:t>Review 3 : This pasta is delicious and cheap.</a:t>
            </a:r>
          </a:p>
          <a:p>
            <a:r>
              <a:rPr lang="en-US" sz="4400" dirty="0" smtClean="0"/>
              <a:t>Review 4: Pasta is tasty and pasta tastes good.</a:t>
            </a:r>
            <a:endParaRPr lang="en-US" sz="4400" dirty="0"/>
          </a:p>
        </p:txBody>
      </p:sp>
      <p:sp>
        <p:nvSpPr>
          <p:cNvPr id="9" name="TextBox 8">
            <a:extLst>
              <a:ext uri="{FF2B5EF4-FFF2-40B4-BE49-F238E27FC236}">
                <a16:creationId xmlns:a16="http://schemas.microsoft.com/office/drawing/2014/main" id="{F20BA30A-3588-2A4F-BD5B-A49943151565}"/>
              </a:ext>
            </a:extLst>
          </p:cNvPr>
          <p:cNvSpPr txBox="1"/>
          <p:nvPr/>
        </p:nvSpPr>
        <p:spPr>
          <a:xfrm>
            <a:off x="819539" y="5278492"/>
            <a:ext cx="12778692" cy="1107996"/>
          </a:xfrm>
          <a:prstGeom prst="rect">
            <a:avLst/>
          </a:prstGeom>
          <a:noFill/>
        </p:spPr>
        <p:txBody>
          <a:bodyPr wrap="square" rtlCol="0">
            <a:spAutoFit/>
          </a:bodyPr>
          <a:lstStyle/>
          <a:p>
            <a:r>
              <a:rPr lang="en-US" sz="6600" b="1" dirty="0" smtClean="0"/>
              <a:t>Clean data and Tokenize</a:t>
            </a:r>
            <a:endParaRPr lang="en-US" sz="6600" b="1" dirty="0"/>
          </a:p>
        </p:txBody>
      </p:sp>
      <p:sp>
        <p:nvSpPr>
          <p:cNvPr id="10" name="TextBox 9"/>
          <p:cNvSpPr txBox="1"/>
          <p:nvPr/>
        </p:nvSpPr>
        <p:spPr>
          <a:xfrm>
            <a:off x="819539" y="6925580"/>
            <a:ext cx="12977446" cy="5386090"/>
          </a:xfrm>
          <a:prstGeom prst="rect">
            <a:avLst/>
          </a:prstGeom>
          <a:noFill/>
        </p:spPr>
        <p:txBody>
          <a:bodyPr wrap="square" rtlCol="0">
            <a:spAutoFit/>
          </a:bodyPr>
          <a:lstStyle/>
          <a:p>
            <a:r>
              <a:rPr lang="en-US" sz="4400" dirty="0" smtClean="0"/>
              <a:t>‘This’</a:t>
            </a:r>
          </a:p>
          <a:p>
            <a:r>
              <a:rPr lang="en-US" sz="4400" dirty="0" smtClean="0"/>
              <a:t>‘pasta’</a:t>
            </a:r>
          </a:p>
          <a:p>
            <a:r>
              <a:rPr lang="en-US" sz="4400" dirty="0" smtClean="0"/>
              <a:t>‘is’</a:t>
            </a:r>
          </a:p>
          <a:p>
            <a:r>
              <a:rPr lang="en-US" sz="4400" dirty="0" smtClean="0"/>
              <a:t>‘very’</a:t>
            </a:r>
          </a:p>
          <a:p>
            <a:r>
              <a:rPr lang="en-US" sz="4400" dirty="0" smtClean="0"/>
              <a:t>‘tasty’</a:t>
            </a:r>
          </a:p>
          <a:p>
            <a:r>
              <a:rPr lang="en-US" sz="4400" dirty="0" smtClean="0"/>
              <a:t>‘and’</a:t>
            </a:r>
          </a:p>
          <a:p>
            <a:r>
              <a:rPr lang="en-US" sz="4400" dirty="0" smtClean="0"/>
              <a:t>‘affordable’</a:t>
            </a:r>
          </a:p>
          <a:p>
            <a:endParaRPr lang="en-US" dirty="0"/>
          </a:p>
        </p:txBody>
      </p:sp>
      <p:sp>
        <p:nvSpPr>
          <p:cNvPr id="11" name="TextBox 10"/>
          <p:cNvSpPr txBox="1"/>
          <p:nvPr/>
        </p:nvSpPr>
        <p:spPr>
          <a:xfrm>
            <a:off x="4951924" y="7378884"/>
            <a:ext cx="5299908" cy="4031873"/>
          </a:xfrm>
          <a:prstGeom prst="rect">
            <a:avLst/>
          </a:prstGeom>
          <a:noFill/>
        </p:spPr>
        <p:txBody>
          <a:bodyPr wrap="square" rtlCol="0">
            <a:spAutoFit/>
          </a:bodyPr>
          <a:lstStyle/>
          <a:p>
            <a:r>
              <a:rPr lang="en-US" sz="4400" dirty="0" smtClean="0"/>
              <a:t>‘not’</a:t>
            </a:r>
          </a:p>
          <a:p>
            <a:r>
              <a:rPr lang="en-US" sz="4400" dirty="0" smtClean="0"/>
              <a:t>‘delicious’</a:t>
            </a:r>
          </a:p>
          <a:p>
            <a:r>
              <a:rPr lang="en-US" sz="4400" dirty="0" smtClean="0"/>
              <a:t>‘cheap’</a:t>
            </a:r>
          </a:p>
          <a:p>
            <a:r>
              <a:rPr lang="en-US" sz="4400" dirty="0" smtClean="0"/>
              <a:t>‘tastes’</a:t>
            </a:r>
          </a:p>
          <a:p>
            <a:r>
              <a:rPr lang="en-US" sz="4400" dirty="0" smtClean="0"/>
              <a:t>‘good’</a:t>
            </a:r>
          </a:p>
          <a:p>
            <a:endParaRPr lang="en-US" dirty="0"/>
          </a:p>
        </p:txBody>
      </p:sp>
      <p:sp>
        <p:nvSpPr>
          <p:cNvPr id="12" name="TextBox 11">
            <a:extLst>
              <a:ext uri="{FF2B5EF4-FFF2-40B4-BE49-F238E27FC236}">
                <a16:creationId xmlns:a16="http://schemas.microsoft.com/office/drawing/2014/main" id="{F20BA30A-3588-2A4F-BD5B-A49943151565}"/>
              </a:ext>
            </a:extLst>
          </p:cNvPr>
          <p:cNvSpPr txBox="1"/>
          <p:nvPr/>
        </p:nvSpPr>
        <p:spPr>
          <a:xfrm>
            <a:off x="15866109" y="2842823"/>
            <a:ext cx="12778692" cy="1107996"/>
          </a:xfrm>
          <a:prstGeom prst="rect">
            <a:avLst/>
          </a:prstGeom>
          <a:noFill/>
        </p:spPr>
        <p:txBody>
          <a:bodyPr wrap="square" rtlCol="0">
            <a:spAutoFit/>
          </a:bodyPr>
          <a:lstStyle/>
          <a:p>
            <a:r>
              <a:rPr lang="en-US" sz="6600" b="1" dirty="0" smtClean="0"/>
              <a:t>Vocabulary</a:t>
            </a:r>
            <a:endParaRPr lang="en-US" sz="6600" b="1" dirty="0"/>
          </a:p>
        </p:txBody>
      </p:sp>
      <p:sp>
        <p:nvSpPr>
          <p:cNvPr id="13" name="TextBox 12"/>
          <p:cNvSpPr txBox="1"/>
          <p:nvPr/>
        </p:nvSpPr>
        <p:spPr>
          <a:xfrm>
            <a:off x="15866109" y="4749014"/>
            <a:ext cx="12977446" cy="9448740"/>
          </a:xfrm>
          <a:prstGeom prst="rect">
            <a:avLst/>
          </a:prstGeom>
          <a:noFill/>
        </p:spPr>
        <p:txBody>
          <a:bodyPr wrap="square" rtlCol="0">
            <a:spAutoFit/>
          </a:bodyPr>
          <a:lstStyle/>
          <a:p>
            <a:pPr marL="742950" indent="-742950">
              <a:buFont typeface="+mj-lt"/>
              <a:buAutoNum type="arabicPeriod"/>
            </a:pPr>
            <a:r>
              <a:rPr lang="en-US" sz="4400" dirty="0" smtClean="0"/>
              <a:t>‘This’</a:t>
            </a:r>
          </a:p>
          <a:p>
            <a:pPr marL="742950" indent="-742950">
              <a:buFont typeface="+mj-lt"/>
              <a:buAutoNum type="arabicPeriod"/>
            </a:pPr>
            <a:r>
              <a:rPr lang="en-US" sz="4400" dirty="0" smtClean="0"/>
              <a:t>‘pasta’</a:t>
            </a:r>
          </a:p>
          <a:p>
            <a:pPr marL="742950" indent="-742950">
              <a:buFont typeface="+mj-lt"/>
              <a:buAutoNum type="arabicPeriod"/>
            </a:pPr>
            <a:r>
              <a:rPr lang="en-US" sz="4400" dirty="0" smtClean="0"/>
              <a:t>‘is’</a:t>
            </a:r>
          </a:p>
          <a:p>
            <a:pPr marL="742950" indent="-742950">
              <a:buFont typeface="+mj-lt"/>
              <a:buAutoNum type="arabicPeriod"/>
            </a:pPr>
            <a:r>
              <a:rPr lang="en-US" sz="4400" dirty="0" smtClean="0"/>
              <a:t>‘very’</a:t>
            </a:r>
          </a:p>
          <a:p>
            <a:pPr marL="742950" indent="-742950">
              <a:buFont typeface="+mj-lt"/>
              <a:buAutoNum type="arabicPeriod"/>
            </a:pPr>
            <a:r>
              <a:rPr lang="en-US" sz="4400" dirty="0" smtClean="0"/>
              <a:t>‘tasty’</a:t>
            </a:r>
          </a:p>
          <a:p>
            <a:pPr marL="742950" indent="-742950">
              <a:buFont typeface="+mj-lt"/>
              <a:buAutoNum type="arabicPeriod"/>
            </a:pPr>
            <a:r>
              <a:rPr lang="en-US" sz="4400" dirty="0" smtClean="0"/>
              <a:t>‘and’</a:t>
            </a:r>
          </a:p>
          <a:p>
            <a:pPr marL="742950" indent="-742950">
              <a:buFont typeface="+mj-lt"/>
              <a:buAutoNum type="arabicPeriod"/>
            </a:pPr>
            <a:r>
              <a:rPr lang="en-US" sz="4400" dirty="0" smtClean="0"/>
              <a:t>‘affordable’</a:t>
            </a:r>
          </a:p>
          <a:p>
            <a:pPr marL="742950" indent="-742950">
              <a:buFont typeface="+mj-lt"/>
              <a:buAutoNum type="arabicPeriod"/>
            </a:pPr>
            <a:r>
              <a:rPr lang="en-US" sz="4400" dirty="0"/>
              <a:t>‘not’</a:t>
            </a:r>
          </a:p>
          <a:p>
            <a:pPr marL="742950" indent="-742950">
              <a:buFont typeface="+mj-lt"/>
              <a:buAutoNum type="arabicPeriod"/>
            </a:pPr>
            <a:r>
              <a:rPr lang="en-US" sz="4400" dirty="0"/>
              <a:t>‘delicious’</a:t>
            </a:r>
          </a:p>
          <a:p>
            <a:pPr marL="742950" indent="-742950">
              <a:buFont typeface="+mj-lt"/>
              <a:buAutoNum type="arabicPeriod"/>
            </a:pPr>
            <a:r>
              <a:rPr lang="en-US" sz="4400" dirty="0"/>
              <a:t>‘cheap’</a:t>
            </a:r>
          </a:p>
          <a:p>
            <a:pPr marL="742950" indent="-742950">
              <a:buFont typeface="+mj-lt"/>
              <a:buAutoNum type="arabicPeriod"/>
            </a:pPr>
            <a:r>
              <a:rPr lang="en-US" sz="4400" dirty="0"/>
              <a:t>‘tastes’</a:t>
            </a:r>
          </a:p>
          <a:p>
            <a:pPr marL="742950" indent="-742950">
              <a:buFont typeface="+mj-lt"/>
              <a:buAutoNum type="arabicPeriod"/>
            </a:pPr>
            <a:r>
              <a:rPr lang="en-US" sz="4400" dirty="0"/>
              <a:t>‘good’</a:t>
            </a:r>
          </a:p>
          <a:p>
            <a:endParaRPr lang="en-US" sz="4400" dirty="0" smtClean="0"/>
          </a:p>
          <a:p>
            <a:endParaRPr lang="en-US" dirty="0"/>
          </a:p>
        </p:txBody>
      </p:sp>
    </p:spTree>
    <p:extLst>
      <p:ext uri="{BB962C8B-B14F-4D97-AF65-F5344CB8AC3E}">
        <p14:creationId xmlns:p14="http://schemas.microsoft.com/office/powerpoint/2010/main" val="1647275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2127741"/>
            <a:ext cx="24376507" cy="1172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220717" y="569061"/>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BAG OF WORDS Example</a:t>
            </a:r>
            <a:endParaRPr lang="en-US" sz="6600" b="1" dirty="0">
              <a:latin typeface="Montserrat" charset="0"/>
              <a:ea typeface="Montserrat" charset="0"/>
              <a:cs typeface="Montserrat" charset="0"/>
            </a:endParaRPr>
          </a:p>
        </p:txBody>
      </p:sp>
      <p:sp>
        <p:nvSpPr>
          <p:cNvPr id="9" name="TextBox 8">
            <a:extLst>
              <a:ext uri="{FF2B5EF4-FFF2-40B4-BE49-F238E27FC236}">
                <a16:creationId xmlns:a16="http://schemas.microsoft.com/office/drawing/2014/main" id="{F20BA30A-3588-2A4F-BD5B-A49943151565}"/>
              </a:ext>
            </a:extLst>
          </p:cNvPr>
          <p:cNvSpPr txBox="1"/>
          <p:nvPr/>
        </p:nvSpPr>
        <p:spPr>
          <a:xfrm>
            <a:off x="2929691" y="2373923"/>
            <a:ext cx="19631370" cy="1107996"/>
          </a:xfrm>
          <a:prstGeom prst="rect">
            <a:avLst/>
          </a:prstGeom>
          <a:noFill/>
        </p:spPr>
        <p:txBody>
          <a:bodyPr wrap="square" rtlCol="0">
            <a:spAutoFit/>
          </a:bodyPr>
          <a:lstStyle/>
          <a:p>
            <a:r>
              <a:rPr lang="en-US" sz="6600" b="1" dirty="0" smtClean="0"/>
              <a:t>A measure of the presence of known words</a:t>
            </a:r>
            <a:endParaRPr lang="en-US" sz="6600" b="1" dirty="0"/>
          </a:p>
        </p:txBody>
      </p:sp>
      <p:pic>
        <p:nvPicPr>
          <p:cNvPr id="6146" name="Picture 2" descr="C:\Users\my\Desktop\Bog1.png"/>
          <p:cNvPicPr>
            <a:picLocks noChangeAspect="1" noChangeArrowheads="1"/>
          </p:cNvPicPr>
          <p:nvPr/>
        </p:nvPicPr>
        <p:blipFill>
          <a:blip r:embed="rId2"/>
          <a:srcRect/>
          <a:stretch>
            <a:fillRect/>
          </a:stretch>
        </p:blipFill>
        <p:spPr bwMode="auto">
          <a:xfrm>
            <a:off x="6013937" y="4604237"/>
            <a:ext cx="10269415" cy="1620716"/>
          </a:xfrm>
          <a:prstGeom prst="rect">
            <a:avLst/>
          </a:prstGeom>
          <a:noFill/>
        </p:spPr>
      </p:pic>
      <p:pic>
        <p:nvPicPr>
          <p:cNvPr id="6147" name="Picture 3" descr="C:\Users\my\Desktop\bog2.png"/>
          <p:cNvPicPr>
            <a:picLocks noChangeAspect="1" noChangeArrowheads="1"/>
          </p:cNvPicPr>
          <p:nvPr/>
        </p:nvPicPr>
        <p:blipFill>
          <a:blip r:embed="rId3"/>
          <a:srcRect/>
          <a:stretch>
            <a:fillRect/>
          </a:stretch>
        </p:blipFill>
        <p:spPr bwMode="auto">
          <a:xfrm>
            <a:off x="6013936" y="8574257"/>
            <a:ext cx="10269415" cy="1375117"/>
          </a:xfrm>
          <a:prstGeom prst="rect">
            <a:avLst/>
          </a:prstGeom>
          <a:noFill/>
        </p:spPr>
      </p:pic>
      <p:sp>
        <p:nvSpPr>
          <p:cNvPr id="12" name="TextBox 11"/>
          <p:cNvSpPr txBox="1"/>
          <p:nvPr/>
        </p:nvSpPr>
        <p:spPr>
          <a:xfrm>
            <a:off x="5380892" y="6963508"/>
            <a:ext cx="18481431" cy="1200329"/>
          </a:xfrm>
          <a:prstGeom prst="rect">
            <a:avLst/>
          </a:prstGeom>
          <a:noFill/>
        </p:spPr>
        <p:txBody>
          <a:bodyPr wrap="square" rtlCol="0">
            <a:spAutoFit/>
          </a:bodyPr>
          <a:lstStyle/>
          <a:p>
            <a:r>
              <a:rPr lang="en-US" dirty="0" smtClean="0"/>
              <a:t>Review 4: Pasta is tasty and pasta tastes good.</a:t>
            </a:r>
          </a:p>
          <a:p>
            <a:endParaRPr lang="en-US" dirty="0"/>
          </a:p>
        </p:txBody>
      </p:sp>
      <p:sp>
        <p:nvSpPr>
          <p:cNvPr id="13" name="TextBox 12"/>
          <p:cNvSpPr txBox="1"/>
          <p:nvPr/>
        </p:nvSpPr>
        <p:spPr>
          <a:xfrm>
            <a:off x="5152292" y="3851031"/>
            <a:ext cx="18217662" cy="646331"/>
          </a:xfrm>
          <a:prstGeom prst="rect">
            <a:avLst/>
          </a:prstGeom>
          <a:noFill/>
        </p:spPr>
        <p:txBody>
          <a:bodyPr wrap="square" rtlCol="0">
            <a:spAutoFit/>
          </a:bodyPr>
          <a:lstStyle/>
          <a:p>
            <a:r>
              <a:rPr lang="en-US" dirty="0" smtClean="0"/>
              <a:t>Review 1 : This pasta is very tasty and affordable</a:t>
            </a:r>
            <a:endParaRPr lang="en-US" dirty="0"/>
          </a:p>
        </p:txBody>
      </p:sp>
    </p:spTree>
    <p:extLst>
      <p:ext uri="{BB962C8B-B14F-4D97-AF65-F5344CB8AC3E}">
        <p14:creationId xmlns:p14="http://schemas.microsoft.com/office/powerpoint/2010/main" val="1647275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2"/>
          <p:cNvGrpSpPr/>
          <p:nvPr/>
        </p:nvGrpSpPr>
        <p:grpSpPr>
          <a:xfrm>
            <a:off x="471169" y="9706119"/>
            <a:ext cx="3642054" cy="3173721"/>
            <a:chOff x="20369523" y="1813346"/>
            <a:chExt cx="2248538" cy="1959398"/>
          </a:xfrm>
        </p:grpSpPr>
        <p:sp>
          <p:nvSpPr>
            <p:cNvPr id="18" name="Oval 32">
              <a:extLst>
                <a:ext uri="{FF2B5EF4-FFF2-40B4-BE49-F238E27FC236}">
                  <a16:creationId xmlns:a16="http://schemas.microsoft.com/office/drawing/2014/main" id="{15D9B7A8-D21E-654C-8550-5E5B6726C82C}"/>
                </a:ext>
              </a:extLst>
            </p:cNvPr>
            <p:cNvSpPr/>
            <p:nvPr/>
          </p:nvSpPr>
          <p:spPr>
            <a:xfrm>
              <a:off x="20492850" y="1813346"/>
              <a:ext cx="1959398" cy="19593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solidFill>
                <a:latin typeface="Montserrat" charset="0"/>
                <a:ea typeface="Montserrat" charset="0"/>
                <a:cs typeface="Montserrat" charset="0"/>
              </a:endParaRPr>
            </a:p>
          </p:txBody>
        </p:sp>
        <p:sp>
          <p:nvSpPr>
            <p:cNvPr id="35" name="TextBox 46">
              <a:extLst>
                <a:ext uri="{FF2B5EF4-FFF2-40B4-BE49-F238E27FC236}">
                  <a16:creationId xmlns:a16="http://schemas.microsoft.com/office/drawing/2014/main" id="{226DEB9A-0F76-5B40-86ED-4A10BF5A143E}"/>
                </a:ext>
              </a:extLst>
            </p:cNvPr>
            <p:cNvSpPr txBox="1"/>
            <p:nvPr/>
          </p:nvSpPr>
          <p:spPr>
            <a:xfrm>
              <a:off x="20369523" y="2219097"/>
              <a:ext cx="2248538" cy="969080"/>
            </a:xfrm>
            <a:prstGeom prst="rect">
              <a:avLst/>
            </a:prstGeom>
            <a:noFill/>
            <a:ln>
              <a:noFill/>
            </a:ln>
          </p:spPr>
          <p:txBody>
            <a:bodyPr wrap="square" rtlCol="0">
              <a:spAutoFit/>
            </a:bodyPr>
            <a:lstStyle/>
            <a:p>
              <a:pPr algn="ctr"/>
              <a:r>
                <a:rPr lang="en-US" sz="9600" b="1" dirty="0">
                  <a:solidFill>
                    <a:schemeClr val="bg1"/>
                  </a:solidFill>
                  <a:latin typeface="Montserrat" charset="0"/>
                  <a:ea typeface="Montserrat" charset="0"/>
                  <a:cs typeface="Montserrat" charset="0"/>
                </a:rPr>
                <a:t>B</a:t>
              </a:r>
            </a:p>
          </p:txBody>
        </p:sp>
      </p:grpSp>
      <p:grpSp>
        <p:nvGrpSpPr>
          <p:cNvPr id="3" name="Agrupar 6"/>
          <p:cNvGrpSpPr/>
          <p:nvPr/>
        </p:nvGrpSpPr>
        <p:grpSpPr>
          <a:xfrm>
            <a:off x="7069272" y="9743636"/>
            <a:ext cx="3642054" cy="3093674"/>
            <a:chOff x="26794627" y="4570861"/>
            <a:chExt cx="2248538" cy="1909978"/>
          </a:xfrm>
        </p:grpSpPr>
        <p:sp>
          <p:nvSpPr>
            <p:cNvPr id="19" name="Oval 33">
              <a:extLst>
                <a:ext uri="{FF2B5EF4-FFF2-40B4-BE49-F238E27FC236}">
                  <a16:creationId xmlns:a16="http://schemas.microsoft.com/office/drawing/2014/main" id="{4C895B55-00F2-9F4E-A29D-23F7DAE26CD6}"/>
                </a:ext>
              </a:extLst>
            </p:cNvPr>
            <p:cNvSpPr/>
            <p:nvPr/>
          </p:nvSpPr>
          <p:spPr>
            <a:xfrm>
              <a:off x="26939041" y="4570861"/>
              <a:ext cx="1959398" cy="19099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solidFill>
                <a:latin typeface="Montserrat" charset="0"/>
                <a:ea typeface="Montserrat" charset="0"/>
                <a:cs typeface="Montserrat" charset="0"/>
              </a:endParaRPr>
            </a:p>
          </p:txBody>
        </p:sp>
        <p:sp>
          <p:nvSpPr>
            <p:cNvPr id="36" name="TextBox 47">
              <a:extLst>
                <a:ext uri="{FF2B5EF4-FFF2-40B4-BE49-F238E27FC236}">
                  <a16:creationId xmlns:a16="http://schemas.microsoft.com/office/drawing/2014/main" id="{888E6588-1C03-5842-98C5-AF9B2269945E}"/>
                </a:ext>
              </a:extLst>
            </p:cNvPr>
            <p:cNvSpPr txBox="1"/>
            <p:nvPr/>
          </p:nvSpPr>
          <p:spPr>
            <a:xfrm>
              <a:off x="26794627" y="5019411"/>
              <a:ext cx="2248538" cy="969080"/>
            </a:xfrm>
            <a:prstGeom prst="rect">
              <a:avLst/>
            </a:prstGeom>
            <a:noFill/>
            <a:ln>
              <a:noFill/>
            </a:ln>
          </p:spPr>
          <p:txBody>
            <a:bodyPr wrap="square" rtlCol="0">
              <a:spAutoFit/>
            </a:bodyPr>
            <a:lstStyle/>
            <a:p>
              <a:pPr algn="ctr"/>
              <a:r>
                <a:rPr lang="en-US" sz="9600" b="1" dirty="0">
                  <a:solidFill>
                    <a:schemeClr val="bg1"/>
                  </a:solidFill>
                  <a:latin typeface="Montserrat" charset="0"/>
                  <a:ea typeface="Montserrat" charset="0"/>
                  <a:cs typeface="Montserrat" charset="0"/>
                </a:rPr>
                <a:t>W</a:t>
              </a:r>
            </a:p>
          </p:txBody>
        </p:sp>
      </p:grpSp>
      <p:grpSp>
        <p:nvGrpSpPr>
          <p:cNvPr id="4" name="Agrupar 4"/>
          <p:cNvGrpSpPr/>
          <p:nvPr/>
        </p:nvGrpSpPr>
        <p:grpSpPr>
          <a:xfrm>
            <a:off x="3844648" y="9700340"/>
            <a:ext cx="3642054" cy="3173721"/>
            <a:chOff x="20369523" y="7443537"/>
            <a:chExt cx="2248538" cy="1959398"/>
          </a:xfrm>
        </p:grpSpPr>
        <p:sp>
          <p:nvSpPr>
            <p:cNvPr id="20" name="Oval 40">
              <a:extLst>
                <a:ext uri="{FF2B5EF4-FFF2-40B4-BE49-F238E27FC236}">
                  <a16:creationId xmlns:a16="http://schemas.microsoft.com/office/drawing/2014/main" id="{A5E0F68F-F5D3-1744-9124-A261DBD2AFD2}"/>
                </a:ext>
              </a:extLst>
            </p:cNvPr>
            <p:cNvSpPr/>
            <p:nvPr/>
          </p:nvSpPr>
          <p:spPr>
            <a:xfrm>
              <a:off x="20492850" y="7443537"/>
              <a:ext cx="1959398" cy="195939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solidFill>
                <a:latin typeface="Montserrat" charset="0"/>
                <a:ea typeface="Montserrat" charset="0"/>
                <a:cs typeface="Montserrat" charset="0"/>
              </a:endParaRPr>
            </a:p>
          </p:txBody>
        </p:sp>
        <p:sp>
          <p:nvSpPr>
            <p:cNvPr id="37" name="TextBox 48">
              <a:extLst>
                <a:ext uri="{FF2B5EF4-FFF2-40B4-BE49-F238E27FC236}">
                  <a16:creationId xmlns:a16="http://schemas.microsoft.com/office/drawing/2014/main" id="{716EEFEB-1C5E-6749-8443-EA3797FD27B1}"/>
                </a:ext>
              </a:extLst>
            </p:cNvPr>
            <p:cNvSpPr txBox="1"/>
            <p:nvPr/>
          </p:nvSpPr>
          <p:spPr>
            <a:xfrm>
              <a:off x="20369523" y="7874683"/>
              <a:ext cx="2248538" cy="969080"/>
            </a:xfrm>
            <a:prstGeom prst="rect">
              <a:avLst/>
            </a:prstGeom>
            <a:noFill/>
            <a:ln>
              <a:noFill/>
            </a:ln>
          </p:spPr>
          <p:txBody>
            <a:bodyPr wrap="square" rtlCol="0">
              <a:spAutoFit/>
            </a:bodyPr>
            <a:lstStyle/>
            <a:p>
              <a:pPr algn="ctr"/>
              <a:r>
                <a:rPr lang="en-US" sz="9600" b="1" dirty="0">
                  <a:solidFill>
                    <a:schemeClr val="bg1"/>
                  </a:solidFill>
                  <a:latin typeface="Montserrat" charset="0"/>
                  <a:ea typeface="Montserrat" charset="0"/>
                  <a:cs typeface="Montserrat" charset="0"/>
                </a:rPr>
                <a:t>O</a:t>
              </a:r>
            </a:p>
          </p:txBody>
        </p:sp>
      </p:grpSp>
      <p:sp>
        <p:nvSpPr>
          <p:cNvPr id="17" name="TextBox 16">
            <a:extLst>
              <a:ext uri="{FF2B5EF4-FFF2-40B4-BE49-F238E27FC236}">
                <a16:creationId xmlns:a16="http://schemas.microsoft.com/office/drawing/2014/main" id="{F20BA30A-3588-2A4F-BD5B-A49943151565}"/>
              </a:ext>
            </a:extLst>
          </p:cNvPr>
          <p:cNvSpPr txBox="1"/>
          <p:nvPr/>
        </p:nvSpPr>
        <p:spPr>
          <a:xfrm>
            <a:off x="6585311" y="552893"/>
            <a:ext cx="14275768"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Drawbacks of Bag Of Words</a:t>
            </a:r>
            <a:endParaRPr lang="en-US" sz="6600" b="1" dirty="0">
              <a:latin typeface="Montserrat" charset="0"/>
              <a:ea typeface="Montserrat" charset="0"/>
              <a:cs typeface="Montserrat" charset="0"/>
            </a:endParaRPr>
          </a:p>
        </p:txBody>
      </p:sp>
      <p:pic>
        <p:nvPicPr>
          <p:cNvPr id="22" name="Imagen 21"/>
          <p:cNvPicPr>
            <a:picLocks noChangeAspect="1"/>
          </p:cNvPicPr>
          <p:nvPr/>
        </p:nvPicPr>
        <p:blipFill>
          <a:blip r:embed="rId2"/>
          <a:stretch>
            <a:fillRect/>
          </a:stretch>
        </p:blipFill>
        <p:spPr>
          <a:xfrm flipH="1">
            <a:off x="20290969" y="11292980"/>
            <a:ext cx="4202160" cy="930479"/>
          </a:xfrm>
          <a:prstGeom prst="rect">
            <a:avLst/>
          </a:prstGeom>
        </p:spPr>
      </p:pic>
      <p:sp>
        <p:nvSpPr>
          <p:cNvPr id="23" name="Triángulo rectángulo 22"/>
          <p:cNvSpPr/>
          <p:nvPr/>
        </p:nvSpPr>
        <p:spPr>
          <a:xfrm rot="10800000" flipH="1">
            <a:off x="-21701" y="0"/>
            <a:ext cx="4134924" cy="420215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TextBox 23"/>
          <p:cNvSpPr txBox="1"/>
          <p:nvPr/>
        </p:nvSpPr>
        <p:spPr>
          <a:xfrm>
            <a:off x="1434354" y="5112920"/>
            <a:ext cx="21001992" cy="1446550"/>
          </a:xfrm>
          <a:prstGeom prst="rect">
            <a:avLst/>
          </a:prstGeom>
          <a:noFill/>
        </p:spPr>
        <p:txBody>
          <a:bodyPr wrap="square" rtlCol="0">
            <a:spAutoFit/>
          </a:bodyPr>
          <a:lstStyle/>
          <a:p>
            <a:r>
              <a:rPr lang="en-US" sz="4400" dirty="0" smtClean="0">
                <a:latin typeface="+mj-lt"/>
                <a:ea typeface="NSimSun" pitchFamily="49" charset="-122"/>
              </a:rPr>
              <a:t>BOW doesn’t work very well when there are small changes in the terminology we are using as here we have sentences with similar meaning but with just different words (Synonyms).</a:t>
            </a:r>
            <a:endParaRPr lang="en-US" sz="4400" dirty="0">
              <a:latin typeface="+mj-lt"/>
              <a:ea typeface="NSimSun" pitchFamily="49" charset="-122"/>
            </a:endParaRPr>
          </a:p>
        </p:txBody>
      </p:sp>
    </p:spTree>
    <p:extLst>
      <p:ext uri="{BB962C8B-B14F-4D97-AF65-F5344CB8AC3E}">
        <p14:creationId xmlns:p14="http://schemas.microsoft.com/office/powerpoint/2010/main" val="2917310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106966" y="-6438122"/>
            <a:ext cx="28624558" cy="24496017"/>
          </a:xfrm>
          <a:prstGeom prst="rect">
            <a:avLst/>
          </a:prstGeom>
        </p:spPr>
      </p:pic>
      <p:sp>
        <p:nvSpPr>
          <p:cNvPr id="4" name="Rectángulo 3"/>
          <p:cNvSpPr/>
          <p:nvPr/>
        </p:nvSpPr>
        <p:spPr>
          <a:xfrm>
            <a:off x="2162908" y="1987063"/>
            <a:ext cx="18973799" cy="9741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TextBox 24">
            <a:extLst>
              <a:ext uri="{FF2B5EF4-FFF2-40B4-BE49-F238E27FC236}">
                <a16:creationId xmlns:a16="http://schemas.microsoft.com/office/drawing/2014/main" id="{1D2319C8-9408-4444-B864-32EA6B50A7EA}"/>
              </a:ext>
            </a:extLst>
          </p:cNvPr>
          <p:cNvSpPr txBox="1"/>
          <p:nvPr/>
        </p:nvSpPr>
        <p:spPr>
          <a:xfrm>
            <a:off x="3186729" y="3260501"/>
            <a:ext cx="9446302" cy="1569660"/>
          </a:xfrm>
          <a:prstGeom prst="rect">
            <a:avLst/>
          </a:prstGeom>
          <a:noFill/>
        </p:spPr>
        <p:txBody>
          <a:bodyPr wrap="square" rtlCol="0">
            <a:spAutoFit/>
          </a:bodyPr>
          <a:lstStyle/>
          <a:p>
            <a:pPr algn="ctr"/>
            <a:r>
              <a:rPr lang="en-US" sz="9600" b="1" dirty="0">
                <a:latin typeface="Montserrat" charset="0"/>
                <a:ea typeface="Montserrat" charset="0"/>
                <a:cs typeface="Montserrat" charset="0"/>
              </a:rPr>
              <a:t>TF-IDF</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0162" y="3499057"/>
            <a:ext cx="4585800" cy="4585800"/>
          </a:xfrm>
          <a:prstGeom prst="rect">
            <a:avLst/>
          </a:prstGeom>
        </p:spPr>
      </p:pic>
      <p:sp>
        <p:nvSpPr>
          <p:cNvPr id="5" name="TextBox 4"/>
          <p:cNvSpPr txBox="1"/>
          <p:nvPr/>
        </p:nvSpPr>
        <p:spPr>
          <a:xfrm>
            <a:off x="13410162" y="8774723"/>
            <a:ext cx="7508631" cy="646331"/>
          </a:xfrm>
          <a:prstGeom prst="rect">
            <a:avLst/>
          </a:prstGeom>
          <a:noFill/>
        </p:spPr>
        <p:txBody>
          <a:bodyPr wrap="square" rtlCol="0">
            <a:spAutoFit/>
          </a:bodyPr>
          <a:lstStyle/>
          <a:p>
            <a:r>
              <a:rPr lang="en-US" dirty="0">
                <a:latin typeface="Bahnschrift Light" panose="020B0502040204020203" pitchFamily="34" charset="0"/>
              </a:rPr>
              <a:t>Enrique </a:t>
            </a:r>
            <a:r>
              <a:rPr lang="en-US" dirty="0" err="1">
                <a:latin typeface="Bahnschrift Light" panose="020B0502040204020203" pitchFamily="34" charset="0"/>
              </a:rPr>
              <a:t>Fueyo</a:t>
            </a:r>
            <a:r>
              <a:rPr lang="en-US" dirty="0">
                <a:latin typeface="Bahnschrift Light" panose="020B0502040204020203" pitchFamily="34" charset="0"/>
              </a:rPr>
              <a:t> </a:t>
            </a:r>
            <a:r>
              <a:rPr lang="en-US" dirty="0" err="1">
                <a:latin typeface="Bahnschrift Light" panose="020B0502040204020203" pitchFamily="34" charset="0"/>
              </a:rPr>
              <a:t>Ramírez</a:t>
            </a:r>
            <a:endParaRPr lang="en-US" dirty="0">
              <a:latin typeface="Bahnschrift Light" panose="020B0502040204020203" pitchFamily="34" charset="0"/>
            </a:endParaRPr>
          </a:p>
        </p:txBody>
      </p:sp>
    </p:spTree>
    <p:extLst>
      <p:ext uri="{BB962C8B-B14F-4D97-AF65-F5344CB8AC3E}">
        <p14:creationId xmlns:p14="http://schemas.microsoft.com/office/powerpoint/2010/main" val="2344481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24377650" cy="13716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 name="Imagen 2"/>
          <p:cNvPicPr>
            <a:picLocks noChangeAspect="1"/>
          </p:cNvPicPr>
          <p:nvPr/>
        </p:nvPicPr>
        <p:blipFill>
          <a:blip r:embed="rId2"/>
          <a:stretch>
            <a:fillRect/>
          </a:stretch>
        </p:blipFill>
        <p:spPr>
          <a:xfrm>
            <a:off x="21389146" y="10777469"/>
            <a:ext cx="3617705" cy="3617705"/>
          </a:xfrm>
          <a:prstGeom prst="rect">
            <a:avLst/>
          </a:prstGeom>
        </p:spPr>
      </p:pic>
      <p:pic>
        <p:nvPicPr>
          <p:cNvPr id="6" name="Imagen 5"/>
          <p:cNvPicPr>
            <a:picLocks noChangeAspect="1"/>
          </p:cNvPicPr>
          <p:nvPr/>
        </p:nvPicPr>
        <p:blipFill>
          <a:blip r:embed="rId2"/>
          <a:stretch>
            <a:fillRect/>
          </a:stretch>
        </p:blipFill>
        <p:spPr>
          <a:xfrm>
            <a:off x="-629201" y="-672754"/>
            <a:ext cx="3617705" cy="3617705"/>
          </a:xfrm>
          <a:prstGeom prst="rect">
            <a:avLst/>
          </a:prstGeom>
        </p:spPr>
      </p:pic>
      <p:sp>
        <p:nvSpPr>
          <p:cNvPr id="12" name="TextBox 11">
            <a:extLst>
              <a:ext uri="{FF2B5EF4-FFF2-40B4-BE49-F238E27FC236}">
                <a16:creationId xmlns:a16="http://schemas.microsoft.com/office/drawing/2014/main" id="{986C00B9-2A29-5E4C-A3FA-12A6CE121D0A}"/>
              </a:ext>
            </a:extLst>
          </p:cNvPr>
          <p:cNvSpPr txBox="1"/>
          <p:nvPr/>
        </p:nvSpPr>
        <p:spPr>
          <a:xfrm>
            <a:off x="4052557" y="5337106"/>
            <a:ext cx="16272536" cy="2585323"/>
          </a:xfrm>
          <a:prstGeom prst="rect">
            <a:avLst/>
          </a:prstGeom>
          <a:noFill/>
        </p:spPr>
        <p:txBody>
          <a:bodyPr wrap="square" rtlCol="0">
            <a:spAutoFit/>
          </a:bodyPr>
          <a:lstStyle/>
          <a:p>
            <a:pPr algn="ctr"/>
            <a:r>
              <a:rPr lang="en-US" sz="5400" dirty="0">
                <a:solidFill>
                  <a:schemeClr val="bg1"/>
                </a:solidFill>
                <a:latin typeface="Montserrat Light"/>
              </a:rPr>
              <a:t>Inverse document frequency(IDF) is a measure that </a:t>
            </a:r>
            <a:r>
              <a:rPr lang="en-US" sz="5400" dirty="0" smtClean="0">
                <a:solidFill>
                  <a:schemeClr val="bg1"/>
                </a:solidFill>
                <a:latin typeface="Montserrat Light"/>
              </a:rPr>
              <a:t>considers </a:t>
            </a:r>
            <a:r>
              <a:rPr lang="en-US" sz="5400" dirty="0">
                <a:solidFill>
                  <a:schemeClr val="bg1"/>
                </a:solidFill>
                <a:latin typeface="Montserrat Light"/>
              </a:rPr>
              <a:t>two factors i.e. keywords and their frequency of occurrence</a:t>
            </a:r>
            <a:endParaRPr lang="en-US" sz="5400" dirty="0">
              <a:solidFill>
                <a:schemeClr val="bg1"/>
              </a:solidFill>
              <a:latin typeface="Montserrat Light"/>
              <a:ea typeface="Montserrat Light" charset="0"/>
              <a:cs typeface="Montserrat Light" charset="0"/>
            </a:endParaRPr>
          </a:p>
        </p:txBody>
      </p:sp>
    </p:spTree>
    <p:extLst>
      <p:ext uri="{BB962C8B-B14F-4D97-AF65-F5344CB8AC3E}">
        <p14:creationId xmlns:p14="http://schemas.microsoft.com/office/powerpoint/2010/main" val="2518706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6015684"/>
            <a:ext cx="24376507" cy="76996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365856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a:t>
            </a:r>
            <a:endParaRPr lang="en-US" sz="6600" b="1" dirty="0">
              <a:latin typeface="Montserrat" charset="0"/>
              <a:ea typeface="Montserrat" charset="0"/>
              <a:cs typeface="Montserrat" charset="0"/>
            </a:endParaRPr>
          </a:p>
        </p:txBody>
      </p:sp>
      <p:pic>
        <p:nvPicPr>
          <p:cNvPr id="3074" name="Picture 2" descr="Image result for tfid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592799" y="259720"/>
            <a:ext cx="8343900" cy="57367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774025" y="2206177"/>
            <a:ext cx="4437901" cy="1590711"/>
          </a:xfrm>
          <a:prstGeom prst="rect">
            <a:avLst/>
          </a:prstGeom>
        </p:spPr>
      </p:pic>
      <p:sp>
        <p:nvSpPr>
          <p:cNvPr id="18" name="TextBox 17"/>
          <p:cNvSpPr txBox="1"/>
          <p:nvPr/>
        </p:nvSpPr>
        <p:spPr>
          <a:xfrm>
            <a:off x="255180" y="6485860"/>
            <a:ext cx="20776019" cy="4832092"/>
          </a:xfrm>
          <a:prstGeom prst="rect">
            <a:avLst/>
          </a:prstGeom>
          <a:noFill/>
        </p:spPr>
        <p:txBody>
          <a:bodyPr wrap="square" rtlCol="0">
            <a:spAutoFit/>
          </a:bodyPr>
          <a:lstStyle/>
          <a:p>
            <a:pPr marL="571500" indent="-571500">
              <a:buFont typeface="Courier New" panose="02070309020205020404" pitchFamily="49" charset="0"/>
              <a:buChar char="o"/>
            </a:pPr>
            <a:r>
              <a:rPr lang="en-US" sz="4400" dirty="0" smtClean="0">
                <a:latin typeface="+mj-lt"/>
                <a:ea typeface="NSimSun" panose="02010609030101010101" pitchFamily="49" charset="-122"/>
              </a:rPr>
              <a:t>The TF-IDF weight is used in text mining and information retrieval.</a:t>
            </a:r>
          </a:p>
          <a:p>
            <a:pPr marL="571500" indent="-571500">
              <a:buFont typeface="Courier New" panose="02070309020205020404" pitchFamily="49" charset="0"/>
              <a:buChar char="o"/>
            </a:pPr>
            <a:endParaRPr lang="en-US" sz="4400" dirty="0" smtClean="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The weight is a measure given to a document among a collections of documents</a:t>
            </a:r>
          </a:p>
          <a:p>
            <a:pPr marL="571500" indent="-571500">
              <a:buFont typeface="Courier New" panose="02070309020205020404" pitchFamily="49" charset="0"/>
              <a:buChar char="o"/>
            </a:pPr>
            <a:endParaRPr lang="en-US"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We remove stop-words, punctuations and work with root of word (stem).</a:t>
            </a:r>
          </a:p>
          <a:p>
            <a:pPr marL="571500" indent="-571500">
              <a:buFont typeface="Courier New" panose="02070309020205020404" pitchFamily="49" charset="0"/>
              <a:buChar char="o"/>
            </a:pPr>
            <a:endParaRPr lang="en-US"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More frequency of word, more important the word. </a:t>
            </a:r>
            <a:endParaRPr lang="en-US" sz="4400" dirty="0">
              <a:latin typeface="+mj-lt"/>
              <a:ea typeface="NSimSun" panose="02010609030101010101" pitchFamily="49" charset="-122"/>
            </a:endParaRPr>
          </a:p>
        </p:txBody>
      </p:sp>
      <p:pic>
        <p:nvPicPr>
          <p:cNvPr id="4" name="Picture 3"/>
          <p:cNvPicPr>
            <a:picLocks noChangeAspect="1"/>
          </p:cNvPicPr>
          <p:nvPr/>
        </p:nvPicPr>
        <p:blipFill rotWithShape="1">
          <a:blip r:embed="rId4" cstate="email">
            <a:extLst>
              <a:ext uri="{28A0092B-C50C-407E-A947-70E740481C1C}">
                <a14:useLocalDpi xmlns:a14="http://schemas.microsoft.com/office/drawing/2010/main" val="0"/>
              </a:ext>
            </a:extLst>
          </a:blip>
          <a:srcRect r="77882" b="77244"/>
          <a:stretch/>
        </p:blipFill>
        <p:spPr>
          <a:xfrm>
            <a:off x="6311937" y="2154089"/>
            <a:ext cx="3629656" cy="1642799"/>
          </a:xfrm>
          <a:prstGeom prst="rect">
            <a:avLst/>
          </a:prstGeom>
        </p:spPr>
      </p:pic>
      <p:pic>
        <p:nvPicPr>
          <p:cNvPr id="5" name="Picture 4"/>
          <p:cNvPicPr>
            <a:picLocks noChangeAspect="1"/>
          </p:cNvPicPr>
          <p:nvPr/>
        </p:nvPicPr>
        <p:blipFill rotWithShape="1">
          <a:blip r:embed="rId5" cstate="email">
            <a:extLst>
              <a:ext uri="{28A0092B-C50C-407E-A947-70E740481C1C}">
                <a14:useLocalDpi xmlns:a14="http://schemas.microsoft.com/office/drawing/2010/main" val="0"/>
              </a:ext>
            </a:extLst>
          </a:blip>
          <a:srcRect r="73825" b="73891"/>
          <a:stretch/>
        </p:blipFill>
        <p:spPr>
          <a:xfrm>
            <a:off x="10667210" y="2154089"/>
            <a:ext cx="4439135" cy="1947967"/>
          </a:xfrm>
          <a:prstGeom prst="rect">
            <a:avLst/>
          </a:prstGeom>
        </p:spPr>
      </p:pic>
    </p:spTree>
    <p:extLst>
      <p:ext uri="{BB962C8B-B14F-4D97-AF65-F5344CB8AC3E}">
        <p14:creationId xmlns:p14="http://schemas.microsoft.com/office/powerpoint/2010/main" val="2478348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ángulo rectángulo 5"/>
          <p:cNvSpPr/>
          <p:nvPr/>
        </p:nvSpPr>
        <p:spPr>
          <a:xfrm flipH="1">
            <a:off x="15456877" y="-69310"/>
            <a:ext cx="8915110" cy="137853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2548201" y="465910"/>
            <a:ext cx="16299302" cy="1107996"/>
          </a:xfrm>
          <a:prstGeom prst="rect">
            <a:avLst/>
          </a:prstGeom>
          <a:noFill/>
        </p:spPr>
        <p:txBody>
          <a:bodyPr wrap="square" rtlCol="0">
            <a:spAutoFit/>
          </a:bodyPr>
          <a:lstStyle/>
          <a:p>
            <a:r>
              <a:rPr lang="en-US" sz="6600" b="1" dirty="0" smtClean="0">
                <a:latin typeface="Montserrat" charset="0"/>
                <a:ea typeface="Montserrat" charset="0"/>
                <a:cs typeface="Montserrat" charset="0"/>
              </a:rPr>
              <a:t>Stemming and lemmatization</a:t>
            </a:r>
          </a:p>
        </p:txBody>
      </p:sp>
      <p:pic>
        <p:nvPicPr>
          <p:cNvPr id="2" name="Imagen 1"/>
          <p:cNvPicPr>
            <a:picLocks noChangeAspect="1"/>
          </p:cNvPicPr>
          <p:nvPr/>
        </p:nvPicPr>
        <p:blipFill>
          <a:blip r:embed="rId2"/>
          <a:stretch>
            <a:fillRect/>
          </a:stretch>
        </p:blipFill>
        <p:spPr>
          <a:xfrm>
            <a:off x="17602199" y="11535508"/>
            <a:ext cx="6538215" cy="1447748"/>
          </a:xfrm>
          <a:prstGeom prst="rect">
            <a:avLst/>
          </a:prstGeom>
        </p:spPr>
      </p:pic>
      <p:sp>
        <p:nvSpPr>
          <p:cNvPr id="10" name="TextBox 9"/>
          <p:cNvSpPr txBox="1"/>
          <p:nvPr/>
        </p:nvSpPr>
        <p:spPr>
          <a:xfrm>
            <a:off x="404446" y="1934308"/>
            <a:ext cx="20450907" cy="11264622"/>
          </a:xfrm>
          <a:prstGeom prst="rect">
            <a:avLst/>
          </a:prstGeom>
          <a:noFill/>
        </p:spPr>
        <p:txBody>
          <a:bodyPr wrap="square" rtlCol="0">
            <a:spAutoFit/>
          </a:bodyPr>
          <a:lstStyle/>
          <a:p>
            <a:pPr>
              <a:lnSpc>
                <a:spcPct val="150000"/>
              </a:lnSpc>
              <a:buFont typeface="Courier New" pitchFamily="49" charset="0"/>
              <a:buChar char="o"/>
            </a:pPr>
            <a:r>
              <a:rPr lang="en-US" sz="4400" dirty="0" smtClean="0"/>
              <a:t>This is the idea of reducing different forms of a word to a core root.</a:t>
            </a:r>
          </a:p>
          <a:p>
            <a:pPr>
              <a:lnSpc>
                <a:spcPct val="150000"/>
              </a:lnSpc>
              <a:buFont typeface="Courier New" pitchFamily="49" charset="0"/>
              <a:buChar char="o"/>
            </a:pPr>
            <a:r>
              <a:rPr lang="en-US" sz="4400" dirty="0" smtClean="0"/>
              <a:t>Words that are derived from one another can be mapped to a central word or symbol, especially if they have the same core meaning.</a:t>
            </a:r>
          </a:p>
          <a:p>
            <a:pPr>
              <a:lnSpc>
                <a:spcPct val="150000"/>
              </a:lnSpc>
              <a:buFont typeface="Courier New" pitchFamily="49" charset="0"/>
              <a:buChar char="o"/>
            </a:pPr>
            <a:r>
              <a:rPr lang="en-US" sz="4400" dirty="0" smtClean="0"/>
              <a:t>Stemming is the process of converting the words of a sentence to its non-changing portions. In the example of amusing, amusement, and amused above, the stem would be </a:t>
            </a:r>
            <a:r>
              <a:rPr lang="en-US" sz="4400" dirty="0" err="1" smtClean="0"/>
              <a:t>amus</a:t>
            </a:r>
            <a:r>
              <a:rPr lang="en-US" sz="4400" dirty="0" smtClean="0"/>
              <a:t>.</a:t>
            </a:r>
          </a:p>
          <a:p>
            <a:pPr>
              <a:lnSpc>
                <a:spcPct val="150000"/>
              </a:lnSpc>
              <a:buFont typeface="Courier New" pitchFamily="49" charset="0"/>
              <a:buChar char="o"/>
            </a:pPr>
            <a:r>
              <a:rPr lang="en-US" sz="4400" dirty="0" smtClean="0"/>
              <a:t>Lemmatization is the process of converting the words of a sentence to its dictionary form. For example, given the words amusement, amusing, and amused, the lemma for each and all would be amuse.</a:t>
            </a:r>
          </a:p>
          <a:p>
            <a:endParaRPr lang="en-US" sz="4400" dirty="0" smtClean="0"/>
          </a:p>
          <a:p>
            <a:endParaRPr lang="en-US" sz="4400" dirty="0" smtClean="0"/>
          </a:p>
          <a:p>
            <a:endParaRPr lang="en-US" sz="4400" dirty="0"/>
          </a:p>
        </p:txBody>
      </p:sp>
    </p:spTree>
    <p:extLst>
      <p:ext uri="{BB962C8B-B14F-4D97-AF65-F5344CB8AC3E}">
        <p14:creationId xmlns:p14="http://schemas.microsoft.com/office/powerpoint/2010/main" val="1045480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3D7606-3E40-2B48-847D-56C45A43511E}"/>
              </a:ext>
            </a:extLst>
          </p:cNvPr>
          <p:cNvGrpSpPr/>
          <p:nvPr/>
        </p:nvGrpSpPr>
        <p:grpSpPr>
          <a:xfrm>
            <a:off x="5392962" y="3578880"/>
            <a:ext cx="14064343" cy="4820880"/>
            <a:chOff x="3455716" y="3864523"/>
            <a:chExt cx="15411403" cy="5198306"/>
          </a:xfrm>
        </p:grpSpPr>
        <p:sp>
          <p:nvSpPr>
            <p:cNvPr id="15" name="Subtitle 2">
              <a:extLst>
                <a:ext uri="{FF2B5EF4-FFF2-40B4-BE49-F238E27FC236}">
                  <a16:creationId xmlns:a16="http://schemas.microsoft.com/office/drawing/2014/main" id="{2D287FAF-AA04-E346-9055-D9D8F4A2A484}"/>
                </a:ext>
              </a:extLst>
            </p:cNvPr>
            <p:cNvSpPr txBox="1">
              <a:spLocks/>
            </p:cNvSpPr>
            <p:nvPr/>
          </p:nvSpPr>
          <p:spPr>
            <a:xfrm>
              <a:off x="3455716" y="4188318"/>
              <a:ext cx="15411403" cy="71751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charset="0"/>
                <a:ea typeface="Montserrat" charset="0"/>
                <a:cs typeface="Montserrat" charset="0"/>
              </a:endParaRPr>
            </a:p>
          </p:txBody>
        </p:sp>
        <p:sp>
          <p:nvSpPr>
            <p:cNvPr id="16" name="Rectangle 15">
              <a:extLst>
                <a:ext uri="{FF2B5EF4-FFF2-40B4-BE49-F238E27FC236}">
                  <a16:creationId xmlns:a16="http://schemas.microsoft.com/office/drawing/2014/main" id="{02C9B44B-4690-2B46-846B-543705FB999F}"/>
                </a:ext>
              </a:extLst>
            </p:cNvPr>
            <p:cNvSpPr/>
            <p:nvPr/>
          </p:nvSpPr>
          <p:spPr>
            <a:xfrm>
              <a:off x="3617122" y="3864523"/>
              <a:ext cx="6068472" cy="995617"/>
            </a:xfrm>
            <a:prstGeom prst="rect">
              <a:avLst/>
            </a:prstGeom>
          </p:spPr>
          <p:txBody>
            <a:bodyPr wrap="square">
              <a:spAutoFit/>
            </a:bodyPr>
            <a:lstStyle/>
            <a:p>
              <a:r>
                <a:rPr lang="en-US" sz="5400" b="1" dirty="0" smtClean="0">
                  <a:latin typeface="Montserrat" charset="0"/>
                  <a:ea typeface="Montserrat" charset="0"/>
                  <a:cs typeface="Montserrat" charset="0"/>
                </a:rPr>
                <a:t>Page Rank</a:t>
              </a:r>
              <a:endParaRPr lang="en-US" sz="5400" b="1" dirty="0">
                <a:latin typeface="Montserrat" charset="0"/>
                <a:ea typeface="Montserrat" charset="0"/>
                <a:cs typeface="Montserrat" charset="0"/>
              </a:endParaRPr>
            </a:p>
          </p:txBody>
        </p:sp>
        <p:sp>
          <p:nvSpPr>
            <p:cNvPr id="13" name="Subtitle 2">
              <a:extLst>
                <a:ext uri="{FF2B5EF4-FFF2-40B4-BE49-F238E27FC236}">
                  <a16:creationId xmlns:a16="http://schemas.microsoft.com/office/drawing/2014/main" id="{EED8B710-8D8F-E847-A7E3-F995FDB643B7}"/>
                </a:ext>
              </a:extLst>
            </p:cNvPr>
            <p:cNvSpPr txBox="1">
              <a:spLocks/>
            </p:cNvSpPr>
            <p:nvPr/>
          </p:nvSpPr>
          <p:spPr>
            <a:xfrm>
              <a:off x="3455716" y="8345313"/>
              <a:ext cx="15411403" cy="71751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charset="0"/>
                <a:ea typeface="Montserrat" charset="0"/>
                <a:cs typeface="Montserrat" charset="0"/>
              </a:endParaRPr>
            </a:p>
          </p:txBody>
        </p:sp>
        <p:sp>
          <p:nvSpPr>
            <p:cNvPr id="14" name="Rectangle 13">
              <a:extLst>
                <a:ext uri="{FF2B5EF4-FFF2-40B4-BE49-F238E27FC236}">
                  <a16:creationId xmlns:a16="http://schemas.microsoft.com/office/drawing/2014/main" id="{737047CB-8E73-DC47-99E3-6CB101699456}"/>
                </a:ext>
              </a:extLst>
            </p:cNvPr>
            <p:cNvSpPr/>
            <p:nvPr/>
          </p:nvSpPr>
          <p:spPr>
            <a:xfrm>
              <a:off x="3617122" y="6947155"/>
              <a:ext cx="12793297" cy="995617"/>
            </a:xfrm>
            <a:prstGeom prst="rect">
              <a:avLst/>
            </a:prstGeom>
          </p:spPr>
          <p:txBody>
            <a:bodyPr wrap="square">
              <a:spAutoFit/>
            </a:bodyPr>
            <a:lstStyle/>
            <a:p>
              <a:r>
                <a:rPr lang="en-US" sz="5400" b="1" dirty="0" smtClean="0">
                  <a:latin typeface="Montserrat" charset="0"/>
                  <a:ea typeface="Montserrat" charset="0"/>
                  <a:cs typeface="Montserrat" charset="0"/>
                </a:rPr>
                <a:t>Inverse Document Frequency</a:t>
              </a:r>
              <a:endParaRPr lang="en-US" sz="5400" b="1" dirty="0">
                <a:latin typeface="Montserrat" charset="0"/>
                <a:ea typeface="Montserrat" charset="0"/>
                <a:cs typeface="Montserrat" charset="0"/>
              </a:endParaRPr>
            </a:p>
          </p:txBody>
        </p:sp>
      </p:grpSp>
      <p:sp>
        <p:nvSpPr>
          <p:cNvPr id="17" name="TextBox 16">
            <a:extLst>
              <a:ext uri="{FF2B5EF4-FFF2-40B4-BE49-F238E27FC236}">
                <a16:creationId xmlns:a16="http://schemas.microsoft.com/office/drawing/2014/main" id="{F20BA30A-3588-2A4F-BD5B-A49943151565}"/>
              </a:ext>
            </a:extLst>
          </p:cNvPr>
          <p:cNvSpPr txBox="1"/>
          <p:nvPr/>
        </p:nvSpPr>
        <p:spPr>
          <a:xfrm>
            <a:off x="3988800" y="1068886"/>
            <a:ext cx="19448585" cy="2123658"/>
          </a:xfrm>
          <a:prstGeom prst="rect">
            <a:avLst/>
          </a:prstGeom>
          <a:noFill/>
        </p:spPr>
        <p:txBody>
          <a:bodyPr wrap="square" rtlCol="0">
            <a:spAutoFit/>
          </a:bodyPr>
          <a:lstStyle/>
          <a:p>
            <a:pPr algn="ctr"/>
            <a:r>
              <a:rPr lang="en-US" sz="6600" b="1" dirty="0">
                <a:latin typeface="Montserrat" panose="00000500000000000000" pitchFamily="50" charset="0"/>
              </a:rPr>
              <a:t>Ranking of Web site documents based on Inverse document frequency</a:t>
            </a:r>
            <a:endParaRPr lang="en-US" sz="6600" b="1" dirty="0">
              <a:latin typeface="Montserrat" panose="00000500000000000000" pitchFamily="50" charset="0"/>
              <a:ea typeface="Montserrat Semi" charset="0"/>
              <a:cs typeface="Montserrat Semi" charset="0"/>
            </a:endParaRPr>
          </a:p>
        </p:txBody>
      </p:sp>
      <p:sp>
        <p:nvSpPr>
          <p:cNvPr id="6" name="Triángulo rectángulo 5"/>
          <p:cNvSpPr/>
          <p:nvPr/>
        </p:nvSpPr>
        <p:spPr>
          <a:xfrm rot="5400000">
            <a:off x="33618" y="-33618"/>
            <a:ext cx="4134924" cy="420215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Triángulo rectángulo 19"/>
          <p:cNvSpPr/>
          <p:nvPr/>
        </p:nvSpPr>
        <p:spPr>
          <a:xfrm rot="16200000">
            <a:off x="20211932" y="9505595"/>
            <a:ext cx="4134924" cy="420215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7" name="Imagen 6"/>
          <p:cNvPicPr>
            <a:picLocks noChangeAspect="1"/>
          </p:cNvPicPr>
          <p:nvPr/>
        </p:nvPicPr>
        <p:blipFill>
          <a:blip r:embed="rId2"/>
          <a:stretch>
            <a:fillRect/>
          </a:stretch>
        </p:blipFill>
        <p:spPr>
          <a:xfrm>
            <a:off x="569160" y="9119623"/>
            <a:ext cx="4202160" cy="930479"/>
          </a:xfrm>
          <a:prstGeom prst="rect">
            <a:avLst/>
          </a:prstGeom>
        </p:spPr>
      </p:pic>
      <p:grpSp>
        <p:nvGrpSpPr>
          <p:cNvPr id="11" name="Group 10">
            <a:extLst>
              <a:ext uri="{FF2B5EF4-FFF2-40B4-BE49-F238E27FC236}">
                <a16:creationId xmlns:a16="http://schemas.microsoft.com/office/drawing/2014/main" id="{693D7606-3E40-2B48-847D-56C45A43511E}"/>
              </a:ext>
            </a:extLst>
          </p:cNvPr>
          <p:cNvGrpSpPr/>
          <p:nvPr/>
        </p:nvGrpSpPr>
        <p:grpSpPr>
          <a:xfrm>
            <a:off x="3604527" y="9396702"/>
            <a:ext cx="15852777" cy="3563160"/>
            <a:chOff x="1495988" y="4188318"/>
            <a:chExt cx="17371131" cy="4874511"/>
          </a:xfrm>
        </p:grpSpPr>
        <p:sp>
          <p:nvSpPr>
            <p:cNvPr id="12" name="Subtitle 2">
              <a:extLst>
                <a:ext uri="{FF2B5EF4-FFF2-40B4-BE49-F238E27FC236}">
                  <a16:creationId xmlns:a16="http://schemas.microsoft.com/office/drawing/2014/main" id="{2D287FAF-AA04-E346-9055-D9D8F4A2A484}"/>
                </a:ext>
              </a:extLst>
            </p:cNvPr>
            <p:cNvSpPr txBox="1">
              <a:spLocks/>
            </p:cNvSpPr>
            <p:nvPr/>
          </p:nvSpPr>
          <p:spPr>
            <a:xfrm>
              <a:off x="3455716" y="4188318"/>
              <a:ext cx="15411403" cy="71751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charset="0"/>
                <a:ea typeface="Montserrat" charset="0"/>
                <a:cs typeface="Montserrat" charset="0"/>
              </a:endParaRPr>
            </a:p>
          </p:txBody>
        </p:sp>
        <p:sp>
          <p:nvSpPr>
            <p:cNvPr id="18" name="Rectangle 17">
              <a:extLst>
                <a:ext uri="{FF2B5EF4-FFF2-40B4-BE49-F238E27FC236}">
                  <a16:creationId xmlns:a16="http://schemas.microsoft.com/office/drawing/2014/main" id="{02C9B44B-4690-2B46-846B-543705FB999F}"/>
                </a:ext>
              </a:extLst>
            </p:cNvPr>
            <p:cNvSpPr/>
            <p:nvPr/>
          </p:nvSpPr>
          <p:spPr>
            <a:xfrm>
              <a:off x="1495988" y="5813600"/>
              <a:ext cx="6429339" cy="1263143"/>
            </a:xfrm>
            <a:prstGeom prst="rect">
              <a:avLst/>
            </a:prstGeom>
          </p:spPr>
          <p:txBody>
            <a:bodyPr wrap="square">
              <a:spAutoFit/>
            </a:bodyPr>
            <a:lstStyle/>
            <a:p>
              <a:r>
                <a:rPr lang="en-US" sz="5400" b="1" dirty="0" smtClean="0">
                  <a:latin typeface="Montserrat" charset="0"/>
                  <a:ea typeface="Montserrat" charset="0"/>
                  <a:cs typeface="Montserrat" charset="0"/>
                </a:rPr>
                <a:t>Bag Of Words</a:t>
              </a:r>
              <a:endParaRPr lang="en-US" sz="5400" b="1" dirty="0">
                <a:latin typeface="Montserrat" charset="0"/>
                <a:ea typeface="Montserrat" charset="0"/>
                <a:cs typeface="Montserrat" charset="0"/>
              </a:endParaRPr>
            </a:p>
          </p:txBody>
        </p:sp>
        <p:sp>
          <p:nvSpPr>
            <p:cNvPr id="19" name="Subtitle 2">
              <a:extLst>
                <a:ext uri="{FF2B5EF4-FFF2-40B4-BE49-F238E27FC236}">
                  <a16:creationId xmlns:a16="http://schemas.microsoft.com/office/drawing/2014/main" id="{EED8B710-8D8F-E847-A7E3-F995FDB643B7}"/>
                </a:ext>
              </a:extLst>
            </p:cNvPr>
            <p:cNvSpPr txBox="1">
              <a:spLocks/>
            </p:cNvSpPr>
            <p:nvPr/>
          </p:nvSpPr>
          <p:spPr>
            <a:xfrm>
              <a:off x="3455716" y="8345313"/>
              <a:ext cx="15411403" cy="71751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charset="0"/>
                <a:ea typeface="Montserrat" charset="0"/>
                <a:cs typeface="Montserrat" charset="0"/>
              </a:endParaRPr>
            </a:p>
          </p:txBody>
        </p:sp>
      </p:grpSp>
      <p:sp>
        <p:nvSpPr>
          <p:cNvPr id="3" name="Rectangle 2"/>
          <p:cNvSpPr/>
          <p:nvPr/>
        </p:nvSpPr>
        <p:spPr>
          <a:xfrm>
            <a:off x="5180012" y="4676755"/>
            <a:ext cx="18066850" cy="1446550"/>
          </a:xfrm>
          <a:prstGeom prst="rect">
            <a:avLst/>
          </a:prstGeom>
        </p:spPr>
        <p:txBody>
          <a:bodyPr wrap="square">
            <a:spAutoFit/>
          </a:bodyPr>
          <a:lstStyle/>
          <a:p>
            <a:pPr marL="547688" lvl="2" algn="just">
              <a:spcBef>
                <a:spcPts val="600"/>
              </a:spcBef>
              <a:buSzPct val="70000"/>
            </a:pPr>
            <a:r>
              <a:rPr lang="en-US" sz="4400" dirty="0"/>
              <a:t>PageRank is an algorithm used by Google Search to rank web pages in their search engine results.</a:t>
            </a:r>
            <a:endParaRPr lang="en-US" altLang="zh-CN" sz="4400" dirty="0"/>
          </a:p>
        </p:txBody>
      </p:sp>
      <p:sp>
        <p:nvSpPr>
          <p:cNvPr id="22" name="Rectangle 21"/>
          <p:cNvSpPr/>
          <p:nvPr/>
        </p:nvSpPr>
        <p:spPr>
          <a:xfrm>
            <a:off x="5180013" y="7895671"/>
            <a:ext cx="18257372" cy="2123658"/>
          </a:xfrm>
          <a:prstGeom prst="rect">
            <a:avLst/>
          </a:prstGeom>
        </p:spPr>
        <p:txBody>
          <a:bodyPr wrap="square">
            <a:spAutoFit/>
          </a:bodyPr>
          <a:lstStyle/>
          <a:p>
            <a:pPr marL="547688" lvl="2" algn="just">
              <a:spcBef>
                <a:spcPts val="600"/>
              </a:spcBef>
              <a:buSzPct val="70000"/>
            </a:pPr>
            <a:r>
              <a:rPr lang="en-US" sz="4400" dirty="0"/>
              <a:t>TFIDF, short for term frequency–inverse document frequency, is a numerical statistic that is intended to reflect how important a word is to a document in a collection or corpus.</a:t>
            </a:r>
            <a:endParaRPr lang="en-US" altLang="zh-CN" sz="4400" dirty="0"/>
          </a:p>
        </p:txBody>
      </p:sp>
      <p:sp>
        <p:nvSpPr>
          <p:cNvPr id="23" name="Rectangle 22"/>
          <p:cNvSpPr/>
          <p:nvPr/>
        </p:nvSpPr>
        <p:spPr>
          <a:xfrm>
            <a:off x="1229327" y="11771817"/>
            <a:ext cx="19051587" cy="1446550"/>
          </a:xfrm>
          <a:prstGeom prst="rect">
            <a:avLst/>
          </a:prstGeom>
        </p:spPr>
        <p:txBody>
          <a:bodyPr wrap="square">
            <a:spAutoFit/>
          </a:bodyPr>
          <a:lstStyle/>
          <a:p>
            <a:pPr marL="547688" lvl="2" algn="just">
              <a:spcBef>
                <a:spcPts val="600"/>
              </a:spcBef>
              <a:buSzPct val="70000"/>
            </a:pPr>
            <a:r>
              <a:rPr lang="en-US" sz="4400" dirty="0"/>
              <a:t>A</a:t>
            </a:r>
            <a:r>
              <a:rPr lang="en-US" sz="4400" dirty="0" smtClean="0"/>
              <a:t> </a:t>
            </a:r>
            <a:r>
              <a:rPr lang="en-US" sz="4400" dirty="0"/>
              <a:t>text is represented as the bag of its words, disregarding grammar and even word order but keeping multiplicity.</a:t>
            </a:r>
            <a:endParaRPr lang="en-US" altLang="zh-CN" sz="4400" dirty="0"/>
          </a:p>
        </p:txBody>
      </p:sp>
      <p:sp>
        <p:nvSpPr>
          <p:cNvPr id="24" name="Rectángulo 3"/>
          <p:cNvSpPr/>
          <p:nvPr/>
        </p:nvSpPr>
        <p:spPr>
          <a:xfrm>
            <a:off x="226256" y="4170788"/>
            <a:ext cx="5166706" cy="267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TextBox 24">
            <a:extLst>
              <a:ext uri="{FF2B5EF4-FFF2-40B4-BE49-F238E27FC236}">
                <a16:creationId xmlns:a16="http://schemas.microsoft.com/office/drawing/2014/main" id="{1D2319C8-9408-4444-B864-32EA6B50A7EA}"/>
              </a:ext>
            </a:extLst>
          </p:cNvPr>
          <p:cNvSpPr txBox="1"/>
          <p:nvPr/>
        </p:nvSpPr>
        <p:spPr>
          <a:xfrm>
            <a:off x="-2549512" y="4981483"/>
            <a:ext cx="10505293"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WIKI SAYS</a:t>
            </a:r>
            <a:endParaRPr lang="en-US" sz="6600" b="1" dirty="0">
              <a:latin typeface="Montserrat" charset="0"/>
              <a:ea typeface="Montserrat" charset="0"/>
              <a:cs typeface="Montserrat" charset="0"/>
            </a:endParaRPr>
          </a:p>
        </p:txBody>
      </p:sp>
    </p:spTree>
    <p:extLst>
      <p:ext uri="{BB962C8B-B14F-4D97-AF65-F5344CB8AC3E}">
        <p14:creationId xmlns:p14="http://schemas.microsoft.com/office/powerpoint/2010/main" val="11827645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81554"/>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14901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8" name="TextBox 17"/>
          <p:cNvSpPr txBox="1"/>
          <p:nvPr/>
        </p:nvSpPr>
        <p:spPr>
          <a:xfrm>
            <a:off x="282496" y="3763108"/>
            <a:ext cx="23632581" cy="6863417"/>
          </a:xfrm>
          <a:prstGeom prst="rect">
            <a:avLst/>
          </a:prstGeom>
          <a:noFill/>
        </p:spPr>
        <p:txBody>
          <a:bodyPr wrap="square" rtlCol="0">
            <a:spAutoFit/>
          </a:bodyPr>
          <a:lstStyle/>
          <a:p>
            <a:r>
              <a:rPr lang="en-US" sz="4400" b="1" dirty="0" smtClean="0"/>
              <a:t>Document 1 </a:t>
            </a:r>
            <a:r>
              <a:rPr lang="en-US" sz="4400" dirty="0" err="1" smtClean="0"/>
              <a:t>Sachin</a:t>
            </a:r>
            <a:r>
              <a:rPr lang="en-US" sz="4400" dirty="0" smtClean="0"/>
              <a:t>, </a:t>
            </a:r>
            <a:r>
              <a:rPr lang="en-US" sz="4400" dirty="0" err="1" smtClean="0"/>
              <a:t>Kapil</a:t>
            </a:r>
            <a:r>
              <a:rPr lang="en-US" sz="4400" dirty="0" smtClean="0"/>
              <a:t> and </a:t>
            </a:r>
            <a:r>
              <a:rPr lang="en-US" sz="4400" dirty="0" err="1" smtClean="0"/>
              <a:t>Dhoni</a:t>
            </a:r>
            <a:r>
              <a:rPr lang="en-US" sz="4400" dirty="0" smtClean="0"/>
              <a:t> are the “hallmarks” of Indian cricket always in form known worldwide.</a:t>
            </a:r>
          </a:p>
          <a:p>
            <a:endParaRPr lang="en-US" sz="4400" b="1" dirty="0" smtClean="0"/>
          </a:p>
          <a:p>
            <a:r>
              <a:rPr lang="en-US" sz="4400" b="1" dirty="0" smtClean="0"/>
              <a:t>Document 2 </a:t>
            </a:r>
            <a:r>
              <a:rPr lang="en-US" sz="4400" dirty="0" err="1" smtClean="0"/>
              <a:t>Sachin</a:t>
            </a:r>
            <a:r>
              <a:rPr lang="en-US" sz="4400" dirty="0" smtClean="0"/>
              <a:t> is known as “God Of Cricket”, whereas </a:t>
            </a:r>
            <a:r>
              <a:rPr lang="en-US" sz="4400" dirty="0" err="1" smtClean="0"/>
              <a:t>Kapil</a:t>
            </a:r>
            <a:r>
              <a:rPr lang="en-US" sz="4400" dirty="0" smtClean="0"/>
              <a:t> and </a:t>
            </a:r>
            <a:r>
              <a:rPr lang="en-US" sz="4400" dirty="0" err="1" smtClean="0"/>
              <a:t>Dhoni</a:t>
            </a:r>
            <a:r>
              <a:rPr lang="en-US" sz="4400" dirty="0" smtClean="0"/>
              <a:t> are known for fitness levels.</a:t>
            </a:r>
          </a:p>
          <a:p>
            <a:endParaRPr lang="en-US" sz="4400" b="1" dirty="0" smtClean="0"/>
          </a:p>
          <a:p>
            <a:r>
              <a:rPr lang="en-US" sz="4400" b="1" dirty="0" smtClean="0"/>
              <a:t>Document 3 </a:t>
            </a:r>
            <a:r>
              <a:rPr lang="en-US" sz="4400" dirty="0" err="1" smtClean="0"/>
              <a:t>Virat</a:t>
            </a:r>
            <a:r>
              <a:rPr lang="en-US" sz="4400" dirty="0" smtClean="0"/>
              <a:t> and </a:t>
            </a:r>
            <a:r>
              <a:rPr lang="en-US" sz="4400" dirty="0" err="1" smtClean="0"/>
              <a:t>Rohit</a:t>
            </a:r>
            <a:r>
              <a:rPr lang="en-US" sz="4400" dirty="0" smtClean="0"/>
              <a:t> are in form of their life because they break many records for Indian Cricket with their modern fitness levels.</a:t>
            </a:r>
          </a:p>
          <a:p>
            <a:endParaRPr lang="en-US" sz="4400" b="1" dirty="0" smtClean="0"/>
          </a:p>
          <a:p>
            <a:r>
              <a:rPr lang="en-US" sz="4400" b="1" dirty="0" smtClean="0"/>
              <a:t>Document 4 </a:t>
            </a:r>
            <a:r>
              <a:rPr lang="en-US" sz="4400" dirty="0" smtClean="0"/>
              <a:t>Watching </a:t>
            </a:r>
            <a:r>
              <a:rPr lang="en-US" sz="4400" dirty="0" err="1" smtClean="0"/>
              <a:t>Sachin</a:t>
            </a:r>
            <a:r>
              <a:rPr lang="en-US" sz="4400" dirty="0" smtClean="0"/>
              <a:t>, </a:t>
            </a:r>
            <a:r>
              <a:rPr lang="en-US" sz="4400" dirty="0" err="1" smtClean="0"/>
              <a:t>Virat</a:t>
            </a:r>
            <a:r>
              <a:rPr lang="en-US" sz="4400" dirty="0" smtClean="0"/>
              <a:t> or </a:t>
            </a:r>
            <a:r>
              <a:rPr lang="en-US" sz="4400" dirty="0" err="1" smtClean="0"/>
              <a:t>Virat</a:t>
            </a:r>
            <a:r>
              <a:rPr lang="en-US" sz="4400" dirty="0" smtClean="0"/>
              <a:t>, </a:t>
            </a:r>
            <a:r>
              <a:rPr lang="en-US" sz="4400" dirty="0" err="1" smtClean="0"/>
              <a:t>Dhoni</a:t>
            </a:r>
            <a:r>
              <a:rPr lang="en-US" sz="4400" dirty="0" smtClean="0"/>
              <a:t> play together has always been treat for cricket viewers worldwide.</a:t>
            </a:r>
            <a:endParaRPr lang="en-US" sz="4400" dirty="0"/>
          </a:p>
        </p:txBody>
      </p:sp>
    </p:spTree>
    <p:extLst>
      <p:ext uri="{BB962C8B-B14F-4D97-AF65-F5344CB8AC3E}">
        <p14:creationId xmlns:p14="http://schemas.microsoft.com/office/powerpoint/2010/main" val="2478348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81554"/>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14901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7044493" y="2360766"/>
            <a:ext cx="12778692" cy="1107996"/>
          </a:xfrm>
          <a:prstGeom prst="rect">
            <a:avLst/>
          </a:prstGeom>
          <a:noFill/>
        </p:spPr>
        <p:txBody>
          <a:bodyPr wrap="square" rtlCol="0">
            <a:spAutoFit/>
          </a:bodyPr>
          <a:lstStyle/>
          <a:p>
            <a:r>
              <a:rPr lang="en-US" sz="6600" b="1" dirty="0" smtClean="0"/>
              <a:t>Step 1 Clean data</a:t>
            </a:r>
            <a:endParaRPr lang="en-US" sz="6600" b="1" dirty="0"/>
          </a:p>
        </p:txBody>
      </p:sp>
      <p:sp>
        <p:nvSpPr>
          <p:cNvPr id="7" name="TextBox 6"/>
          <p:cNvSpPr txBox="1"/>
          <p:nvPr/>
        </p:nvSpPr>
        <p:spPr>
          <a:xfrm>
            <a:off x="546266" y="5283441"/>
            <a:ext cx="22788519" cy="6863417"/>
          </a:xfrm>
          <a:prstGeom prst="rect">
            <a:avLst/>
          </a:prstGeom>
          <a:noFill/>
        </p:spPr>
        <p:txBody>
          <a:bodyPr wrap="square" rtlCol="0">
            <a:spAutoFit/>
          </a:bodyPr>
          <a:lstStyle/>
          <a:p>
            <a:r>
              <a:rPr lang="en-US" sz="4400" b="1" dirty="0" smtClean="0"/>
              <a:t>Document 1 </a:t>
            </a:r>
            <a:r>
              <a:rPr lang="en-US" sz="4400" dirty="0" err="1"/>
              <a:t>s</a:t>
            </a:r>
            <a:r>
              <a:rPr lang="en-US" sz="4400" dirty="0" err="1" smtClean="0"/>
              <a:t>achin</a:t>
            </a:r>
            <a:r>
              <a:rPr lang="en-US" sz="4400" dirty="0" smtClean="0"/>
              <a:t> </a:t>
            </a:r>
            <a:r>
              <a:rPr lang="en-US" sz="4400" dirty="0" err="1" smtClean="0"/>
              <a:t>kapil</a:t>
            </a:r>
            <a:r>
              <a:rPr lang="en-US" sz="4400" dirty="0" smtClean="0"/>
              <a:t> and </a:t>
            </a:r>
            <a:r>
              <a:rPr lang="en-US" sz="4400" dirty="0" err="1"/>
              <a:t>d</a:t>
            </a:r>
            <a:r>
              <a:rPr lang="en-US" sz="4400" dirty="0" err="1" smtClean="0"/>
              <a:t>honi</a:t>
            </a:r>
            <a:r>
              <a:rPr lang="en-US" sz="4400" dirty="0" smtClean="0"/>
              <a:t> are the hallmarks of </a:t>
            </a:r>
            <a:r>
              <a:rPr lang="en-US" sz="4400" dirty="0" err="1" smtClean="0"/>
              <a:t>indian</a:t>
            </a:r>
            <a:r>
              <a:rPr lang="en-US" sz="4400" dirty="0" smtClean="0"/>
              <a:t> cricket always in form known worldwide</a:t>
            </a:r>
          </a:p>
          <a:p>
            <a:endParaRPr lang="en-US" sz="4400" b="1" dirty="0" smtClean="0"/>
          </a:p>
          <a:p>
            <a:r>
              <a:rPr lang="en-US" sz="4400" b="1" dirty="0" smtClean="0"/>
              <a:t>Document 2 </a:t>
            </a:r>
            <a:r>
              <a:rPr lang="en-US" sz="4400" dirty="0" err="1"/>
              <a:t>s</a:t>
            </a:r>
            <a:r>
              <a:rPr lang="en-US" sz="4400" dirty="0" err="1" smtClean="0"/>
              <a:t>achin</a:t>
            </a:r>
            <a:r>
              <a:rPr lang="en-US" sz="4400" dirty="0" smtClean="0"/>
              <a:t> is known as god </a:t>
            </a:r>
            <a:r>
              <a:rPr lang="en-US" sz="4400" dirty="0"/>
              <a:t>o</a:t>
            </a:r>
            <a:r>
              <a:rPr lang="en-US" sz="4400" dirty="0" smtClean="0"/>
              <a:t>f </a:t>
            </a:r>
            <a:r>
              <a:rPr lang="en-US" sz="4400" dirty="0"/>
              <a:t>c</a:t>
            </a:r>
            <a:r>
              <a:rPr lang="en-US" sz="4400" dirty="0" smtClean="0"/>
              <a:t>ricket whereas </a:t>
            </a:r>
            <a:r>
              <a:rPr lang="en-US" sz="4400" dirty="0" err="1"/>
              <a:t>k</a:t>
            </a:r>
            <a:r>
              <a:rPr lang="en-US" sz="4400" dirty="0" err="1" smtClean="0"/>
              <a:t>apil</a:t>
            </a:r>
            <a:r>
              <a:rPr lang="en-US" sz="4400" dirty="0" smtClean="0"/>
              <a:t> and </a:t>
            </a:r>
            <a:r>
              <a:rPr lang="en-US" sz="4400" dirty="0" err="1"/>
              <a:t>d</a:t>
            </a:r>
            <a:r>
              <a:rPr lang="en-US" sz="4400" dirty="0" err="1" smtClean="0"/>
              <a:t>honi</a:t>
            </a:r>
            <a:r>
              <a:rPr lang="en-US" sz="4400" dirty="0" smtClean="0"/>
              <a:t> are known for fitness levels</a:t>
            </a:r>
          </a:p>
          <a:p>
            <a:endParaRPr lang="en-US" sz="4400" b="1" dirty="0" smtClean="0"/>
          </a:p>
          <a:p>
            <a:r>
              <a:rPr lang="en-US" sz="4400" b="1" dirty="0" smtClean="0"/>
              <a:t>Document 3 </a:t>
            </a:r>
            <a:r>
              <a:rPr lang="en-US" sz="4400" dirty="0" err="1"/>
              <a:t>v</a:t>
            </a:r>
            <a:r>
              <a:rPr lang="en-US" sz="4400" dirty="0" err="1" smtClean="0"/>
              <a:t>irat</a:t>
            </a:r>
            <a:r>
              <a:rPr lang="en-US" sz="4400" dirty="0" smtClean="0"/>
              <a:t> and </a:t>
            </a:r>
            <a:r>
              <a:rPr lang="en-US" sz="4400" dirty="0" err="1"/>
              <a:t>r</a:t>
            </a:r>
            <a:r>
              <a:rPr lang="en-US" sz="4400" dirty="0" err="1" smtClean="0"/>
              <a:t>ohit</a:t>
            </a:r>
            <a:r>
              <a:rPr lang="en-US" sz="4400" dirty="0" smtClean="0"/>
              <a:t> are in form of their life because they break many records for </a:t>
            </a:r>
            <a:r>
              <a:rPr lang="en-US" sz="4400" dirty="0" err="1" smtClean="0"/>
              <a:t>indian</a:t>
            </a:r>
            <a:r>
              <a:rPr lang="en-US" sz="4400" dirty="0" smtClean="0"/>
              <a:t> cricket with their modern fitness levels</a:t>
            </a:r>
          </a:p>
          <a:p>
            <a:endParaRPr lang="en-US" sz="4400" b="1" dirty="0" smtClean="0"/>
          </a:p>
          <a:p>
            <a:r>
              <a:rPr lang="en-US" sz="4400" b="1" dirty="0" smtClean="0"/>
              <a:t>Document 4 </a:t>
            </a:r>
            <a:r>
              <a:rPr lang="en-US" sz="4400" dirty="0"/>
              <a:t>w</a:t>
            </a:r>
            <a:r>
              <a:rPr lang="en-US" sz="4400" dirty="0" smtClean="0"/>
              <a:t>atching </a:t>
            </a:r>
            <a:r>
              <a:rPr lang="en-US" sz="4400" dirty="0" err="1"/>
              <a:t>s</a:t>
            </a:r>
            <a:r>
              <a:rPr lang="en-US" sz="4400" dirty="0" err="1" smtClean="0"/>
              <a:t>achin</a:t>
            </a:r>
            <a:r>
              <a:rPr lang="en-US" sz="4400" dirty="0" smtClean="0"/>
              <a:t> </a:t>
            </a:r>
            <a:r>
              <a:rPr lang="en-US" sz="4400" dirty="0" err="1"/>
              <a:t>v</a:t>
            </a:r>
            <a:r>
              <a:rPr lang="en-US" sz="4400" dirty="0" err="1" smtClean="0"/>
              <a:t>irat</a:t>
            </a:r>
            <a:r>
              <a:rPr lang="en-US" sz="4400" dirty="0" smtClean="0"/>
              <a:t> or </a:t>
            </a:r>
            <a:r>
              <a:rPr lang="en-US" sz="4400" dirty="0" err="1"/>
              <a:t>v</a:t>
            </a:r>
            <a:r>
              <a:rPr lang="en-US" sz="4400" dirty="0" err="1" smtClean="0"/>
              <a:t>irat</a:t>
            </a:r>
            <a:r>
              <a:rPr lang="en-US" sz="4400" dirty="0" smtClean="0"/>
              <a:t> </a:t>
            </a:r>
            <a:r>
              <a:rPr lang="en-US" sz="4400" dirty="0" err="1"/>
              <a:t>d</a:t>
            </a:r>
            <a:r>
              <a:rPr lang="en-US" sz="4400" dirty="0" err="1" smtClean="0"/>
              <a:t>honi</a:t>
            </a:r>
            <a:r>
              <a:rPr lang="en-US" sz="4400" dirty="0" smtClean="0"/>
              <a:t> play together has always been treat for cricket viewers worldwide</a:t>
            </a:r>
            <a:endParaRPr lang="en-US" sz="4400" dirty="0"/>
          </a:p>
        </p:txBody>
      </p:sp>
    </p:spTree>
    <p:extLst>
      <p:ext uri="{BB962C8B-B14F-4D97-AF65-F5344CB8AC3E}">
        <p14:creationId xmlns:p14="http://schemas.microsoft.com/office/powerpoint/2010/main" val="735128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81554"/>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14901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7044493" y="2360766"/>
            <a:ext cx="12778692" cy="1107996"/>
          </a:xfrm>
          <a:prstGeom prst="rect">
            <a:avLst/>
          </a:prstGeom>
          <a:noFill/>
        </p:spPr>
        <p:txBody>
          <a:bodyPr wrap="square" rtlCol="0">
            <a:spAutoFit/>
          </a:bodyPr>
          <a:lstStyle/>
          <a:p>
            <a:r>
              <a:rPr lang="en-US" sz="6600" b="1" dirty="0" smtClean="0"/>
              <a:t>Step 2 Tokenize</a:t>
            </a:r>
            <a:endParaRPr lang="en-US" sz="6600" b="1" dirty="0"/>
          </a:p>
        </p:txBody>
      </p:sp>
      <p:sp>
        <p:nvSpPr>
          <p:cNvPr id="7" name="TextBox 6"/>
          <p:cNvSpPr txBox="1"/>
          <p:nvPr/>
        </p:nvSpPr>
        <p:spPr>
          <a:xfrm>
            <a:off x="546266" y="5283441"/>
            <a:ext cx="22788519" cy="4832092"/>
          </a:xfrm>
          <a:prstGeom prst="rect">
            <a:avLst/>
          </a:prstGeom>
          <a:noFill/>
        </p:spPr>
        <p:txBody>
          <a:bodyPr wrap="square" rtlCol="0">
            <a:spAutoFit/>
          </a:bodyPr>
          <a:lstStyle/>
          <a:p>
            <a:r>
              <a:rPr lang="en-US" sz="4400" b="1" dirty="0" smtClean="0"/>
              <a:t>Document 1 </a:t>
            </a:r>
            <a:r>
              <a:rPr lang="en-US" sz="4400" dirty="0" err="1"/>
              <a:t>s</a:t>
            </a:r>
            <a:r>
              <a:rPr lang="en-US" sz="4400" dirty="0" err="1" smtClean="0"/>
              <a:t>achin</a:t>
            </a:r>
            <a:r>
              <a:rPr lang="en-US" sz="4400" dirty="0" smtClean="0"/>
              <a:t> </a:t>
            </a:r>
            <a:r>
              <a:rPr lang="en-US" sz="4400" dirty="0" err="1"/>
              <a:t>k</a:t>
            </a:r>
            <a:r>
              <a:rPr lang="en-US" sz="4400" dirty="0" err="1" smtClean="0"/>
              <a:t>apil</a:t>
            </a:r>
            <a:r>
              <a:rPr lang="en-US" sz="4400" dirty="0" smtClean="0"/>
              <a:t> </a:t>
            </a:r>
            <a:r>
              <a:rPr lang="en-US" sz="4400" dirty="0" err="1"/>
              <a:t>d</a:t>
            </a:r>
            <a:r>
              <a:rPr lang="en-US" sz="4400" dirty="0" err="1" smtClean="0"/>
              <a:t>honi</a:t>
            </a:r>
            <a:r>
              <a:rPr lang="en-US" sz="4400" dirty="0" smtClean="0"/>
              <a:t> hallmarks </a:t>
            </a:r>
            <a:r>
              <a:rPr lang="en-US" sz="4400" dirty="0" err="1" smtClean="0"/>
              <a:t>india</a:t>
            </a:r>
            <a:r>
              <a:rPr lang="en-US" sz="4400" dirty="0" smtClean="0"/>
              <a:t> cricket form worldwide</a:t>
            </a:r>
          </a:p>
          <a:p>
            <a:endParaRPr lang="en-US" sz="4400" b="1" dirty="0" smtClean="0"/>
          </a:p>
          <a:p>
            <a:r>
              <a:rPr lang="en-US" sz="4400" b="1" dirty="0" smtClean="0"/>
              <a:t>Document 2 </a:t>
            </a:r>
            <a:r>
              <a:rPr lang="en-US" sz="4400" dirty="0" err="1"/>
              <a:t>s</a:t>
            </a:r>
            <a:r>
              <a:rPr lang="en-US" sz="4400" dirty="0" err="1" smtClean="0"/>
              <a:t>achin</a:t>
            </a:r>
            <a:r>
              <a:rPr lang="en-US" sz="4400" dirty="0" smtClean="0"/>
              <a:t> god of cricket whereas </a:t>
            </a:r>
            <a:r>
              <a:rPr lang="en-US" sz="4400" dirty="0" err="1"/>
              <a:t>k</a:t>
            </a:r>
            <a:r>
              <a:rPr lang="en-US" sz="4400" dirty="0" err="1" smtClean="0"/>
              <a:t>apil</a:t>
            </a:r>
            <a:r>
              <a:rPr lang="en-US" sz="4400" dirty="0" smtClean="0"/>
              <a:t> </a:t>
            </a:r>
            <a:r>
              <a:rPr lang="en-US" sz="4400" dirty="0" err="1"/>
              <a:t>d</a:t>
            </a:r>
            <a:r>
              <a:rPr lang="en-US" sz="4400" dirty="0" err="1" smtClean="0"/>
              <a:t>honi</a:t>
            </a:r>
            <a:r>
              <a:rPr lang="en-US" sz="4400" dirty="0" smtClean="0"/>
              <a:t> fit level</a:t>
            </a:r>
          </a:p>
          <a:p>
            <a:endParaRPr lang="en-US" sz="4400" b="1" dirty="0" smtClean="0"/>
          </a:p>
          <a:p>
            <a:r>
              <a:rPr lang="en-US" sz="4400" b="1" dirty="0" smtClean="0"/>
              <a:t>Document 3 </a:t>
            </a:r>
            <a:r>
              <a:rPr lang="en-US" sz="4400" dirty="0" err="1"/>
              <a:t>v</a:t>
            </a:r>
            <a:r>
              <a:rPr lang="en-US" sz="4400" dirty="0" err="1" smtClean="0"/>
              <a:t>irat</a:t>
            </a:r>
            <a:r>
              <a:rPr lang="en-US" sz="4400" dirty="0" smtClean="0"/>
              <a:t> </a:t>
            </a:r>
            <a:r>
              <a:rPr lang="en-US" sz="4400" dirty="0" err="1"/>
              <a:t>r</a:t>
            </a:r>
            <a:r>
              <a:rPr lang="en-US" sz="4400" dirty="0" err="1" smtClean="0"/>
              <a:t>ohit</a:t>
            </a:r>
            <a:r>
              <a:rPr lang="en-US" sz="4400" dirty="0" smtClean="0"/>
              <a:t> form life break many record </a:t>
            </a:r>
            <a:r>
              <a:rPr lang="en-US" sz="4400" dirty="0" err="1" smtClean="0"/>
              <a:t>india</a:t>
            </a:r>
            <a:r>
              <a:rPr lang="en-US" sz="4400" dirty="0" smtClean="0"/>
              <a:t> cricket modern fit level</a:t>
            </a:r>
          </a:p>
          <a:p>
            <a:endParaRPr lang="en-US" sz="4400" b="1" dirty="0" smtClean="0"/>
          </a:p>
          <a:p>
            <a:r>
              <a:rPr lang="en-US" sz="4400" b="1" dirty="0" smtClean="0"/>
              <a:t>Document 4 </a:t>
            </a:r>
            <a:r>
              <a:rPr lang="en-US" sz="4400" dirty="0"/>
              <a:t>w</a:t>
            </a:r>
            <a:r>
              <a:rPr lang="en-US" sz="4400" dirty="0" smtClean="0"/>
              <a:t>atch </a:t>
            </a:r>
            <a:r>
              <a:rPr lang="en-US" sz="4400" dirty="0" err="1"/>
              <a:t>s</a:t>
            </a:r>
            <a:r>
              <a:rPr lang="en-US" sz="4400" dirty="0" err="1" smtClean="0"/>
              <a:t>achin</a:t>
            </a:r>
            <a:r>
              <a:rPr lang="en-US" sz="4400" dirty="0" smtClean="0"/>
              <a:t> </a:t>
            </a:r>
            <a:r>
              <a:rPr lang="en-US" sz="4400" dirty="0" err="1"/>
              <a:t>v</a:t>
            </a:r>
            <a:r>
              <a:rPr lang="en-US" sz="4400" dirty="0" err="1" smtClean="0"/>
              <a:t>irat</a:t>
            </a:r>
            <a:r>
              <a:rPr lang="en-US" sz="4400" dirty="0" smtClean="0"/>
              <a:t> </a:t>
            </a:r>
            <a:r>
              <a:rPr lang="en-US" sz="4400" dirty="0" err="1"/>
              <a:t>v</a:t>
            </a:r>
            <a:r>
              <a:rPr lang="en-US" sz="4400" dirty="0" err="1" smtClean="0"/>
              <a:t>irat</a:t>
            </a:r>
            <a:r>
              <a:rPr lang="en-US" sz="4400" dirty="0" smtClean="0"/>
              <a:t> </a:t>
            </a:r>
            <a:r>
              <a:rPr lang="en-US" sz="4400" dirty="0" err="1"/>
              <a:t>d</a:t>
            </a:r>
            <a:r>
              <a:rPr lang="en-US" sz="4400" dirty="0" err="1" smtClean="0"/>
              <a:t>honi</a:t>
            </a:r>
            <a:r>
              <a:rPr lang="en-US" sz="4400" dirty="0" smtClean="0"/>
              <a:t> play together treat cricket view worldwide</a:t>
            </a:r>
            <a:endParaRPr lang="en-US" sz="4400" dirty="0"/>
          </a:p>
        </p:txBody>
      </p:sp>
    </p:spTree>
    <p:extLst>
      <p:ext uri="{BB962C8B-B14F-4D97-AF65-F5344CB8AC3E}">
        <p14:creationId xmlns:p14="http://schemas.microsoft.com/office/powerpoint/2010/main" val="2341228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1973905"/>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14901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15379601" y="316621"/>
            <a:ext cx="12778692" cy="1107996"/>
          </a:xfrm>
          <a:prstGeom prst="rect">
            <a:avLst/>
          </a:prstGeom>
          <a:noFill/>
        </p:spPr>
        <p:txBody>
          <a:bodyPr wrap="square" rtlCol="0">
            <a:spAutoFit/>
          </a:bodyPr>
          <a:lstStyle/>
          <a:p>
            <a:r>
              <a:rPr lang="en-US" sz="6600" b="1" dirty="0" smtClean="0"/>
              <a:t>Step </a:t>
            </a:r>
            <a:r>
              <a:rPr lang="en-US" sz="6600" b="1" dirty="0"/>
              <a:t>3</a:t>
            </a:r>
            <a:r>
              <a:rPr lang="en-US" sz="6600" b="1" dirty="0" smtClean="0"/>
              <a:t> TF</a:t>
            </a:r>
            <a:endParaRPr lang="en-US" sz="6600" b="1" dirty="0"/>
          </a:p>
        </p:txBody>
      </p:sp>
      <p:pic>
        <p:nvPicPr>
          <p:cNvPr id="8" name="Picture 7"/>
          <p:cNvPicPr>
            <a:picLocks noChangeAspect="1"/>
          </p:cNvPicPr>
          <p:nvPr/>
        </p:nvPicPr>
        <p:blipFill>
          <a:blip r:embed="rId2"/>
          <a:stretch>
            <a:fillRect/>
          </a:stretch>
        </p:blipFill>
        <p:spPr>
          <a:xfrm>
            <a:off x="19549996" y="170422"/>
            <a:ext cx="4437901" cy="159071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538255169"/>
              </p:ext>
            </p:extLst>
          </p:nvPr>
        </p:nvGraphicFramePr>
        <p:xfrm>
          <a:off x="4636682" y="2334782"/>
          <a:ext cx="16251765" cy="10879201"/>
        </p:xfrm>
        <a:graphic>
          <a:graphicData uri="http://schemas.openxmlformats.org/drawingml/2006/table">
            <a:tbl>
              <a:tblPr firstRow="1" bandRow="1">
                <a:tableStyleId>{5C22544A-7EE6-4342-B048-85BDC9FD1C3A}</a:tableStyleId>
              </a:tblPr>
              <a:tblGrid>
                <a:gridCol w="3250353">
                  <a:extLst>
                    <a:ext uri="{9D8B030D-6E8A-4147-A177-3AD203B41FA5}">
                      <a16:colId xmlns:a16="http://schemas.microsoft.com/office/drawing/2014/main" val="1873265520"/>
                    </a:ext>
                  </a:extLst>
                </a:gridCol>
                <a:gridCol w="3250353">
                  <a:extLst>
                    <a:ext uri="{9D8B030D-6E8A-4147-A177-3AD203B41FA5}">
                      <a16:colId xmlns:a16="http://schemas.microsoft.com/office/drawing/2014/main" val="1278848131"/>
                    </a:ext>
                  </a:extLst>
                </a:gridCol>
                <a:gridCol w="3250353">
                  <a:extLst>
                    <a:ext uri="{9D8B030D-6E8A-4147-A177-3AD203B41FA5}">
                      <a16:colId xmlns:a16="http://schemas.microsoft.com/office/drawing/2014/main" val="971424968"/>
                    </a:ext>
                  </a:extLst>
                </a:gridCol>
                <a:gridCol w="3250353">
                  <a:extLst>
                    <a:ext uri="{9D8B030D-6E8A-4147-A177-3AD203B41FA5}">
                      <a16:colId xmlns:a16="http://schemas.microsoft.com/office/drawing/2014/main" val="3535159606"/>
                    </a:ext>
                  </a:extLst>
                </a:gridCol>
                <a:gridCol w="3250353">
                  <a:extLst>
                    <a:ext uri="{9D8B030D-6E8A-4147-A177-3AD203B41FA5}">
                      <a16:colId xmlns:a16="http://schemas.microsoft.com/office/drawing/2014/main" val="3840368404"/>
                    </a:ext>
                  </a:extLst>
                </a:gridCol>
              </a:tblGrid>
              <a:tr h="370840">
                <a:tc>
                  <a:txBody>
                    <a:bodyPr/>
                    <a:lstStyle/>
                    <a:p>
                      <a:pPr algn="ctr"/>
                      <a:r>
                        <a:rPr lang="en-US" dirty="0" smtClean="0"/>
                        <a:t>Word</a:t>
                      </a:r>
                      <a:endParaRPr lang="en-US" dirty="0"/>
                    </a:p>
                  </a:txBody>
                  <a:tcPr/>
                </a:tc>
                <a:tc>
                  <a:txBody>
                    <a:bodyPr/>
                    <a:lstStyle/>
                    <a:p>
                      <a:pPr algn="ctr"/>
                      <a:r>
                        <a:rPr lang="en-US" dirty="0" smtClean="0"/>
                        <a:t>Document 1</a:t>
                      </a:r>
                      <a:endParaRPr lang="en-US" dirty="0"/>
                    </a:p>
                  </a:txBody>
                  <a:tcPr/>
                </a:tc>
                <a:tc>
                  <a:txBody>
                    <a:bodyPr/>
                    <a:lstStyle/>
                    <a:p>
                      <a:pPr algn="ctr"/>
                      <a:r>
                        <a:rPr lang="en-US" dirty="0" smtClean="0"/>
                        <a:t>Document 2</a:t>
                      </a:r>
                      <a:endParaRPr lang="en-US" dirty="0"/>
                    </a:p>
                  </a:txBody>
                  <a:tcPr/>
                </a:tc>
                <a:tc>
                  <a:txBody>
                    <a:bodyPr/>
                    <a:lstStyle/>
                    <a:p>
                      <a:pPr algn="ctr"/>
                      <a:r>
                        <a:rPr lang="en-US" dirty="0" smtClean="0"/>
                        <a:t>Document 3</a:t>
                      </a:r>
                      <a:endParaRPr lang="en-US" dirty="0"/>
                    </a:p>
                  </a:txBody>
                  <a:tcPr/>
                </a:tc>
                <a:tc>
                  <a:txBody>
                    <a:bodyPr/>
                    <a:lstStyle/>
                    <a:p>
                      <a:pPr algn="ctr"/>
                      <a:r>
                        <a:rPr lang="en-US" dirty="0" smtClean="0"/>
                        <a:t>Document4</a:t>
                      </a:r>
                      <a:endParaRPr lang="en-US" dirty="0"/>
                    </a:p>
                  </a:txBody>
                  <a:tcPr/>
                </a:tc>
                <a:extLst>
                  <a:ext uri="{0D108BD9-81ED-4DB2-BD59-A6C34878D82A}">
                    <a16:rowId xmlns:a16="http://schemas.microsoft.com/office/drawing/2014/main" val="652596035"/>
                  </a:ext>
                </a:extLst>
              </a:tr>
              <a:tr h="370840">
                <a:tc>
                  <a:txBody>
                    <a:bodyPr/>
                    <a:lstStyle/>
                    <a:p>
                      <a:pPr algn="ctr"/>
                      <a:r>
                        <a:rPr lang="en-US" dirty="0" err="1" smtClean="0"/>
                        <a:t>Sachin</a:t>
                      </a:r>
                      <a:endParaRPr lang="en-US" dirty="0"/>
                    </a:p>
                  </a:txBody>
                  <a:tcPr/>
                </a:tc>
                <a:tc>
                  <a:txBody>
                    <a:bodyPr/>
                    <a:lstStyle/>
                    <a:p>
                      <a:pPr algn="ctr"/>
                      <a:r>
                        <a:rPr lang="en-US" dirty="0" smtClean="0"/>
                        <a:t>0.066</a:t>
                      </a:r>
                      <a:endParaRPr lang="en-US" dirty="0"/>
                    </a:p>
                  </a:txBody>
                  <a:tcPr/>
                </a:tc>
                <a:tc>
                  <a:txBody>
                    <a:bodyPr/>
                    <a:lstStyle/>
                    <a:p>
                      <a:pPr algn="ctr"/>
                      <a:r>
                        <a:rPr lang="en-US" dirty="0" smtClean="0"/>
                        <a:t>0.625</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268616305"/>
                  </a:ext>
                </a:extLst>
              </a:tr>
              <a:tr h="370840">
                <a:tc>
                  <a:txBody>
                    <a:bodyPr/>
                    <a:lstStyle/>
                    <a:p>
                      <a:pPr algn="ctr"/>
                      <a:r>
                        <a:rPr lang="en-US" dirty="0" err="1" smtClean="0"/>
                        <a:t>Kapil</a:t>
                      </a:r>
                      <a:endParaRPr lang="en-US" dirty="0"/>
                    </a:p>
                  </a:txBody>
                  <a:tcPr/>
                </a:tc>
                <a:tc>
                  <a:txBody>
                    <a:bodyPr/>
                    <a:lstStyle/>
                    <a:p>
                      <a:pPr algn="ctr"/>
                      <a:r>
                        <a:rPr lang="en-US" dirty="0" smtClean="0"/>
                        <a:t>0.066</a:t>
                      </a:r>
                      <a:endParaRPr lang="en-US" dirty="0"/>
                    </a:p>
                  </a:txBody>
                  <a:tcPr/>
                </a:tc>
                <a:tc>
                  <a:txBody>
                    <a:bodyPr/>
                    <a:lstStyle/>
                    <a:p>
                      <a:pPr algn="ctr"/>
                      <a:r>
                        <a:rPr lang="en-US" dirty="0" smtClean="0"/>
                        <a:t>0.625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4223308425"/>
                  </a:ext>
                </a:extLst>
              </a:tr>
              <a:tr h="370840">
                <a:tc>
                  <a:txBody>
                    <a:bodyPr/>
                    <a:lstStyle/>
                    <a:p>
                      <a:pPr algn="ctr"/>
                      <a:r>
                        <a:rPr lang="en-US" dirty="0" err="1" smtClean="0"/>
                        <a:t>Dhoni</a:t>
                      </a:r>
                      <a:endParaRPr lang="en-US" dirty="0"/>
                    </a:p>
                  </a:txBody>
                  <a:tcPr/>
                </a:tc>
                <a:tc>
                  <a:txBody>
                    <a:bodyPr/>
                    <a:lstStyle/>
                    <a:p>
                      <a:pPr algn="ctr"/>
                      <a:r>
                        <a:rPr lang="en-US" dirty="0" smtClean="0"/>
                        <a:t>0.066</a:t>
                      </a:r>
                      <a:endParaRPr lang="en-US" dirty="0"/>
                    </a:p>
                  </a:txBody>
                  <a:tcPr/>
                </a:tc>
                <a:tc>
                  <a:txBody>
                    <a:bodyPr/>
                    <a:lstStyle/>
                    <a:p>
                      <a:pPr algn="ctr"/>
                      <a:r>
                        <a:rPr lang="en-US" dirty="0" smtClean="0"/>
                        <a:t>0.625</a:t>
                      </a:r>
                      <a:endParaRPr lang="en-US" dirty="0"/>
                    </a:p>
                  </a:txBody>
                  <a:tcPr/>
                </a:tc>
                <a:tc>
                  <a:txBody>
                    <a:bodyPr/>
                    <a:lstStyle/>
                    <a:p>
                      <a:pPr algn="ctr"/>
                      <a:r>
                        <a:rPr lang="en-US" dirty="0" smtClean="0"/>
                        <a:t>0</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0.062</a:t>
                      </a:r>
                    </a:p>
                  </a:txBody>
                  <a:tcPr/>
                </a:tc>
                <a:extLst>
                  <a:ext uri="{0D108BD9-81ED-4DB2-BD59-A6C34878D82A}">
                    <a16:rowId xmlns:a16="http://schemas.microsoft.com/office/drawing/2014/main" val="3706289473"/>
                  </a:ext>
                </a:extLst>
              </a:tr>
              <a:tr h="370840">
                <a:tc>
                  <a:txBody>
                    <a:bodyPr/>
                    <a:lstStyle/>
                    <a:p>
                      <a:pPr algn="ctr"/>
                      <a:r>
                        <a:rPr lang="en-US" dirty="0" smtClean="0"/>
                        <a:t>Hallmarks</a:t>
                      </a:r>
                      <a:endParaRPr lang="en-US" dirty="0"/>
                    </a:p>
                  </a:txBody>
                  <a:tcPr/>
                </a:tc>
                <a:tc>
                  <a:txBody>
                    <a:bodyPr/>
                    <a:lstStyle/>
                    <a:p>
                      <a:pPr algn="ctr"/>
                      <a:r>
                        <a:rPr lang="en-US" dirty="0" smtClean="0"/>
                        <a:t>0.066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289179283"/>
                  </a:ext>
                </a:extLst>
              </a:tr>
              <a:tr h="370840">
                <a:tc>
                  <a:txBody>
                    <a:bodyPr/>
                    <a:lstStyle/>
                    <a:p>
                      <a:pPr algn="ctr"/>
                      <a:r>
                        <a:rPr lang="en-US" dirty="0" smtClean="0"/>
                        <a:t>India</a:t>
                      </a:r>
                      <a:endParaRPr lang="en-US" dirty="0"/>
                    </a:p>
                  </a:txBody>
                  <a:tcPr/>
                </a:tc>
                <a:tc>
                  <a:txBody>
                    <a:bodyPr/>
                    <a:lstStyle/>
                    <a:p>
                      <a:pPr algn="ctr"/>
                      <a:r>
                        <a:rPr lang="en-US" dirty="0" smtClean="0"/>
                        <a:t>0.066</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22578008"/>
                  </a:ext>
                </a:extLst>
              </a:tr>
              <a:tr h="370840">
                <a:tc>
                  <a:txBody>
                    <a:bodyPr/>
                    <a:lstStyle/>
                    <a:p>
                      <a:pPr algn="ctr"/>
                      <a:r>
                        <a:rPr lang="en-US" dirty="0" smtClean="0"/>
                        <a:t>Cricket</a:t>
                      </a:r>
                      <a:endParaRPr lang="en-US" dirty="0"/>
                    </a:p>
                  </a:txBody>
                  <a:tcPr/>
                </a:tc>
                <a:tc>
                  <a:txBody>
                    <a:bodyPr/>
                    <a:lstStyle/>
                    <a:p>
                      <a:pPr algn="ctr"/>
                      <a:r>
                        <a:rPr lang="en-US" dirty="0" smtClean="0"/>
                        <a:t>0.066</a:t>
                      </a:r>
                      <a:endParaRPr lang="en-US" dirty="0"/>
                    </a:p>
                  </a:txBody>
                  <a:tcPr/>
                </a:tc>
                <a:tc>
                  <a:txBody>
                    <a:bodyPr/>
                    <a:lstStyle/>
                    <a:p>
                      <a:pPr algn="ctr"/>
                      <a:r>
                        <a:rPr lang="en-US" dirty="0" smtClean="0"/>
                        <a:t>0.625</a:t>
                      </a:r>
                      <a:endParaRPr lang="en-US" dirty="0"/>
                    </a:p>
                  </a:txBody>
                  <a:tcPr/>
                </a:tc>
                <a:tc>
                  <a:txBody>
                    <a:bodyPr/>
                    <a:lstStyle/>
                    <a:p>
                      <a:pPr algn="ctr"/>
                      <a:r>
                        <a:rPr lang="en-US" dirty="0" smtClean="0"/>
                        <a:t>0.045</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0.062</a:t>
                      </a:r>
                    </a:p>
                  </a:txBody>
                  <a:tcPr/>
                </a:tc>
                <a:extLst>
                  <a:ext uri="{0D108BD9-81ED-4DB2-BD59-A6C34878D82A}">
                    <a16:rowId xmlns:a16="http://schemas.microsoft.com/office/drawing/2014/main" val="217237797"/>
                  </a:ext>
                </a:extLst>
              </a:tr>
              <a:tr h="370840">
                <a:tc>
                  <a:txBody>
                    <a:bodyPr/>
                    <a:lstStyle/>
                    <a:p>
                      <a:pPr algn="ctr"/>
                      <a:r>
                        <a:rPr lang="en-US" dirty="0" smtClean="0"/>
                        <a:t>Form</a:t>
                      </a:r>
                      <a:endParaRPr lang="en-US" dirty="0"/>
                    </a:p>
                  </a:txBody>
                  <a:tcPr/>
                </a:tc>
                <a:tc>
                  <a:txBody>
                    <a:bodyPr/>
                    <a:lstStyle/>
                    <a:p>
                      <a:pPr algn="ctr"/>
                      <a:r>
                        <a:rPr lang="en-US" dirty="0" smtClean="0"/>
                        <a:t>0.066</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615956410"/>
                  </a:ext>
                </a:extLst>
              </a:tr>
              <a:tr h="370840">
                <a:tc>
                  <a:txBody>
                    <a:bodyPr/>
                    <a:lstStyle/>
                    <a:p>
                      <a:pPr algn="ctr"/>
                      <a:r>
                        <a:rPr lang="en-US" dirty="0" err="1" smtClean="0"/>
                        <a:t>WorldWide</a:t>
                      </a:r>
                      <a:endParaRPr lang="en-US" dirty="0"/>
                    </a:p>
                  </a:txBody>
                  <a:tcPr/>
                </a:tc>
                <a:tc>
                  <a:txBody>
                    <a:bodyPr/>
                    <a:lstStyle/>
                    <a:p>
                      <a:pPr algn="ctr"/>
                      <a:r>
                        <a:rPr lang="en-US" dirty="0" smtClean="0"/>
                        <a:t>0.066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4182100376"/>
                  </a:ext>
                </a:extLst>
              </a:tr>
              <a:tr h="370840">
                <a:tc>
                  <a:txBody>
                    <a:bodyPr/>
                    <a:lstStyle/>
                    <a:p>
                      <a:pPr algn="ctr"/>
                      <a:r>
                        <a:rPr lang="en-US" dirty="0" smtClean="0"/>
                        <a:t>God</a:t>
                      </a:r>
                      <a:endParaRPr lang="en-US" dirty="0"/>
                    </a:p>
                  </a:txBody>
                  <a:tcPr/>
                </a:tc>
                <a:tc>
                  <a:txBody>
                    <a:bodyPr/>
                    <a:lstStyle/>
                    <a:p>
                      <a:pPr algn="ctr"/>
                      <a:r>
                        <a:rPr lang="en-US" dirty="0" smtClean="0"/>
                        <a:t>0</a:t>
                      </a:r>
                      <a:endParaRPr lang="en-US" dirty="0"/>
                    </a:p>
                  </a:txBody>
                  <a:tcPr/>
                </a:tc>
                <a:tc>
                  <a:txBody>
                    <a:bodyPr/>
                    <a:lstStyle/>
                    <a:p>
                      <a:pPr algn="ctr"/>
                      <a:r>
                        <a:rPr lang="en-US" dirty="0" smtClean="0"/>
                        <a:t>0.625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923500908"/>
                  </a:ext>
                </a:extLst>
              </a:tr>
              <a:tr h="370840">
                <a:tc>
                  <a:txBody>
                    <a:bodyPr/>
                    <a:lstStyle/>
                    <a:p>
                      <a:pPr algn="ctr"/>
                      <a:r>
                        <a:rPr lang="en-US" dirty="0" smtClean="0"/>
                        <a:t>Whereas</a:t>
                      </a:r>
                      <a:endParaRPr lang="en-US" dirty="0"/>
                    </a:p>
                  </a:txBody>
                  <a:tcPr/>
                </a:tc>
                <a:tc>
                  <a:txBody>
                    <a:bodyPr/>
                    <a:lstStyle/>
                    <a:p>
                      <a:pPr algn="ctr"/>
                      <a:r>
                        <a:rPr lang="en-US" dirty="0" smtClean="0"/>
                        <a:t>0</a:t>
                      </a:r>
                      <a:endParaRPr lang="en-US" dirty="0"/>
                    </a:p>
                  </a:txBody>
                  <a:tcPr/>
                </a:tc>
                <a:tc>
                  <a:txBody>
                    <a:bodyPr/>
                    <a:lstStyle/>
                    <a:p>
                      <a:pPr algn="ctr"/>
                      <a:r>
                        <a:rPr lang="en-US" dirty="0" smtClean="0"/>
                        <a:t>0.625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583676957"/>
                  </a:ext>
                </a:extLst>
              </a:tr>
              <a:tr h="370840">
                <a:tc>
                  <a:txBody>
                    <a:bodyPr/>
                    <a:lstStyle/>
                    <a:p>
                      <a:pPr algn="ctr"/>
                      <a:r>
                        <a:rPr lang="en-US" dirty="0" smtClean="0"/>
                        <a:t>Fit</a:t>
                      </a:r>
                      <a:endParaRPr lang="en-US" dirty="0"/>
                    </a:p>
                  </a:txBody>
                  <a:tcPr/>
                </a:tc>
                <a:tc>
                  <a:txBody>
                    <a:bodyPr/>
                    <a:lstStyle/>
                    <a:p>
                      <a:pPr algn="ctr"/>
                      <a:r>
                        <a:rPr lang="en-US" dirty="0" smtClean="0"/>
                        <a:t>0</a:t>
                      </a:r>
                      <a:endParaRPr lang="en-US" dirty="0"/>
                    </a:p>
                  </a:txBody>
                  <a:tcPr/>
                </a:tc>
                <a:tc>
                  <a:txBody>
                    <a:bodyPr/>
                    <a:lstStyle/>
                    <a:p>
                      <a:pPr algn="ctr"/>
                      <a:r>
                        <a:rPr lang="en-US" dirty="0" smtClean="0"/>
                        <a:t>0.625</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177692441"/>
                  </a:ext>
                </a:extLst>
              </a:tr>
              <a:tr h="370840">
                <a:tc>
                  <a:txBody>
                    <a:bodyPr/>
                    <a:lstStyle/>
                    <a:p>
                      <a:pPr algn="ctr"/>
                      <a:r>
                        <a:rPr lang="en-US" dirty="0" smtClean="0"/>
                        <a:t>Level</a:t>
                      </a:r>
                      <a:endParaRPr lang="en-US" dirty="0"/>
                    </a:p>
                  </a:txBody>
                  <a:tcPr/>
                </a:tc>
                <a:tc>
                  <a:txBody>
                    <a:bodyPr/>
                    <a:lstStyle/>
                    <a:p>
                      <a:pPr algn="ctr"/>
                      <a:r>
                        <a:rPr lang="en-US" dirty="0" smtClean="0"/>
                        <a:t>0</a:t>
                      </a:r>
                      <a:endParaRPr lang="en-US" dirty="0"/>
                    </a:p>
                  </a:txBody>
                  <a:tcPr/>
                </a:tc>
                <a:tc>
                  <a:txBody>
                    <a:bodyPr/>
                    <a:lstStyle/>
                    <a:p>
                      <a:pPr algn="ctr"/>
                      <a:r>
                        <a:rPr lang="en-US" dirty="0" smtClean="0"/>
                        <a:t>0.625</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832343064"/>
                  </a:ext>
                </a:extLst>
              </a:tr>
              <a:tr h="370840">
                <a:tc>
                  <a:txBody>
                    <a:bodyPr/>
                    <a:lstStyle/>
                    <a:p>
                      <a:pPr algn="ctr"/>
                      <a:r>
                        <a:rPr lang="en-US" dirty="0" err="1" smtClean="0"/>
                        <a:t>Virat</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0.125</a:t>
                      </a:r>
                      <a:endParaRPr lang="en-US" dirty="0"/>
                    </a:p>
                  </a:txBody>
                  <a:tcPr/>
                </a:tc>
                <a:extLst>
                  <a:ext uri="{0D108BD9-81ED-4DB2-BD59-A6C34878D82A}">
                    <a16:rowId xmlns:a16="http://schemas.microsoft.com/office/drawing/2014/main" val="2045488377"/>
                  </a:ext>
                </a:extLst>
              </a:tr>
              <a:tr h="370840">
                <a:tc>
                  <a:txBody>
                    <a:bodyPr/>
                    <a:lstStyle/>
                    <a:p>
                      <a:pPr algn="ctr"/>
                      <a:r>
                        <a:rPr lang="en-US" dirty="0" err="1" smtClean="0"/>
                        <a:t>Rohit</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417941335"/>
                  </a:ext>
                </a:extLst>
              </a:tr>
              <a:tr h="370840">
                <a:tc>
                  <a:txBody>
                    <a:bodyPr/>
                    <a:lstStyle/>
                    <a:p>
                      <a:pPr algn="ctr"/>
                      <a:r>
                        <a:rPr lang="en-US" dirty="0" smtClean="0"/>
                        <a:t>Life</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990322129"/>
                  </a:ext>
                </a:extLst>
              </a:tr>
              <a:tr h="370840">
                <a:tc>
                  <a:txBody>
                    <a:bodyPr/>
                    <a:lstStyle/>
                    <a:p>
                      <a:pPr algn="ctr"/>
                      <a:r>
                        <a:rPr lang="en-US" dirty="0" smtClean="0"/>
                        <a:t>Break</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386358765"/>
                  </a:ext>
                </a:extLst>
              </a:tr>
            </a:tbl>
          </a:graphicData>
        </a:graphic>
      </p:graphicFrame>
    </p:spTree>
    <p:extLst>
      <p:ext uri="{BB962C8B-B14F-4D97-AF65-F5344CB8AC3E}">
        <p14:creationId xmlns:p14="http://schemas.microsoft.com/office/powerpoint/2010/main" val="24312441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1973905"/>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14901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15379601" y="316621"/>
            <a:ext cx="12778692" cy="1107996"/>
          </a:xfrm>
          <a:prstGeom prst="rect">
            <a:avLst/>
          </a:prstGeom>
          <a:noFill/>
        </p:spPr>
        <p:txBody>
          <a:bodyPr wrap="square" rtlCol="0">
            <a:spAutoFit/>
          </a:bodyPr>
          <a:lstStyle/>
          <a:p>
            <a:r>
              <a:rPr lang="en-US" sz="6600" b="1" dirty="0" smtClean="0"/>
              <a:t>Step </a:t>
            </a:r>
            <a:r>
              <a:rPr lang="en-US" sz="6600" b="1" dirty="0"/>
              <a:t>3</a:t>
            </a:r>
            <a:r>
              <a:rPr lang="en-US" sz="6600" b="1" dirty="0" smtClean="0"/>
              <a:t> TF</a:t>
            </a:r>
            <a:endParaRPr lang="en-US" sz="6600" b="1" dirty="0"/>
          </a:p>
        </p:txBody>
      </p:sp>
      <p:pic>
        <p:nvPicPr>
          <p:cNvPr id="8" name="Picture 7"/>
          <p:cNvPicPr>
            <a:picLocks noChangeAspect="1"/>
          </p:cNvPicPr>
          <p:nvPr/>
        </p:nvPicPr>
        <p:blipFill>
          <a:blip r:embed="rId2"/>
          <a:stretch>
            <a:fillRect/>
          </a:stretch>
        </p:blipFill>
        <p:spPr>
          <a:xfrm>
            <a:off x="19549996" y="170422"/>
            <a:ext cx="4437901" cy="1590711"/>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571477572"/>
              </p:ext>
            </p:extLst>
          </p:nvPr>
        </p:nvGraphicFramePr>
        <p:xfrm>
          <a:off x="4062941" y="4668038"/>
          <a:ext cx="16251765" cy="5759577"/>
        </p:xfrm>
        <a:graphic>
          <a:graphicData uri="http://schemas.openxmlformats.org/drawingml/2006/table">
            <a:tbl>
              <a:tblPr firstRow="1" bandRow="1">
                <a:tableStyleId>{5C22544A-7EE6-4342-B048-85BDC9FD1C3A}</a:tableStyleId>
              </a:tblPr>
              <a:tblGrid>
                <a:gridCol w="3250353">
                  <a:extLst>
                    <a:ext uri="{9D8B030D-6E8A-4147-A177-3AD203B41FA5}">
                      <a16:colId xmlns:a16="http://schemas.microsoft.com/office/drawing/2014/main" val="2676457758"/>
                    </a:ext>
                  </a:extLst>
                </a:gridCol>
                <a:gridCol w="3250353">
                  <a:extLst>
                    <a:ext uri="{9D8B030D-6E8A-4147-A177-3AD203B41FA5}">
                      <a16:colId xmlns:a16="http://schemas.microsoft.com/office/drawing/2014/main" val="3175253545"/>
                    </a:ext>
                  </a:extLst>
                </a:gridCol>
                <a:gridCol w="3250353">
                  <a:extLst>
                    <a:ext uri="{9D8B030D-6E8A-4147-A177-3AD203B41FA5}">
                      <a16:colId xmlns:a16="http://schemas.microsoft.com/office/drawing/2014/main" val="1767886895"/>
                    </a:ext>
                  </a:extLst>
                </a:gridCol>
                <a:gridCol w="3250353">
                  <a:extLst>
                    <a:ext uri="{9D8B030D-6E8A-4147-A177-3AD203B41FA5}">
                      <a16:colId xmlns:a16="http://schemas.microsoft.com/office/drawing/2014/main" val="775320294"/>
                    </a:ext>
                  </a:extLst>
                </a:gridCol>
                <a:gridCol w="3250353">
                  <a:extLst>
                    <a:ext uri="{9D8B030D-6E8A-4147-A177-3AD203B41FA5}">
                      <a16:colId xmlns:a16="http://schemas.microsoft.com/office/drawing/2014/main" val="162429267"/>
                    </a:ext>
                  </a:extLst>
                </a:gridCol>
              </a:tblGrid>
              <a:tr h="370840">
                <a:tc>
                  <a:txBody>
                    <a:bodyPr/>
                    <a:lstStyle/>
                    <a:p>
                      <a:pPr algn="ctr"/>
                      <a:r>
                        <a:rPr lang="en-US" dirty="0" smtClean="0"/>
                        <a:t>Word</a:t>
                      </a:r>
                      <a:endParaRPr lang="en-US" dirty="0"/>
                    </a:p>
                  </a:txBody>
                  <a:tcPr/>
                </a:tc>
                <a:tc>
                  <a:txBody>
                    <a:bodyPr/>
                    <a:lstStyle/>
                    <a:p>
                      <a:pPr algn="ctr"/>
                      <a:r>
                        <a:rPr lang="en-US" dirty="0" smtClean="0"/>
                        <a:t>Document 1</a:t>
                      </a:r>
                      <a:endParaRPr lang="en-US" dirty="0"/>
                    </a:p>
                  </a:txBody>
                  <a:tcPr/>
                </a:tc>
                <a:tc>
                  <a:txBody>
                    <a:bodyPr/>
                    <a:lstStyle/>
                    <a:p>
                      <a:pPr algn="ctr"/>
                      <a:r>
                        <a:rPr lang="en-US" dirty="0" smtClean="0"/>
                        <a:t>Document 2</a:t>
                      </a:r>
                      <a:endParaRPr lang="en-US" dirty="0"/>
                    </a:p>
                  </a:txBody>
                  <a:tcPr/>
                </a:tc>
                <a:tc>
                  <a:txBody>
                    <a:bodyPr/>
                    <a:lstStyle/>
                    <a:p>
                      <a:pPr algn="ctr"/>
                      <a:r>
                        <a:rPr lang="en-US" dirty="0" smtClean="0"/>
                        <a:t>Document 3</a:t>
                      </a:r>
                      <a:endParaRPr lang="en-US" dirty="0"/>
                    </a:p>
                  </a:txBody>
                  <a:tcPr/>
                </a:tc>
                <a:tc>
                  <a:txBody>
                    <a:bodyPr/>
                    <a:lstStyle/>
                    <a:p>
                      <a:pPr algn="ctr"/>
                      <a:r>
                        <a:rPr lang="en-US" dirty="0" smtClean="0"/>
                        <a:t>Document4</a:t>
                      </a:r>
                      <a:endParaRPr lang="en-US" dirty="0"/>
                    </a:p>
                  </a:txBody>
                  <a:tcPr/>
                </a:tc>
                <a:extLst>
                  <a:ext uri="{0D108BD9-81ED-4DB2-BD59-A6C34878D82A}">
                    <a16:rowId xmlns:a16="http://schemas.microsoft.com/office/drawing/2014/main" val="3473276543"/>
                  </a:ext>
                </a:extLst>
              </a:tr>
              <a:tr h="370840">
                <a:tc>
                  <a:txBody>
                    <a:bodyPr/>
                    <a:lstStyle/>
                    <a:p>
                      <a:pPr algn="ctr"/>
                      <a:r>
                        <a:rPr lang="en-US" dirty="0" smtClean="0"/>
                        <a:t>Many</a:t>
                      </a:r>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34877310"/>
                  </a:ext>
                </a:extLst>
              </a:tr>
              <a:tr h="370840">
                <a:tc>
                  <a:txBody>
                    <a:bodyPr/>
                    <a:lstStyle/>
                    <a:p>
                      <a:pPr algn="ctr"/>
                      <a:r>
                        <a:rPr lang="en-US" dirty="0" smtClean="0"/>
                        <a:t>Record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379519191"/>
                  </a:ext>
                </a:extLst>
              </a:tr>
              <a:tr h="370840">
                <a:tc>
                  <a:txBody>
                    <a:bodyPr/>
                    <a:lstStyle/>
                    <a:p>
                      <a:pPr algn="ctr"/>
                      <a:r>
                        <a:rPr lang="en-US" dirty="0" smtClean="0"/>
                        <a:t>Modern</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4231644781"/>
                  </a:ext>
                </a:extLst>
              </a:tr>
              <a:tr h="370840">
                <a:tc>
                  <a:txBody>
                    <a:bodyPr/>
                    <a:lstStyle/>
                    <a:p>
                      <a:pPr algn="ctr"/>
                      <a:r>
                        <a:rPr lang="en-US" dirty="0" smtClean="0"/>
                        <a:t>Watch</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2826067198"/>
                  </a:ext>
                </a:extLst>
              </a:tr>
              <a:tr h="370840">
                <a:tc>
                  <a:txBody>
                    <a:bodyPr/>
                    <a:lstStyle/>
                    <a:p>
                      <a:pPr algn="ctr"/>
                      <a:r>
                        <a:rPr lang="en-US" dirty="0" smtClean="0"/>
                        <a:t>Play</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2822227733"/>
                  </a:ext>
                </a:extLst>
              </a:tr>
              <a:tr h="370840">
                <a:tc>
                  <a:txBody>
                    <a:bodyPr/>
                    <a:lstStyle/>
                    <a:p>
                      <a:pPr algn="ctr"/>
                      <a:r>
                        <a:rPr lang="en-US" dirty="0" smtClean="0"/>
                        <a:t>Together</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3370379307"/>
                  </a:ext>
                </a:extLst>
              </a:tr>
              <a:tr h="370840">
                <a:tc>
                  <a:txBody>
                    <a:bodyPr/>
                    <a:lstStyle/>
                    <a:p>
                      <a:pPr algn="ctr"/>
                      <a:r>
                        <a:rPr lang="en-US" dirty="0" smtClean="0"/>
                        <a:t>Treat</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1675433070"/>
                  </a:ext>
                </a:extLst>
              </a:tr>
              <a:tr h="370840">
                <a:tc>
                  <a:txBody>
                    <a:bodyPr/>
                    <a:lstStyle/>
                    <a:p>
                      <a:pPr algn="ctr"/>
                      <a:r>
                        <a:rPr lang="en-US" dirty="0" smtClean="0"/>
                        <a:t>view</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2833096150"/>
                  </a:ext>
                </a:extLst>
              </a:tr>
            </a:tbl>
          </a:graphicData>
        </a:graphic>
      </p:graphicFrame>
    </p:spTree>
    <p:extLst>
      <p:ext uri="{BB962C8B-B14F-4D97-AF65-F5344CB8AC3E}">
        <p14:creationId xmlns:p14="http://schemas.microsoft.com/office/powerpoint/2010/main" val="4264779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81554"/>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715646" y="410618"/>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11598958" y="315079"/>
            <a:ext cx="12778692" cy="1107996"/>
          </a:xfrm>
          <a:prstGeom prst="rect">
            <a:avLst/>
          </a:prstGeom>
          <a:noFill/>
        </p:spPr>
        <p:txBody>
          <a:bodyPr wrap="square" rtlCol="0">
            <a:spAutoFit/>
          </a:bodyPr>
          <a:lstStyle/>
          <a:p>
            <a:r>
              <a:rPr lang="en-US" sz="6600" b="1" dirty="0" smtClean="0"/>
              <a:t>Step 3 Find IDF</a:t>
            </a:r>
            <a:endParaRPr lang="en-US" sz="6600" b="1" dirty="0"/>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val="0"/>
              </a:ext>
            </a:extLst>
          </a:blip>
          <a:srcRect r="77882" b="77244"/>
          <a:stretch/>
        </p:blipFill>
        <p:spPr>
          <a:xfrm>
            <a:off x="19214242" y="238755"/>
            <a:ext cx="3629656" cy="1642799"/>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648566126"/>
              </p:ext>
            </p:extLst>
          </p:nvPr>
        </p:nvGraphicFramePr>
        <p:xfrm>
          <a:off x="4063512" y="1958258"/>
          <a:ext cx="16251768" cy="10879201"/>
        </p:xfrm>
        <a:graphic>
          <a:graphicData uri="http://schemas.openxmlformats.org/drawingml/2006/table">
            <a:tbl>
              <a:tblPr firstRow="1" bandRow="1">
                <a:tableStyleId>{5C22544A-7EE6-4342-B048-85BDC9FD1C3A}</a:tableStyleId>
              </a:tblPr>
              <a:tblGrid>
                <a:gridCol w="5417256">
                  <a:extLst>
                    <a:ext uri="{9D8B030D-6E8A-4147-A177-3AD203B41FA5}">
                      <a16:colId xmlns:a16="http://schemas.microsoft.com/office/drawing/2014/main" val="1836299013"/>
                    </a:ext>
                  </a:extLst>
                </a:gridCol>
                <a:gridCol w="5417256">
                  <a:extLst>
                    <a:ext uri="{9D8B030D-6E8A-4147-A177-3AD203B41FA5}">
                      <a16:colId xmlns:a16="http://schemas.microsoft.com/office/drawing/2014/main" val="3631971538"/>
                    </a:ext>
                  </a:extLst>
                </a:gridCol>
                <a:gridCol w="5417256">
                  <a:extLst>
                    <a:ext uri="{9D8B030D-6E8A-4147-A177-3AD203B41FA5}">
                      <a16:colId xmlns:a16="http://schemas.microsoft.com/office/drawing/2014/main" val="3531010108"/>
                    </a:ext>
                  </a:extLst>
                </a:gridCol>
              </a:tblGrid>
              <a:tr h="370840">
                <a:tc>
                  <a:txBody>
                    <a:bodyPr/>
                    <a:lstStyle/>
                    <a:p>
                      <a:pPr algn="ctr"/>
                      <a:r>
                        <a:rPr lang="en-US" dirty="0" smtClean="0"/>
                        <a:t>Word</a:t>
                      </a:r>
                      <a:endParaRPr lang="en-US" dirty="0"/>
                    </a:p>
                  </a:txBody>
                  <a:tcPr/>
                </a:tc>
                <a:tc>
                  <a:txBody>
                    <a:bodyPr/>
                    <a:lstStyle/>
                    <a:p>
                      <a:pPr algn="ctr"/>
                      <a:r>
                        <a:rPr lang="en-US" dirty="0" smtClean="0"/>
                        <a:t>Formula</a:t>
                      </a:r>
                      <a:endParaRPr lang="en-US" dirty="0"/>
                    </a:p>
                  </a:txBody>
                  <a:tcPr/>
                </a:tc>
                <a:tc>
                  <a:txBody>
                    <a:bodyPr/>
                    <a:lstStyle/>
                    <a:p>
                      <a:pPr algn="ctr"/>
                      <a:r>
                        <a:rPr lang="en-US" dirty="0" smtClean="0"/>
                        <a:t>Value</a:t>
                      </a:r>
                      <a:endParaRPr lang="en-US" dirty="0"/>
                    </a:p>
                  </a:txBody>
                  <a:tcPr/>
                </a:tc>
                <a:extLst>
                  <a:ext uri="{0D108BD9-81ED-4DB2-BD59-A6C34878D82A}">
                    <a16:rowId xmlns:a16="http://schemas.microsoft.com/office/drawing/2014/main" val="3343441493"/>
                  </a:ext>
                </a:extLst>
              </a:tr>
              <a:tr h="370840">
                <a:tc>
                  <a:txBody>
                    <a:bodyPr/>
                    <a:lstStyle/>
                    <a:p>
                      <a:pPr algn="ctr"/>
                      <a:r>
                        <a:rPr lang="en-US" dirty="0" err="1" smtClean="0"/>
                        <a:t>Sachin</a:t>
                      </a:r>
                      <a:endParaRPr lang="en-US" dirty="0"/>
                    </a:p>
                  </a:txBody>
                  <a:tcPr/>
                </a:tc>
                <a:tc>
                  <a:txBody>
                    <a:bodyPr/>
                    <a:lstStyle/>
                    <a:p>
                      <a:pPr algn="ctr"/>
                      <a:r>
                        <a:rPr lang="en-US" dirty="0" smtClean="0"/>
                        <a:t>Ln(4/3)</a:t>
                      </a:r>
                      <a:endParaRPr lang="en-US" dirty="0"/>
                    </a:p>
                  </a:txBody>
                  <a:tcPr/>
                </a:tc>
                <a:tc>
                  <a:txBody>
                    <a:bodyPr/>
                    <a:lstStyle/>
                    <a:p>
                      <a:pPr algn="ctr"/>
                      <a:r>
                        <a:rPr lang="en-US" dirty="0" smtClean="0"/>
                        <a:t>0.287</a:t>
                      </a:r>
                      <a:endParaRPr lang="en-US" dirty="0"/>
                    </a:p>
                  </a:txBody>
                  <a:tcPr/>
                </a:tc>
                <a:extLst>
                  <a:ext uri="{0D108BD9-81ED-4DB2-BD59-A6C34878D82A}">
                    <a16:rowId xmlns:a16="http://schemas.microsoft.com/office/drawing/2014/main" val="2933670313"/>
                  </a:ext>
                </a:extLst>
              </a:tr>
              <a:tr h="370840">
                <a:tc>
                  <a:txBody>
                    <a:bodyPr/>
                    <a:lstStyle/>
                    <a:p>
                      <a:pPr algn="ctr"/>
                      <a:r>
                        <a:rPr lang="en-US" dirty="0" err="1" smtClean="0"/>
                        <a:t>Kapil</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4058030759"/>
                  </a:ext>
                </a:extLst>
              </a:tr>
              <a:tr h="370840">
                <a:tc>
                  <a:txBody>
                    <a:bodyPr/>
                    <a:lstStyle/>
                    <a:p>
                      <a:pPr algn="ctr"/>
                      <a:r>
                        <a:rPr lang="en-US" dirty="0" err="1" smtClean="0"/>
                        <a:t>Dhoni</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Ln(4/3)</a:t>
                      </a:r>
                    </a:p>
                  </a:txBody>
                  <a:tcPr/>
                </a:tc>
                <a:tc>
                  <a:txBody>
                    <a:bodyPr/>
                    <a:lstStyle/>
                    <a:p>
                      <a:pPr algn="ctr"/>
                      <a:r>
                        <a:rPr lang="en-US" dirty="0" smtClean="0"/>
                        <a:t>0.287</a:t>
                      </a:r>
                      <a:endParaRPr lang="en-US" dirty="0"/>
                    </a:p>
                  </a:txBody>
                  <a:tcPr/>
                </a:tc>
                <a:extLst>
                  <a:ext uri="{0D108BD9-81ED-4DB2-BD59-A6C34878D82A}">
                    <a16:rowId xmlns:a16="http://schemas.microsoft.com/office/drawing/2014/main" val="40295794"/>
                  </a:ext>
                </a:extLst>
              </a:tr>
              <a:tr h="370840">
                <a:tc>
                  <a:txBody>
                    <a:bodyPr/>
                    <a:lstStyle/>
                    <a:p>
                      <a:pPr algn="ctr"/>
                      <a:r>
                        <a:rPr lang="en-US" dirty="0" smtClean="0"/>
                        <a:t>Hallmarks</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3113202440"/>
                  </a:ext>
                </a:extLst>
              </a:tr>
              <a:tr h="370840">
                <a:tc>
                  <a:txBody>
                    <a:bodyPr/>
                    <a:lstStyle/>
                    <a:p>
                      <a:pPr algn="ctr"/>
                      <a:r>
                        <a:rPr lang="en-US" dirty="0" smtClean="0"/>
                        <a:t>India</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34242543"/>
                  </a:ext>
                </a:extLst>
              </a:tr>
              <a:tr h="370840">
                <a:tc>
                  <a:txBody>
                    <a:bodyPr/>
                    <a:lstStyle/>
                    <a:p>
                      <a:pPr algn="ctr"/>
                      <a:r>
                        <a:rPr lang="en-US" dirty="0" smtClean="0"/>
                        <a:t>Cricket</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Ln(4/4)</a:t>
                      </a:r>
                    </a:p>
                  </a:txBody>
                  <a:tcPr/>
                </a:tc>
                <a:tc>
                  <a:txBody>
                    <a:bodyPr/>
                    <a:lstStyle/>
                    <a:p>
                      <a:pPr algn="ctr"/>
                      <a:r>
                        <a:rPr lang="en-US" dirty="0" smtClean="0"/>
                        <a:t>0</a:t>
                      </a:r>
                      <a:endParaRPr lang="en-US" dirty="0"/>
                    </a:p>
                  </a:txBody>
                  <a:tcPr/>
                </a:tc>
                <a:extLst>
                  <a:ext uri="{0D108BD9-81ED-4DB2-BD59-A6C34878D82A}">
                    <a16:rowId xmlns:a16="http://schemas.microsoft.com/office/drawing/2014/main" val="1316212029"/>
                  </a:ext>
                </a:extLst>
              </a:tr>
              <a:tr h="370840">
                <a:tc>
                  <a:txBody>
                    <a:bodyPr/>
                    <a:lstStyle/>
                    <a:p>
                      <a:pPr algn="ctr"/>
                      <a:r>
                        <a:rPr lang="en-US" dirty="0" smtClean="0"/>
                        <a:t>Form</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4041408999"/>
                  </a:ext>
                </a:extLst>
              </a:tr>
              <a:tr h="370840">
                <a:tc>
                  <a:txBody>
                    <a:bodyPr/>
                    <a:lstStyle/>
                    <a:p>
                      <a:pPr algn="ctr"/>
                      <a:r>
                        <a:rPr lang="en-US" dirty="0" err="1" smtClean="0"/>
                        <a:t>WorldWide</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2682579704"/>
                  </a:ext>
                </a:extLst>
              </a:tr>
              <a:tr h="370840">
                <a:tc>
                  <a:txBody>
                    <a:bodyPr/>
                    <a:lstStyle/>
                    <a:p>
                      <a:pPr algn="ctr"/>
                      <a:r>
                        <a:rPr lang="en-US" dirty="0" smtClean="0"/>
                        <a:t>God</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2342592960"/>
                  </a:ext>
                </a:extLst>
              </a:tr>
              <a:tr h="370840">
                <a:tc>
                  <a:txBody>
                    <a:bodyPr/>
                    <a:lstStyle/>
                    <a:p>
                      <a:pPr algn="ctr"/>
                      <a:r>
                        <a:rPr lang="en-US" dirty="0" smtClean="0"/>
                        <a:t>Whereas</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3553542367"/>
                  </a:ext>
                </a:extLst>
              </a:tr>
              <a:tr h="370840">
                <a:tc>
                  <a:txBody>
                    <a:bodyPr/>
                    <a:lstStyle/>
                    <a:p>
                      <a:pPr algn="ctr"/>
                      <a:r>
                        <a:rPr lang="en-US" dirty="0" smtClean="0"/>
                        <a:t>Fit</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518337639"/>
                  </a:ext>
                </a:extLst>
              </a:tr>
              <a:tr h="370840">
                <a:tc>
                  <a:txBody>
                    <a:bodyPr/>
                    <a:lstStyle/>
                    <a:p>
                      <a:pPr algn="ctr"/>
                      <a:r>
                        <a:rPr lang="en-US" dirty="0" smtClean="0"/>
                        <a:t>Level</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375013069"/>
                  </a:ext>
                </a:extLst>
              </a:tr>
              <a:tr h="370840">
                <a:tc>
                  <a:txBody>
                    <a:bodyPr/>
                    <a:lstStyle/>
                    <a:p>
                      <a:pPr algn="ctr"/>
                      <a:r>
                        <a:rPr lang="en-US" dirty="0" err="1" smtClean="0"/>
                        <a:t>Virat</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102930297"/>
                  </a:ext>
                </a:extLst>
              </a:tr>
              <a:tr h="370840">
                <a:tc>
                  <a:txBody>
                    <a:bodyPr/>
                    <a:lstStyle/>
                    <a:p>
                      <a:pPr algn="ctr"/>
                      <a:r>
                        <a:rPr lang="en-US" dirty="0" err="1" smtClean="0"/>
                        <a:t>Rohit</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994604298"/>
                  </a:ext>
                </a:extLst>
              </a:tr>
              <a:tr h="370840">
                <a:tc>
                  <a:txBody>
                    <a:bodyPr/>
                    <a:lstStyle/>
                    <a:p>
                      <a:pPr algn="ctr"/>
                      <a:r>
                        <a:rPr lang="en-US" dirty="0" smtClean="0"/>
                        <a:t>Life</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3108882238"/>
                  </a:ext>
                </a:extLst>
              </a:tr>
              <a:tr h="353717">
                <a:tc>
                  <a:txBody>
                    <a:bodyPr/>
                    <a:lstStyle/>
                    <a:p>
                      <a:pPr algn="ctr"/>
                      <a:r>
                        <a:rPr lang="en-US" dirty="0" smtClean="0"/>
                        <a:t>Break</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4226029620"/>
                  </a:ext>
                </a:extLst>
              </a:tr>
            </a:tbl>
          </a:graphicData>
        </a:graphic>
      </p:graphicFrame>
    </p:spTree>
    <p:extLst>
      <p:ext uri="{BB962C8B-B14F-4D97-AF65-F5344CB8AC3E}">
        <p14:creationId xmlns:p14="http://schemas.microsoft.com/office/powerpoint/2010/main" val="24783484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81554"/>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715646" y="410618"/>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11598958" y="315079"/>
            <a:ext cx="12778692" cy="1107996"/>
          </a:xfrm>
          <a:prstGeom prst="rect">
            <a:avLst/>
          </a:prstGeom>
          <a:noFill/>
        </p:spPr>
        <p:txBody>
          <a:bodyPr wrap="square" rtlCol="0">
            <a:spAutoFit/>
          </a:bodyPr>
          <a:lstStyle/>
          <a:p>
            <a:r>
              <a:rPr lang="en-US" sz="6600" b="1" dirty="0" smtClean="0"/>
              <a:t>Step 3 Find IDF</a:t>
            </a:r>
            <a:endParaRPr lang="en-US" sz="6600" b="1" dirty="0"/>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val="0"/>
              </a:ext>
            </a:extLst>
          </a:blip>
          <a:srcRect r="77882" b="77244"/>
          <a:stretch/>
        </p:blipFill>
        <p:spPr>
          <a:xfrm>
            <a:off x="19214242" y="238755"/>
            <a:ext cx="3629656" cy="1642799"/>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293568370"/>
              </p:ext>
            </p:extLst>
          </p:nvPr>
        </p:nvGraphicFramePr>
        <p:xfrm>
          <a:off x="4063512" y="2244494"/>
          <a:ext cx="16251768" cy="5759577"/>
        </p:xfrm>
        <a:graphic>
          <a:graphicData uri="http://schemas.openxmlformats.org/drawingml/2006/table">
            <a:tbl>
              <a:tblPr firstRow="1" bandRow="1">
                <a:tableStyleId>{5C22544A-7EE6-4342-B048-85BDC9FD1C3A}</a:tableStyleId>
              </a:tblPr>
              <a:tblGrid>
                <a:gridCol w="5417256">
                  <a:extLst>
                    <a:ext uri="{9D8B030D-6E8A-4147-A177-3AD203B41FA5}">
                      <a16:colId xmlns:a16="http://schemas.microsoft.com/office/drawing/2014/main" val="1836299013"/>
                    </a:ext>
                  </a:extLst>
                </a:gridCol>
                <a:gridCol w="5417256">
                  <a:extLst>
                    <a:ext uri="{9D8B030D-6E8A-4147-A177-3AD203B41FA5}">
                      <a16:colId xmlns:a16="http://schemas.microsoft.com/office/drawing/2014/main" val="3631971538"/>
                    </a:ext>
                  </a:extLst>
                </a:gridCol>
                <a:gridCol w="5417256">
                  <a:extLst>
                    <a:ext uri="{9D8B030D-6E8A-4147-A177-3AD203B41FA5}">
                      <a16:colId xmlns:a16="http://schemas.microsoft.com/office/drawing/2014/main" val="3531010108"/>
                    </a:ext>
                  </a:extLst>
                </a:gridCol>
              </a:tblGrid>
              <a:tr h="370840">
                <a:tc>
                  <a:txBody>
                    <a:bodyPr/>
                    <a:lstStyle/>
                    <a:p>
                      <a:pPr algn="ctr"/>
                      <a:r>
                        <a:rPr lang="en-US" dirty="0" smtClean="0"/>
                        <a:t>Word</a:t>
                      </a:r>
                      <a:endParaRPr lang="en-US" dirty="0"/>
                    </a:p>
                  </a:txBody>
                  <a:tcPr/>
                </a:tc>
                <a:tc>
                  <a:txBody>
                    <a:bodyPr/>
                    <a:lstStyle/>
                    <a:p>
                      <a:pPr algn="ctr"/>
                      <a:r>
                        <a:rPr lang="en-US" dirty="0" smtClean="0"/>
                        <a:t>Formula</a:t>
                      </a:r>
                      <a:endParaRPr lang="en-US" dirty="0"/>
                    </a:p>
                  </a:txBody>
                  <a:tcPr/>
                </a:tc>
                <a:tc>
                  <a:txBody>
                    <a:bodyPr/>
                    <a:lstStyle/>
                    <a:p>
                      <a:pPr algn="ctr"/>
                      <a:r>
                        <a:rPr lang="en-US" dirty="0" smtClean="0"/>
                        <a:t>Value</a:t>
                      </a:r>
                      <a:endParaRPr lang="en-US" dirty="0"/>
                    </a:p>
                  </a:txBody>
                  <a:tcPr/>
                </a:tc>
                <a:extLst>
                  <a:ext uri="{0D108BD9-81ED-4DB2-BD59-A6C34878D82A}">
                    <a16:rowId xmlns:a16="http://schemas.microsoft.com/office/drawing/2014/main" val="3343441493"/>
                  </a:ext>
                </a:extLst>
              </a:tr>
              <a:tr h="370840">
                <a:tc>
                  <a:txBody>
                    <a:bodyPr/>
                    <a:lstStyle/>
                    <a:p>
                      <a:pPr algn="ctr"/>
                      <a:r>
                        <a:rPr lang="en-US" dirty="0" smtClean="0"/>
                        <a:t>Many</a:t>
                      </a:r>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2933670313"/>
                  </a:ext>
                </a:extLst>
              </a:tr>
              <a:tr h="370840">
                <a:tc>
                  <a:txBody>
                    <a:bodyPr/>
                    <a:lstStyle/>
                    <a:p>
                      <a:pPr algn="ctr"/>
                      <a:r>
                        <a:rPr lang="en-US" dirty="0" smtClean="0"/>
                        <a:t>Record</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4007034768"/>
                  </a:ext>
                </a:extLst>
              </a:tr>
              <a:tr h="370840">
                <a:tc>
                  <a:txBody>
                    <a:bodyPr/>
                    <a:lstStyle/>
                    <a:p>
                      <a:pPr algn="ctr"/>
                      <a:r>
                        <a:rPr lang="en-US" dirty="0" smtClean="0"/>
                        <a:t>Modern</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2363293234"/>
                  </a:ext>
                </a:extLst>
              </a:tr>
              <a:tr h="370840">
                <a:tc>
                  <a:txBody>
                    <a:bodyPr/>
                    <a:lstStyle/>
                    <a:p>
                      <a:pPr algn="ctr"/>
                      <a:r>
                        <a:rPr lang="en-US" dirty="0" smtClean="0"/>
                        <a:t>Watch</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2381908736"/>
                  </a:ext>
                </a:extLst>
              </a:tr>
              <a:tr h="370840">
                <a:tc>
                  <a:txBody>
                    <a:bodyPr/>
                    <a:lstStyle/>
                    <a:p>
                      <a:pPr algn="ctr"/>
                      <a:r>
                        <a:rPr lang="en-US" dirty="0" smtClean="0"/>
                        <a:t>Play</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3278614761"/>
                  </a:ext>
                </a:extLst>
              </a:tr>
              <a:tr h="370840">
                <a:tc>
                  <a:txBody>
                    <a:bodyPr/>
                    <a:lstStyle/>
                    <a:p>
                      <a:pPr algn="ctr"/>
                      <a:r>
                        <a:rPr lang="en-US" dirty="0" smtClean="0"/>
                        <a:t>Together</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747586714"/>
                  </a:ext>
                </a:extLst>
              </a:tr>
              <a:tr h="370840">
                <a:tc>
                  <a:txBody>
                    <a:bodyPr/>
                    <a:lstStyle/>
                    <a:p>
                      <a:pPr algn="ctr"/>
                      <a:r>
                        <a:rPr lang="en-US" dirty="0" smtClean="0"/>
                        <a:t>Treat</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11745428"/>
                  </a:ext>
                </a:extLst>
              </a:tr>
              <a:tr h="370840">
                <a:tc>
                  <a:txBody>
                    <a:bodyPr/>
                    <a:lstStyle/>
                    <a:p>
                      <a:pPr algn="ctr"/>
                      <a:r>
                        <a:rPr lang="en-US" dirty="0" smtClean="0"/>
                        <a:t>view</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643163166"/>
                  </a:ext>
                </a:extLst>
              </a:tr>
            </a:tbl>
          </a:graphicData>
        </a:graphic>
      </p:graphicFrame>
    </p:spTree>
    <p:extLst>
      <p:ext uri="{BB962C8B-B14F-4D97-AF65-F5344CB8AC3E}">
        <p14:creationId xmlns:p14="http://schemas.microsoft.com/office/powerpoint/2010/main" val="1277505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63973"/>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1847344" y="360237"/>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10987359" y="360237"/>
            <a:ext cx="20422676" cy="1107996"/>
          </a:xfrm>
          <a:prstGeom prst="rect">
            <a:avLst/>
          </a:prstGeom>
          <a:noFill/>
        </p:spPr>
        <p:txBody>
          <a:bodyPr wrap="square" rtlCol="0">
            <a:spAutoFit/>
          </a:bodyPr>
          <a:lstStyle/>
          <a:p>
            <a:r>
              <a:rPr lang="en-US" sz="6600" b="1" dirty="0" smtClean="0"/>
              <a:t>Step 4 Compare results </a:t>
            </a:r>
            <a:endParaRPr lang="en-US" sz="6600" b="1" dirty="0"/>
          </a:p>
        </p:txBody>
      </p:sp>
      <p:graphicFrame>
        <p:nvGraphicFramePr>
          <p:cNvPr id="2" name="Table 1"/>
          <p:cNvGraphicFramePr>
            <a:graphicFrameLocks noGrp="1"/>
          </p:cNvGraphicFramePr>
          <p:nvPr>
            <p:extLst>
              <p:ext uri="{D42A27DB-BD31-4B8C-83A1-F6EECF244321}">
                <p14:modId xmlns:p14="http://schemas.microsoft.com/office/powerpoint/2010/main" val="2002717563"/>
              </p:ext>
            </p:extLst>
          </p:nvPr>
        </p:nvGraphicFramePr>
        <p:xfrm>
          <a:off x="215150" y="2808833"/>
          <a:ext cx="23756474" cy="4866934"/>
        </p:xfrm>
        <a:graphic>
          <a:graphicData uri="http://schemas.openxmlformats.org/drawingml/2006/table">
            <a:tbl>
              <a:tblPr firstRow="1" bandRow="1">
                <a:tableStyleId>{5C22544A-7EE6-4342-B048-85BDC9FD1C3A}</a:tableStyleId>
              </a:tblPr>
              <a:tblGrid>
                <a:gridCol w="3010944">
                  <a:extLst>
                    <a:ext uri="{9D8B030D-6E8A-4147-A177-3AD203B41FA5}">
                      <a16:colId xmlns:a16="http://schemas.microsoft.com/office/drawing/2014/main" val="1371196804"/>
                    </a:ext>
                  </a:extLst>
                </a:gridCol>
                <a:gridCol w="1811675">
                  <a:extLst>
                    <a:ext uri="{9D8B030D-6E8A-4147-A177-3AD203B41FA5}">
                      <a16:colId xmlns:a16="http://schemas.microsoft.com/office/drawing/2014/main" val="3306368217"/>
                    </a:ext>
                  </a:extLst>
                </a:gridCol>
                <a:gridCol w="1474196">
                  <a:extLst>
                    <a:ext uri="{9D8B030D-6E8A-4147-A177-3AD203B41FA5}">
                      <a16:colId xmlns:a16="http://schemas.microsoft.com/office/drawing/2014/main" val="3680927973"/>
                    </a:ext>
                  </a:extLst>
                </a:gridCol>
                <a:gridCol w="1628215">
                  <a:extLst>
                    <a:ext uri="{9D8B030D-6E8A-4147-A177-3AD203B41FA5}">
                      <a16:colId xmlns:a16="http://schemas.microsoft.com/office/drawing/2014/main" val="461357151"/>
                    </a:ext>
                  </a:extLst>
                </a:gridCol>
                <a:gridCol w="2456102">
                  <a:extLst>
                    <a:ext uri="{9D8B030D-6E8A-4147-A177-3AD203B41FA5}">
                      <a16:colId xmlns:a16="http://schemas.microsoft.com/office/drawing/2014/main" val="311101643"/>
                    </a:ext>
                  </a:extLst>
                </a:gridCol>
                <a:gridCol w="1488142">
                  <a:extLst>
                    <a:ext uri="{9D8B030D-6E8A-4147-A177-3AD203B41FA5}">
                      <a16:colId xmlns:a16="http://schemas.microsoft.com/office/drawing/2014/main" val="3223696423"/>
                    </a:ext>
                  </a:extLst>
                </a:gridCol>
                <a:gridCol w="1703294">
                  <a:extLst>
                    <a:ext uri="{9D8B030D-6E8A-4147-A177-3AD203B41FA5}">
                      <a16:colId xmlns:a16="http://schemas.microsoft.com/office/drawing/2014/main" val="69073305"/>
                    </a:ext>
                  </a:extLst>
                </a:gridCol>
                <a:gridCol w="1973233">
                  <a:extLst>
                    <a:ext uri="{9D8B030D-6E8A-4147-A177-3AD203B41FA5}">
                      <a16:colId xmlns:a16="http://schemas.microsoft.com/office/drawing/2014/main" val="3740311449"/>
                    </a:ext>
                  </a:extLst>
                </a:gridCol>
                <a:gridCol w="2419473">
                  <a:extLst>
                    <a:ext uri="{9D8B030D-6E8A-4147-A177-3AD203B41FA5}">
                      <a16:colId xmlns:a16="http://schemas.microsoft.com/office/drawing/2014/main" val="2450007923"/>
                    </a:ext>
                  </a:extLst>
                </a:gridCol>
                <a:gridCol w="1290917">
                  <a:extLst>
                    <a:ext uri="{9D8B030D-6E8A-4147-A177-3AD203B41FA5}">
                      <a16:colId xmlns:a16="http://schemas.microsoft.com/office/drawing/2014/main" val="341822452"/>
                    </a:ext>
                  </a:extLst>
                </a:gridCol>
                <a:gridCol w="1918447">
                  <a:extLst>
                    <a:ext uri="{9D8B030D-6E8A-4147-A177-3AD203B41FA5}">
                      <a16:colId xmlns:a16="http://schemas.microsoft.com/office/drawing/2014/main" val="3064783717"/>
                    </a:ext>
                  </a:extLst>
                </a:gridCol>
                <a:gridCol w="1255059">
                  <a:extLst>
                    <a:ext uri="{9D8B030D-6E8A-4147-A177-3AD203B41FA5}">
                      <a16:colId xmlns:a16="http://schemas.microsoft.com/office/drawing/2014/main" val="3888055993"/>
                    </a:ext>
                  </a:extLst>
                </a:gridCol>
                <a:gridCol w="1326777">
                  <a:extLst>
                    <a:ext uri="{9D8B030D-6E8A-4147-A177-3AD203B41FA5}">
                      <a16:colId xmlns:a16="http://schemas.microsoft.com/office/drawing/2014/main" val="3955234498"/>
                    </a:ext>
                  </a:extLst>
                </a:gridCol>
              </a:tblGrid>
              <a:tr h="919617">
                <a:tc>
                  <a:txBody>
                    <a:bodyPr/>
                    <a:lstStyle/>
                    <a:p>
                      <a:pPr algn="ctr"/>
                      <a:r>
                        <a:rPr lang="en-US" dirty="0" smtClean="0"/>
                        <a:t>Words  /</a:t>
                      </a:r>
                    </a:p>
                    <a:p>
                      <a:pPr algn="ctr"/>
                      <a:r>
                        <a:rPr lang="en-US" dirty="0" err="1" smtClean="0"/>
                        <a:t>Dcouments</a:t>
                      </a:r>
                      <a:endParaRPr lang="en-US" dirty="0"/>
                    </a:p>
                  </a:txBody>
                  <a:tcPr/>
                </a:tc>
                <a:tc>
                  <a:txBody>
                    <a:bodyPr/>
                    <a:lstStyle/>
                    <a:p>
                      <a:pPr algn="ctr"/>
                      <a:r>
                        <a:rPr lang="en-US" dirty="0" err="1" smtClean="0"/>
                        <a:t>Sachin</a:t>
                      </a:r>
                      <a:endParaRPr lang="en-US" dirty="0"/>
                    </a:p>
                  </a:txBody>
                  <a:tcPr/>
                </a:tc>
                <a:tc>
                  <a:txBody>
                    <a:bodyPr/>
                    <a:lstStyle/>
                    <a:p>
                      <a:pPr algn="ctr"/>
                      <a:r>
                        <a:rPr lang="en-US" dirty="0" err="1" smtClean="0"/>
                        <a:t>Kapil</a:t>
                      </a:r>
                      <a:endParaRPr lang="en-US" dirty="0"/>
                    </a:p>
                  </a:txBody>
                  <a:tcPr/>
                </a:tc>
                <a:tc>
                  <a:txBody>
                    <a:bodyPr/>
                    <a:lstStyle/>
                    <a:p>
                      <a:pPr algn="ctr"/>
                      <a:r>
                        <a:rPr lang="en-US" dirty="0" err="1" smtClean="0"/>
                        <a:t>Dhoni</a:t>
                      </a:r>
                      <a:endParaRPr lang="en-US" dirty="0"/>
                    </a:p>
                  </a:txBody>
                  <a:tcPr/>
                </a:tc>
                <a:tc>
                  <a:txBody>
                    <a:bodyPr/>
                    <a:lstStyle/>
                    <a:p>
                      <a:pPr algn="ctr"/>
                      <a:r>
                        <a:rPr lang="en-US" dirty="0" smtClean="0"/>
                        <a:t>Hallmarks</a:t>
                      </a:r>
                      <a:endParaRPr lang="en-US" dirty="0"/>
                    </a:p>
                  </a:txBody>
                  <a:tcPr/>
                </a:tc>
                <a:tc>
                  <a:txBody>
                    <a:bodyPr/>
                    <a:lstStyle/>
                    <a:p>
                      <a:pPr algn="ctr"/>
                      <a:r>
                        <a:rPr lang="en-US" dirty="0" smtClean="0"/>
                        <a:t>India</a:t>
                      </a:r>
                      <a:endParaRPr lang="en-US" dirty="0"/>
                    </a:p>
                  </a:txBody>
                  <a:tcPr/>
                </a:tc>
                <a:tc>
                  <a:txBody>
                    <a:bodyPr/>
                    <a:lstStyle/>
                    <a:p>
                      <a:pPr algn="ctr"/>
                      <a:r>
                        <a:rPr lang="en-US" dirty="0" smtClean="0"/>
                        <a:t>Cricket</a:t>
                      </a:r>
                      <a:endParaRPr lang="en-US" dirty="0"/>
                    </a:p>
                  </a:txBody>
                  <a:tcPr/>
                </a:tc>
                <a:tc>
                  <a:txBody>
                    <a:bodyPr/>
                    <a:lstStyle/>
                    <a:p>
                      <a:pPr algn="ctr"/>
                      <a:r>
                        <a:rPr lang="en-US" dirty="0" smtClean="0"/>
                        <a:t>Form</a:t>
                      </a:r>
                      <a:endParaRPr lang="en-US" dirty="0"/>
                    </a:p>
                  </a:txBody>
                  <a:tcPr/>
                </a:tc>
                <a:tc>
                  <a:txBody>
                    <a:bodyPr/>
                    <a:lstStyle/>
                    <a:p>
                      <a:pPr algn="ctr"/>
                      <a:r>
                        <a:rPr lang="en-US" dirty="0" err="1" smtClean="0"/>
                        <a:t>WorldWide</a:t>
                      </a:r>
                      <a:endParaRPr lang="en-US" dirty="0"/>
                    </a:p>
                  </a:txBody>
                  <a:tcPr/>
                </a:tc>
                <a:tc>
                  <a:txBody>
                    <a:bodyPr/>
                    <a:lstStyle/>
                    <a:p>
                      <a:pPr algn="ctr"/>
                      <a:r>
                        <a:rPr lang="en-US" dirty="0" smtClean="0"/>
                        <a:t>God</a:t>
                      </a:r>
                      <a:endParaRPr lang="en-US" dirty="0"/>
                    </a:p>
                  </a:txBody>
                  <a:tcPr/>
                </a:tc>
                <a:tc>
                  <a:txBody>
                    <a:bodyPr/>
                    <a:lstStyle/>
                    <a:p>
                      <a:pPr algn="ctr"/>
                      <a:r>
                        <a:rPr lang="en-US" dirty="0" smtClean="0"/>
                        <a:t>Whereas</a:t>
                      </a:r>
                      <a:endParaRPr lang="en-US" dirty="0"/>
                    </a:p>
                  </a:txBody>
                  <a:tcPr/>
                </a:tc>
                <a:tc>
                  <a:txBody>
                    <a:bodyPr/>
                    <a:lstStyle/>
                    <a:p>
                      <a:pPr algn="ctr"/>
                      <a:r>
                        <a:rPr lang="en-US" dirty="0" smtClean="0"/>
                        <a:t>Fit</a:t>
                      </a:r>
                      <a:endParaRPr lang="en-US" dirty="0"/>
                    </a:p>
                  </a:txBody>
                  <a:tcPr/>
                </a:tc>
                <a:tc>
                  <a:txBody>
                    <a:bodyPr/>
                    <a:lstStyle/>
                    <a:p>
                      <a:pPr algn="ctr"/>
                      <a:r>
                        <a:rPr lang="en-US" dirty="0" smtClean="0"/>
                        <a:t>Level</a:t>
                      </a:r>
                      <a:endParaRPr lang="en-US" dirty="0"/>
                    </a:p>
                  </a:txBody>
                  <a:tcPr/>
                </a:tc>
                <a:extLst>
                  <a:ext uri="{0D108BD9-81ED-4DB2-BD59-A6C34878D82A}">
                    <a16:rowId xmlns:a16="http://schemas.microsoft.com/office/drawing/2014/main" val="383213717"/>
                  </a:ext>
                </a:extLst>
              </a:tr>
              <a:tr h="919617">
                <a:tc>
                  <a:txBody>
                    <a:bodyPr/>
                    <a:lstStyle/>
                    <a:p>
                      <a:pPr algn="ctr"/>
                      <a:r>
                        <a:rPr lang="en-US" dirty="0" smtClean="0"/>
                        <a:t>Document1</a:t>
                      </a:r>
                      <a:endParaRPr lang="en-US" dirty="0"/>
                    </a:p>
                  </a:txBody>
                  <a:tcPr/>
                </a:tc>
                <a:tc>
                  <a:txBody>
                    <a:bodyPr/>
                    <a:lstStyle/>
                    <a:p>
                      <a:pPr algn="ctr"/>
                      <a:r>
                        <a:rPr lang="en-US" dirty="0" smtClean="0"/>
                        <a:t>0.018</a:t>
                      </a:r>
                      <a:endParaRPr lang="en-US" dirty="0"/>
                    </a:p>
                  </a:txBody>
                  <a:tcPr/>
                </a:tc>
                <a:tc>
                  <a:txBody>
                    <a:bodyPr/>
                    <a:lstStyle/>
                    <a:p>
                      <a:pPr algn="ctr"/>
                      <a:r>
                        <a:rPr lang="en-US" dirty="0" smtClean="0"/>
                        <a:t>0.045</a:t>
                      </a:r>
                      <a:endParaRPr lang="en-US" dirty="0"/>
                    </a:p>
                  </a:txBody>
                  <a:tcPr/>
                </a:tc>
                <a:tc>
                  <a:txBody>
                    <a:bodyPr/>
                    <a:lstStyle/>
                    <a:p>
                      <a:pPr algn="ctr"/>
                      <a:r>
                        <a:rPr lang="en-US" dirty="0" smtClean="0"/>
                        <a:t>0.018</a:t>
                      </a:r>
                      <a:endParaRPr lang="en-US" dirty="0"/>
                    </a:p>
                  </a:txBody>
                  <a:tcPr/>
                </a:tc>
                <a:tc>
                  <a:txBody>
                    <a:bodyPr/>
                    <a:lstStyle/>
                    <a:p>
                      <a:pPr algn="ctr"/>
                      <a:r>
                        <a:rPr lang="en-US" dirty="0" smtClean="0"/>
                        <a:t>0.091</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792346260"/>
                  </a:ext>
                </a:extLst>
              </a:tr>
              <a:tr h="919617">
                <a:tc>
                  <a:txBody>
                    <a:bodyPr/>
                    <a:lstStyle/>
                    <a:p>
                      <a:pPr algn="ctr"/>
                      <a:r>
                        <a:rPr lang="en-US" dirty="0" smtClean="0"/>
                        <a:t>Document2</a:t>
                      </a:r>
                      <a:endParaRPr lang="en-US" dirty="0"/>
                    </a:p>
                  </a:txBody>
                  <a:tcPr/>
                </a:tc>
                <a:tc>
                  <a:txBody>
                    <a:bodyPr/>
                    <a:lstStyle/>
                    <a:p>
                      <a:pPr algn="ctr"/>
                      <a:r>
                        <a:rPr lang="en-US" dirty="0" smtClean="0"/>
                        <a:t>0.179</a:t>
                      </a:r>
                      <a:endParaRPr lang="en-US" dirty="0"/>
                    </a:p>
                  </a:txBody>
                  <a:tcPr/>
                </a:tc>
                <a:tc>
                  <a:txBody>
                    <a:bodyPr/>
                    <a:lstStyle/>
                    <a:p>
                      <a:pPr algn="ctr"/>
                      <a:r>
                        <a:rPr lang="en-US" dirty="0" smtClean="0"/>
                        <a:t>0.433</a:t>
                      </a:r>
                      <a:endParaRPr lang="en-US" dirty="0"/>
                    </a:p>
                  </a:txBody>
                  <a:tcPr/>
                </a:tc>
                <a:tc>
                  <a:txBody>
                    <a:bodyPr/>
                    <a:lstStyle/>
                    <a:p>
                      <a:pPr algn="ctr"/>
                      <a:r>
                        <a:rPr lang="en-US" dirty="0" smtClean="0"/>
                        <a:t>0.176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0.866</a:t>
                      </a:r>
                      <a:endParaRPr lang="en-US" dirty="0"/>
                    </a:p>
                  </a:txBody>
                  <a:tcPr/>
                </a:tc>
                <a:tc>
                  <a:txBody>
                    <a:bodyPr/>
                    <a:lstStyle/>
                    <a:p>
                      <a:pPr algn="ctr"/>
                      <a:r>
                        <a:rPr lang="en-US" dirty="0" smtClean="0"/>
                        <a:t>0.866</a:t>
                      </a:r>
                      <a:endParaRPr lang="en-US" dirty="0"/>
                    </a:p>
                  </a:txBody>
                  <a:tcPr/>
                </a:tc>
                <a:tc>
                  <a:txBody>
                    <a:bodyPr/>
                    <a:lstStyle/>
                    <a:p>
                      <a:pPr algn="ctr"/>
                      <a:r>
                        <a:rPr lang="en-US" dirty="0" smtClean="0"/>
                        <a:t>0.433</a:t>
                      </a:r>
                      <a:endParaRPr lang="en-US" dirty="0"/>
                    </a:p>
                  </a:txBody>
                  <a:tcPr/>
                </a:tc>
                <a:tc>
                  <a:txBody>
                    <a:bodyPr/>
                    <a:lstStyle/>
                    <a:p>
                      <a:pPr algn="ctr"/>
                      <a:r>
                        <a:rPr lang="en-US" dirty="0" smtClean="0"/>
                        <a:t>0.433</a:t>
                      </a:r>
                      <a:endParaRPr lang="en-US" dirty="0"/>
                    </a:p>
                  </a:txBody>
                  <a:tcPr/>
                </a:tc>
                <a:extLst>
                  <a:ext uri="{0D108BD9-81ED-4DB2-BD59-A6C34878D82A}">
                    <a16:rowId xmlns:a16="http://schemas.microsoft.com/office/drawing/2014/main" val="1288227339"/>
                  </a:ext>
                </a:extLst>
              </a:tr>
              <a:tr h="919617">
                <a:tc>
                  <a:txBody>
                    <a:bodyPr/>
                    <a:lstStyle/>
                    <a:p>
                      <a:pPr algn="ctr"/>
                      <a:r>
                        <a:rPr lang="en-US" dirty="0" smtClean="0"/>
                        <a:t>Document3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0.031</a:t>
                      </a:r>
                      <a:endParaRPr lang="en-US" dirty="0"/>
                    </a:p>
                  </a:txBody>
                  <a:tcPr/>
                </a:tc>
                <a:tc>
                  <a:txBody>
                    <a:bodyPr/>
                    <a:lstStyle/>
                    <a:p>
                      <a:pPr algn="ctr"/>
                      <a:r>
                        <a:rPr lang="en-US" dirty="0" smtClean="0"/>
                        <a:t>0</a:t>
                      </a:r>
                      <a:endParaRPr lang="en-US" dirty="0"/>
                    </a:p>
                  </a:txBody>
                  <a:tcPr/>
                </a:tc>
                <a:tc>
                  <a:txBody>
                    <a:bodyPr/>
                    <a:lstStyle/>
                    <a:p>
                      <a:pPr algn="ctr"/>
                      <a:r>
                        <a:rPr lang="en-US" dirty="0" smtClean="0"/>
                        <a:t>0.031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0.031</a:t>
                      </a:r>
                      <a:endParaRPr lang="en-US" dirty="0"/>
                    </a:p>
                  </a:txBody>
                  <a:tcPr/>
                </a:tc>
                <a:tc>
                  <a:txBody>
                    <a:bodyPr/>
                    <a:lstStyle/>
                    <a:p>
                      <a:pPr algn="ctr"/>
                      <a:r>
                        <a:rPr lang="en-US" dirty="0" smtClean="0"/>
                        <a:t>0.031</a:t>
                      </a:r>
                      <a:endParaRPr lang="en-US" dirty="0"/>
                    </a:p>
                  </a:txBody>
                  <a:tcPr/>
                </a:tc>
                <a:extLst>
                  <a:ext uri="{0D108BD9-81ED-4DB2-BD59-A6C34878D82A}">
                    <a16:rowId xmlns:a16="http://schemas.microsoft.com/office/drawing/2014/main" val="545250562"/>
                  </a:ext>
                </a:extLst>
              </a:tr>
              <a:tr h="919617">
                <a:tc>
                  <a:txBody>
                    <a:bodyPr/>
                    <a:lstStyle/>
                    <a:p>
                      <a:pPr algn="ctr"/>
                      <a:r>
                        <a:rPr lang="en-US" dirty="0" smtClean="0"/>
                        <a:t>Document4</a:t>
                      </a:r>
                      <a:endParaRPr lang="en-US" dirty="0"/>
                    </a:p>
                  </a:txBody>
                  <a:tcPr/>
                </a:tc>
                <a:tc>
                  <a:txBody>
                    <a:bodyPr/>
                    <a:lstStyle/>
                    <a:p>
                      <a:pPr algn="ctr"/>
                      <a:r>
                        <a:rPr lang="en-US" dirty="0" smtClean="0"/>
                        <a:t>0.001</a:t>
                      </a:r>
                      <a:endParaRPr lang="en-US" dirty="0"/>
                    </a:p>
                  </a:txBody>
                  <a:tcPr/>
                </a:tc>
                <a:tc>
                  <a:txBody>
                    <a:bodyPr/>
                    <a:lstStyle/>
                    <a:p>
                      <a:pPr algn="ctr"/>
                      <a:r>
                        <a:rPr lang="en-US" dirty="0" smtClean="0"/>
                        <a:t>0</a:t>
                      </a:r>
                      <a:endParaRPr lang="en-US" dirty="0"/>
                    </a:p>
                  </a:txBody>
                  <a:tcPr/>
                </a:tc>
                <a:tc>
                  <a:txBody>
                    <a:bodyPr/>
                    <a:lstStyle/>
                    <a:p>
                      <a:pPr algn="ctr"/>
                      <a:r>
                        <a:rPr lang="en-US" dirty="0" smtClean="0"/>
                        <a:t>0.001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17407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51423072"/>
              </p:ext>
            </p:extLst>
          </p:nvPr>
        </p:nvGraphicFramePr>
        <p:xfrm>
          <a:off x="412375" y="8551789"/>
          <a:ext cx="22178682" cy="4662187"/>
        </p:xfrm>
        <a:graphic>
          <a:graphicData uri="http://schemas.openxmlformats.org/drawingml/2006/table">
            <a:tbl>
              <a:tblPr firstRow="1" bandRow="1">
                <a:tableStyleId>{5C22544A-7EE6-4342-B048-85BDC9FD1C3A}</a:tableStyleId>
              </a:tblPr>
              <a:tblGrid>
                <a:gridCol w="2628521">
                  <a:extLst>
                    <a:ext uri="{9D8B030D-6E8A-4147-A177-3AD203B41FA5}">
                      <a16:colId xmlns:a16="http://schemas.microsoft.com/office/drawing/2014/main" val="1371196804"/>
                    </a:ext>
                  </a:extLst>
                </a:gridCol>
                <a:gridCol w="1784095">
                  <a:extLst>
                    <a:ext uri="{9D8B030D-6E8A-4147-A177-3AD203B41FA5}">
                      <a16:colId xmlns:a16="http://schemas.microsoft.com/office/drawing/2014/main" val="290058891"/>
                    </a:ext>
                  </a:extLst>
                </a:gridCol>
                <a:gridCol w="1965443">
                  <a:extLst>
                    <a:ext uri="{9D8B030D-6E8A-4147-A177-3AD203B41FA5}">
                      <a16:colId xmlns:a16="http://schemas.microsoft.com/office/drawing/2014/main" val="3306368217"/>
                    </a:ext>
                  </a:extLst>
                </a:gridCol>
                <a:gridCol w="1747510">
                  <a:extLst>
                    <a:ext uri="{9D8B030D-6E8A-4147-A177-3AD203B41FA5}">
                      <a16:colId xmlns:a16="http://schemas.microsoft.com/office/drawing/2014/main" val="3680927973"/>
                    </a:ext>
                  </a:extLst>
                </a:gridCol>
                <a:gridCol w="1421413">
                  <a:extLst>
                    <a:ext uri="{9D8B030D-6E8A-4147-A177-3AD203B41FA5}">
                      <a16:colId xmlns:a16="http://schemas.microsoft.com/office/drawing/2014/main" val="461357151"/>
                    </a:ext>
                  </a:extLst>
                </a:gridCol>
                <a:gridCol w="1438342">
                  <a:extLst>
                    <a:ext uri="{9D8B030D-6E8A-4147-A177-3AD203B41FA5}">
                      <a16:colId xmlns:a16="http://schemas.microsoft.com/office/drawing/2014/main" val="311101643"/>
                    </a:ext>
                  </a:extLst>
                </a:gridCol>
                <a:gridCol w="1783464">
                  <a:extLst>
                    <a:ext uri="{9D8B030D-6E8A-4147-A177-3AD203B41FA5}">
                      <a16:colId xmlns:a16="http://schemas.microsoft.com/office/drawing/2014/main" val="3223696423"/>
                    </a:ext>
                  </a:extLst>
                </a:gridCol>
                <a:gridCol w="1879543">
                  <a:extLst>
                    <a:ext uri="{9D8B030D-6E8A-4147-A177-3AD203B41FA5}">
                      <a16:colId xmlns:a16="http://schemas.microsoft.com/office/drawing/2014/main" val="69073305"/>
                    </a:ext>
                  </a:extLst>
                </a:gridCol>
                <a:gridCol w="1738341">
                  <a:extLst>
                    <a:ext uri="{9D8B030D-6E8A-4147-A177-3AD203B41FA5}">
                      <a16:colId xmlns:a16="http://schemas.microsoft.com/office/drawing/2014/main" val="3740311449"/>
                    </a:ext>
                  </a:extLst>
                </a:gridCol>
                <a:gridCol w="1273800">
                  <a:extLst>
                    <a:ext uri="{9D8B030D-6E8A-4147-A177-3AD203B41FA5}">
                      <a16:colId xmlns:a16="http://schemas.microsoft.com/office/drawing/2014/main" val="2450007923"/>
                    </a:ext>
                  </a:extLst>
                </a:gridCol>
                <a:gridCol w="1954306">
                  <a:extLst>
                    <a:ext uri="{9D8B030D-6E8A-4147-A177-3AD203B41FA5}">
                      <a16:colId xmlns:a16="http://schemas.microsoft.com/office/drawing/2014/main" val="341822452"/>
                    </a:ext>
                  </a:extLst>
                </a:gridCol>
                <a:gridCol w="1326776">
                  <a:extLst>
                    <a:ext uri="{9D8B030D-6E8A-4147-A177-3AD203B41FA5}">
                      <a16:colId xmlns:a16="http://schemas.microsoft.com/office/drawing/2014/main" val="3064783717"/>
                    </a:ext>
                  </a:extLst>
                </a:gridCol>
                <a:gridCol w="1237128">
                  <a:extLst>
                    <a:ext uri="{9D8B030D-6E8A-4147-A177-3AD203B41FA5}">
                      <a16:colId xmlns:a16="http://schemas.microsoft.com/office/drawing/2014/main" val="3888055993"/>
                    </a:ext>
                  </a:extLst>
                </a:gridCol>
              </a:tblGrid>
              <a:tr h="919617">
                <a:tc>
                  <a:txBody>
                    <a:bodyPr/>
                    <a:lstStyle/>
                    <a:p>
                      <a:pPr algn="ctr"/>
                      <a:r>
                        <a:rPr lang="en-US" dirty="0" smtClean="0"/>
                        <a:t>Words  /</a:t>
                      </a:r>
                    </a:p>
                    <a:p>
                      <a:pPr algn="ctr"/>
                      <a:r>
                        <a:rPr lang="en-US" dirty="0" err="1" smtClean="0"/>
                        <a:t>Dcouments</a:t>
                      </a:r>
                      <a:endParaRPr lang="en-US" dirty="0"/>
                    </a:p>
                  </a:txBody>
                  <a:tcPr/>
                </a:tc>
                <a:tc>
                  <a:txBody>
                    <a:bodyPr/>
                    <a:lstStyle/>
                    <a:p>
                      <a:pPr algn="ctr"/>
                      <a:r>
                        <a:rPr lang="en-US" dirty="0" err="1" smtClean="0"/>
                        <a:t>Virat</a:t>
                      </a:r>
                      <a:endParaRPr lang="en-US" dirty="0"/>
                    </a:p>
                  </a:txBody>
                  <a:tcPr/>
                </a:tc>
                <a:tc>
                  <a:txBody>
                    <a:bodyPr/>
                    <a:lstStyle/>
                    <a:p>
                      <a:pPr algn="ctr"/>
                      <a:r>
                        <a:rPr lang="en-US" dirty="0" err="1" smtClean="0"/>
                        <a:t>Rohit</a:t>
                      </a:r>
                      <a:endParaRPr lang="en-US" dirty="0"/>
                    </a:p>
                  </a:txBody>
                  <a:tcPr/>
                </a:tc>
                <a:tc>
                  <a:txBody>
                    <a:bodyPr/>
                    <a:lstStyle/>
                    <a:p>
                      <a:pPr algn="ctr"/>
                      <a:r>
                        <a:rPr lang="en-US" dirty="0" smtClean="0"/>
                        <a:t>Life</a:t>
                      </a:r>
                      <a:endParaRPr lang="en-US" dirty="0"/>
                    </a:p>
                  </a:txBody>
                  <a:tcPr/>
                </a:tc>
                <a:tc>
                  <a:txBody>
                    <a:bodyPr/>
                    <a:lstStyle/>
                    <a:p>
                      <a:pPr algn="ctr"/>
                      <a:r>
                        <a:rPr lang="en-US" dirty="0" smtClean="0"/>
                        <a:t>Break</a:t>
                      </a:r>
                      <a:endParaRPr lang="en-US" dirty="0"/>
                    </a:p>
                  </a:txBody>
                  <a:tcPr/>
                </a:tc>
                <a:tc>
                  <a:txBody>
                    <a:bodyPr/>
                    <a:lstStyle/>
                    <a:p>
                      <a:pPr algn="ctr"/>
                      <a:r>
                        <a:rPr lang="en-US" dirty="0" smtClean="0"/>
                        <a:t>many</a:t>
                      </a:r>
                      <a:endParaRPr lang="en-US" dirty="0"/>
                    </a:p>
                  </a:txBody>
                  <a:tcPr/>
                </a:tc>
                <a:tc>
                  <a:txBody>
                    <a:bodyPr/>
                    <a:lstStyle/>
                    <a:p>
                      <a:pPr algn="ctr"/>
                      <a:r>
                        <a:rPr lang="en-US" dirty="0" smtClean="0"/>
                        <a:t>Record</a:t>
                      </a:r>
                      <a:endParaRPr lang="en-US" dirty="0"/>
                    </a:p>
                  </a:txBody>
                  <a:tcPr/>
                </a:tc>
                <a:tc>
                  <a:txBody>
                    <a:bodyPr/>
                    <a:lstStyle/>
                    <a:p>
                      <a:pPr algn="ctr"/>
                      <a:r>
                        <a:rPr lang="en-US" dirty="0" smtClean="0"/>
                        <a:t>Modern</a:t>
                      </a:r>
                      <a:endParaRPr lang="en-US" dirty="0"/>
                    </a:p>
                  </a:txBody>
                  <a:tcPr/>
                </a:tc>
                <a:tc>
                  <a:txBody>
                    <a:bodyPr/>
                    <a:lstStyle/>
                    <a:p>
                      <a:pPr algn="ctr"/>
                      <a:r>
                        <a:rPr lang="en-US" dirty="0" smtClean="0"/>
                        <a:t>Watch</a:t>
                      </a:r>
                      <a:endParaRPr lang="en-US" dirty="0"/>
                    </a:p>
                  </a:txBody>
                  <a:tcPr/>
                </a:tc>
                <a:tc>
                  <a:txBody>
                    <a:bodyPr/>
                    <a:lstStyle/>
                    <a:p>
                      <a:pPr algn="ctr"/>
                      <a:r>
                        <a:rPr lang="en-US" dirty="0" smtClean="0"/>
                        <a:t>Play</a:t>
                      </a:r>
                      <a:endParaRPr lang="en-US" dirty="0"/>
                    </a:p>
                  </a:txBody>
                  <a:tcPr/>
                </a:tc>
                <a:tc>
                  <a:txBody>
                    <a:bodyPr/>
                    <a:lstStyle/>
                    <a:p>
                      <a:pPr algn="ctr"/>
                      <a:r>
                        <a:rPr lang="en-US" dirty="0" smtClean="0"/>
                        <a:t>Together</a:t>
                      </a:r>
                      <a:endParaRPr lang="en-US" dirty="0"/>
                    </a:p>
                  </a:txBody>
                  <a:tcPr/>
                </a:tc>
                <a:tc>
                  <a:txBody>
                    <a:bodyPr/>
                    <a:lstStyle/>
                    <a:p>
                      <a:pPr algn="ctr"/>
                      <a:r>
                        <a:rPr lang="en-US" dirty="0" smtClean="0"/>
                        <a:t>Treat</a:t>
                      </a:r>
                      <a:endParaRPr lang="en-US" dirty="0"/>
                    </a:p>
                  </a:txBody>
                  <a:tcPr/>
                </a:tc>
                <a:tc>
                  <a:txBody>
                    <a:bodyPr/>
                    <a:lstStyle/>
                    <a:p>
                      <a:pPr algn="ctr"/>
                      <a:r>
                        <a:rPr lang="en-US" dirty="0" smtClean="0"/>
                        <a:t>View</a:t>
                      </a:r>
                      <a:endParaRPr lang="en-US" dirty="0"/>
                    </a:p>
                  </a:txBody>
                  <a:tcPr/>
                </a:tc>
                <a:extLst>
                  <a:ext uri="{0D108BD9-81ED-4DB2-BD59-A6C34878D82A}">
                    <a16:rowId xmlns:a16="http://schemas.microsoft.com/office/drawing/2014/main" val="383213717"/>
                  </a:ext>
                </a:extLst>
              </a:tr>
              <a:tr h="919617">
                <a:tc>
                  <a:txBody>
                    <a:bodyPr/>
                    <a:lstStyle/>
                    <a:p>
                      <a:pPr algn="ctr"/>
                      <a:r>
                        <a:rPr lang="en-US" dirty="0" smtClean="0"/>
                        <a:t>Document1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792346260"/>
                  </a:ext>
                </a:extLst>
              </a:tr>
              <a:tr h="919617">
                <a:tc>
                  <a:txBody>
                    <a:bodyPr/>
                    <a:lstStyle/>
                    <a:p>
                      <a:pPr algn="ctr"/>
                      <a:r>
                        <a:rPr lang="en-US" dirty="0" smtClean="0"/>
                        <a:t>Document2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288227339"/>
                  </a:ext>
                </a:extLst>
              </a:tr>
              <a:tr h="919617">
                <a:tc>
                  <a:txBody>
                    <a:bodyPr/>
                    <a:lstStyle/>
                    <a:p>
                      <a:pPr algn="ctr"/>
                      <a:r>
                        <a:rPr lang="en-US" dirty="0" smtClean="0"/>
                        <a:t>Document3</a:t>
                      </a:r>
                      <a:endParaRPr lang="en-US" dirty="0"/>
                    </a:p>
                  </a:txBody>
                  <a:tcPr/>
                </a:tc>
                <a:tc>
                  <a:txBody>
                    <a:bodyPr/>
                    <a:lstStyle/>
                    <a:p>
                      <a:pPr algn="ctr"/>
                      <a:r>
                        <a:rPr lang="en-US" dirty="0" smtClean="0"/>
                        <a:t>0.031</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0.062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545250562"/>
                  </a:ext>
                </a:extLst>
              </a:tr>
              <a:tr h="714870">
                <a:tc>
                  <a:txBody>
                    <a:bodyPr/>
                    <a:lstStyle/>
                    <a:p>
                      <a:pPr algn="ctr"/>
                      <a:r>
                        <a:rPr lang="en-US" dirty="0" smtClean="0"/>
                        <a:t>Document4</a:t>
                      </a:r>
                      <a:endParaRPr lang="en-US" dirty="0"/>
                    </a:p>
                  </a:txBody>
                  <a:tcPr/>
                </a:tc>
                <a:tc>
                  <a:txBody>
                    <a:bodyPr/>
                    <a:lstStyle/>
                    <a:p>
                      <a:pPr algn="ctr"/>
                      <a:r>
                        <a:rPr lang="en-US" dirty="0" smtClean="0"/>
                        <a:t>0.086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0.085</a:t>
                      </a:r>
                      <a:endParaRPr lang="en-US" dirty="0"/>
                    </a:p>
                  </a:txBody>
                  <a:tcPr/>
                </a:tc>
                <a:tc>
                  <a:txBody>
                    <a:bodyPr/>
                    <a:lstStyle/>
                    <a:p>
                      <a:pPr algn="ctr"/>
                      <a:r>
                        <a:rPr lang="en-US" dirty="0" smtClean="0"/>
                        <a:t>0.085</a:t>
                      </a:r>
                      <a:endParaRPr lang="en-US" dirty="0"/>
                    </a:p>
                  </a:txBody>
                  <a:tcPr/>
                </a:tc>
                <a:tc>
                  <a:txBody>
                    <a:bodyPr/>
                    <a:lstStyle/>
                    <a:p>
                      <a:pPr algn="ctr"/>
                      <a:r>
                        <a:rPr lang="en-US" dirty="0" smtClean="0"/>
                        <a:t>0.085</a:t>
                      </a:r>
                      <a:endParaRPr lang="en-US" dirty="0"/>
                    </a:p>
                  </a:txBody>
                  <a:tcPr/>
                </a:tc>
                <a:tc>
                  <a:txBody>
                    <a:bodyPr/>
                    <a:lstStyle/>
                    <a:p>
                      <a:pPr algn="ctr"/>
                      <a:r>
                        <a:rPr lang="en-US" dirty="0" smtClean="0"/>
                        <a:t>0.085</a:t>
                      </a:r>
                      <a:endParaRPr lang="en-US" dirty="0"/>
                    </a:p>
                  </a:txBody>
                  <a:tcPr/>
                </a:tc>
                <a:tc>
                  <a:txBody>
                    <a:bodyPr/>
                    <a:lstStyle/>
                    <a:p>
                      <a:pPr algn="ctr"/>
                      <a:r>
                        <a:rPr lang="en-US" dirty="0" smtClean="0"/>
                        <a:t>0.085</a:t>
                      </a:r>
                      <a:endParaRPr lang="en-US" dirty="0"/>
                    </a:p>
                  </a:txBody>
                  <a:tcPr/>
                </a:tc>
                <a:tc>
                  <a:txBody>
                    <a:bodyPr/>
                    <a:lstStyle/>
                    <a:p>
                      <a:pPr algn="ctr"/>
                      <a:r>
                        <a:rPr lang="en-US" dirty="0" smtClean="0"/>
                        <a:t>0.085</a:t>
                      </a:r>
                      <a:endParaRPr lang="en-US" dirty="0"/>
                    </a:p>
                  </a:txBody>
                  <a:tcPr/>
                </a:tc>
                <a:extLst>
                  <a:ext uri="{0D108BD9-81ED-4DB2-BD59-A6C34878D82A}">
                    <a16:rowId xmlns:a16="http://schemas.microsoft.com/office/drawing/2014/main" val="1431740705"/>
                  </a:ext>
                </a:extLst>
              </a:tr>
            </a:tbl>
          </a:graphicData>
        </a:graphic>
      </p:graphicFrame>
      <p:pic>
        <p:nvPicPr>
          <p:cNvPr id="8" name="Picture 7"/>
          <p:cNvPicPr>
            <a:picLocks noChangeAspect="1"/>
          </p:cNvPicPr>
          <p:nvPr/>
        </p:nvPicPr>
        <p:blipFill rotWithShape="1">
          <a:blip r:embed="rId2" cstate="email">
            <a:extLst>
              <a:ext uri="{28A0092B-C50C-407E-A947-70E740481C1C}">
                <a14:useLocalDpi xmlns:a14="http://schemas.microsoft.com/office/drawing/2010/main" val="0"/>
              </a:ext>
            </a:extLst>
          </a:blip>
          <a:srcRect r="73825" b="73891"/>
          <a:stretch/>
        </p:blipFill>
        <p:spPr>
          <a:xfrm>
            <a:off x="19685704" y="276243"/>
            <a:ext cx="4439135" cy="1587730"/>
          </a:xfrm>
          <a:prstGeom prst="rect">
            <a:avLst/>
          </a:prstGeom>
        </p:spPr>
      </p:pic>
    </p:spTree>
    <p:extLst>
      <p:ext uri="{BB962C8B-B14F-4D97-AF65-F5344CB8AC3E}">
        <p14:creationId xmlns:p14="http://schemas.microsoft.com/office/powerpoint/2010/main" val="2478348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ipse 1"/>
          <p:cNvSpPr/>
          <p:nvPr/>
        </p:nvSpPr>
        <p:spPr>
          <a:xfrm>
            <a:off x="-1150340" y="1777042"/>
            <a:ext cx="9509281" cy="9220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TextBox 24">
            <a:extLst>
              <a:ext uri="{FF2B5EF4-FFF2-40B4-BE49-F238E27FC236}">
                <a16:creationId xmlns:a16="http://schemas.microsoft.com/office/drawing/2014/main" id="{1D2319C8-9408-4444-B864-32EA6B50A7EA}"/>
              </a:ext>
            </a:extLst>
          </p:cNvPr>
          <p:cNvSpPr txBox="1"/>
          <p:nvPr/>
        </p:nvSpPr>
        <p:spPr>
          <a:xfrm>
            <a:off x="-246183" y="4923692"/>
            <a:ext cx="8387861" cy="2554545"/>
          </a:xfrm>
          <a:prstGeom prst="rect">
            <a:avLst/>
          </a:prstGeom>
          <a:noFill/>
        </p:spPr>
        <p:txBody>
          <a:bodyPr wrap="square" rtlCol="0">
            <a:spAutoFit/>
          </a:bodyPr>
          <a:lstStyle/>
          <a:p>
            <a:pPr algn="ctr"/>
            <a:r>
              <a:rPr lang="en-US" sz="8000" b="1" dirty="0" smtClean="0">
                <a:latin typeface="Montserrat" charset="0"/>
                <a:ea typeface="Montserrat" charset="0"/>
                <a:cs typeface="Montserrat" charset="0"/>
              </a:rPr>
              <a:t>ADVANTAGES OF </a:t>
            </a:r>
            <a:br>
              <a:rPr lang="en-US" sz="8000" b="1" dirty="0" smtClean="0">
                <a:latin typeface="Montserrat" charset="0"/>
                <a:ea typeface="Montserrat" charset="0"/>
                <a:cs typeface="Montserrat" charset="0"/>
              </a:rPr>
            </a:br>
            <a:r>
              <a:rPr lang="en-US" sz="8000" b="1" dirty="0" smtClean="0">
                <a:latin typeface="Montserrat" charset="0"/>
                <a:ea typeface="Montserrat" charset="0"/>
                <a:cs typeface="Montserrat" charset="0"/>
              </a:rPr>
              <a:t>TF-IDF</a:t>
            </a:r>
            <a:endParaRPr lang="en-US" sz="8000" b="1" dirty="0">
              <a:latin typeface="Montserrat" charset="0"/>
              <a:ea typeface="Montserrat" charset="0"/>
              <a:cs typeface="Montserrat" charset="0"/>
            </a:endParaRPr>
          </a:p>
        </p:txBody>
      </p:sp>
      <p:sp>
        <p:nvSpPr>
          <p:cNvPr id="3" name="TextBox 2"/>
          <p:cNvSpPr txBox="1"/>
          <p:nvPr/>
        </p:nvSpPr>
        <p:spPr>
          <a:xfrm>
            <a:off x="8358941" y="3722510"/>
            <a:ext cx="15837494" cy="9571851"/>
          </a:xfrm>
          <a:prstGeom prst="rect">
            <a:avLst/>
          </a:prstGeom>
          <a:noFill/>
        </p:spPr>
        <p:txBody>
          <a:bodyPr wrap="square" rtlCol="0">
            <a:spAutoFit/>
          </a:bodyPr>
          <a:lstStyle/>
          <a:p>
            <a:pPr marL="571500" indent="-571500">
              <a:buFont typeface="Courier New" panose="02070309020205020404" pitchFamily="49" charset="0"/>
              <a:buChar char="o"/>
            </a:pPr>
            <a:r>
              <a:rPr lang="en-US" sz="4400" dirty="0">
                <a:latin typeface="+mj-lt"/>
                <a:ea typeface="NSimSun" panose="02010609030101010101" pitchFamily="49" charset="-122"/>
              </a:rPr>
              <a:t>Simple algorithm for matching words in the query to document relevant to query</a:t>
            </a:r>
            <a:r>
              <a:rPr lang="en-US" sz="4400" dirty="0" smtClean="0">
                <a:latin typeface="+mj-lt"/>
                <a:ea typeface="NSimSun" panose="02010609030101010101" pitchFamily="49" charset="-122"/>
              </a:rPr>
              <a:t>.</a:t>
            </a:r>
          </a:p>
          <a:p>
            <a:pPr marL="571500" indent="-571500">
              <a:buFont typeface="Courier New" panose="02070309020205020404" pitchFamily="49" charset="0"/>
              <a:buChar char="o"/>
            </a:pPr>
            <a:endParaRPr lang="en-US"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a:latin typeface="+mj-lt"/>
                <a:ea typeface="NSimSun" panose="02010609030101010101" pitchFamily="49" charset="-122"/>
              </a:rPr>
              <a:t>It is very efficient.</a:t>
            </a:r>
          </a:p>
          <a:p>
            <a:pPr marL="571500" indent="-571500">
              <a:buFont typeface="Courier New" panose="02070309020205020404" pitchFamily="49" charset="0"/>
              <a:buChar char="o"/>
            </a:pPr>
            <a:endParaRPr lang="en-US" sz="4400" dirty="0" smtClean="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From </a:t>
            </a:r>
            <a:r>
              <a:rPr lang="en-US" sz="4400" dirty="0">
                <a:latin typeface="+mj-lt"/>
                <a:ea typeface="NSimSun" panose="02010609030101010101" pitchFamily="49" charset="-122"/>
              </a:rPr>
              <a:t>the research, many scholars have proven the TF-IDF document which is highly relevant to query.</a:t>
            </a:r>
          </a:p>
          <a:p>
            <a:pPr marL="571500" indent="-571500">
              <a:buFont typeface="Courier New" panose="02070309020205020404" pitchFamily="49" charset="0"/>
              <a:buChar char="o"/>
            </a:pPr>
            <a:endParaRPr lang="en-US" sz="4400" dirty="0" smtClean="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Easy </a:t>
            </a:r>
            <a:r>
              <a:rPr lang="en-US" sz="4400" dirty="0">
                <a:latin typeface="+mj-lt"/>
                <a:ea typeface="NSimSun" panose="02010609030101010101" pitchFamily="49" charset="-122"/>
              </a:rPr>
              <a:t>to compute the problem.</a:t>
            </a:r>
          </a:p>
          <a:p>
            <a:pPr marL="571500" indent="-571500">
              <a:buFont typeface="Courier New" panose="02070309020205020404" pitchFamily="49" charset="0"/>
              <a:buChar char="o"/>
            </a:pPr>
            <a:endParaRPr lang="en-US" sz="4400" dirty="0" smtClean="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Have </a:t>
            </a:r>
            <a:r>
              <a:rPr lang="en-US" sz="4400" dirty="0">
                <a:latin typeface="+mj-lt"/>
                <a:ea typeface="NSimSun" panose="02010609030101010101" pitchFamily="49" charset="-122"/>
              </a:rPr>
              <a:t>some basic metric to extract the descriptive document.</a:t>
            </a:r>
          </a:p>
          <a:p>
            <a:pPr marL="571500" indent="-571500">
              <a:buFont typeface="Courier New" panose="02070309020205020404" pitchFamily="49" charset="0"/>
              <a:buChar char="o"/>
            </a:pPr>
            <a:endParaRPr lang="en-US" sz="4400" dirty="0" smtClean="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Easily </a:t>
            </a:r>
            <a:r>
              <a:rPr lang="en-US" sz="4400" dirty="0">
                <a:latin typeface="+mj-lt"/>
                <a:ea typeface="NSimSun" panose="02010609030101010101" pitchFamily="49" charset="-122"/>
              </a:rPr>
              <a:t>compute the similarity between the documents using it.</a:t>
            </a:r>
          </a:p>
          <a:p>
            <a:pPr marL="571500" indent="-571500">
              <a:buFont typeface="Courier New" panose="02070309020205020404" pitchFamily="49" charset="0"/>
              <a:buChar char="o"/>
            </a:pPr>
            <a:endParaRPr lang="en-US" sz="4400" dirty="0">
              <a:latin typeface="+mj-lt"/>
            </a:endParaRPr>
          </a:p>
        </p:txBody>
      </p:sp>
    </p:spTree>
    <p:extLst>
      <p:ext uri="{BB962C8B-B14F-4D97-AF65-F5344CB8AC3E}">
        <p14:creationId xmlns:p14="http://schemas.microsoft.com/office/powerpoint/2010/main" val="503240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8289" y="0"/>
            <a:ext cx="814014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30" name="Rectángulo 29"/>
          <p:cNvSpPr/>
          <p:nvPr/>
        </p:nvSpPr>
        <p:spPr>
          <a:xfrm>
            <a:off x="8119218" y="0"/>
            <a:ext cx="8140149"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31" name="Rectángulo 30"/>
          <p:cNvSpPr/>
          <p:nvPr/>
        </p:nvSpPr>
        <p:spPr>
          <a:xfrm>
            <a:off x="16241863" y="0"/>
            <a:ext cx="814014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grpSp>
        <p:nvGrpSpPr>
          <p:cNvPr id="2" name="Group 1">
            <a:extLst>
              <a:ext uri="{FF2B5EF4-FFF2-40B4-BE49-F238E27FC236}">
                <a16:creationId xmlns:a16="http://schemas.microsoft.com/office/drawing/2014/main" id="{AD02A24A-DC47-4841-BDBE-DAFF503D5677}"/>
              </a:ext>
            </a:extLst>
          </p:cNvPr>
          <p:cNvGrpSpPr/>
          <p:nvPr/>
        </p:nvGrpSpPr>
        <p:grpSpPr>
          <a:xfrm>
            <a:off x="0" y="1595313"/>
            <a:ext cx="23126415" cy="10271029"/>
            <a:chOff x="0" y="4117245"/>
            <a:chExt cx="23126415" cy="10271029"/>
          </a:xfrm>
        </p:grpSpPr>
        <p:grpSp>
          <p:nvGrpSpPr>
            <p:cNvPr id="10" name="Group 9">
              <a:extLst>
                <a:ext uri="{FF2B5EF4-FFF2-40B4-BE49-F238E27FC236}">
                  <a16:creationId xmlns:a16="http://schemas.microsoft.com/office/drawing/2014/main" id="{AFB0CA41-BED0-FF41-9A71-A7C984CD146B}"/>
                </a:ext>
              </a:extLst>
            </p:cNvPr>
            <p:cNvGrpSpPr/>
            <p:nvPr/>
          </p:nvGrpSpPr>
          <p:grpSpPr>
            <a:xfrm>
              <a:off x="0" y="4117245"/>
              <a:ext cx="8121860" cy="10271029"/>
              <a:chOff x="-282128" y="2747188"/>
              <a:chExt cx="8121860" cy="10271029"/>
            </a:xfrm>
          </p:grpSpPr>
          <p:sp>
            <p:nvSpPr>
              <p:cNvPr id="19" name="TextBox 18">
                <a:extLst>
                  <a:ext uri="{FF2B5EF4-FFF2-40B4-BE49-F238E27FC236}">
                    <a16:creationId xmlns:a16="http://schemas.microsoft.com/office/drawing/2014/main" id="{EFE4EBAA-A308-C74D-930E-E112B6C54798}"/>
                  </a:ext>
                </a:extLst>
              </p:cNvPr>
              <p:cNvSpPr txBox="1"/>
              <p:nvPr/>
            </p:nvSpPr>
            <p:spPr>
              <a:xfrm>
                <a:off x="244452" y="2747188"/>
                <a:ext cx="6593177" cy="1107996"/>
              </a:xfrm>
              <a:prstGeom prst="rect">
                <a:avLst/>
              </a:prstGeom>
              <a:noFill/>
            </p:spPr>
            <p:txBody>
              <a:bodyPr wrap="square" rtlCol="0">
                <a:spAutoFit/>
              </a:bodyPr>
              <a:lstStyle/>
              <a:p>
                <a:r>
                  <a:rPr lang="en-US" sz="6600" b="1" dirty="0" smtClean="0">
                    <a:solidFill>
                      <a:schemeClr val="bg1"/>
                    </a:solidFill>
                    <a:latin typeface="Montserrat" charset="0"/>
                    <a:ea typeface="Montserrat" charset="0"/>
                    <a:cs typeface="Montserrat" charset="0"/>
                  </a:rPr>
                  <a:t>SOFTWARE</a:t>
                </a:r>
                <a:endParaRPr lang="en-US" sz="6600" b="1" dirty="0">
                  <a:solidFill>
                    <a:schemeClr val="bg1"/>
                  </a:solidFill>
                  <a:latin typeface="Montserrat" charset="0"/>
                  <a:ea typeface="Montserrat" charset="0"/>
                  <a:cs typeface="Montserrat" charset="0"/>
                </a:endParaRPr>
              </a:p>
            </p:txBody>
          </p:sp>
          <p:sp>
            <p:nvSpPr>
              <p:cNvPr id="20" name="Subtitle 2">
                <a:extLst>
                  <a:ext uri="{FF2B5EF4-FFF2-40B4-BE49-F238E27FC236}">
                    <a16:creationId xmlns:a16="http://schemas.microsoft.com/office/drawing/2014/main" id="{77DCF44D-555F-D04D-85DB-6B748D2055FB}"/>
                  </a:ext>
                </a:extLst>
              </p:cNvPr>
              <p:cNvSpPr txBox="1">
                <a:spLocks/>
              </p:cNvSpPr>
              <p:nvPr/>
            </p:nvSpPr>
            <p:spPr>
              <a:xfrm>
                <a:off x="-282128" y="4845711"/>
                <a:ext cx="8121860" cy="817250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endParaRPr lang="en-US" sz="4000" dirty="0" smtClean="0">
                  <a:latin typeface="+mj-lt"/>
                </a:endParaRPr>
              </a:p>
              <a:p>
                <a:pPr marL="571500" indent="-571500" algn="l">
                  <a:buFont typeface="Courier New" panose="02070309020205020404" pitchFamily="49" charset="0"/>
                  <a:buChar char="o"/>
                </a:pPr>
                <a:r>
                  <a:rPr lang="en-US" sz="4000" dirty="0" smtClean="0">
                    <a:latin typeface="+mj-lt"/>
                  </a:rPr>
                  <a:t>Requires </a:t>
                </a:r>
                <a:r>
                  <a:rPr lang="en-US" sz="4000" dirty="0">
                    <a:latin typeface="+mj-lt"/>
                  </a:rPr>
                  <a:t>a minimum of 2.16 GHz processor. </a:t>
                </a:r>
              </a:p>
              <a:p>
                <a:pPr marL="571500" indent="-571500" algn="l">
                  <a:buFont typeface="Courier New" panose="02070309020205020404" pitchFamily="49" charset="0"/>
                  <a:buChar char="o"/>
                </a:pPr>
                <a:r>
                  <a:rPr lang="en-US" sz="4000" dirty="0" smtClean="0">
                    <a:latin typeface="+mj-lt"/>
                  </a:rPr>
                  <a:t>Requires </a:t>
                </a:r>
                <a:r>
                  <a:rPr lang="en-US" sz="4000" dirty="0">
                    <a:latin typeface="+mj-lt"/>
                  </a:rPr>
                  <a:t>a minimum of 4 GB RAM. </a:t>
                </a:r>
                <a:endParaRPr lang="en-US" sz="4000" dirty="0" smtClean="0">
                  <a:latin typeface="+mj-lt"/>
                </a:endParaRPr>
              </a:p>
              <a:p>
                <a:pPr marL="571500" indent="-571500" algn="l">
                  <a:buFont typeface="Courier New" panose="02070309020205020404" pitchFamily="49" charset="0"/>
                  <a:buChar char="o"/>
                </a:pPr>
                <a:r>
                  <a:rPr lang="en-US" sz="4000" dirty="0" smtClean="0">
                    <a:latin typeface="+mj-lt"/>
                  </a:rPr>
                  <a:t>Requires </a:t>
                </a:r>
                <a:r>
                  <a:rPr lang="en-US" sz="4000" dirty="0">
                    <a:latin typeface="+mj-lt"/>
                  </a:rPr>
                  <a:t>64-bit architecture.     </a:t>
                </a:r>
              </a:p>
              <a:p>
                <a:pPr marL="571500" indent="-571500" algn="l">
                  <a:buFont typeface="Courier New" panose="02070309020205020404" pitchFamily="49" charset="0"/>
                  <a:buChar char="o"/>
                </a:pPr>
                <a:r>
                  <a:rPr lang="en-US" sz="4000" dirty="0" smtClean="0">
                    <a:latin typeface="+mj-lt"/>
                  </a:rPr>
                  <a:t>Requires </a:t>
                </a:r>
                <a:r>
                  <a:rPr lang="en-US" sz="4000" dirty="0">
                    <a:latin typeface="+mj-lt"/>
                  </a:rPr>
                  <a:t>a minimum storage of 500GB.</a:t>
                </a:r>
              </a:p>
              <a:p>
                <a:pPr marL="571500" indent="-571500">
                  <a:buFont typeface="Courier New" panose="02070309020205020404" pitchFamily="49" charset="0"/>
                  <a:buChar char="o"/>
                </a:pPr>
                <a:r>
                  <a:rPr lang="en-US" sz="4000" dirty="0">
                    <a:latin typeface="+mj-lt"/>
                  </a:rPr>
                  <a:t/>
                </a:r>
                <a:br>
                  <a:rPr lang="en-US" sz="4000" dirty="0">
                    <a:latin typeface="+mj-lt"/>
                  </a:rPr>
                </a:br>
                <a:endParaRPr lang="en-US" sz="4000" dirty="0">
                  <a:solidFill>
                    <a:schemeClr val="bg1"/>
                  </a:solidFill>
                  <a:latin typeface="+mj-lt"/>
                  <a:ea typeface="Montserrat" charset="0"/>
                  <a:cs typeface="Montserrat" charset="0"/>
                </a:endParaRPr>
              </a:p>
            </p:txBody>
          </p:sp>
        </p:grpSp>
        <p:grpSp>
          <p:nvGrpSpPr>
            <p:cNvPr id="12" name="Group 11">
              <a:extLst>
                <a:ext uri="{FF2B5EF4-FFF2-40B4-BE49-F238E27FC236}">
                  <a16:creationId xmlns:a16="http://schemas.microsoft.com/office/drawing/2014/main" id="{8CD44E11-AE07-3D4F-846E-B54F78AC2813}"/>
                </a:ext>
              </a:extLst>
            </p:cNvPr>
            <p:cNvGrpSpPr/>
            <p:nvPr/>
          </p:nvGrpSpPr>
          <p:grpSpPr>
            <a:xfrm>
              <a:off x="8372322" y="8712867"/>
              <a:ext cx="7508000" cy="1107996"/>
              <a:chOff x="1434633" y="7342810"/>
              <a:chExt cx="7508000" cy="1107996"/>
            </a:xfrm>
          </p:grpSpPr>
          <p:sp>
            <p:nvSpPr>
              <p:cNvPr id="16" name="TextBox 15">
                <a:extLst>
                  <a:ext uri="{FF2B5EF4-FFF2-40B4-BE49-F238E27FC236}">
                    <a16:creationId xmlns:a16="http://schemas.microsoft.com/office/drawing/2014/main" id="{02F85B0B-C32B-A446-B65F-F0691BABD192}"/>
                  </a:ext>
                </a:extLst>
              </p:cNvPr>
              <p:cNvSpPr txBox="1"/>
              <p:nvPr/>
            </p:nvSpPr>
            <p:spPr>
              <a:xfrm>
                <a:off x="1434633" y="7342810"/>
                <a:ext cx="7508000" cy="1107996"/>
              </a:xfrm>
              <a:prstGeom prst="rect">
                <a:avLst/>
              </a:prstGeom>
              <a:noFill/>
            </p:spPr>
            <p:txBody>
              <a:bodyPr wrap="square" rtlCol="0">
                <a:spAutoFit/>
              </a:bodyPr>
              <a:lstStyle/>
              <a:p>
                <a:r>
                  <a:rPr lang="en-US" sz="6600" b="1" dirty="0" smtClean="0">
                    <a:solidFill>
                      <a:schemeClr val="bg1"/>
                    </a:solidFill>
                    <a:latin typeface="Montserrat" charset="0"/>
                    <a:ea typeface="Montserrat" charset="0"/>
                    <a:cs typeface="Montserrat" charset="0"/>
                  </a:rPr>
                  <a:t>REQUIREMENTS</a:t>
                </a:r>
                <a:endParaRPr lang="en-US" sz="6600" b="1" dirty="0">
                  <a:solidFill>
                    <a:schemeClr val="bg1"/>
                  </a:solidFill>
                  <a:latin typeface="Montserrat" charset="0"/>
                  <a:ea typeface="Montserrat" charset="0"/>
                  <a:cs typeface="Montserrat" charset="0"/>
                </a:endParaRPr>
              </a:p>
            </p:txBody>
          </p:sp>
          <p:sp>
            <p:nvSpPr>
              <p:cNvPr id="18" name="Subtitle 2">
                <a:extLst>
                  <a:ext uri="{FF2B5EF4-FFF2-40B4-BE49-F238E27FC236}">
                    <a16:creationId xmlns:a16="http://schemas.microsoft.com/office/drawing/2014/main" id="{5828EC97-6E16-1948-A366-A37603471F39}"/>
                  </a:ext>
                </a:extLst>
              </p:cNvPr>
              <p:cNvSpPr txBox="1">
                <a:spLocks/>
              </p:cNvSpPr>
              <p:nvPr/>
            </p:nvSpPr>
            <p:spPr>
              <a:xfrm>
                <a:off x="2688182" y="7733290"/>
                <a:ext cx="5492339" cy="71751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bg1"/>
                  </a:solidFill>
                  <a:latin typeface="Montserrat" charset="0"/>
                  <a:ea typeface="Montserrat" charset="0"/>
                  <a:cs typeface="Montserrat" charset="0"/>
                </a:endParaRPr>
              </a:p>
            </p:txBody>
          </p:sp>
        </p:grpSp>
        <p:sp>
          <p:nvSpPr>
            <p:cNvPr id="14" name="TextBox 13">
              <a:extLst>
                <a:ext uri="{FF2B5EF4-FFF2-40B4-BE49-F238E27FC236}">
                  <a16:creationId xmlns:a16="http://schemas.microsoft.com/office/drawing/2014/main" id="{0E2A29AF-4CC9-AF48-8393-193B1B4AE670}"/>
                </a:ext>
              </a:extLst>
            </p:cNvPr>
            <p:cNvSpPr txBox="1"/>
            <p:nvPr/>
          </p:nvSpPr>
          <p:spPr>
            <a:xfrm>
              <a:off x="16833559" y="4293962"/>
              <a:ext cx="6292856" cy="1107996"/>
            </a:xfrm>
            <a:prstGeom prst="rect">
              <a:avLst/>
            </a:prstGeom>
            <a:noFill/>
          </p:spPr>
          <p:txBody>
            <a:bodyPr wrap="square" rtlCol="0">
              <a:spAutoFit/>
            </a:bodyPr>
            <a:lstStyle/>
            <a:p>
              <a:r>
                <a:rPr lang="en-US" sz="6600" b="1" dirty="0" smtClean="0">
                  <a:solidFill>
                    <a:schemeClr val="bg1"/>
                  </a:solidFill>
                  <a:latin typeface="Montserrat" charset="0"/>
                  <a:ea typeface="Montserrat" charset="0"/>
                  <a:cs typeface="Montserrat" charset="0"/>
                </a:rPr>
                <a:t>HARDWARE</a:t>
              </a:r>
              <a:endParaRPr lang="en-US" sz="6600" b="1" dirty="0">
                <a:solidFill>
                  <a:schemeClr val="bg1"/>
                </a:solidFill>
                <a:latin typeface="Montserrat" charset="0"/>
                <a:ea typeface="Montserrat" charset="0"/>
                <a:cs typeface="Montserrat" charset="0"/>
              </a:endParaRPr>
            </a:p>
          </p:txBody>
        </p:sp>
      </p:grpSp>
      <p:sp>
        <p:nvSpPr>
          <p:cNvPr id="22" name="Subtitle 2">
            <a:extLst>
              <a:ext uri="{FF2B5EF4-FFF2-40B4-BE49-F238E27FC236}">
                <a16:creationId xmlns:a16="http://schemas.microsoft.com/office/drawing/2014/main" id="{77DCF44D-555F-D04D-85DB-6B748D2055FB}"/>
              </a:ext>
            </a:extLst>
          </p:cNvPr>
          <p:cNvSpPr txBox="1">
            <a:spLocks/>
          </p:cNvSpPr>
          <p:nvPr/>
        </p:nvSpPr>
        <p:spPr>
          <a:xfrm>
            <a:off x="16067194" y="3409444"/>
            <a:ext cx="8344372" cy="1043774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l">
              <a:buFont typeface="Courier New" panose="02070309020205020404" pitchFamily="49" charset="0"/>
              <a:buChar char="o"/>
            </a:pPr>
            <a:endParaRPr lang="en-US" sz="4000" dirty="0" smtClean="0">
              <a:latin typeface="+mj-lt"/>
            </a:endParaRPr>
          </a:p>
          <a:p>
            <a:pPr marL="571500" indent="-571500" algn="l">
              <a:buFont typeface="Courier New" panose="02070309020205020404" pitchFamily="49" charset="0"/>
              <a:buChar char="o"/>
            </a:pPr>
            <a:r>
              <a:rPr lang="en-US" sz="4000" dirty="0" smtClean="0">
                <a:latin typeface="+mj-lt"/>
              </a:rPr>
              <a:t>It </a:t>
            </a:r>
            <a:r>
              <a:rPr lang="en-US" sz="4000" dirty="0">
                <a:latin typeface="+mj-lt"/>
              </a:rPr>
              <a:t>requires a 64-bit Ubuntu Operating System</a:t>
            </a:r>
            <a:r>
              <a:rPr lang="en-US" sz="4000" dirty="0" smtClean="0">
                <a:latin typeface="+mj-lt"/>
              </a:rPr>
              <a:t>.</a:t>
            </a:r>
            <a:r>
              <a:rPr lang="en-US" sz="4000" dirty="0">
                <a:latin typeface="+mj-lt"/>
              </a:rPr>
              <a:t>       </a:t>
            </a:r>
            <a:r>
              <a:rPr lang="en-US" sz="4000" dirty="0" smtClean="0">
                <a:latin typeface="+mj-lt"/>
              </a:rPr>
              <a:t> </a:t>
            </a:r>
          </a:p>
          <a:p>
            <a:pPr marL="571500" indent="-571500" algn="l">
              <a:buFont typeface="Courier New" panose="02070309020205020404" pitchFamily="49" charset="0"/>
              <a:buChar char="o"/>
            </a:pPr>
            <a:r>
              <a:rPr lang="en-US" sz="4000" dirty="0" smtClean="0">
                <a:latin typeface="+mj-lt"/>
              </a:rPr>
              <a:t>Python </a:t>
            </a:r>
            <a:r>
              <a:rPr lang="en-US" sz="4000" dirty="0" err="1">
                <a:latin typeface="+mj-lt"/>
              </a:rPr>
              <a:t>Qt</a:t>
            </a:r>
            <a:r>
              <a:rPr lang="en-US" sz="4000" dirty="0">
                <a:latin typeface="+mj-lt"/>
              </a:rPr>
              <a:t> Designer for designing user interface</a:t>
            </a:r>
            <a:r>
              <a:rPr lang="en-US" sz="4000" dirty="0" smtClean="0">
                <a:latin typeface="+mj-lt"/>
              </a:rPr>
              <a:t>.</a:t>
            </a:r>
          </a:p>
          <a:p>
            <a:pPr marL="571500" indent="-571500" algn="l">
              <a:buFont typeface="Courier New" panose="02070309020205020404" pitchFamily="49" charset="0"/>
              <a:buChar char="o"/>
            </a:pPr>
            <a:r>
              <a:rPr lang="en-US" sz="4000" dirty="0" smtClean="0">
                <a:latin typeface="+mj-lt"/>
              </a:rPr>
              <a:t>MY </a:t>
            </a:r>
            <a:r>
              <a:rPr lang="en-US" sz="4000" dirty="0">
                <a:latin typeface="+mj-lt"/>
              </a:rPr>
              <a:t>SQL server for storing </a:t>
            </a:r>
            <a:r>
              <a:rPr lang="en-US" sz="4000" dirty="0" smtClean="0">
                <a:latin typeface="+mj-lt"/>
              </a:rPr>
              <a:t>   database Entities.</a:t>
            </a:r>
          </a:p>
          <a:p>
            <a:pPr marL="571500" indent="-571500" algn="l">
              <a:buFont typeface="Courier New" panose="02070309020205020404" pitchFamily="49" charset="0"/>
              <a:buChar char="o"/>
            </a:pPr>
            <a:r>
              <a:rPr lang="en-US" sz="4000" dirty="0" err="1" smtClean="0">
                <a:latin typeface="+mj-lt"/>
              </a:rPr>
              <a:t>Pyuic</a:t>
            </a:r>
            <a:r>
              <a:rPr lang="en-US" sz="4000" dirty="0" smtClean="0">
                <a:latin typeface="+mj-lt"/>
              </a:rPr>
              <a:t> </a:t>
            </a:r>
            <a:r>
              <a:rPr lang="en-US" sz="4000" dirty="0">
                <a:latin typeface="+mj-lt"/>
              </a:rPr>
              <a:t>for converting the layout designed user interface (UI) to python code.       </a:t>
            </a:r>
          </a:p>
          <a:p>
            <a:pPr marL="571500" indent="-571500" algn="l">
              <a:buFont typeface="Courier New" panose="02070309020205020404" pitchFamily="49" charset="0"/>
              <a:buChar char="o"/>
            </a:pPr>
            <a:r>
              <a:rPr lang="en-US" sz="4000" dirty="0" smtClean="0">
                <a:latin typeface="+mj-lt"/>
              </a:rPr>
              <a:t>Python </a:t>
            </a:r>
            <a:r>
              <a:rPr lang="en-US" sz="4000" dirty="0">
                <a:latin typeface="+mj-lt"/>
              </a:rPr>
              <a:t>language for coding</a:t>
            </a:r>
            <a:r>
              <a:rPr lang="en-US" sz="4000" dirty="0" smtClean="0">
                <a:latin typeface="+mj-lt"/>
              </a:rPr>
              <a:t>.</a:t>
            </a:r>
            <a:r>
              <a:rPr lang="en-US" sz="4000" dirty="0">
                <a:latin typeface="+mj-lt"/>
              </a:rPr>
              <a:t/>
            </a:r>
            <a:br>
              <a:rPr lang="en-US" sz="4000" dirty="0">
                <a:latin typeface="+mj-lt"/>
              </a:rPr>
            </a:br>
            <a:r>
              <a:rPr lang="en-US" sz="4000" dirty="0">
                <a:latin typeface="+mj-lt"/>
              </a:rPr>
              <a:t/>
            </a:r>
            <a:br>
              <a:rPr lang="en-US" sz="4000" dirty="0">
                <a:latin typeface="+mj-lt"/>
              </a:rPr>
            </a:br>
            <a:endParaRPr lang="en-US" sz="4000" dirty="0">
              <a:solidFill>
                <a:schemeClr val="bg1"/>
              </a:solidFill>
              <a:latin typeface="+mj-lt"/>
              <a:ea typeface="Montserrat" charset="0"/>
              <a:cs typeface="Montserrat" charset="0"/>
            </a:endParaRPr>
          </a:p>
        </p:txBody>
      </p:sp>
    </p:spTree>
    <p:extLst>
      <p:ext uri="{BB962C8B-B14F-4D97-AF65-F5344CB8AC3E}">
        <p14:creationId xmlns:p14="http://schemas.microsoft.com/office/powerpoint/2010/main" val="1815103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8547938" y="2169458"/>
            <a:ext cx="9596626" cy="45002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ysClr val="windowText" lastClr="000000"/>
              </a:solidFill>
            </a:endParaRPr>
          </a:p>
        </p:txBody>
      </p:sp>
      <p:sp>
        <p:nvSpPr>
          <p:cNvPr id="10" name="TextBox 9">
            <a:extLst>
              <a:ext uri="{FF2B5EF4-FFF2-40B4-BE49-F238E27FC236}">
                <a16:creationId xmlns:a16="http://schemas.microsoft.com/office/drawing/2014/main" id="{1D2319C8-9408-4444-B864-32EA6B50A7EA}"/>
              </a:ext>
            </a:extLst>
          </p:cNvPr>
          <p:cNvSpPr txBox="1"/>
          <p:nvPr/>
        </p:nvSpPr>
        <p:spPr>
          <a:xfrm>
            <a:off x="2994213" y="304287"/>
            <a:ext cx="19560455" cy="1107996"/>
          </a:xfrm>
          <a:prstGeom prst="rect">
            <a:avLst/>
          </a:prstGeom>
          <a:noFill/>
        </p:spPr>
        <p:txBody>
          <a:bodyPr wrap="square" rtlCol="0">
            <a:spAutoFit/>
          </a:bodyPr>
          <a:lstStyle/>
          <a:p>
            <a:r>
              <a:rPr lang="en-US" sz="6600" b="1" dirty="0" smtClean="0">
                <a:solidFill>
                  <a:sysClr val="windowText" lastClr="000000"/>
                </a:solidFill>
                <a:latin typeface="Montserrat" charset="0"/>
                <a:ea typeface="Montserrat" charset="0"/>
                <a:cs typeface="Montserrat" charset="0"/>
              </a:rPr>
              <a:t>Factors which should effect Search Results</a:t>
            </a:r>
            <a:endParaRPr lang="en-US" sz="6600" b="1" dirty="0">
              <a:solidFill>
                <a:sysClr val="windowText" lastClr="000000"/>
              </a:solidFill>
              <a:latin typeface="Montserrat" charset="0"/>
              <a:ea typeface="Montserrat" charset="0"/>
              <a:cs typeface="Montserrat" charset="0"/>
            </a:endParaRPr>
          </a:p>
        </p:txBody>
      </p:sp>
      <p:sp>
        <p:nvSpPr>
          <p:cNvPr id="12" name="Subtitle 2">
            <a:extLst>
              <a:ext uri="{FF2B5EF4-FFF2-40B4-BE49-F238E27FC236}">
                <a16:creationId xmlns:a16="http://schemas.microsoft.com/office/drawing/2014/main" id="{18C3B974-516C-3342-B697-8DC5689C0978}"/>
              </a:ext>
            </a:extLst>
          </p:cNvPr>
          <p:cNvSpPr txBox="1">
            <a:spLocks/>
          </p:cNvSpPr>
          <p:nvPr/>
        </p:nvSpPr>
        <p:spPr>
          <a:xfrm>
            <a:off x="8736200" y="2282764"/>
            <a:ext cx="10327229" cy="420526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Words of Query</a:t>
            </a:r>
          </a:p>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Relevance of Page</a:t>
            </a:r>
          </a:p>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Usability of Page</a:t>
            </a:r>
          </a:p>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Expertise of Source</a:t>
            </a:r>
          </a:p>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User’s Location</a:t>
            </a:r>
          </a:p>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User’s Settings(Over18 Years/ NSFW)</a:t>
            </a:r>
            <a:endParaRPr lang="en-US" sz="4400" dirty="0">
              <a:solidFill>
                <a:sysClr val="windowText" lastClr="000000"/>
              </a:solidFill>
              <a:latin typeface="+mn-lt"/>
              <a:ea typeface="Montserrat" charset="0"/>
              <a:cs typeface="Montserrat"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821" t="69592" r="11011" b="2293"/>
          <a:stretch/>
        </p:blipFill>
        <p:spPr>
          <a:xfrm>
            <a:off x="410880" y="2292146"/>
            <a:ext cx="3954296" cy="303007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3639"/>
          <a:stretch/>
        </p:blipFill>
        <p:spPr>
          <a:xfrm>
            <a:off x="465979" y="5668163"/>
            <a:ext cx="5056468" cy="2895880"/>
          </a:xfrm>
          <a:prstGeom prst="rect">
            <a:avLst/>
          </a:prstGeom>
        </p:spPr>
      </p:pic>
      <p:pic>
        <p:nvPicPr>
          <p:cNvPr id="7" name="Picture 6"/>
          <p:cNvPicPr>
            <a:picLocks noChangeAspect="1"/>
          </p:cNvPicPr>
          <p:nvPr/>
        </p:nvPicPr>
        <p:blipFill rotWithShape="1">
          <a:blip r:embed="rId4"/>
          <a:srcRect l="18743" t="41024" r="19787" b="12962"/>
          <a:stretch/>
        </p:blipFill>
        <p:spPr>
          <a:xfrm>
            <a:off x="11048988" y="7646033"/>
            <a:ext cx="13312588" cy="6058485"/>
          </a:xfrm>
          <a:prstGeom prst="rect">
            <a:avLst/>
          </a:prstGeom>
        </p:spPr>
      </p:pic>
      <p:pic>
        <p:nvPicPr>
          <p:cNvPr id="8" name="Picture 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311153" y="2935315"/>
            <a:ext cx="2380752" cy="2380752"/>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9063429" y="2309399"/>
            <a:ext cx="1967771" cy="1957801"/>
          </a:xfrm>
          <a:prstGeom prst="rect">
            <a:avLst/>
          </a:prstGeom>
        </p:spPr>
      </p:pic>
      <p:pic>
        <p:nvPicPr>
          <p:cNvPr id="15" name="Picture 14"/>
          <p:cNvPicPr>
            <a:picLocks noChangeAspect="1"/>
          </p:cNvPicPr>
          <p:nvPr/>
        </p:nvPicPr>
        <p:blipFill rotWithShape="1">
          <a:blip r:embed="rId7" cstate="email">
            <a:extLst>
              <a:ext uri="{28A0092B-C50C-407E-A947-70E740481C1C}">
                <a14:useLocalDpi xmlns:a14="http://schemas.microsoft.com/office/drawing/2010/main" val="0"/>
              </a:ext>
            </a:extLst>
          </a:blip>
          <a:srcRect l="15774" t="21976" r="16273" b="28470"/>
          <a:stretch/>
        </p:blipFill>
        <p:spPr>
          <a:xfrm>
            <a:off x="21566491" y="2670724"/>
            <a:ext cx="1912074" cy="1859108"/>
          </a:xfrm>
          <a:prstGeom prst="rect">
            <a:avLst/>
          </a:prstGeom>
        </p:spPr>
      </p:pic>
      <p:pic>
        <p:nvPicPr>
          <p:cNvPr id="17" name="Picture 1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0528817" y="5002306"/>
            <a:ext cx="1560579" cy="1112345"/>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3582" y="8564043"/>
            <a:ext cx="2143125" cy="2143125"/>
          </a:xfrm>
          <a:prstGeom prst="rect">
            <a:avLst/>
          </a:prstGeom>
        </p:spPr>
      </p:pic>
      <p:pic>
        <p:nvPicPr>
          <p:cNvPr id="19" name="Picture 18"/>
          <p:cNvPicPr>
            <a:picLocks noChangeAspect="1"/>
          </p:cNvPicPr>
          <p:nvPr/>
        </p:nvPicPr>
        <p:blipFill rotWithShape="1">
          <a:blip r:embed="rId10" cstate="email">
            <a:extLst>
              <a:ext uri="{28A0092B-C50C-407E-A947-70E740481C1C}">
                <a14:useLocalDpi xmlns:a14="http://schemas.microsoft.com/office/drawing/2010/main" val="0"/>
              </a:ext>
            </a:extLst>
          </a:blip>
          <a:srcRect t="24435" b="24600"/>
          <a:stretch/>
        </p:blipFill>
        <p:spPr>
          <a:xfrm>
            <a:off x="3605687" y="9169269"/>
            <a:ext cx="4860145" cy="1238493"/>
          </a:xfrm>
          <a:prstGeom prst="rect">
            <a:avLst/>
          </a:prstGeom>
        </p:spPr>
      </p:pic>
      <p:pic>
        <p:nvPicPr>
          <p:cNvPr id="22" name="Picture 2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6801990" y="10652246"/>
            <a:ext cx="3327685" cy="3036513"/>
          </a:xfrm>
          <a:prstGeom prst="rect">
            <a:avLst/>
          </a:prstGeom>
        </p:spPr>
      </p:pic>
      <p:pic>
        <p:nvPicPr>
          <p:cNvPr id="1026" name="Picture 2" descr="INSPIRE"/>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689422" y="9415830"/>
            <a:ext cx="2760626" cy="74536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94600" y="11819927"/>
            <a:ext cx="6477561" cy="853514"/>
          </a:xfrm>
          <a:prstGeom prst="rect">
            <a:avLst/>
          </a:prstGeom>
        </p:spPr>
      </p:pic>
    </p:spTree>
    <p:extLst>
      <p:ext uri="{BB962C8B-B14F-4D97-AF65-F5344CB8AC3E}">
        <p14:creationId xmlns:p14="http://schemas.microsoft.com/office/powerpoint/2010/main" val="6736745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p:cNvSpPr/>
          <p:nvPr/>
        </p:nvSpPr>
        <p:spPr>
          <a:xfrm>
            <a:off x="8741235" y="11901237"/>
            <a:ext cx="6895180" cy="1814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accent2"/>
              </a:solidFill>
            </a:endParaRPr>
          </a:p>
        </p:txBody>
      </p:sp>
      <p:sp>
        <p:nvSpPr>
          <p:cNvPr id="6" name="Rectángulo 5"/>
          <p:cNvSpPr/>
          <p:nvPr/>
        </p:nvSpPr>
        <p:spPr>
          <a:xfrm>
            <a:off x="8741235" y="0"/>
            <a:ext cx="6895180" cy="1814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accent2"/>
              </a:solidFill>
            </a:endParaRPr>
          </a:p>
        </p:txBody>
      </p:sp>
      <p:sp>
        <p:nvSpPr>
          <p:cNvPr id="7" name="Rectángulo 6"/>
          <p:cNvSpPr/>
          <p:nvPr/>
        </p:nvSpPr>
        <p:spPr>
          <a:xfrm>
            <a:off x="6654299" y="1814763"/>
            <a:ext cx="11069053" cy="10086474"/>
          </a:xfrm>
          <a:prstGeom prst="rect">
            <a:avLst/>
          </a:prstGeom>
          <a:noFill/>
          <a:ln w="2698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_tradnl"/>
          </a:p>
        </p:txBody>
      </p:sp>
      <p:sp>
        <p:nvSpPr>
          <p:cNvPr id="29" name="TextBox 28">
            <a:extLst>
              <a:ext uri="{FF2B5EF4-FFF2-40B4-BE49-F238E27FC236}">
                <a16:creationId xmlns:a16="http://schemas.microsoft.com/office/drawing/2014/main" id="{B8716634-F033-AD4F-B026-F25A60B14EB0}"/>
              </a:ext>
            </a:extLst>
          </p:cNvPr>
          <p:cNvSpPr txBox="1"/>
          <p:nvPr/>
        </p:nvSpPr>
        <p:spPr>
          <a:xfrm>
            <a:off x="7008608" y="5455575"/>
            <a:ext cx="10281574" cy="3046988"/>
          </a:xfrm>
          <a:prstGeom prst="rect">
            <a:avLst/>
          </a:prstGeom>
          <a:noFill/>
          <a:ln>
            <a:noFill/>
          </a:ln>
        </p:spPr>
        <p:txBody>
          <a:bodyPr wrap="square" rtlCol="0">
            <a:spAutoFit/>
          </a:bodyPr>
          <a:lstStyle/>
          <a:p>
            <a:pPr algn="ctr"/>
            <a:r>
              <a:rPr lang="en-US" sz="9600" b="1" dirty="0">
                <a:latin typeface="Montserrat Semi" charset="0"/>
                <a:ea typeface="Montserrat Semi" charset="0"/>
                <a:cs typeface="Montserrat Semi" charset="0"/>
              </a:rPr>
              <a:t>THANK</a:t>
            </a:r>
          </a:p>
          <a:p>
            <a:pPr algn="ctr"/>
            <a:r>
              <a:rPr lang="en-US" sz="9600" b="1" dirty="0">
                <a:latin typeface="Montserrat Semi" charset="0"/>
                <a:ea typeface="Montserrat Semi" charset="0"/>
                <a:cs typeface="Montserrat Semi" charset="0"/>
              </a:rPr>
              <a:t>YOU!</a:t>
            </a:r>
          </a:p>
        </p:txBody>
      </p:sp>
      <p:cxnSp>
        <p:nvCxnSpPr>
          <p:cNvPr id="11" name="Conector recto 10"/>
          <p:cNvCxnSpPr>
            <a:stCxn id="6" idx="0"/>
          </p:cNvCxnSpPr>
          <p:nvPr/>
        </p:nvCxnSpPr>
        <p:spPr>
          <a:xfrm>
            <a:off x="12188825" y="0"/>
            <a:ext cx="0" cy="1814763"/>
          </a:xfrm>
          <a:prstGeom prst="line">
            <a:avLst/>
          </a:prstGeom>
          <a:ln w="269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12187997" y="11901237"/>
            <a:ext cx="0" cy="1814763"/>
          </a:xfrm>
          <a:prstGeom prst="line">
            <a:avLst/>
          </a:prstGeom>
          <a:ln w="269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366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17581"/>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solidFill>
                <a:sysClr val="windowText" lastClr="000000"/>
              </a:solidFill>
            </a:endParaRPr>
          </a:p>
        </p:txBody>
      </p:sp>
      <p:grpSp>
        <p:nvGrpSpPr>
          <p:cNvPr id="3" name="Group 2">
            <a:extLst>
              <a:ext uri="{FF2B5EF4-FFF2-40B4-BE49-F238E27FC236}">
                <a16:creationId xmlns:a16="http://schemas.microsoft.com/office/drawing/2014/main" id="{F961B77C-0923-9141-8F90-F66B1DBFCC34}"/>
              </a:ext>
            </a:extLst>
          </p:cNvPr>
          <p:cNvGrpSpPr/>
          <p:nvPr/>
        </p:nvGrpSpPr>
        <p:grpSpPr>
          <a:xfrm>
            <a:off x="510363" y="1297172"/>
            <a:ext cx="21417652" cy="10590028"/>
            <a:chOff x="11539738" y="4864398"/>
            <a:chExt cx="14807572" cy="3030979"/>
          </a:xfrm>
        </p:grpSpPr>
        <p:grpSp>
          <p:nvGrpSpPr>
            <p:cNvPr id="11" name="Group 10">
              <a:extLst>
                <a:ext uri="{FF2B5EF4-FFF2-40B4-BE49-F238E27FC236}">
                  <a16:creationId xmlns:a16="http://schemas.microsoft.com/office/drawing/2014/main" id="{E3DF5F5E-5CCD-4449-B4D0-AA0512586B9F}"/>
                </a:ext>
              </a:extLst>
            </p:cNvPr>
            <p:cNvGrpSpPr/>
            <p:nvPr/>
          </p:nvGrpSpPr>
          <p:grpSpPr>
            <a:xfrm>
              <a:off x="11539738" y="5542920"/>
              <a:ext cx="14807572" cy="2352457"/>
              <a:chOff x="578628" y="7918374"/>
              <a:chExt cx="14807572" cy="2352457"/>
            </a:xfrm>
          </p:grpSpPr>
          <p:sp>
            <p:nvSpPr>
              <p:cNvPr id="20" name="TextBox 19">
                <a:extLst>
                  <a:ext uri="{FF2B5EF4-FFF2-40B4-BE49-F238E27FC236}">
                    <a16:creationId xmlns:a16="http://schemas.microsoft.com/office/drawing/2014/main" id="{6064F76E-444A-4E4D-B7DF-D5DEEAB25081}"/>
                  </a:ext>
                </a:extLst>
              </p:cNvPr>
              <p:cNvSpPr txBox="1"/>
              <p:nvPr/>
            </p:nvSpPr>
            <p:spPr>
              <a:xfrm>
                <a:off x="738773" y="9849029"/>
                <a:ext cx="5532284" cy="421802"/>
              </a:xfrm>
              <a:prstGeom prst="rect">
                <a:avLst/>
              </a:prstGeom>
              <a:noFill/>
            </p:spPr>
            <p:txBody>
              <a:bodyPr wrap="square" rtlCol="0">
                <a:spAutoFit/>
              </a:bodyPr>
              <a:lstStyle/>
              <a:p>
                <a:endParaRPr lang="en-US" sz="4000" b="1" dirty="0">
                  <a:solidFill>
                    <a:sysClr val="windowText" lastClr="000000"/>
                  </a:solidFill>
                  <a:latin typeface="Montserrat" charset="0"/>
                  <a:ea typeface="Montserrat" charset="0"/>
                  <a:cs typeface="Montserrat" charset="0"/>
                </a:endParaRPr>
              </a:p>
            </p:txBody>
          </p:sp>
          <p:sp>
            <p:nvSpPr>
              <p:cNvPr id="21" name="Subtitle 2">
                <a:extLst>
                  <a:ext uri="{FF2B5EF4-FFF2-40B4-BE49-F238E27FC236}">
                    <a16:creationId xmlns:a16="http://schemas.microsoft.com/office/drawing/2014/main" id="{18C3B974-516C-3342-B697-8DC5689C0978}"/>
                  </a:ext>
                </a:extLst>
              </p:cNvPr>
              <p:cNvSpPr txBox="1">
                <a:spLocks/>
              </p:cNvSpPr>
              <p:nvPr/>
            </p:nvSpPr>
            <p:spPr>
              <a:xfrm>
                <a:off x="578628" y="7918374"/>
                <a:ext cx="14807572" cy="53949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4400" dirty="0" smtClean="0">
                    <a:solidFill>
                      <a:sysClr val="windowText" lastClr="000000"/>
                    </a:solidFill>
                    <a:latin typeface="+mn-lt"/>
                    <a:ea typeface="Montserrat" charset="0"/>
                    <a:cs typeface="Montserrat" charset="0"/>
                  </a:rPr>
                  <a:t>Google’s ranking systems are designed to sort through hundreds of billions of web-pages in Search index to find most relevant, useful results in a fraction of a second and present in a very presentable way .</a:t>
                </a:r>
                <a:endParaRPr lang="en-US" sz="4400" dirty="0">
                  <a:solidFill>
                    <a:sysClr val="windowText" lastClr="000000"/>
                  </a:solidFill>
                  <a:latin typeface="+mn-lt"/>
                  <a:ea typeface="Montserrat" charset="0"/>
                  <a:cs typeface="Montserrat" charset="0"/>
                </a:endParaRPr>
              </a:p>
            </p:txBody>
          </p:sp>
        </p:grpSp>
        <p:sp>
          <p:nvSpPr>
            <p:cNvPr id="25" name="TextBox 24">
              <a:extLst>
                <a:ext uri="{FF2B5EF4-FFF2-40B4-BE49-F238E27FC236}">
                  <a16:creationId xmlns:a16="http://schemas.microsoft.com/office/drawing/2014/main" id="{1D2319C8-9408-4444-B864-32EA6B50A7EA}"/>
                </a:ext>
              </a:extLst>
            </p:cNvPr>
            <p:cNvSpPr txBox="1"/>
            <p:nvPr/>
          </p:nvSpPr>
          <p:spPr>
            <a:xfrm>
              <a:off x="11670366" y="4864398"/>
              <a:ext cx="13959651" cy="317120"/>
            </a:xfrm>
            <a:prstGeom prst="rect">
              <a:avLst/>
            </a:prstGeom>
            <a:noFill/>
          </p:spPr>
          <p:txBody>
            <a:bodyPr wrap="square" rtlCol="0">
              <a:spAutoFit/>
            </a:bodyPr>
            <a:lstStyle/>
            <a:p>
              <a:r>
                <a:rPr lang="en-US" sz="6600" b="1" dirty="0" smtClean="0">
                  <a:solidFill>
                    <a:sysClr val="windowText" lastClr="000000"/>
                  </a:solidFill>
                  <a:latin typeface="Montserrat" charset="0"/>
                  <a:ea typeface="Montserrat" charset="0"/>
                  <a:cs typeface="Montserrat" charset="0"/>
                </a:rPr>
                <a:t>How Google Search Algorithm Works</a:t>
              </a:r>
              <a:endParaRPr lang="en-US" sz="6600" b="1" dirty="0">
                <a:solidFill>
                  <a:sysClr val="windowText" lastClr="000000"/>
                </a:solidFill>
                <a:latin typeface="Montserrat" charset="0"/>
                <a:ea typeface="Montserrat" charset="0"/>
                <a:cs typeface="Montserrat" charset="0"/>
              </a:endParaRPr>
            </a:p>
          </p:txBody>
        </p:sp>
      </p:gr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4610355"/>
            <a:ext cx="24377650" cy="10157354"/>
          </a:xfrm>
          <a:prstGeom prst="rect">
            <a:avLst/>
          </a:prstGeom>
        </p:spPr>
      </p:pic>
    </p:spTree>
    <p:extLst>
      <p:ext uri="{BB962C8B-B14F-4D97-AF65-F5344CB8AC3E}">
        <p14:creationId xmlns:p14="http://schemas.microsoft.com/office/powerpoint/2010/main" val="4171453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p:cNvSpPr/>
          <p:nvPr/>
        </p:nvSpPr>
        <p:spPr>
          <a:xfrm>
            <a:off x="0" y="3"/>
            <a:ext cx="24377650"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grpSp>
        <p:nvGrpSpPr>
          <p:cNvPr id="3" name="Group 2">
            <a:extLst>
              <a:ext uri="{FF2B5EF4-FFF2-40B4-BE49-F238E27FC236}">
                <a16:creationId xmlns:a16="http://schemas.microsoft.com/office/drawing/2014/main" id="{F961B77C-0923-9141-8F90-F66B1DBFCC34}"/>
              </a:ext>
            </a:extLst>
          </p:cNvPr>
          <p:cNvGrpSpPr/>
          <p:nvPr/>
        </p:nvGrpSpPr>
        <p:grpSpPr>
          <a:xfrm flipH="1">
            <a:off x="10811435" y="1466807"/>
            <a:ext cx="13088470" cy="11903792"/>
            <a:chOff x="11574114" y="4623762"/>
            <a:chExt cx="8496871" cy="6253671"/>
          </a:xfrm>
        </p:grpSpPr>
        <p:sp>
          <p:nvSpPr>
            <p:cNvPr id="21" name="Subtitle 2">
              <a:extLst>
                <a:ext uri="{FF2B5EF4-FFF2-40B4-BE49-F238E27FC236}">
                  <a16:creationId xmlns:a16="http://schemas.microsoft.com/office/drawing/2014/main" id="{18C3B974-516C-3342-B697-8DC5689C0978}"/>
                </a:ext>
              </a:extLst>
            </p:cNvPr>
            <p:cNvSpPr txBox="1">
              <a:spLocks/>
            </p:cNvSpPr>
            <p:nvPr/>
          </p:nvSpPr>
          <p:spPr>
            <a:xfrm>
              <a:off x="11587865" y="5746440"/>
              <a:ext cx="8483120" cy="513099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ct val="150000"/>
                </a:lnSpc>
                <a:buFont typeface="Courier New" panose="02070309020205020404" pitchFamily="49" charset="0"/>
                <a:buChar char="o"/>
              </a:pPr>
              <a:r>
                <a:rPr lang="en-US" sz="4400" dirty="0" smtClean="0">
                  <a:solidFill>
                    <a:schemeClr val="bg1"/>
                  </a:solidFill>
                  <a:latin typeface="+mj-lt"/>
                  <a:ea typeface="Montserrat" charset="0"/>
                  <a:cs typeface="Montserrat" charset="0"/>
                </a:rPr>
                <a:t>Google claims that it is ads which is helping them to run search engine for free.</a:t>
              </a:r>
            </a:p>
            <a:p>
              <a:pPr marL="457200" indent="-457200" algn="l">
                <a:lnSpc>
                  <a:spcPct val="150000"/>
                </a:lnSpc>
                <a:buFont typeface="Courier New" panose="02070309020205020404" pitchFamily="49" charset="0"/>
                <a:buChar char="o"/>
              </a:pPr>
              <a:r>
                <a:rPr lang="en-US" sz="4400" dirty="0" smtClean="0">
                  <a:solidFill>
                    <a:schemeClr val="bg1"/>
                  </a:solidFill>
                  <a:latin typeface="+mj-lt"/>
                  <a:ea typeface="Montserrat" charset="0"/>
                  <a:cs typeface="Montserrat" charset="0"/>
                </a:rPr>
                <a:t>Ads are clearly labeled as ads (Transparency).</a:t>
              </a:r>
            </a:p>
            <a:p>
              <a:pPr marL="457200" indent="-457200" algn="l">
                <a:lnSpc>
                  <a:spcPct val="150000"/>
                </a:lnSpc>
                <a:buFont typeface="Courier New" panose="02070309020205020404" pitchFamily="49" charset="0"/>
                <a:buChar char="o"/>
              </a:pPr>
              <a:r>
                <a:rPr lang="en-US" sz="4400" dirty="0" smtClean="0">
                  <a:solidFill>
                    <a:schemeClr val="bg1"/>
                  </a:solidFill>
                  <a:latin typeface="+mj-lt"/>
                  <a:ea typeface="Montserrat" charset="0"/>
                  <a:cs typeface="Montserrat" charset="0"/>
                </a:rPr>
                <a:t>Google only charges advertisers when users interact with the ads. </a:t>
              </a:r>
              <a:endParaRPr lang="en-US" sz="4400" dirty="0">
                <a:solidFill>
                  <a:schemeClr val="bg1"/>
                </a:solidFill>
                <a:latin typeface="+mj-lt"/>
                <a:ea typeface="Montserrat" charset="0"/>
                <a:cs typeface="Montserrat" charset="0"/>
              </a:endParaRPr>
            </a:p>
            <a:p>
              <a:pPr marL="457200" indent="-457200" algn="l">
                <a:lnSpc>
                  <a:spcPct val="150000"/>
                </a:lnSpc>
                <a:buFont typeface="Courier New" panose="02070309020205020404" pitchFamily="49" charset="0"/>
                <a:buChar char="o"/>
              </a:pPr>
              <a:r>
                <a:rPr lang="en-US" sz="4400" dirty="0" smtClean="0">
                  <a:solidFill>
                    <a:schemeClr val="bg1"/>
                  </a:solidFill>
                  <a:latin typeface="+mj-lt"/>
                  <a:ea typeface="Montserrat" charset="0"/>
                  <a:cs typeface="Montserrat" charset="0"/>
                </a:rPr>
                <a:t>Google claims that its commercial relationships have no impact on algorithmic search changes, i.e. issues are handled based on importance to users but not due to financial relation with google.</a:t>
              </a:r>
              <a:endParaRPr lang="en-US" sz="4400" dirty="0">
                <a:solidFill>
                  <a:schemeClr val="bg1"/>
                </a:solidFill>
                <a:latin typeface="+mj-lt"/>
                <a:ea typeface="Montserrat" charset="0"/>
                <a:cs typeface="Montserrat" charset="0"/>
              </a:endParaRPr>
            </a:p>
          </p:txBody>
        </p:sp>
        <p:sp>
          <p:nvSpPr>
            <p:cNvPr id="25" name="TextBox 24">
              <a:extLst>
                <a:ext uri="{FF2B5EF4-FFF2-40B4-BE49-F238E27FC236}">
                  <a16:creationId xmlns:a16="http://schemas.microsoft.com/office/drawing/2014/main" id="{1D2319C8-9408-4444-B864-32EA6B50A7EA}"/>
                </a:ext>
              </a:extLst>
            </p:cNvPr>
            <p:cNvSpPr txBox="1"/>
            <p:nvPr/>
          </p:nvSpPr>
          <p:spPr>
            <a:xfrm>
              <a:off x="11574114" y="4623762"/>
              <a:ext cx="8049965" cy="582087"/>
            </a:xfrm>
            <a:prstGeom prst="rect">
              <a:avLst/>
            </a:prstGeom>
            <a:noFill/>
          </p:spPr>
          <p:txBody>
            <a:bodyPr wrap="square" rtlCol="0">
              <a:spAutoFit/>
            </a:bodyPr>
            <a:lstStyle/>
            <a:p>
              <a:pPr algn="r"/>
              <a:r>
                <a:rPr lang="en-US" sz="6600" b="1" dirty="0" smtClean="0">
                  <a:solidFill>
                    <a:schemeClr val="bg1"/>
                  </a:solidFill>
                  <a:latin typeface="Montserrat" charset="0"/>
                  <a:ea typeface="Montserrat" charset="0"/>
                  <a:cs typeface="Montserrat" charset="0"/>
                </a:rPr>
                <a:t>Role of Advertisements</a:t>
              </a:r>
              <a:endParaRPr lang="en-US" sz="6600" b="1" dirty="0">
                <a:solidFill>
                  <a:schemeClr val="bg1"/>
                </a:solidFill>
                <a:latin typeface="Montserrat" charset="0"/>
                <a:ea typeface="Montserrat" charset="0"/>
                <a:cs typeface="Montserrat" charset="0"/>
              </a:endParaRPr>
            </a:p>
          </p:txBody>
        </p: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974" y="3603811"/>
            <a:ext cx="6499226" cy="9361389"/>
          </a:xfrm>
          <a:prstGeom prst="rect">
            <a:avLst/>
          </a:prstGeom>
        </p:spPr>
      </p:pic>
    </p:spTree>
    <p:extLst>
      <p:ext uri="{BB962C8B-B14F-4D97-AF65-F5344CB8AC3E}">
        <p14:creationId xmlns:p14="http://schemas.microsoft.com/office/powerpoint/2010/main" val="4135355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p:cNvSpPr/>
          <p:nvPr/>
        </p:nvSpPr>
        <p:spPr>
          <a:xfrm>
            <a:off x="0" y="3"/>
            <a:ext cx="24377650"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25" name="TextBox 24">
            <a:extLst>
              <a:ext uri="{FF2B5EF4-FFF2-40B4-BE49-F238E27FC236}">
                <a16:creationId xmlns:a16="http://schemas.microsoft.com/office/drawing/2014/main" id="{1D2319C8-9408-4444-B864-32EA6B50A7EA}"/>
              </a:ext>
            </a:extLst>
          </p:cNvPr>
          <p:cNvSpPr txBox="1"/>
          <p:nvPr/>
        </p:nvSpPr>
        <p:spPr>
          <a:xfrm flipH="1">
            <a:off x="5874055" y="912809"/>
            <a:ext cx="12400062" cy="1107996"/>
          </a:xfrm>
          <a:prstGeom prst="rect">
            <a:avLst/>
          </a:prstGeom>
          <a:noFill/>
        </p:spPr>
        <p:txBody>
          <a:bodyPr wrap="square" rtlCol="0">
            <a:spAutoFit/>
          </a:bodyPr>
          <a:lstStyle/>
          <a:p>
            <a:pPr algn="r"/>
            <a:r>
              <a:rPr lang="en-US" sz="6600" b="1" dirty="0" smtClean="0">
                <a:solidFill>
                  <a:schemeClr val="bg1"/>
                </a:solidFill>
                <a:latin typeface="Montserrat" charset="0"/>
                <a:ea typeface="Montserrat" charset="0"/>
                <a:cs typeface="Montserrat" charset="0"/>
              </a:rPr>
              <a:t>Role of Advertisements</a:t>
            </a:r>
            <a:endParaRPr lang="en-US" sz="6600" b="1" dirty="0">
              <a:solidFill>
                <a:schemeClr val="bg1"/>
              </a:solidFill>
              <a:latin typeface="Montserrat" charset="0"/>
              <a:ea typeface="Montserrat" charset="0"/>
              <a:cs typeface="Montserrat" charset="0"/>
            </a:endParaRPr>
          </a:p>
        </p:txBody>
      </p:sp>
      <p:grpSp>
        <p:nvGrpSpPr>
          <p:cNvPr id="16" name="Group 1102">
            <a:extLst>
              <a:ext uri="{FF2B5EF4-FFF2-40B4-BE49-F238E27FC236}">
                <a16:creationId xmlns:a16="http://schemas.microsoft.com/office/drawing/2014/main" id="{B2809DC6-AB89-714B-993B-82B4CF6E10F2}"/>
              </a:ext>
            </a:extLst>
          </p:cNvPr>
          <p:cNvGrpSpPr/>
          <p:nvPr/>
        </p:nvGrpSpPr>
        <p:grpSpPr>
          <a:xfrm rot="5400000">
            <a:off x="6602993" y="-3684007"/>
            <a:ext cx="11172681" cy="22582306"/>
            <a:chOff x="0" y="0"/>
            <a:chExt cx="6591304" cy="9765730"/>
          </a:xfrm>
        </p:grpSpPr>
        <p:pic>
          <p:nvPicPr>
            <p:cNvPr id="18" name="Mini-iPad-B&amp;W-Mockup.png">
              <a:extLst>
                <a:ext uri="{FF2B5EF4-FFF2-40B4-BE49-F238E27FC236}">
                  <a16:creationId xmlns:a16="http://schemas.microsoft.com/office/drawing/2014/main" id="{383C5B74-124D-874A-AC3D-78D045BC1FF4}"/>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19" name="Shape 1101">
              <a:extLst>
                <a:ext uri="{FF2B5EF4-FFF2-40B4-BE49-F238E27FC236}">
                  <a16:creationId xmlns:a16="http://schemas.microsoft.com/office/drawing/2014/main" id="{AE2CDC9D-D16E-8447-B30D-0F377D7A99A1}"/>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876182">
                <a:defRPr sz="4000">
                  <a:solidFill>
                    <a:srgbClr val="FFFFFF"/>
                  </a:solidFill>
                  <a:effectLst>
                    <a:outerShdw blurRad="38100" dist="12700" dir="5400000" rotWithShape="0">
                      <a:srgbClr val="000000">
                        <a:alpha val="50000"/>
                      </a:srgbClr>
                    </a:outerShdw>
                  </a:effectLst>
                </a:defRPr>
              </a:pPr>
              <a:endParaRPr sz="5998" dirty="0">
                <a:latin typeface="Calibri Light"/>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6215" y="2636247"/>
            <a:ext cx="18118130" cy="9965445"/>
          </a:xfrm>
          <a:prstGeom prst="rect">
            <a:avLst/>
          </a:prstGeom>
        </p:spPr>
      </p:pic>
    </p:spTree>
    <p:extLst>
      <p:ext uri="{BB962C8B-B14F-4D97-AF65-F5344CB8AC3E}">
        <p14:creationId xmlns:p14="http://schemas.microsoft.com/office/powerpoint/2010/main" val="28835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438412" y="310460"/>
            <a:ext cx="16288829" cy="1107996"/>
          </a:xfrm>
          <a:prstGeom prst="rect">
            <a:avLst/>
          </a:prstGeom>
          <a:noFill/>
        </p:spPr>
        <p:txBody>
          <a:bodyPr wrap="square" rtlCol="0">
            <a:spAutoFit/>
          </a:bodyPr>
          <a:lstStyle/>
          <a:p>
            <a:r>
              <a:rPr lang="en-US" sz="6600" b="1" dirty="0" smtClean="0">
                <a:latin typeface="Montserrat" charset="0"/>
                <a:ea typeface="Montserrat" charset="0"/>
                <a:cs typeface="Montserrat" charset="0"/>
              </a:rPr>
              <a:t>ABSTRACT</a:t>
            </a:r>
            <a:endParaRPr lang="en-US" sz="6600" b="1" dirty="0">
              <a:latin typeface="Montserrat" charset="0"/>
              <a:ea typeface="Montserrat" charset="0"/>
              <a:cs typeface="Montserrat" charset="0"/>
            </a:endParaRPr>
          </a:p>
        </p:txBody>
      </p:sp>
      <p:grpSp>
        <p:nvGrpSpPr>
          <p:cNvPr id="18" name="Group 17">
            <a:extLst>
              <a:ext uri="{FF2B5EF4-FFF2-40B4-BE49-F238E27FC236}">
                <a16:creationId xmlns:a16="http://schemas.microsoft.com/office/drawing/2014/main" id="{92A8235B-22ED-5546-8085-0371B6482748}"/>
              </a:ext>
            </a:extLst>
          </p:cNvPr>
          <p:cNvGrpSpPr/>
          <p:nvPr/>
        </p:nvGrpSpPr>
        <p:grpSpPr>
          <a:xfrm>
            <a:off x="420798" y="7241908"/>
            <a:ext cx="19317194" cy="2030080"/>
            <a:chOff x="8380247" y="9480665"/>
            <a:chExt cx="17041737" cy="2030080"/>
          </a:xfrm>
        </p:grpSpPr>
        <p:sp>
          <p:nvSpPr>
            <p:cNvPr id="19" name="Rectangle 18">
              <a:extLst>
                <a:ext uri="{FF2B5EF4-FFF2-40B4-BE49-F238E27FC236}">
                  <a16:creationId xmlns:a16="http://schemas.microsoft.com/office/drawing/2014/main" id="{5EE9B94C-747D-6F46-94A8-4C9BD4B8F3EE}"/>
                </a:ext>
              </a:extLst>
            </p:cNvPr>
            <p:cNvSpPr/>
            <p:nvPr/>
          </p:nvSpPr>
          <p:spPr>
            <a:xfrm>
              <a:off x="8380247" y="9480665"/>
              <a:ext cx="15479981" cy="646331"/>
            </a:xfrm>
            <a:prstGeom prst="rect">
              <a:avLst/>
            </a:prstGeom>
          </p:spPr>
          <p:txBody>
            <a:bodyPr wrap="square">
              <a:spAutoFit/>
            </a:bodyPr>
            <a:lstStyle/>
            <a:p>
              <a:pPr algn="just"/>
              <a:endParaRPr lang="en-US" b="1" dirty="0">
                <a:latin typeface="Montserrat" charset="0"/>
                <a:ea typeface="Montserrat" charset="0"/>
                <a:cs typeface="Montserrat" charset="0"/>
              </a:endParaRPr>
            </a:p>
          </p:txBody>
        </p:sp>
        <p:sp>
          <p:nvSpPr>
            <p:cNvPr id="20" name="Rectangle 19">
              <a:extLst>
                <a:ext uri="{FF2B5EF4-FFF2-40B4-BE49-F238E27FC236}">
                  <a16:creationId xmlns:a16="http://schemas.microsoft.com/office/drawing/2014/main" id="{142529D6-F325-9F4E-8433-27452CEC7044}"/>
                </a:ext>
              </a:extLst>
            </p:cNvPr>
            <p:cNvSpPr/>
            <p:nvPr/>
          </p:nvSpPr>
          <p:spPr>
            <a:xfrm>
              <a:off x="8395786" y="10987525"/>
              <a:ext cx="17026198" cy="523220"/>
            </a:xfrm>
            <a:prstGeom prst="rect">
              <a:avLst/>
            </a:prstGeom>
          </p:spPr>
          <p:txBody>
            <a:bodyPr wrap="square">
              <a:spAutoFit/>
            </a:bodyPr>
            <a:lstStyle/>
            <a:p>
              <a:pPr algn="just"/>
              <a:endParaRPr lang="en-US" sz="2800" dirty="0">
                <a:latin typeface="Montserrat" charset="0"/>
                <a:ea typeface="Montserrat" charset="0"/>
                <a:cs typeface="Montserrat" charset="0"/>
              </a:endParaRPr>
            </a:p>
          </p:txBody>
        </p:sp>
      </p:grpSp>
      <p:grpSp>
        <p:nvGrpSpPr>
          <p:cNvPr id="2" name="Agrupar 1"/>
          <p:cNvGrpSpPr/>
          <p:nvPr/>
        </p:nvGrpSpPr>
        <p:grpSpPr>
          <a:xfrm flipH="1">
            <a:off x="-14575" y="39757"/>
            <a:ext cx="24593833" cy="13674137"/>
            <a:chOff x="-213360" y="0"/>
            <a:chExt cx="24593833" cy="13674137"/>
          </a:xfrm>
        </p:grpSpPr>
        <p:sp>
          <p:nvSpPr>
            <p:cNvPr id="9" name="Triángulo rectángulo 8"/>
            <p:cNvSpPr/>
            <p:nvPr/>
          </p:nvSpPr>
          <p:spPr>
            <a:xfrm rot="5400000">
              <a:off x="33618" y="-33618"/>
              <a:ext cx="4134924" cy="420215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Triángulo rectángulo 9"/>
            <p:cNvSpPr/>
            <p:nvPr/>
          </p:nvSpPr>
          <p:spPr>
            <a:xfrm rot="16200000">
              <a:off x="20211932" y="9505595"/>
              <a:ext cx="4134924" cy="420215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1" name="Imagen 10"/>
            <p:cNvPicPr>
              <a:picLocks noChangeAspect="1"/>
            </p:cNvPicPr>
            <p:nvPr/>
          </p:nvPicPr>
          <p:blipFill>
            <a:blip r:embed="rId2"/>
            <a:stretch>
              <a:fillRect/>
            </a:stretch>
          </p:blipFill>
          <p:spPr>
            <a:xfrm>
              <a:off x="-213360" y="9119623"/>
              <a:ext cx="4202160" cy="930479"/>
            </a:xfrm>
            <a:prstGeom prst="rect">
              <a:avLst/>
            </a:prstGeom>
          </p:spPr>
        </p:pic>
      </p:grpSp>
      <p:sp>
        <p:nvSpPr>
          <p:cNvPr id="4" name="TextBox 3"/>
          <p:cNvSpPr txBox="1"/>
          <p:nvPr/>
        </p:nvSpPr>
        <p:spPr>
          <a:xfrm>
            <a:off x="2338540" y="1411754"/>
            <a:ext cx="17666901" cy="11941731"/>
          </a:xfrm>
          <a:prstGeom prst="rect">
            <a:avLst/>
          </a:prstGeom>
          <a:noFill/>
        </p:spPr>
        <p:txBody>
          <a:bodyPr wrap="square" rtlCol="0">
            <a:spAutoFit/>
          </a:bodyPr>
          <a:lstStyle/>
          <a:p>
            <a:pPr marL="571500" indent="-571500">
              <a:lnSpc>
                <a:spcPct val="150000"/>
              </a:lnSpc>
              <a:buFont typeface="Courier New" panose="02070309020205020404" pitchFamily="49" charset="0"/>
              <a:buChar char="o"/>
            </a:pPr>
            <a:r>
              <a:rPr lang="en-IN" sz="4400" b="1" dirty="0" smtClean="0">
                <a:latin typeface="+mj-lt"/>
                <a:ea typeface="NSimSun" panose="02010609030101010101" pitchFamily="49" charset="-122"/>
              </a:rPr>
              <a:t>Page Ranking is an algorithm which decides what to bring on first page for query on a search engine.</a:t>
            </a:r>
          </a:p>
          <a:p>
            <a:pPr marL="571500" indent="-571500">
              <a:lnSpc>
                <a:spcPct val="150000"/>
              </a:lnSpc>
              <a:buFont typeface="Courier New" panose="02070309020205020404" pitchFamily="49" charset="0"/>
              <a:buChar char="o"/>
            </a:pPr>
            <a:r>
              <a:rPr lang="en-IN" sz="4400" b="1" dirty="0" smtClean="0">
                <a:latin typeface="+mj-lt"/>
                <a:ea typeface="NSimSun" panose="02010609030101010101" pitchFamily="49" charset="-122"/>
              </a:rPr>
              <a:t>Page Rank rates a web page’s importance by looking at how many outside links points to it and how important those links are.</a:t>
            </a:r>
          </a:p>
          <a:p>
            <a:pPr marL="571500" indent="-571500">
              <a:lnSpc>
                <a:spcPct val="150000"/>
              </a:lnSpc>
              <a:buFont typeface="Courier New" panose="02070309020205020404" pitchFamily="49" charset="0"/>
              <a:buChar char="o"/>
            </a:pPr>
            <a:r>
              <a:rPr lang="en-IN" sz="4400" b="1" dirty="0" smtClean="0">
                <a:latin typeface="+mj-lt"/>
                <a:ea typeface="NSimSun" panose="02010609030101010101" pitchFamily="49" charset="-122"/>
              </a:rPr>
              <a:t>Search results have to be relevant according to location, words of query, usability of page, user’s settings and expertise of source.</a:t>
            </a:r>
          </a:p>
          <a:p>
            <a:pPr marL="571500" indent="-571500">
              <a:lnSpc>
                <a:spcPct val="150000"/>
              </a:lnSpc>
              <a:buFont typeface="Courier New" panose="02070309020205020404" pitchFamily="49" charset="0"/>
              <a:buChar char="o"/>
            </a:pPr>
            <a:r>
              <a:rPr lang="en-IN" sz="4400" b="1" dirty="0" smtClean="0">
                <a:latin typeface="+mj-lt"/>
                <a:ea typeface="NSimSun" panose="02010609030101010101" pitchFamily="49" charset="-122"/>
              </a:rPr>
              <a:t>It is based on idea that the popularity of a web page is determined not only by the number of incoming links but also by the kind of incoming links. </a:t>
            </a:r>
          </a:p>
          <a:p>
            <a:pPr marL="571500" indent="-571500">
              <a:lnSpc>
                <a:spcPct val="150000"/>
              </a:lnSpc>
              <a:buFont typeface="Courier New" panose="02070309020205020404" pitchFamily="49" charset="0"/>
              <a:buChar char="o"/>
            </a:pPr>
            <a:r>
              <a:rPr lang="en-IN" sz="4400" b="1" dirty="0" smtClean="0">
                <a:latin typeface="+mj-lt"/>
                <a:ea typeface="NSimSun" panose="02010609030101010101" pitchFamily="49" charset="-122"/>
              </a:rPr>
              <a:t>This project comes under the domain Text mining and Information Retrieval. Some of the other algorithms include Bag of Words, TF-IDF (Term Frequency- Inverse Document Frequency). </a:t>
            </a:r>
            <a:endParaRPr lang="en-US" sz="4400" b="1" dirty="0" smtClean="0">
              <a:latin typeface="+mj-lt"/>
              <a:ea typeface="NSimSun" panose="02010609030101010101" pitchFamily="49" charset="-122"/>
            </a:endParaRPr>
          </a:p>
          <a:p>
            <a:endParaRPr lang="en-US" sz="4400" dirty="0"/>
          </a:p>
        </p:txBody>
      </p:sp>
    </p:spTree>
    <p:extLst>
      <p:ext uri="{BB962C8B-B14F-4D97-AF65-F5344CB8AC3E}">
        <p14:creationId xmlns:p14="http://schemas.microsoft.com/office/powerpoint/2010/main" val="1153551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iángulo rectángulo 7"/>
          <p:cNvSpPr/>
          <p:nvPr/>
        </p:nvSpPr>
        <p:spPr>
          <a:xfrm rot="16200000">
            <a:off x="10595164" y="-111172"/>
            <a:ext cx="13674137" cy="1389648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Subtitle 2">
            <a:extLst>
              <a:ext uri="{FF2B5EF4-FFF2-40B4-BE49-F238E27FC236}">
                <a16:creationId xmlns:a16="http://schemas.microsoft.com/office/drawing/2014/main" id="{18C3B974-516C-3342-B697-8DC5689C0978}"/>
              </a:ext>
            </a:extLst>
          </p:cNvPr>
          <p:cNvSpPr txBox="1">
            <a:spLocks/>
          </p:cNvSpPr>
          <p:nvPr/>
        </p:nvSpPr>
        <p:spPr>
          <a:xfrm>
            <a:off x="1781494" y="5534786"/>
            <a:ext cx="14821141"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299"/>
              </a:lnSpc>
            </a:pPr>
            <a:r>
              <a:rPr lang="en-US" sz="4400" b="1" dirty="0">
                <a:latin typeface="+mj-lt"/>
              </a:rPr>
              <a:t>The project aims at developing a tool for Ranking of Web site documents based on Inverse document frequency</a:t>
            </a:r>
            <a:endParaRPr lang="en-US" sz="4400" b="1" dirty="0">
              <a:solidFill>
                <a:schemeClr val="tx1"/>
              </a:solidFill>
              <a:latin typeface="+mj-lt"/>
              <a:ea typeface="Montserrat" charset="0"/>
              <a:cs typeface="Montserrat" charset="0"/>
            </a:endParaRPr>
          </a:p>
        </p:txBody>
      </p:sp>
      <p:sp>
        <p:nvSpPr>
          <p:cNvPr id="25" name="TextBox 24">
            <a:extLst>
              <a:ext uri="{FF2B5EF4-FFF2-40B4-BE49-F238E27FC236}">
                <a16:creationId xmlns:a16="http://schemas.microsoft.com/office/drawing/2014/main" id="{1D2319C8-9408-4444-B864-32EA6B50A7EA}"/>
              </a:ext>
            </a:extLst>
          </p:cNvPr>
          <p:cNvSpPr txBox="1"/>
          <p:nvPr/>
        </p:nvSpPr>
        <p:spPr>
          <a:xfrm>
            <a:off x="16380509" y="8693415"/>
            <a:ext cx="8049965" cy="1107996"/>
          </a:xfrm>
          <a:prstGeom prst="rect">
            <a:avLst/>
          </a:prstGeom>
          <a:noFill/>
        </p:spPr>
        <p:txBody>
          <a:bodyPr wrap="square" rtlCol="0">
            <a:spAutoFit/>
          </a:bodyPr>
          <a:lstStyle/>
          <a:p>
            <a:r>
              <a:rPr lang="en-US" sz="6600" b="1" dirty="0" smtClean="0">
                <a:latin typeface="Montserrat" charset="0"/>
                <a:ea typeface="Montserrat" charset="0"/>
                <a:cs typeface="Montserrat" charset="0"/>
              </a:rPr>
              <a:t>OBJECTIVE</a:t>
            </a:r>
            <a:endParaRPr lang="en-US" sz="6600" b="1" dirty="0">
              <a:latin typeface="Montserrat" charset="0"/>
              <a:ea typeface="Montserrat" charset="0"/>
              <a:cs typeface="Montserrat" charset="0"/>
            </a:endParaRPr>
          </a:p>
        </p:txBody>
      </p:sp>
      <p:pic>
        <p:nvPicPr>
          <p:cNvPr id="2" name="Imagen 1"/>
          <p:cNvPicPr>
            <a:picLocks noChangeAspect="1"/>
          </p:cNvPicPr>
          <p:nvPr/>
        </p:nvPicPr>
        <p:blipFill>
          <a:blip r:embed="rId2"/>
          <a:stretch>
            <a:fillRect/>
          </a:stretch>
        </p:blipFill>
        <p:spPr>
          <a:xfrm rot="21340936">
            <a:off x="16470983" y="1780260"/>
            <a:ext cx="3622306" cy="1715829"/>
          </a:xfrm>
          <a:prstGeom prst="rect">
            <a:avLst/>
          </a:prstGeom>
        </p:spPr>
      </p:pic>
    </p:spTree>
    <p:extLst>
      <p:ext uri="{BB962C8B-B14F-4D97-AF65-F5344CB8AC3E}">
        <p14:creationId xmlns:p14="http://schemas.microsoft.com/office/powerpoint/2010/main" val="2122179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Personalizar 31">
      <a:dk1>
        <a:srgbClr val="000000"/>
      </a:dk1>
      <a:lt1>
        <a:srgbClr val="FFFFFF"/>
      </a:lt1>
      <a:dk2>
        <a:srgbClr val="44546A"/>
      </a:dk2>
      <a:lt2>
        <a:srgbClr val="E7E6E6"/>
      </a:lt2>
      <a:accent1>
        <a:srgbClr val="A0A0F4"/>
      </a:accent1>
      <a:accent2>
        <a:srgbClr val="908FD8"/>
      </a:accent2>
      <a:accent3>
        <a:srgbClr val="6F6EAB"/>
      </a:accent3>
      <a:accent4>
        <a:srgbClr val="1E1D2A"/>
      </a:accent4>
      <a:accent5>
        <a:srgbClr val="5E5E5F"/>
      </a:accent5>
      <a:accent6>
        <a:srgbClr val="EBEBEB"/>
      </a:accent6>
      <a:hlink>
        <a:srgbClr val="D1B38D"/>
      </a:hlink>
      <a:folHlink>
        <a:srgbClr val="FEFF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35937</TotalTime>
  <Words>1681</Words>
  <Application>Microsoft Office PowerPoint</Application>
  <PresentationFormat>Custom</PresentationFormat>
  <Paragraphs>546</Paragraphs>
  <Slides>40</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40</vt:i4>
      </vt:variant>
    </vt:vector>
  </HeadingPairs>
  <TitlesOfParts>
    <vt:vector size="55" baseType="lpstr">
      <vt:lpstr>NSimSun</vt:lpstr>
      <vt:lpstr>宋体</vt:lpstr>
      <vt:lpstr>Arial</vt:lpstr>
      <vt:lpstr>Bahnschrift Light</vt:lpstr>
      <vt:lpstr>Calibri</vt:lpstr>
      <vt:lpstr>Calibri Light</vt:lpstr>
      <vt:lpstr>Courier New</vt:lpstr>
      <vt:lpstr>Gill Sans Ultra Bold</vt:lpstr>
      <vt:lpstr>Lato Regular</vt:lpstr>
      <vt:lpstr>Montserrat</vt:lpstr>
      <vt:lpstr>Montserrat Light</vt:lpstr>
      <vt:lpstr>Montserrat Semi</vt:lpstr>
      <vt:lpstr>Open Sans Light</vt:lpstr>
      <vt:lpstr>Segoe UI Black</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subject/>
  <dc:creator>Hemanth C</dc:creator>
  <cp:keywords/>
  <dc:description/>
  <cp:lastModifiedBy>Hemanth C</cp:lastModifiedBy>
  <cp:revision>8401</cp:revision>
  <dcterms:created xsi:type="dcterms:W3CDTF">2014-11-12T21:47:38Z</dcterms:created>
  <dcterms:modified xsi:type="dcterms:W3CDTF">2020-02-21T10:14:12Z</dcterms:modified>
  <cp:category/>
</cp:coreProperties>
</file>