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2" r:id="rId5"/>
    <p:sldId id="260" r:id="rId6"/>
    <p:sldId id="267" r:id="rId7"/>
    <p:sldId id="264" r:id="rId8"/>
    <p:sldId id="265" r:id="rId9"/>
    <p:sldId id="266" r:id="rId10"/>
    <p:sldId id="268" r:id="rId11"/>
    <p:sldId id="270" r:id="rId12"/>
    <p:sldId id="273" r:id="rId13"/>
    <p:sldId id="274" r:id="rId14"/>
    <p:sldId id="275" r:id="rId15"/>
    <p:sldId id="271" r:id="rId16"/>
    <p:sldId id="27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937C5-9AC6-42D2-AFB0-238C01962BF1}"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E6096-54EA-4323-9FEE-D1C9380D3B20}" type="slidenum">
              <a:rPr lang="en-US" smtClean="0"/>
              <a:t>‹#›</a:t>
            </a:fld>
            <a:endParaRPr lang="en-US"/>
          </a:p>
        </p:txBody>
      </p:sp>
    </p:spTree>
    <p:extLst>
      <p:ext uri="{BB962C8B-B14F-4D97-AF65-F5344CB8AC3E}">
        <p14:creationId xmlns:p14="http://schemas.microsoft.com/office/powerpoint/2010/main" val="77055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E6096-54EA-4323-9FEE-D1C9380D3B20}" type="slidenum">
              <a:rPr lang="en-US" smtClean="0"/>
              <a:t>7</a:t>
            </a:fld>
            <a:endParaRPr lang="en-US"/>
          </a:p>
        </p:txBody>
      </p:sp>
    </p:spTree>
    <p:extLst>
      <p:ext uri="{BB962C8B-B14F-4D97-AF65-F5344CB8AC3E}">
        <p14:creationId xmlns:p14="http://schemas.microsoft.com/office/powerpoint/2010/main" val="301590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8B186-4EE9-45B5-97A9-6A17545471A8}"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277038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186-4EE9-45B5-97A9-6A17545471A8}"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18161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186-4EE9-45B5-97A9-6A17545471A8}"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46849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186-4EE9-45B5-97A9-6A17545471A8}"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54470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68B186-4EE9-45B5-97A9-6A17545471A8}"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84600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8B186-4EE9-45B5-97A9-6A17545471A8}"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17609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8B186-4EE9-45B5-97A9-6A17545471A8}"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220368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8B186-4EE9-45B5-97A9-6A17545471A8}"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648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186-4EE9-45B5-97A9-6A17545471A8}"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36768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68B186-4EE9-45B5-97A9-6A17545471A8}"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167536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68B186-4EE9-45B5-97A9-6A17545471A8}"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661CE-CBCA-460E-A549-973501E3A3B0}" type="slidenum">
              <a:rPr lang="en-US" smtClean="0"/>
              <a:t>‹#›</a:t>
            </a:fld>
            <a:endParaRPr lang="en-US"/>
          </a:p>
        </p:txBody>
      </p:sp>
    </p:spTree>
    <p:extLst>
      <p:ext uri="{BB962C8B-B14F-4D97-AF65-F5344CB8AC3E}">
        <p14:creationId xmlns:p14="http://schemas.microsoft.com/office/powerpoint/2010/main" val="366269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8B186-4EE9-45B5-97A9-6A17545471A8}" type="datetimeFigureOut">
              <a:rPr lang="en-US" smtClean="0"/>
              <a:t>7/8/2024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661CE-CBCA-460E-A549-973501E3A3B0}" type="slidenum">
              <a:rPr lang="en-US" smtClean="0"/>
              <a:t>‹#›</a:t>
            </a:fld>
            <a:endParaRPr lang="en-US"/>
          </a:p>
        </p:txBody>
      </p:sp>
    </p:spTree>
    <p:extLst>
      <p:ext uri="{BB962C8B-B14F-4D97-AF65-F5344CB8AC3E}">
        <p14:creationId xmlns:p14="http://schemas.microsoft.com/office/powerpoint/2010/main" val="205902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717619" y="4254785"/>
            <a:ext cx="6936378" cy="2512291"/>
          </a:xfrm>
        </p:spPr>
        <p:txBody>
          <a:bodyPr>
            <a:normAutofit/>
          </a:bodyPr>
          <a:lstStyle/>
          <a:p>
            <a:pPr algn="l"/>
            <a:br>
              <a:rPr lang="en-US" altLang="en-US" sz="2800" dirty="0"/>
            </a:br>
            <a:endParaRPr lang="en-US" sz="2800" dirty="0"/>
          </a:p>
        </p:txBody>
      </p:sp>
      <p:sp>
        <p:nvSpPr>
          <p:cNvPr id="3" name="Subtitle 2"/>
          <p:cNvSpPr>
            <a:spLocks noGrp="1"/>
          </p:cNvSpPr>
          <p:nvPr>
            <p:ph type="subTitle" idx="1"/>
          </p:nvPr>
        </p:nvSpPr>
        <p:spPr>
          <a:xfrm>
            <a:off x="188052" y="1303916"/>
            <a:ext cx="11434618" cy="5463160"/>
          </a:xfrm>
        </p:spPr>
        <p:txBody>
          <a:bodyPr>
            <a:normAutofit lnSpcReduction="10000"/>
          </a:bodyPr>
          <a:lstStyle/>
          <a:p>
            <a:r>
              <a:rPr lang="en-US" altLang="en-US" sz="2800" dirty="0"/>
              <a:t>DEPARTMENT OF COMPUTER ENGINEERING, MODELING, ELECTRONICS AND SYSTEM ENGINEERING</a:t>
            </a:r>
            <a:br>
              <a:rPr lang="en-US" altLang="en-US" dirty="0"/>
            </a:br>
            <a:br>
              <a:rPr lang="en-US" altLang="en-US" dirty="0"/>
            </a:br>
            <a:r>
              <a:rPr lang="en-US" altLang="en-US" dirty="0"/>
              <a:t>         </a:t>
            </a:r>
            <a:r>
              <a:rPr lang="en-US" altLang="en-US" sz="2800" dirty="0"/>
              <a:t>LM-Telecommunication Engineering: Smart Sensing, </a:t>
            </a:r>
            <a:br>
              <a:rPr lang="en-US" altLang="en-US" sz="2800" dirty="0"/>
            </a:br>
            <a:r>
              <a:rPr lang="en-US" altLang="en-US" sz="2800" dirty="0"/>
              <a:t>         Computing and Networking</a:t>
            </a:r>
            <a:br>
              <a:rPr lang="en-US" altLang="en-US" dirty="0"/>
            </a:br>
            <a:r>
              <a:rPr lang="en-US" altLang="en-US" dirty="0"/>
              <a:t> </a:t>
            </a:r>
            <a:br>
              <a:rPr lang="en-US" altLang="en-US" dirty="0"/>
            </a:br>
            <a:r>
              <a:rPr lang="en-US" dirty="0"/>
              <a:t>IoT device programming</a:t>
            </a:r>
          </a:p>
          <a:p>
            <a:endParaRPr lang="en-US" altLang="en-US" dirty="0"/>
          </a:p>
          <a:p>
            <a:r>
              <a:rPr lang="en-US" altLang="en-US" sz="3100" dirty="0"/>
              <a:t>Project Title : </a:t>
            </a:r>
            <a:r>
              <a:rPr lang="en-US" sz="3100" dirty="0"/>
              <a:t>Air Quality Monitoring System </a:t>
            </a:r>
            <a:r>
              <a:rPr lang="en-US" altLang="en-US" sz="3100" dirty="0"/>
              <a:t>in Smart Parking</a:t>
            </a:r>
          </a:p>
          <a:p>
            <a:r>
              <a:rPr lang="en-US" altLang="en-US" sz="3100" dirty="0"/>
              <a:t>Implemented by :</a:t>
            </a:r>
          </a:p>
          <a:p>
            <a:r>
              <a:rPr lang="en-US" altLang="en-US" sz="3100" dirty="0"/>
              <a:t>Rami Saleh , matricula : 251588       </a:t>
            </a:r>
          </a:p>
          <a:p>
            <a:r>
              <a:rPr lang="en-US" altLang="en-US" sz="3100" dirty="0"/>
              <a:t>Hussein Mohammad , matricula : 247528</a:t>
            </a:r>
            <a:br>
              <a:rPr lang="en-US" altLang="en-US" dirty="0"/>
            </a:br>
            <a:endParaRPr lang="en-US" dirty="0"/>
          </a:p>
        </p:txBody>
      </p:sp>
      <p:pic>
        <p:nvPicPr>
          <p:cNvPr id="6" name="Picture 5" descr="A logo for a university&#10;&#10;Description automatically generated">
            <a:extLst>
              <a:ext uri="{FF2B5EF4-FFF2-40B4-BE49-F238E27FC236}">
                <a16:creationId xmlns:a16="http://schemas.microsoft.com/office/drawing/2014/main" id="{D3D1D013-D7A1-4E5D-6273-303A35C7F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2" y="72718"/>
            <a:ext cx="2416603" cy="1146482"/>
          </a:xfrm>
          <a:prstGeom prst="rect">
            <a:avLst/>
          </a:prstGeom>
        </p:spPr>
      </p:pic>
    </p:spTree>
    <p:extLst>
      <p:ext uri="{BB962C8B-B14F-4D97-AF65-F5344CB8AC3E}">
        <p14:creationId xmlns:p14="http://schemas.microsoft.com/office/powerpoint/2010/main" val="387579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691D-25E1-F5E9-BB17-9D17FEA111C8}"/>
              </a:ext>
            </a:extLst>
          </p:cNvPr>
          <p:cNvSpPr>
            <a:spLocks noGrp="1"/>
          </p:cNvSpPr>
          <p:nvPr>
            <p:ph type="title"/>
          </p:nvPr>
        </p:nvSpPr>
        <p:spPr>
          <a:xfrm>
            <a:off x="369455" y="171161"/>
            <a:ext cx="11536217" cy="937203"/>
          </a:xfrm>
        </p:spPr>
        <p:txBody>
          <a:bodyPr/>
          <a:lstStyle/>
          <a:p>
            <a:r>
              <a:rPr lang="en-US" dirty="0"/>
              <a:t>                          State Machine</a:t>
            </a:r>
            <a:endParaRPr lang="ar-SY" dirty="0"/>
          </a:p>
        </p:txBody>
      </p:sp>
      <p:pic>
        <p:nvPicPr>
          <p:cNvPr id="5" name="Content Placeholder 4" descr="A diagram of a flowchart&#10;&#10;Description automatically generated">
            <a:extLst>
              <a:ext uri="{FF2B5EF4-FFF2-40B4-BE49-F238E27FC236}">
                <a16:creationId xmlns:a16="http://schemas.microsoft.com/office/drawing/2014/main" id="{54262217-804F-B810-928D-7F00412B9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318" y="1262412"/>
            <a:ext cx="10488489" cy="5325218"/>
          </a:xfrm>
        </p:spPr>
      </p:pic>
    </p:spTree>
    <p:extLst>
      <p:ext uri="{BB962C8B-B14F-4D97-AF65-F5344CB8AC3E}">
        <p14:creationId xmlns:p14="http://schemas.microsoft.com/office/powerpoint/2010/main" val="72213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671A-D462-06BD-27D5-8475D94AC6AE}"/>
              </a:ext>
            </a:extLst>
          </p:cNvPr>
          <p:cNvSpPr>
            <a:spLocks noGrp="1"/>
          </p:cNvSpPr>
          <p:nvPr>
            <p:ph type="title"/>
          </p:nvPr>
        </p:nvSpPr>
        <p:spPr>
          <a:xfrm>
            <a:off x="838200" y="83127"/>
            <a:ext cx="10515600" cy="997528"/>
          </a:xfrm>
        </p:spPr>
        <p:txBody>
          <a:bodyPr/>
          <a:lstStyle/>
          <a:p>
            <a:r>
              <a:rPr lang="en-US" dirty="0"/>
              <a:t>                               Node Red</a:t>
            </a:r>
            <a:endParaRPr lang="ar-SY" dirty="0"/>
          </a:p>
        </p:txBody>
      </p:sp>
      <p:pic>
        <p:nvPicPr>
          <p:cNvPr id="9" name="Content Placeholder 8" descr="A diagram of a computer&#10;&#10;Description automatically generated">
            <a:extLst>
              <a:ext uri="{FF2B5EF4-FFF2-40B4-BE49-F238E27FC236}">
                <a16:creationId xmlns:a16="http://schemas.microsoft.com/office/drawing/2014/main" id="{BBDBE136-E664-4E9B-5BD8-E032BD61E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80655"/>
            <a:ext cx="10515600" cy="5560290"/>
          </a:xfrm>
        </p:spPr>
      </p:pic>
    </p:spTree>
    <p:extLst>
      <p:ext uri="{BB962C8B-B14F-4D97-AF65-F5344CB8AC3E}">
        <p14:creationId xmlns:p14="http://schemas.microsoft.com/office/powerpoint/2010/main" val="159307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FD3B-212B-0A2B-4E2A-391D06C4AECA}"/>
              </a:ext>
            </a:extLst>
          </p:cNvPr>
          <p:cNvSpPr>
            <a:spLocks noGrp="1"/>
          </p:cNvSpPr>
          <p:nvPr>
            <p:ph type="title"/>
          </p:nvPr>
        </p:nvSpPr>
        <p:spPr>
          <a:xfrm>
            <a:off x="298765" y="75414"/>
            <a:ext cx="11443580" cy="911414"/>
          </a:xfrm>
        </p:spPr>
        <p:txBody>
          <a:bodyPr/>
          <a:lstStyle/>
          <a:p>
            <a:r>
              <a:rPr lang="en-US" dirty="0"/>
              <a:t>                        Node Red – Dashboard</a:t>
            </a:r>
            <a:endParaRPr lang="ar-SY" dirty="0"/>
          </a:p>
        </p:txBody>
      </p:sp>
      <p:pic>
        <p:nvPicPr>
          <p:cNvPr id="5" name="Content Placeholder 4" descr="A screenshot of a device&#10;&#10;Description automatically generated">
            <a:extLst>
              <a:ext uri="{FF2B5EF4-FFF2-40B4-BE49-F238E27FC236}">
                <a16:creationId xmlns:a16="http://schemas.microsoft.com/office/drawing/2014/main" id="{A8286A6A-E577-F145-CC95-8F0475A4C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685" y="1235572"/>
            <a:ext cx="3428775" cy="5183700"/>
          </a:xfrm>
        </p:spPr>
      </p:pic>
    </p:spTree>
    <p:extLst>
      <p:ext uri="{BB962C8B-B14F-4D97-AF65-F5344CB8AC3E}">
        <p14:creationId xmlns:p14="http://schemas.microsoft.com/office/powerpoint/2010/main" val="41279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5EDF-B12D-FCA5-5B74-460E66808A02}"/>
              </a:ext>
            </a:extLst>
          </p:cNvPr>
          <p:cNvSpPr>
            <a:spLocks noGrp="1"/>
          </p:cNvSpPr>
          <p:nvPr>
            <p:ph type="title"/>
          </p:nvPr>
        </p:nvSpPr>
        <p:spPr>
          <a:xfrm>
            <a:off x="489527" y="97272"/>
            <a:ext cx="11259127" cy="937201"/>
          </a:xfrm>
        </p:spPr>
        <p:txBody>
          <a:bodyPr/>
          <a:lstStyle/>
          <a:p>
            <a:r>
              <a:rPr lang="en-US" dirty="0"/>
              <a:t>                                 Node Red</a:t>
            </a:r>
            <a:endParaRPr lang="ar-SY" dirty="0"/>
          </a:p>
        </p:txBody>
      </p:sp>
      <p:sp>
        <p:nvSpPr>
          <p:cNvPr id="3" name="Content Placeholder 2">
            <a:extLst>
              <a:ext uri="{FF2B5EF4-FFF2-40B4-BE49-F238E27FC236}">
                <a16:creationId xmlns:a16="http://schemas.microsoft.com/office/drawing/2014/main" id="{0953EADC-1A9D-DD4E-391B-FAEB8B459AE4}"/>
              </a:ext>
            </a:extLst>
          </p:cNvPr>
          <p:cNvSpPr>
            <a:spLocks noGrp="1"/>
          </p:cNvSpPr>
          <p:nvPr>
            <p:ph idx="1"/>
          </p:nvPr>
        </p:nvSpPr>
        <p:spPr>
          <a:xfrm>
            <a:off x="489527" y="1145310"/>
            <a:ext cx="11259127" cy="5532581"/>
          </a:xfrm>
        </p:spPr>
        <p:txBody>
          <a:bodyPr>
            <a:normAutofit lnSpcReduction="10000"/>
          </a:bodyPr>
          <a:lstStyle/>
          <a:p>
            <a:r>
              <a:rPr lang="en-US" dirty="0"/>
              <a:t>In the Project there is 6 Topics</a:t>
            </a:r>
          </a:p>
          <a:p>
            <a:r>
              <a:rPr lang="en-US" dirty="0"/>
              <a:t>There are 4 subscribe Topics which receive messages that send by ESP32 through MQTT Broker.</a:t>
            </a:r>
          </a:p>
          <a:p>
            <a:pPr lvl="1"/>
            <a:r>
              <a:rPr lang="en-US" dirty="0">
                <a:solidFill>
                  <a:schemeClr val="accent1"/>
                </a:solidFill>
              </a:rPr>
              <a:t>Door Status Block: </a:t>
            </a:r>
            <a:r>
              <a:rPr lang="en-US" dirty="0"/>
              <a:t>is MQTT-in block for topic </a:t>
            </a:r>
            <a:r>
              <a:rPr lang="en-US" dirty="0">
                <a:solidFill>
                  <a:schemeClr val="accent1"/>
                </a:solidFill>
              </a:rPr>
              <a:t>(door/status) </a:t>
            </a:r>
            <a:r>
              <a:rPr lang="en-US" dirty="0"/>
              <a:t>which receive a string </a:t>
            </a:r>
            <a:r>
              <a:rPr lang="en-US" dirty="0">
                <a:solidFill>
                  <a:schemeClr val="accent4"/>
                </a:solidFill>
              </a:rPr>
              <a:t>(the door status ‘open’ or ‘ closed’).</a:t>
            </a:r>
          </a:p>
          <a:p>
            <a:pPr marL="457200" lvl="1" indent="0">
              <a:buNone/>
            </a:pPr>
            <a:endParaRPr lang="en-US" dirty="0"/>
          </a:p>
          <a:p>
            <a:pPr lvl="1"/>
            <a:r>
              <a:rPr lang="en-US" dirty="0">
                <a:solidFill>
                  <a:schemeClr val="accent1"/>
                </a:solidFill>
              </a:rPr>
              <a:t>CO Level Block: </a:t>
            </a:r>
            <a:r>
              <a:rPr lang="en-US" dirty="0"/>
              <a:t>is MQTT-in block for topic </a:t>
            </a:r>
            <a:r>
              <a:rPr lang="en-US" dirty="0">
                <a:solidFill>
                  <a:schemeClr val="accent1"/>
                </a:solidFill>
              </a:rPr>
              <a:t>(co/level) </a:t>
            </a:r>
            <a:r>
              <a:rPr lang="en-US" dirty="0"/>
              <a:t>which receive a value of Carbon Monoxide and then there is a ‘ Function’ block which compare the value with threshold like ESP32 and then determine </a:t>
            </a:r>
            <a:r>
              <a:rPr lang="en-US" dirty="0">
                <a:solidFill>
                  <a:schemeClr val="accent4"/>
                </a:solidFill>
              </a:rPr>
              <a:t>(if the CO is High or low) </a:t>
            </a:r>
            <a:r>
              <a:rPr lang="en-US" dirty="0"/>
              <a:t>and then print it in ‘Debug’ block. </a:t>
            </a:r>
          </a:p>
          <a:p>
            <a:pPr marL="457200" lvl="1" indent="0">
              <a:buNone/>
            </a:pPr>
            <a:endParaRPr lang="en-US" dirty="0"/>
          </a:p>
          <a:p>
            <a:pPr lvl="1"/>
            <a:r>
              <a:rPr lang="en-US" dirty="0">
                <a:solidFill>
                  <a:schemeClr val="accent1"/>
                </a:solidFill>
              </a:rPr>
              <a:t>Smoke Level Block: </a:t>
            </a:r>
            <a:r>
              <a:rPr lang="en-US" dirty="0"/>
              <a:t>is MQTT-in block for topic </a:t>
            </a:r>
            <a:r>
              <a:rPr lang="en-US" dirty="0">
                <a:solidFill>
                  <a:schemeClr val="accent1"/>
                </a:solidFill>
              </a:rPr>
              <a:t>(smoke/level) </a:t>
            </a:r>
            <a:r>
              <a:rPr lang="en-US" dirty="0"/>
              <a:t>which receive a value of Smoke and then there is a ‘ Function’ block which compare the value with threshold like ESP32 and then determine </a:t>
            </a:r>
            <a:r>
              <a:rPr lang="en-US" dirty="0">
                <a:solidFill>
                  <a:schemeClr val="accent4"/>
                </a:solidFill>
              </a:rPr>
              <a:t>(if the Smoke is High or low) </a:t>
            </a:r>
            <a:r>
              <a:rPr lang="en-US" dirty="0"/>
              <a:t>and then print it in ‘Debug’ block. </a:t>
            </a:r>
          </a:p>
          <a:p>
            <a:pPr lvl="1"/>
            <a:endParaRPr lang="en-US" dirty="0"/>
          </a:p>
          <a:p>
            <a:pPr lvl="1"/>
            <a:endParaRPr lang="en-US" dirty="0"/>
          </a:p>
          <a:p>
            <a:endParaRPr lang="ar-SY" dirty="0"/>
          </a:p>
        </p:txBody>
      </p:sp>
    </p:spTree>
    <p:extLst>
      <p:ext uri="{BB962C8B-B14F-4D97-AF65-F5344CB8AC3E}">
        <p14:creationId xmlns:p14="http://schemas.microsoft.com/office/powerpoint/2010/main" val="422427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ECB1-6308-A46A-11D2-91B8DCFCC51C}"/>
              </a:ext>
            </a:extLst>
          </p:cNvPr>
          <p:cNvSpPr>
            <a:spLocks noGrp="1"/>
          </p:cNvSpPr>
          <p:nvPr>
            <p:ph type="title"/>
          </p:nvPr>
        </p:nvSpPr>
        <p:spPr>
          <a:xfrm>
            <a:off x="259533" y="18256"/>
            <a:ext cx="11672934" cy="1050054"/>
          </a:xfrm>
        </p:spPr>
        <p:txBody>
          <a:bodyPr/>
          <a:lstStyle/>
          <a:p>
            <a:r>
              <a:rPr lang="en-US" dirty="0"/>
              <a:t>                              Node Red</a:t>
            </a:r>
            <a:endParaRPr lang="ar-SY" dirty="0"/>
          </a:p>
        </p:txBody>
      </p:sp>
      <p:sp>
        <p:nvSpPr>
          <p:cNvPr id="3" name="Content Placeholder 2">
            <a:extLst>
              <a:ext uri="{FF2B5EF4-FFF2-40B4-BE49-F238E27FC236}">
                <a16:creationId xmlns:a16="http://schemas.microsoft.com/office/drawing/2014/main" id="{C37BB8F5-001B-F0D7-9CAB-4FF112C65260}"/>
              </a:ext>
            </a:extLst>
          </p:cNvPr>
          <p:cNvSpPr>
            <a:spLocks noGrp="1"/>
          </p:cNvSpPr>
          <p:nvPr>
            <p:ph idx="1"/>
          </p:nvPr>
        </p:nvSpPr>
        <p:spPr>
          <a:xfrm>
            <a:off x="259533" y="1068310"/>
            <a:ext cx="11672933" cy="5513559"/>
          </a:xfrm>
        </p:spPr>
        <p:txBody>
          <a:bodyPr/>
          <a:lstStyle/>
          <a:p>
            <a:r>
              <a:rPr lang="en-US" dirty="0">
                <a:solidFill>
                  <a:schemeClr val="accent1"/>
                </a:solidFill>
              </a:rPr>
              <a:t>Fan/Status Block: </a:t>
            </a:r>
            <a:r>
              <a:rPr lang="en-US" dirty="0"/>
              <a:t>is MQTT-in block for topic </a:t>
            </a:r>
            <a:r>
              <a:rPr lang="en-US" dirty="0">
                <a:solidFill>
                  <a:schemeClr val="accent1"/>
                </a:solidFill>
              </a:rPr>
              <a:t>(fan/status) </a:t>
            </a:r>
            <a:r>
              <a:rPr lang="en-US" dirty="0"/>
              <a:t>which receive a string </a:t>
            </a:r>
            <a:r>
              <a:rPr lang="en-US" dirty="0">
                <a:solidFill>
                  <a:schemeClr val="accent4"/>
                </a:solidFill>
              </a:rPr>
              <a:t>(the Fan status ‘working’ or ‘ not working’).</a:t>
            </a:r>
          </a:p>
          <a:p>
            <a:r>
              <a:rPr lang="en-US" dirty="0">
                <a:solidFill>
                  <a:schemeClr val="accent6"/>
                </a:solidFill>
              </a:rPr>
              <a:t>There are Two publish topics and we can publish data to the ESP32 from the Node Red and from android application too.</a:t>
            </a:r>
          </a:p>
          <a:p>
            <a:r>
              <a:rPr lang="en-US" dirty="0">
                <a:solidFill>
                  <a:schemeClr val="accent1"/>
                </a:solidFill>
              </a:rPr>
              <a:t>Publish Fan Control: </a:t>
            </a:r>
            <a:r>
              <a:rPr lang="en-US" dirty="0"/>
              <a:t>is MQTT-out block for topic </a:t>
            </a:r>
            <a:r>
              <a:rPr lang="en-US" dirty="0">
                <a:solidFill>
                  <a:schemeClr val="accent1"/>
                </a:solidFill>
              </a:rPr>
              <a:t>(control/fan)</a:t>
            </a:r>
            <a:r>
              <a:rPr lang="en-US" dirty="0"/>
              <a:t> which send the desired mode for the fan if it's automatic mode or manual mode</a:t>
            </a:r>
          </a:p>
          <a:p>
            <a:pPr lvl="1"/>
            <a:r>
              <a:rPr lang="en-US" dirty="0">
                <a:solidFill>
                  <a:schemeClr val="accent4"/>
                </a:solidFill>
              </a:rPr>
              <a:t>It will send ‘1’ (which comes from the ‘switch’ block) to specify automatic mode.</a:t>
            </a:r>
          </a:p>
          <a:p>
            <a:pPr lvl="1"/>
            <a:r>
              <a:rPr lang="en-US" dirty="0">
                <a:solidFill>
                  <a:schemeClr val="accent4"/>
                </a:solidFill>
              </a:rPr>
              <a:t>It will send ‘0’ (which comes from the ‘switch’ block) to specify Manual mode.</a:t>
            </a:r>
          </a:p>
          <a:p>
            <a:r>
              <a:rPr lang="en-US" dirty="0">
                <a:solidFill>
                  <a:schemeClr val="accent1"/>
                </a:solidFill>
              </a:rPr>
              <a:t>Publish Manual Fan Control: </a:t>
            </a:r>
            <a:r>
              <a:rPr lang="en-US" dirty="0"/>
              <a:t>is MQTT-out block for topic </a:t>
            </a:r>
            <a:r>
              <a:rPr lang="en-US" dirty="0">
                <a:solidFill>
                  <a:schemeClr val="accent1"/>
                </a:solidFill>
              </a:rPr>
              <a:t>(control/fan/manual)</a:t>
            </a:r>
            <a:r>
              <a:rPr lang="en-US" dirty="0"/>
              <a:t> which control the fan manually</a:t>
            </a:r>
          </a:p>
          <a:p>
            <a:pPr lvl="1"/>
            <a:r>
              <a:rPr lang="en-US" dirty="0">
                <a:solidFill>
                  <a:schemeClr val="accent4"/>
                </a:solidFill>
              </a:rPr>
              <a:t>It will send ‘1’ (which comes from the ‘switch’ block) to Turn on The Fan.</a:t>
            </a:r>
          </a:p>
          <a:p>
            <a:pPr lvl="1"/>
            <a:r>
              <a:rPr lang="en-US" dirty="0">
                <a:solidFill>
                  <a:schemeClr val="accent4"/>
                </a:solidFill>
              </a:rPr>
              <a:t>It will send ‘0’ (which comes from the ‘switch’ block) to Turn off The Fan.</a:t>
            </a:r>
          </a:p>
          <a:p>
            <a:pPr lvl="1"/>
            <a:endParaRPr lang="en-US" dirty="0"/>
          </a:p>
          <a:p>
            <a:endParaRPr lang="en-US" dirty="0">
              <a:solidFill>
                <a:schemeClr val="accent4"/>
              </a:solidFill>
            </a:endParaRPr>
          </a:p>
          <a:p>
            <a:endParaRPr lang="en-US" dirty="0">
              <a:solidFill>
                <a:schemeClr val="accent4"/>
              </a:solidFill>
            </a:endParaRPr>
          </a:p>
          <a:p>
            <a:endParaRPr lang="ar-SY" dirty="0"/>
          </a:p>
        </p:txBody>
      </p:sp>
    </p:spTree>
    <p:extLst>
      <p:ext uri="{BB962C8B-B14F-4D97-AF65-F5344CB8AC3E}">
        <p14:creationId xmlns:p14="http://schemas.microsoft.com/office/powerpoint/2010/main" val="157004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010B-432C-F50D-5F9E-4E8CA998289C}"/>
              </a:ext>
            </a:extLst>
          </p:cNvPr>
          <p:cNvSpPr>
            <a:spLocks noGrp="1"/>
          </p:cNvSpPr>
          <p:nvPr>
            <p:ph type="title"/>
          </p:nvPr>
        </p:nvSpPr>
        <p:spPr>
          <a:xfrm>
            <a:off x="838200" y="18255"/>
            <a:ext cx="10515600" cy="1090109"/>
          </a:xfrm>
        </p:spPr>
        <p:txBody>
          <a:bodyPr/>
          <a:lstStyle/>
          <a:p>
            <a:r>
              <a:rPr lang="en-US" dirty="0"/>
              <a:t>                Results: Application interface</a:t>
            </a:r>
            <a:endParaRPr lang="ar-SY" dirty="0"/>
          </a:p>
        </p:txBody>
      </p:sp>
      <p:pic>
        <p:nvPicPr>
          <p:cNvPr id="5" name="Content Placeholder 4" descr="A screenshot of a device&#10;&#10;Description automatically generated">
            <a:extLst>
              <a:ext uri="{FF2B5EF4-FFF2-40B4-BE49-F238E27FC236}">
                <a16:creationId xmlns:a16="http://schemas.microsoft.com/office/drawing/2014/main" id="{9FBC7C0E-E016-0238-63B9-BD07061EE7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8869" y="1219201"/>
            <a:ext cx="2401752" cy="4922981"/>
          </a:xfrm>
        </p:spPr>
      </p:pic>
      <p:pic>
        <p:nvPicPr>
          <p:cNvPr id="7" name="Picture 6" descr="A close-up of a speedometer&#10;&#10;Description automatically generated">
            <a:extLst>
              <a:ext uri="{FF2B5EF4-FFF2-40B4-BE49-F238E27FC236}">
                <a16:creationId xmlns:a16="http://schemas.microsoft.com/office/drawing/2014/main" id="{D7DBD2B6-713E-A432-B124-E0C9640A54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734" y="1219201"/>
            <a:ext cx="2816849" cy="4922981"/>
          </a:xfrm>
          <a:prstGeom prst="rect">
            <a:avLst/>
          </a:prstGeom>
        </p:spPr>
      </p:pic>
    </p:spTree>
    <p:extLst>
      <p:ext uri="{BB962C8B-B14F-4D97-AF65-F5344CB8AC3E}">
        <p14:creationId xmlns:p14="http://schemas.microsoft.com/office/powerpoint/2010/main" val="388850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BA5-5908-99B0-F113-C5163A19EF3C}"/>
              </a:ext>
            </a:extLst>
          </p:cNvPr>
          <p:cNvSpPr>
            <a:spLocks noGrp="1"/>
          </p:cNvSpPr>
          <p:nvPr>
            <p:ph type="title"/>
          </p:nvPr>
        </p:nvSpPr>
        <p:spPr>
          <a:xfrm>
            <a:off x="838199" y="115745"/>
            <a:ext cx="10515600" cy="1133634"/>
          </a:xfrm>
        </p:spPr>
        <p:txBody>
          <a:bodyPr/>
          <a:lstStyle/>
          <a:p>
            <a:r>
              <a:rPr lang="en-US" dirty="0"/>
              <a:t>                     Results: Serial Monitor</a:t>
            </a:r>
            <a:endParaRPr lang="ar-SY" dirty="0"/>
          </a:p>
        </p:txBody>
      </p:sp>
      <p:pic>
        <p:nvPicPr>
          <p:cNvPr id="5" name="Content Placeholder 4" descr="A screenshot of a computer&#10;&#10;Description automatically generated">
            <a:extLst>
              <a:ext uri="{FF2B5EF4-FFF2-40B4-BE49-F238E27FC236}">
                <a16:creationId xmlns:a16="http://schemas.microsoft.com/office/drawing/2014/main" id="{5E50C110-1245-CB43-969C-A2BB9A611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8" y="1739972"/>
            <a:ext cx="8562109" cy="4300610"/>
          </a:xfrm>
        </p:spPr>
      </p:pic>
    </p:spTree>
    <p:extLst>
      <p:ext uri="{BB962C8B-B14F-4D97-AF65-F5344CB8AC3E}">
        <p14:creationId xmlns:p14="http://schemas.microsoft.com/office/powerpoint/2010/main" val="419699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erial view of a city skyline">
            <a:extLst>
              <a:ext uri="{FF2B5EF4-FFF2-40B4-BE49-F238E27FC236}">
                <a16:creationId xmlns:a16="http://schemas.microsoft.com/office/drawing/2014/main" id="{CC23DE32-5DAB-D7B7-AD79-9AA842A294C7}"/>
              </a:ext>
            </a:extLst>
          </p:cNvPr>
          <p:cNvPicPr>
            <a:picLocks noChangeAspect="1"/>
          </p:cNvPicPr>
          <p:nvPr/>
        </p:nvPicPr>
        <p:blipFill rotWithShape="1">
          <a:blip r:embed="rId2"/>
          <a:srcRect l="983" r="2199" b="-1"/>
          <a:stretch/>
        </p:blipFill>
        <p:spPr>
          <a:xfrm>
            <a:off x="-358038" y="0"/>
            <a:ext cx="9947062" cy="6857990"/>
          </a:xfrm>
          <a:prstGeom prst="rect">
            <a:avLst/>
          </a:prstGeom>
        </p:spPr>
      </p:pic>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8046719" y="773993"/>
            <a:ext cx="3633746" cy="1588422"/>
          </a:xfrm>
        </p:spPr>
        <p:txBody>
          <a:bodyPr anchor="b">
            <a:normAutofit/>
          </a:bodyPr>
          <a:lstStyle/>
          <a:p>
            <a:r>
              <a:rPr lang="en-US" sz="3600" b="1" dirty="0"/>
              <a:t>Conclusion</a:t>
            </a:r>
          </a:p>
        </p:txBody>
      </p:sp>
      <p:sp>
        <p:nvSpPr>
          <p:cNvPr id="4" name="Rectangle 1"/>
          <p:cNvSpPr>
            <a:spLocks noGrp="1" noChangeArrowheads="1"/>
          </p:cNvSpPr>
          <p:nvPr>
            <p:ph idx="1"/>
          </p:nvPr>
        </p:nvSpPr>
        <p:spPr bwMode="auto">
          <a:xfrm>
            <a:off x="8046719" y="2462543"/>
            <a:ext cx="3967230" cy="30329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Summary</a:t>
            </a:r>
            <a:r>
              <a:rPr kumimoji="0" lang="en-US" altLang="en-US" sz="1900" b="0" i="0" u="none" strike="noStrike" cap="none" normalizeH="0" baseline="0" dirty="0">
                <a:ln>
                  <a:noFill/>
                </a:ln>
                <a:effectLst/>
                <a:latin typeface="Arial" panose="020B0604020202020204" pitchFamily="34" charset="0"/>
              </a:rPr>
              <a:t>: Smart parking system integrating car detection, gate control, air quality management, </a:t>
            </a:r>
          </a:p>
          <a:p>
            <a:pPr marL="0" marR="0" lvl="0" indent="0" defTabSz="914400" rtl="0" eaLnBrk="0" fontAlgn="base" latinLnBrk="0" hangingPunct="0">
              <a:spcBef>
                <a:spcPct val="0"/>
              </a:spcBef>
              <a:spcAft>
                <a:spcPts val="600"/>
              </a:spcAft>
              <a:buClrTx/>
              <a:buSzTx/>
              <a:buNone/>
              <a:tabLst/>
            </a:pPr>
            <a:r>
              <a:rPr kumimoji="0" lang="en-US" altLang="en-US" sz="1900" b="0" i="0" u="none" strike="noStrike" cap="none" normalizeH="0" baseline="0" dirty="0">
                <a:ln>
                  <a:noFill/>
                </a:ln>
                <a:effectLst/>
                <a:latin typeface="Arial" panose="020B0604020202020204" pitchFamily="34" charset="0"/>
              </a:rPr>
              <a:t>and remote monitoring.</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Future Improvements</a:t>
            </a:r>
            <a:r>
              <a:rPr kumimoji="0" lang="en-US" altLang="en-US" sz="19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Enhance mobile app features.</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Implement advanced analytics for air quality data.</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Explore integration with other smart city solutions</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5711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628"/>
            <a:ext cx="10515600" cy="1325563"/>
          </a:xfrm>
        </p:spPr>
        <p:txBody>
          <a:bodyPr/>
          <a:lstStyle/>
          <a:p>
            <a:r>
              <a:rPr lang="en-US" altLang="en-US" dirty="0"/>
              <a:t>                              Introduction</a:t>
            </a:r>
            <a:endParaRPr lang="en-US" dirty="0"/>
          </a:p>
        </p:txBody>
      </p:sp>
      <p:sp>
        <p:nvSpPr>
          <p:cNvPr id="3" name="Content Placeholder 2"/>
          <p:cNvSpPr>
            <a:spLocks noGrp="1"/>
          </p:cNvSpPr>
          <p:nvPr>
            <p:ph idx="1"/>
          </p:nvPr>
        </p:nvSpPr>
        <p:spPr>
          <a:xfrm>
            <a:off x="838200" y="1437190"/>
            <a:ext cx="10515600" cy="5063197"/>
          </a:xfrm>
        </p:spPr>
        <p:txBody>
          <a:bodyPr>
            <a:normAutofit/>
          </a:bodyPr>
          <a:lstStyle/>
          <a:p>
            <a:r>
              <a:rPr lang="en-US" sz="2400" dirty="0"/>
              <a:t>As urban areas continue to grow, parking management and air quality have become significant concerns.</a:t>
            </a:r>
          </a:p>
          <a:p>
            <a:endParaRPr lang="en-US" sz="2400" dirty="0"/>
          </a:p>
          <a:p>
            <a:r>
              <a:rPr lang="en-US" sz="2400" b="1" dirty="0">
                <a:solidFill>
                  <a:schemeClr val="accent1"/>
                </a:solidFill>
              </a:rPr>
              <a:t>Challenge: </a:t>
            </a:r>
            <a:r>
              <a:rPr lang="en-US" sz="2400" dirty="0"/>
              <a:t>Traditional parking systems often lack automation and real-time environmental monitoring, leading to inefficient parking management and poor air quality control.</a:t>
            </a:r>
          </a:p>
          <a:p>
            <a:pPr marL="0" indent="0">
              <a:buNone/>
            </a:pPr>
            <a:endParaRPr lang="en-US" sz="2400" dirty="0"/>
          </a:p>
          <a:p>
            <a:r>
              <a:rPr lang="en-US" sz="2400" b="1" dirty="0">
                <a:solidFill>
                  <a:schemeClr val="accent1"/>
                </a:solidFill>
              </a:rPr>
              <a:t>Solution: </a:t>
            </a:r>
            <a:r>
              <a:rPr lang="en-US" sz="2400" dirty="0"/>
              <a:t>To address these challenges, we have developed an innovative Air Quality Parking System that integrates smart parking management with air quality monitoring and control.</a:t>
            </a:r>
          </a:p>
        </p:txBody>
      </p:sp>
    </p:spTree>
    <p:extLst>
      <p:ext uri="{BB962C8B-B14F-4D97-AF65-F5344CB8AC3E}">
        <p14:creationId xmlns:p14="http://schemas.microsoft.com/office/powerpoint/2010/main" val="123177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91111"/>
          </a:xfrm>
        </p:spPr>
        <p:txBody>
          <a:bodyPr/>
          <a:lstStyle/>
          <a:p>
            <a:r>
              <a:rPr lang="en-US" altLang="en-US" dirty="0"/>
              <a:t>                             Introduction</a:t>
            </a:r>
            <a:endParaRPr lang="en-US" dirty="0"/>
          </a:p>
        </p:txBody>
      </p:sp>
      <p:sp>
        <p:nvSpPr>
          <p:cNvPr id="3" name="Content Placeholder 2"/>
          <p:cNvSpPr>
            <a:spLocks noGrp="1"/>
          </p:cNvSpPr>
          <p:nvPr>
            <p:ph idx="1"/>
          </p:nvPr>
        </p:nvSpPr>
        <p:spPr>
          <a:xfrm>
            <a:off x="838200" y="1091111"/>
            <a:ext cx="10515600" cy="5448234"/>
          </a:xfrm>
        </p:spPr>
        <p:txBody>
          <a:bodyPr>
            <a:normAutofit/>
          </a:bodyPr>
          <a:lstStyle/>
          <a:p>
            <a:r>
              <a:rPr lang="en-US" sz="3200" dirty="0"/>
              <a:t>Project Overview:</a:t>
            </a:r>
            <a:endParaRPr lang="en-US" dirty="0"/>
          </a:p>
          <a:p>
            <a:r>
              <a:rPr lang="en-US" dirty="0">
                <a:solidFill>
                  <a:schemeClr val="accent1"/>
                </a:solidFill>
              </a:rPr>
              <a:t>Objective: </a:t>
            </a:r>
            <a:r>
              <a:rPr lang="en-US" sz="2400" dirty="0"/>
              <a:t>The primary goal of this project is to enhance parking efficiency and ensure a healthier environment in parking facilities by automating car entry/exit control and monitoring air quality.</a:t>
            </a:r>
          </a:p>
          <a:p>
            <a:endParaRPr lang="en-US" sz="2400" dirty="0"/>
          </a:p>
          <a:p>
            <a:r>
              <a:rPr lang="en-US" dirty="0">
                <a:solidFill>
                  <a:schemeClr val="accent1"/>
                </a:solidFill>
              </a:rPr>
              <a:t>Components used: </a:t>
            </a:r>
          </a:p>
          <a:p>
            <a:pPr lvl="1"/>
            <a:r>
              <a:rPr lang="en-US" dirty="0">
                <a:solidFill>
                  <a:schemeClr val="accent4"/>
                </a:solidFill>
              </a:rPr>
              <a:t>ESP32</a:t>
            </a:r>
          </a:p>
          <a:p>
            <a:pPr lvl="1"/>
            <a:r>
              <a:rPr lang="en-US" dirty="0">
                <a:solidFill>
                  <a:schemeClr val="accent4"/>
                </a:solidFill>
              </a:rPr>
              <a:t> PIR sensors</a:t>
            </a:r>
          </a:p>
          <a:p>
            <a:pPr lvl="1"/>
            <a:r>
              <a:rPr lang="en-US" dirty="0">
                <a:solidFill>
                  <a:schemeClr val="accent4"/>
                </a:solidFill>
              </a:rPr>
              <a:t>servo motor</a:t>
            </a:r>
          </a:p>
          <a:p>
            <a:pPr lvl="1"/>
            <a:r>
              <a:rPr lang="en-US" dirty="0">
                <a:solidFill>
                  <a:schemeClr val="accent4"/>
                </a:solidFill>
              </a:rPr>
              <a:t>fan 12 V</a:t>
            </a:r>
          </a:p>
          <a:p>
            <a:pPr lvl="1"/>
            <a:r>
              <a:rPr lang="en-US" dirty="0">
                <a:solidFill>
                  <a:schemeClr val="accent4"/>
                </a:solidFill>
              </a:rPr>
              <a:t>MQ-2 gas sensor</a:t>
            </a:r>
          </a:p>
          <a:p>
            <a:pPr lvl="1"/>
            <a:r>
              <a:rPr lang="en-US" dirty="0">
                <a:solidFill>
                  <a:schemeClr val="accent4"/>
                </a:solidFill>
              </a:rPr>
              <a:t>LED</a:t>
            </a:r>
          </a:p>
          <a:p>
            <a:endParaRPr lang="en-US" dirty="0"/>
          </a:p>
        </p:txBody>
      </p:sp>
    </p:spTree>
    <p:extLst>
      <p:ext uri="{BB962C8B-B14F-4D97-AF65-F5344CB8AC3E}">
        <p14:creationId xmlns:p14="http://schemas.microsoft.com/office/powerpoint/2010/main" val="149583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0"/>
            <a:ext cx="11568545" cy="1136073"/>
          </a:xfrm>
        </p:spPr>
        <p:txBody>
          <a:bodyPr/>
          <a:lstStyle/>
          <a:p>
            <a:r>
              <a:rPr lang="en-US" dirty="0"/>
              <a:t>             Components and Connections</a:t>
            </a:r>
          </a:p>
        </p:txBody>
      </p:sp>
      <p:sp>
        <p:nvSpPr>
          <p:cNvPr id="3" name="Content Placeholder 2"/>
          <p:cNvSpPr>
            <a:spLocks noGrp="1"/>
          </p:cNvSpPr>
          <p:nvPr>
            <p:ph idx="1"/>
          </p:nvPr>
        </p:nvSpPr>
        <p:spPr>
          <a:xfrm>
            <a:off x="374073" y="1136072"/>
            <a:ext cx="11568545" cy="5597237"/>
          </a:xfrm>
        </p:spPr>
        <p:txBody>
          <a:bodyPr>
            <a:normAutofit/>
          </a:bodyPr>
          <a:lstStyle/>
          <a:p>
            <a:pPr marL="0" lvl="0" indent="0" eaLnBrk="0" fontAlgn="base" hangingPunct="0">
              <a:lnSpc>
                <a:spcPct val="100000"/>
              </a:lnSpc>
              <a:spcBef>
                <a:spcPct val="0"/>
              </a:spcBef>
              <a:spcAft>
                <a:spcPct val="0"/>
              </a:spcAft>
              <a:buFontTx/>
              <a:buChar char="•"/>
            </a:pPr>
            <a:r>
              <a:rPr lang="en-US" altLang="en-US" sz="2400" b="1" dirty="0">
                <a:solidFill>
                  <a:schemeClr val="accent6"/>
                </a:solidFill>
                <a:latin typeface="Arial" panose="020B0604020202020204" pitchFamily="34" charset="0"/>
              </a:rPr>
              <a:t>ESP32 Microcontroller </a:t>
            </a:r>
            <a:r>
              <a:rPr lang="en-US" altLang="en-US" sz="2400" dirty="0">
                <a:solidFill>
                  <a:schemeClr val="accent6"/>
                </a:solidFill>
                <a:latin typeface="Arial" panose="020B0604020202020204" pitchFamily="34" charset="0"/>
              </a:rPr>
              <a:t>: </a:t>
            </a:r>
            <a:r>
              <a:rPr lang="en-US" altLang="en-US" sz="2400" dirty="0">
                <a:latin typeface="Arial" panose="020B0604020202020204" pitchFamily="34" charset="0"/>
              </a:rPr>
              <a:t>Central control unit.</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solidFill>
                  <a:schemeClr val="accent6"/>
                </a:solidFill>
                <a:latin typeface="Arial" panose="020B0604020202020204" pitchFamily="34" charset="0"/>
              </a:rPr>
              <a:t>PIR Sensors </a:t>
            </a:r>
            <a:r>
              <a:rPr lang="en-US" altLang="en-US" sz="2400" dirty="0">
                <a:solidFill>
                  <a:schemeClr val="accent6"/>
                </a:solidFill>
                <a:latin typeface="Arial" panose="020B0604020202020204" pitchFamily="34" charset="0"/>
              </a:rPr>
              <a:t>: </a:t>
            </a:r>
            <a:r>
              <a:rPr lang="en-US" altLang="en-US" sz="2400" dirty="0">
                <a:latin typeface="Arial" panose="020B0604020202020204" pitchFamily="34" charset="0"/>
              </a:rPr>
              <a:t>Detect car movement (Motion) at entry and exit.</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solidFill>
                  <a:schemeClr val="accent6"/>
                </a:solidFill>
                <a:latin typeface="Arial" panose="020B0604020202020204" pitchFamily="34" charset="0"/>
              </a:rPr>
              <a:t>Servo Motor (Door) </a:t>
            </a:r>
            <a:r>
              <a:rPr lang="en-US" altLang="en-US" sz="2400" dirty="0">
                <a:solidFill>
                  <a:schemeClr val="accent6"/>
                </a:solidFill>
                <a:latin typeface="Arial" panose="020B0604020202020204" pitchFamily="34" charset="0"/>
              </a:rPr>
              <a:t>: </a:t>
            </a:r>
            <a:r>
              <a:rPr lang="en-US" altLang="en-US" sz="2400" dirty="0">
                <a:latin typeface="Arial" panose="020B0604020202020204" pitchFamily="34" charset="0"/>
              </a:rPr>
              <a:t>Opens and closes the parking gate.</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solidFill>
                  <a:schemeClr val="accent6"/>
                </a:solidFill>
                <a:latin typeface="Arial" panose="020B0604020202020204" pitchFamily="34" charset="0"/>
              </a:rPr>
              <a:t>Fan 12 V </a:t>
            </a:r>
            <a:r>
              <a:rPr lang="en-US" altLang="en-US" sz="2400" dirty="0">
                <a:solidFill>
                  <a:schemeClr val="accent6"/>
                </a:solidFill>
                <a:latin typeface="Arial" panose="020B0604020202020204" pitchFamily="34" charset="0"/>
              </a:rPr>
              <a:t>: </a:t>
            </a:r>
            <a:r>
              <a:rPr lang="en-US" altLang="en-US" sz="2400" dirty="0">
                <a:latin typeface="Arial" panose="020B0604020202020204" pitchFamily="34" charset="0"/>
              </a:rPr>
              <a:t>Provides ventilation.</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solidFill>
                  <a:schemeClr val="accent6"/>
                </a:solidFill>
                <a:latin typeface="Arial" panose="020B0604020202020204" pitchFamily="34" charset="0"/>
              </a:rPr>
              <a:t>MQ-2 Gas Sensor </a:t>
            </a:r>
            <a:r>
              <a:rPr lang="en-US" altLang="en-US" sz="2400" dirty="0">
                <a:solidFill>
                  <a:schemeClr val="accent6"/>
                </a:solidFill>
                <a:latin typeface="Arial" panose="020B0604020202020204" pitchFamily="34" charset="0"/>
              </a:rPr>
              <a:t>: </a:t>
            </a:r>
            <a:r>
              <a:rPr lang="en-US" altLang="en-US" sz="2400" dirty="0">
                <a:latin typeface="Arial" panose="020B0604020202020204" pitchFamily="34" charset="0"/>
              </a:rPr>
              <a:t>Monitors levels of Carbon monoxide (CO) and smoke. </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600" b="1" dirty="0">
                <a:solidFill>
                  <a:schemeClr val="accent6"/>
                </a:solidFill>
                <a:latin typeface="Arial" panose="020B0604020202020204" pitchFamily="34" charset="0"/>
              </a:rPr>
              <a:t>Light (LED) : </a:t>
            </a:r>
            <a:r>
              <a:rPr lang="en-US" altLang="en-US" sz="2600" dirty="0">
                <a:latin typeface="Arial" panose="020B0604020202020204" pitchFamily="34" charset="0"/>
              </a:rPr>
              <a:t>Turn on when the Door opens and turn off when the Door closes.</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2600" b="1" dirty="0">
                <a:solidFill>
                  <a:schemeClr val="accent6"/>
                </a:solidFill>
              </a:rPr>
              <a:t>Android Application</a:t>
            </a:r>
            <a:r>
              <a:rPr lang="en-US" sz="2600" dirty="0">
                <a:solidFill>
                  <a:schemeClr val="accent6"/>
                </a:solidFill>
              </a:rPr>
              <a:t>: </a:t>
            </a:r>
            <a:r>
              <a:rPr lang="en-US" sz="2600" dirty="0"/>
              <a:t>Interface for remote monitoring and control.</a:t>
            </a:r>
            <a:endParaRPr lang="en-US" altLang="en-US" sz="2600" dirty="0">
              <a:latin typeface="Arial" panose="020B0604020202020204" pitchFamily="34" charset="0"/>
            </a:endParaRPr>
          </a:p>
          <a:p>
            <a:endParaRPr lang="en-US" dirty="0"/>
          </a:p>
        </p:txBody>
      </p:sp>
    </p:spTree>
    <p:extLst>
      <p:ext uri="{BB962C8B-B14F-4D97-AF65-F5344CB8AC3E}">
        <p14:creationId xmlns:p14="http://schemas.microsoft.com/office/powerpoint/2010/main" val="35200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965872" cy="1099345"/>
          </a:xfrm>
        </p:spPr>
        <p:txBody>
          <a:bodyPr/>
          <a:lstStyle/>
          <a:p>
            <a:r>
              <a:rPr lang="en-US" dirty="0"/>
              <a:t>                           Circuit Diagram</a:t>
            </a:r>
          </a:p>
        </p:txBody>
      </p:sp>
      <p:pic>
        <p:nvPicPr>
          <p:cNvPr id="5" name="Content Placeholder 4" descr="A circuit board with wires and a light&#10;&#10;Description automatically generated">
            <a:extLst>
              <a:ext uri="{FF2B5EF4-FFF2-40B4-BE49-F238E27FC236}">
                <a16:creationId xmlns:a16="http://schemas.microsoft.com/office/drawing/2014/main" id="{A35069DD-3DDD-6BA7-2072-0DD17402D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327" y="1117600"/>
            <a:ext cx="9783618" cy="5459484"/>
          </a:xfrm>
        </p:spPr>
      </p:pic>
    </p:spTree>
    <p:extLst>
      <p:ext uri="{BB962C8B-B14F-4D97-AF65-F5344CB8AC3E}">
        <p14:creationId xmlns:p14="http://schemas.microsoft.com/office/powerpoint/2010/main" val="223409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F615-A0CB-BE99-7D1E-D9DE293FEB95}"/>
              </a:ext>
            </a:extLst>
          </p:cNvPr>
          <p:cNvSpPr>
            <a:spLocks noGrp="1"/>
          </p:cNvSpPr>
          <p:nvPr>
            <p:ph type="title"/>
          </p:nvPr>
        </p:nvSpPr>
        <p:spPr>
          <a:xfrm>
            <a:off x="168997" y="90535"/>
            <a:ext cx="11829861" cy="1090942"/>
          </a:xfrm>
        </p:spPr>
        <p:txBody>
          <a:bodyPr/>
          <a:lstStyle/>
          <a:p>
            <a:r>
              <a:rPr lang="en-US" dirty="0"/>
              <a:t>                               The operation</a:t>
            </a:r>
            <a:endParaRPr lang="ar-SY" dirty="0"/>
          </a:p>
        </p:txBody>
      </p:sp>
      <p:sp>
        <p:nvSpPr>
          <p:cNvPr id="3" name="Content Placeholder 2">
            <a:extLst>
              <a:ext uri="{FF2B5EF4-FFF2-40B4-BE49-F238E27FC236}">
                <a16:creationId xmlns:a16="http://schemas.microsoft.com/office/drawing/2014/main" id="{B790B063-F0C3-2754-4365-8EF55B64693D}"/>
              </a:ext>
            </a:extLst>
          </p:cNvPr>
          <p:cNvSpPr>
            <a:spLocks noGrp="1"/>
          </p:cNvSpPr>
          <p:nvPr>
            <p:ph idx="1"/>
          </p:nvPr>
        </p:nvSpPr>
        <p:spPr>
          <a:xfrm>
            <a:off x="181069" y="1181478"/>
            <a:ext cx="11841933" cy="5572408"/>
          </a:xfrm>
        </p:spPr>
        <p:txBody>
          <a:bodyPr/>
          <a:lstStyle/>
          <a:p>
            <a:r>
              <a:rPr lang="en-US" sz="2400" dirty="0">
                <a:solidFill>
                  <a:schemeClr val="accent5"/>
                </a:solidFill>
              </a:rPr>
              <a:t>The PIR sensors </a:t>
            </a:r>
            <a:r>
              <a:rPr lang="en-US" sz="2400" dirty="0"/>
              <a:t>detect the movement of the car and accordingly, opens the gate and when the gate opens ,the LED lights up and after that when the gate closes the LED light will turn off.</a:t>
            </a:r>
          </a:p>
          <a:p>
            <a:endParaRPr lang="en-US" dirty="0"/>
          </a:p>
          <a:p>
            <a:r>
              <a:rPr lang="en-US" dirty="0"/>
              <a:t> </a:t>
            </a:r>
            <a:r>
              <a:rPr lang="en-US" sz="2400" dirty="0"/>
              <a:t>and the </a:t>
            </a:r>
            <a:r>
              <a:rPr lang="en-US" sz="2400" dirty="0">
                <a:solidFill>
                  <a:schemeClr val="accent5"/>
                </a:solidFill>
              </a:rPr>
              <a:t>MQ2 gas sensor </a:t>
            </a:r>
            <a:r>
              <a:rPr lang="en-US" sz="2400" dirty="0"/>
              <a:t>detects CO and smoke gases and then calculates their concentration and accordingly, the fan turn on and pull air out to reduce the proportion of gases inside the parking system.</a:t>
            </a:r>
          </a:p>
          <a:p>
            <a:pPr lvl="1"/>
            <a:r>
              <a:rPr lang="en-US" dirty="0"/>
              <a:t> </a:t>
            </a:r>
            <a:r>
              <a:rPr lang="en-US" dirty="0">
                <a:solidFill>
                  <a:schemeClr val="accent2"/>
                </a:solidFill>
              </a:rPr>
              <a:t>When the proportion of CO gas value is 35 (threshold) or more the fan works or when the smoke gas reaches to the value equal to 12 (threshold) or more the fan also works , and we use a button to control the fan manually to turn it off and on.</a:t>
            </a:r>
            <a:endParaRPr lang="ar-SY" dirty="0">
              <a:solidFill>
                <a:schemeClr val="accent2"/>
              </a:solidFill>
            </a:endParaRPr>
          </a:p>
        </p:txBody>
      </p:sp>
    </p:spTree>
    <p:extLst>
      <p:ext uri="{BB962C8B-B14F-4D97-AF65-F5344CB8AC3E}">
        <p14:creationId xmlns:p14="http://schemas.microsoft.com/office/powerpoint/2010/main" val="282493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26" y="0"/>
            <a:ext cx="10577945" cy="715528"/>
          </a:xfrm>
        </p:spPr>
        <p:txBody>
          <a:bodyPr>
            <a:normAutofit/>
          </a:bodyPr>
          <a:lstStyle/>
          <a:p>
            <a:r>
              <a:rPr lang="en-US" altLang="en-US" b="1" dirty="0">
                <a:cs typeface="Times New Roman" panose="02020603050405020304" pitchFamily="18" charset="0"/>
              </a:rPr>
              <a:t>                       Project Met model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474" y="715528"/>
            <a:ext cx="10858497" cy="6031635"/>
          </a:xfrm>
        </p:spPr>
      </p:pic>
    </p:spTree>
    <p:extLst>
      <p:ext uri="{BB962C8B-B14F-4D97-AF65-F5344CB8AC3E}">
        <p14:creationId xmlns:p14="http://schemas.microsoft.com/office/powerpoint/2010/main" val="320911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E674-ECE2-9340-BF36-3B766A40A4D8}"/>
              </a:ext>
            </a:extLst>
          </p:cNvPr>
          <p:cNvSpPr>
            <a:spLocks noGrp="1"/>
          </p:cNvSpPr>
          <p:nvPr>
            <p:ph type="title"/>
          </p:nvPr>
        </p:nvSpPr>
        <p:spPr>
          <a:xfrm>
            <a:off x="413442" y="18256"/>
            <a:ext cx="11334938" cy="941412"/>
          </a:xfrm>
        </p:spPr>
        <p:txBody>
          <a:bodyPr/>
          <a:lstStyle/>
          <a:p>
            <a:r>
              <a:rPr lang="en-US" dirty="0"/>
              <a:t>                                Use Case</a:t>
            </a:r>
            <a:endParaRPr lang="ar-SY" dirty="0"/>
          </a:p>
        </p:txBody>
      </p:sp>
      <p:pic>
        <p:nvPicPr>
          <p:cNvPr id="5" name="Content Placeholder 4" descr="A diagram of a diagram&#10;&#10;Description automatically generated">
            <a:extLst>
              <a:ext uri="{FF2B5EF4-FFF2-40B4-BE49-F238E27FC236}">
                <a16:creationId xmlns:a16="http://schemas.microsoft.com/office/drawing/2014/main" id="{159EC06F-C5B7-665B-45EB-89D04CF53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851" y="1583013"/>
            <a:ext cx="9812119" cy="4277322"/>
          </a:xfrm>
        </p:spPr>
      </p:pic>
    </p:spTree>
    <p:extLst>
      <p:ext uri="{BB962C8B-B14F-4D97-AF65-F5344CB8AC3E}">
        <p14:creationId xmlns:p14="http://schemas.microsoft.com/office/powerpoint/2010/main" val="199926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065-54AA-D26A-DA9F-C8FB3412CAF7}"/>
              </a:ext>
            </a:extLst>
          </p:cNvPr>
          <p:cNvSpPr>
            <a:spLocks noGrp="1"/>
          </p:cNvSpPr>
          <p:nvPr>
            <p:ph type="title"/>
          </p:nvPr>
        </p:nvSpPr>
        <p:spPr>
          <a:xfrm>
            <a:off x="838200" y="18255"/>
            <a:ext cx="10515600" cy="1325563"/>
          </a:xfrm>
        </p:spPr>
        <p:txBody>
          <a:bodyPr/>
          <a:lstStyle/>
          <a:p>
            <a:r>
              <a:rPr lang="en-US" dirty="0"/>
              <a:t>                        Sequence Diagram </a:t>
            </a:r>
            <a:endParaRPr lang="ar-SY" dirty="0"/>
          </a:p>
        </p:txBody>
      </p:sp>
      <p:pic>
        <p:nvPicPr>
          <p:cNvPr id="5" name="Content Placeholder 4" descr="A diagram of a parking system&#10;&#10;Description automatically generated">
            <a:extLst>
              <a:ext uri="{FF2B5EF4-FFF2-40B4-BE49-F238E27FC236}">
                <a16:creationId xmlns:a16="http://schemas.microsoft.com/office/drawing/2014/main" id="{5C7ADDB0-9614-11D5-54FA-C92493CF0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236" y="1491977"/>
            <a:ext cx="7241309" cy="4953691"/>
          </a:xfrm>
        </p:spPr>
      </p:pic>
    </p:spTree>
    <p:extLst>
      <p:ext uri="{BB962C8B-B14F-4D97-AF65-F5344CB8AC3E}">
        <p14:creationId xmlns:p14="http://schemas.microsoft.com/office/powerpoint/2010/main" val="58767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856</Words>
  <Application>Microsoft Office PowerPoint</Application>
  <PresentationFormat>Widescreen</PresentationFormat>
  <Paragraphs>80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Meiryo</vt:lpstr>
      <vt:lpstr>Arial</vt:lpstr>
      <vt:lpstr>Calibri</vt:lpstr>
      <vt:lpstr>Calibri Light</vt:lpstr>
      <vt:lpstr>Times New Roman</vt:lpstr>
      <vt:lpstr>Office Theme</vt:lpstr>
      <vt:lpstr> </vt:lpstr>
      <vt:lpstr>                              Introduction</vt:lpstr>
      <vt:lpstr>                             Introduction</vt:lpstr>
      <vt:lpstr>             Components and Connections</vt:lpstr>
      <vt:lpstr>                           Circuit Diagram</vt:lpstr>
      <vt:lpstr>                               The operation</vt:lpstr>
      <vt:lpstr>                       Project Met model</vt:lpstr>
      <vt:lpstr>                                Use Case</vt:lpstr>
      <vt:lpstr>                        Sequence Diagram </vt:lpstr>
      <vt:lpstr>                          State Machine</vt:lpstr>
      <vt:lpstr>                               Node Red</vt:lpstr>
      <vt:lpstr>                        Node Red – Dashboard</vt:lpstr>
      <vt:lpstr>                                 Node Red</vt:lpstr>
      <vt:lpstr>                              Node Red</vt:lpstr>
      <vt:lpstr>                Results: Application interface</vt:lpstr>
      <vt:lpstr>                     Results: Serial Monitor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7ussin</dc:creator>
  <cp:lastModifiedBy>RAMI SALEH</cp:lastModifiedBy>
  <cp:revision>16</cp:revision>
  <dcterms:created xsi:type="dcterms:W3CDTF">2024-07-06T17:02:18Z</dcterms:created>
  <dcterms:modified xsi:type="dcterms:W3CDTF">2024-07-08T06:29:36Z</dcterms:modified>
</cp:coreProperties>
</file>