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88" r:id="rId9"/>
    <p:sldId id="264" r:id="rId10"/>
    <p:sldId id="266" r:id="rId11"/>
    <p:sldId id="267" r:id="rId12"/>
    <p:sldId id="268" r:id="rId13"/>
    <p:sldId id="269" r:id="rId14"/>
    <p:sldId id="270" r:id="rId15"/>
    <p:sldId id="280" r:id="rId16"/>
    <p:sldId id="281" r:id="rId17"/>
    <p:sldId id="282" r:id="rId18"/>
    <p:sldId id="272" r:id="rId19"/>
    <p:sldId id="284" r:id="rId20"/>
    <p:sldId id="273" r:id="rId21"/>
    <p:sldId id="274" r:id="rId22"/>
    <p:sldId id="285" r:id="rId23"/>
    <p:sldId id="286" r:id="rId24"/>
    <p:sldId id="287" r:id="rId25"/>
    <p:sldId id="277" r:id="rId26"/>
    <p:sldId id="278"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7D60-DCBA-E19C-F3D7-23080B6EC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469EB2-3031-45A1-434C-C91BA07C0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C5142A-CDAB-DFD5-E14F-A487BE785DB3}"/>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5" name="Footer Placeholder 4">
            <a:extLst>
              <a:ext uri="{FF2B5EF4-FFF2-40B4-BE49-F238E27FC236}">
                <a16:creationId xmlns:a16="http://schemas.microsoft.com/office/drawing/2014/main" id="{86329E72-141E-5085-CC75-3CCD62D3C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0F813-FC8C-8BFC-79CF-3E690DA4BE51}"/>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121358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7656-F9B8-77F2-C205-E174F7C718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29B302-D9FC-B81F-218C-7A25C33C1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F924A-35A1-1C1E-CB1D-B025928A4092}"/>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5" name="Footer Placeholder 4">
            <a:extLst>
              <a:ext uri="{FF2B5EF4-FFF2-40B4-BE49-F238E27FC236}">
                <a16:creationId xmlns:a16="http://schemas.microsoft.com/office/drawing/2014/main" id="{C4DE806F-B55C-6EF3-693E-5CFCBF7EA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ACF5F-9056-1561-D344-AFF8BD19DBB2}"/>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150795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2E9A3-0369-A9E1-22B8-D1EE0A6098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8FCBC-F2A0-A4F0-5DBB-61A35ED2D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B2E99-8F56-FA6A-A2AA-1FD3B11A01F6}"/>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5" name="Footer Placeholder 4">
            <a:extLst>
              <a:ext uri="{FF2B5EF4-FFF2-40B4-BE49-F238E27FC236}">
                <a16:creationId xmlns:a16="http://schemas.microsoft.com/office/drawing/2014/main" id="{FD8316BA-C66D-2E47-9D52-6170D6EEC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2C6E7-4A64-C40A-FF16-4896185E28C1}"/>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38357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2E86-FD18-1526-31BC-04B45E81CB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CF0BB-8EB8-1F09-B344-1B70D23E6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C00ED-8C3C-5103-1DF1-CC3A42FAF306}"/>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5" name="Footer Placeholder 4">
            <a:extLst>
              <a:ext uri="{FF2B5EF4-FFF2-40B4-BE49-F238E27FC236}">
                <a16:creationId xmlns:a16="http://schemas.microsoft.com/office/drawing/2014/main" id="{770E98DB-E1D2-B200-9E64-41B16BFED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8CB08-DB10-A7FC-565E-3D626E2B3649}"/>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249653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C0A9-755F-9DD1-7F04-81E929C0E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4F26DC-C181-BB8B-8AE5-020056D24C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E342D-63FD-3CA8-4CC2-52B6A44B19F5}"/>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5" name="Footer Placeholder 4">
            <a:extLst>
              <a:ext uri="{FF2B5EF4-FFF2-40B4-BE49-F238E27FC236}">
                <a16:creationId xmlns:a16="http://schemas.microsoft.com/office/drawing/2014/main" id="{83CA9173-6730-7B0B-34F9-D3C1A3D7C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B1C47-179F-6286-8C8B-6BC48C53FE7B}"/>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109628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71B1-7586-C742-0CF0-0D66DDBF09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64D97-6E5E-5030-F201-27F4C8DE89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8FCDD-0B43-CB64-C3C2-142F17D38B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25CD9F-D496-F3FD-DB0B-FD81B047D0BD}"/>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6" name="Footer Placeholder 5">
            <a:extLst>
              <a:ext uri="{FF2B5EF4-FFF2-40B4-BE49-F238E27FC236}">
                <a16:creationId xmlns:a16="http://schemas.microsoft.com/office/drawing/2014/main" id="{E3364E02-6A47-2683-24DE-FC38A0BA0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A2CAA-B0FA-BB7A-8868-82C93C5028E3}"/>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144669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547D-8066-CAF2-7516-CBE75D279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1491B2-6581-2CC2-6890-80425C474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7E2A3E-0040-7A68-1743-6A4606C5A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039FCA-6AB1-02B8-BCC8-511A33756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04EDA-DCAF-F205-CD41-7920CD32A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BB972-E0F3-1A21-943E-28D1A249C8A5}"/>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8" name="Footer Placeholder 7">
            <a:extLst>
              <a:ext uri="{FF2B5EF4-FFF2-40B4-BE49-F238E27FC236}">
                <a16:creationId xmlns:a16="http://schemas.microsoft.com/office/drawing/2014/main" id="{A09CAC5C-4E2D-D71B-5B53-CF2F6EB9E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BAD554-042C-A7E3-E754-41D7B6B47402}"/>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320603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67A5-1070-2E2D-D1C8-3EF0D53BE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BE716-77A4-F753-7D6F-B22C10A15691}"/>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4" name="Footer Placeholder 3">
            <a:extLst>
              <a:ext uri="{FF2B5EF4-FFF2-40B4-BE49-F238E27FC236}">
                <a16:creationId xmlns:a16="http://schemas.microsoft.com/office/drawing/2014/main" id="{9B085409-8684-5AEF-4471-3485B6AE0E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5FB2AB-46A9-C76B-3C44-47D85E1B97E1}"/>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57456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E74FC-7394-DF3B-2512-B5D8E06B79E9}"/>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3" name="Footer Placeholder 2">
            <a:extLst>
              <a:ext uri="{FF2B5EF4-FFF2-40B4-BE49-F238E27FC236}">
                <a16:creationId xmlns:a16="http://schemas.microsoft.com/office/drawing/2014/main" id="{78EACAD4-DB19-F47F-E02B-3D4227024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17D023-A6CB-D29F-7201-29BE835A15D8}"/>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346589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7AEA-C499-7630-9C44-F7A47BD5F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405F2B-6A69-7644-2D31-6F84F9ECC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656EB-78C0-2E1C-7323-AAAB5D470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32D0E-A9D3-7979-F2C7-09B4F178BB97}"/>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6" name="Footer Placeholder 5">
            <a:extLst>
              <a:ext uri="{FF2B5EF4-FFF2-40B4-BE49-F238E27FC236}">
                <a16:creationId xmlns:a16="http://schemas.microsoft.com/office/drawing/2014/main" id="{C1F63FCA-032B-6641-237E-16193083E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CE02E-5DE1-7730-715C-75A487818944}"/>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178939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2F8B-E374-3B3A-ED71-8095E15F4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F2200-BBD3-83C9-DA9E-3D4CD5A3B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524879-8EC9-8567-66B7-59F3CE3C5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3C055-09CF-FBAB-DDAB-DED6978BE52D}"/>
              </a:ext>
            </a:extLst>
          </p:cNvPr>
          <p:cNvSpPr>
            <a:spLocks noGrp="1"/>
          </p:cNvSpPr>
          <p:nvPr>
            <p:ph type="dt" sz="half" idx="10"/>
          </p:nvPr>
        </p:nvSpPr>
        <p:spPr/>
        <p:txBody>
          <a:bodyPr/>
          <a:lstStyle/>
          <a:p>
            <a:fld id="{ABDC6F85-21AD-4183-A91F-390942021182}" type="datetimeFigureOut">
              <a:rPr lang="en-US" smtClean="0"/>
              <a:t>7/2/2025</a:t>
            </a:fld>
            <a:endParaRPr lang="en-US"/>
          </a:p>
        </p:txBody>
      </p:sp>
      <p:sp>
        <p:nvSpPr>
          <p:cNvPr id="6" name="Footer Placeholder 5">
            <a:extLst>
              <a:ext uri="{FF2B5EF4-FFF2-40B4-BE49-F238E27FC236}">
                <a16:creationId xmlns:a16="http://schemas.microsoft.com/office/drawing/2014/main" id="{10FA3810-B30F-0668-03F9-0A9087F1F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3736CC-92D3-A191-822E-CA8CF0EA301D}"/>
              </a:ext>
            </a:extLst>
          </p:cNvPr>
          <p:cNvSpPr>
            <a:spLocks noGrp="1"/>
          </p:cNvSpPr>
          <p:nvPr>
            <p:ph type="sldNum" sz="quarter" idx="12"/>
          </p:nvPr>
        </p:nvSpPr>
        <p:spPr/>
        <p:txBody>
          <a:bodyPr/>
          <a:lstStyle/>
          <a:p>
            <a:fld id="{B9E1FB75-B783-4F35-A812-0F452F7F26FA}" type="slidenum">
              <a:rPr lang="en-US" smtClean="0"/>
              <a:t>‹#›</a:t>
            </a:fld>
            <a:endParaRPr lang="en-US"/>
          </a:p>
        </p:txBody>
      </p:sp>
    </p:spTree>
    <p:extLst>
      <p:ext uri="{BB962C8B-B14F-4D97-AF65-F5344CB8AC3E}">
        <p14:creationId xmlns:p14="http://schemas.microsoft.com/office/powerpoint/2010/main" val="377492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6A149B-7AAE-C6C9-7C1F-735F85FF2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6D62FE-18DC-F2CE-6B92-2B94C385C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CA5ED-8996-9D84-098C-47E9ECE80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DC6F85-21AD-4183-A91F-390942021182}" type="datetimeFigureOut">
              <a:rPr lang="en-US" smtClean="0"/>
              <a:t>7/2/2025</a:t>
            </a:fld>
            <a:endParaRPr lang="en-US"/>
          </a:p>
        </p:txBody>
      </p:sp>
      <p:sp>
        <p:nvSpPr>
          <p:cNvPr id="5" name="Footer Placeholder 4">
            <a:extLst>
              <a:ext uri="{FF2B5EF4-FFF2-40B4-BE49-F238E27FC236}">
                <a16:creationId xmlns:a16="http://schemas.microsoft.com/office/drawing/2014/main" id="{9AB4B2D7-1389-D97A-D308-5457FDE29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509762-B39A-F4C3-8C15-64B29B2B6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E1FB75-B783-4F35-A812-0F452F7F26FA}" type="slidenum">
              <a:rPr lang="en-US" smtClean="0"/>
              <a:t>‹#›</a:t>
            </a:fld>
            <a:endParaRPr lang="en-US"/>
          </a:p>
        </p:txBody>
      </p:sp>
    </p:spTree>
    <p:extLst>
      <p:ext uri="{BB962C8B-B14F-4D97-AF65-F5344CB8AC3E}">
        <p14:creationId xmlns:p14="http://schemas.microsoft.com/office/powerpoint/2010/main" val="169151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8E05-6CCC-DEA4-0E8A-A5549922C53F}"/>
              </a:ext>
            </a:extLst>
          </p:cNvPr>
          <p:cNvSpPr>
            <a:spLocks noGrp="1"/>
          </p:cNvSpPr>
          <p:nvPr>
            <p:ph type="ctrTitle"/>
          </p:nvPr>
        </p:nvSpPr>
        <p:spPr>
          <a:xfrm>
            <a:off x="274621" y="217284"/>
            <a:ext cx="11642757" cy="4164593"/>
          </a:xfrm>
        </p:spPr>
        <p:txBody>
          <a:bodyPr>
            <a:noAutofit/>
          </a:bodyPr>
          <a:lstStyle/>
          <a:p>
            <a:r>
              <a:rPr lang="en-US" sz="2400" dirty="0">
                <a:latin typeface="Times New Roman" panose="02020603050405020304" pitchFamily="18" charset="0"/>
                <a:cs typeface="Times New Roman" panose="02020603050405020304" pitchFamily="18" charset="0"/>
              </a:rPr>
              <a:t>DEPARTMENT OF COMPUTER ENGINEERING, MODELING, ELECTRONICS AND SYSTEM ENGINEERIN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LM-Telecommunication Engineering: Smart Sensing, Computing and Networking</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Network Security</a:t>
            </a:r>
            <a:br>
              <a:rPr lang="en-US" sz="2800" dirty="0"/>
            </a:br>
            <a:endParaRPr lang="en-US" sz="2800" dirty="0"/>
          </a:p>
        </p:txBody>
      </p:sp>
      <p:sp>
        <p:nvSpPr>
          <p:cNvPr id="3" name="Subtitle 2">
            <a:extLst>
              <a:ext uri="{FF2B5EF4-FFF2-40B4-BE49-F238E27FC236}">
                <a16:creationId xmlns:a16="http://schemas.microsoft.com/office/drawing/2014/main" id="{6B13AC46-8525-F056-3985-348F21BDA7D3}"/>
              </a:ext>
            </a:extLst>
          </p:cNvPr>
          <p:cNvSpPr>
            <a:spLocks noGrp="1"/>
          </p:cNvSpPr>
          <p:nvPr>
            <p:ph type="subTitle" idx="1"/>
          </p:nvPr>
        </p:nvSpPr>
        <p:spPr>
          <a:xfrm>
            <a:off x="274622" y="4508626"/>
            <a:ext cx="11642756" cy="1647730"/>
          </a:xfrm>
        </p:spPr>
        <p:txBody>
          <a:bodyPr>
            <a:normAutofit lnSpcReduction="10000"/>
          </a:bodyPr>
          <a:lstStyle/>
          <a:p>
            <a:r>
              <a:rPr lang="en-US" dirty="0">
                <a:latin typeface="Times New Roman" panose="02020603050405020304" pitchFamily="18" charset="0"/>
                <a:cs typeface="Times New Roman" panose="02020603050405020304" pitchFamily="18" charset="0"/>
              </a:rPr>
              <a:t>Project Title: Project: Detection and Mitigation of DHCP Starvation Attacks Using Entropy-Based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Implemented by: Rami Saleh</a:t>
            </a:r>
          </a:p>
        </p:txBody>
      </p:sp>
      <p:pic>
        <p:nvPicPr>
          <p:cNvPr id="4" name="Picture 3">
            <a:extLst>
              <a:ext uri="{FF2B5EF4-FFF2-40B4-BE49-F238E27FC236}">
                <a16:creationId xmlns:a16="http://schemas.microsoft.com/office/drawing/2014/main" id="{78938102-68C8-E7D6-C1C9-F7888CA5FEE7}"/>
              </a:ext>
            </a:extLst>
          </p:cNvPr>
          <p:cNvPicPr>
            <a:picLocks noChangeAspect="1"/>
          </p:cNvPicPr>
          <p:nvPr/>
        </p:nvPicPr>
        <p:blipFill>
          <a:blip r:embed="rId2"/>
          <a:stretch>
            <a:fillRect/>
          </a:stretch>
        </p:blipFill>
        <p:spPr>
          <a:xfrm>
            <a:off x="274621" y="217283"/>
            <a:ext cx="2643610" cy="1321805"/>
          </a:xfrm>
          <a:prstGeom prst="rect">
            <a:avLst/>
          </a:prstGeom>
        </p:spPr>
      </p:pic>
    </p:spTree>
    <p:extLst>
      <p:ext uri="{BB962C8B-B14F-4D97-AF65-F5344CB8AC3E}">
        <p14:creationId xmlns:p14="http://schemas.microsoft.com/office/powerpoint/2010/main" val="1531696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C7A4-A3E3-9F50-CE8E-E365D7B44227}"/>
              </a:ext>
            </a:extLst>
          </p:cNvPr>
          <p:cNvSpPr>
            <a:spLocks noGrp="1"/>
          </p:cNvSpPr>
          <p:nvPr>
            <p:ph type="title"/>
          </p:nvPr>
        </p:nvSpPr>
        <p:spPr>
          <a:xfrm>
            <a:off x="105626" y="84468"/>
            <a:ext cx="11980750" cy="676023"/>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Small Attack Scenario (A1)</a:t>
            </a:r>
          </a:p>
        </p:txBody>
      </p:sp>
      <p:sp>
        <p:nvSpPr>
          <p:cNvPr id="3" name="Content Placeholder 2">
            <a:extLst>
              <a:ext uri="{FF2B5EF4-FFF2-40B4-BE49-F238E27FC236}">
                <a16:creationId xmlns:a16="http://schemas.microsoft.com/office/drawing/2014/main" id="{E1DDA2C9-BA25-63E9-4102-821309F5AE2D}"/>
              </a:ext>
            </a:extLst>
          </p:cNvPr>
          <p:cNvSpPr>
            <a:spLocks noGrp="1"/>
          </p:cNvSpPr>
          <p:nvPr>
            <p:ph idx="1"/>
          </p:nvPr>
        </p:nvSpPr>
        <p:spPr>
          <a:xfrm>
            <a:off x="105625" y="760491"/>
            <a:ext cx="11980749" cy="6013041"/>
          </a:xfrm>
        </p:spPr>
        <p:txBody>
          <a:bodyPr>
            <a:normAutofit fontScale="55000" lnSpcReduction="20000"/>
          </a:bodyPr>
          <a:lstStyle/>
          <a:p>
            <a:pPr>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100 packets captured , Window size  = 20</a:t>
            </a:r>
          </a:p>
          <a:p>
            <a:pPr>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The result :</a:t>
            </a:r>
          </a:p>
          <a:p>
            <a:pPr lvl="1"/>
            <a:r>
              <a:rPr lang="en-US" sz="3800" dirty="0">
                <a:latin typeface="Times New Roman" panose="02020603050405020304" pitchFamily="18" charset="0"/>
                <a:cs typeface="Times New Roman" panose="02020603050405020304" pitchFamily="18" charset="0"/>
              </a:rPr>
              <a:t>Detection:</a:t>
            </a:r>
          </a:p>
          <a:p>
            <a:pPr marL="1200150" lvl="2" indent="-285750"/>
            <a:r>
              <a:rPr lang="en-US" sz="3800" b="1" dirty="0">
                <a:latin typeface="Times New Roman" panose="02020603050405020304" pitchFamily="18" charset="0"/>
                <a:cs typeface="Times New Roman" panose="02020603050405020304" pitchFamily="18" charset="0"/>
              </a:rPr>
              <a:t>H_MAC = 1.0</a:t>
            </a:r>
            <a:r>
              <a:rPr lang="en-US" sz="3800"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H_IAT = 0.0</a:t>
            </a:r>
            <a:r>
              <a:rPr lang="en-US" sz="3800" dirty="0">
                <a:latin typeface="Times New Roman" panose="02020603050405020304" pitchFamily="18" charset="0"/>
                <a:cs typeface="Times New Roman" panose="02020603050405020304" pitchFamily="18" charset="0"/>
              </a:rPr>
              <a:t> → H_total = 0.3 &lt; </a:t>
            </a:r>
            <a:r>
              <a:rPr lang="el-GR" sz="3800" dirty="0">
                <a:latin typeface="Times New Roman" panose="02020603050405020304" pitchFamily="18" charset="0"/>
                <a:cs typeface="Times New Roman" panose="02020603050405020304" pitchFamily="18" charset="0"/>
              </a:rPr>
              <a:t>θ</a:t>
            </a:r>
          </a:p>
          <a:p>
            <a:pPr marL="1200150" lvl="2" indent="-285750"/>
            <a:r>
              <a:rPr lang="en-US" sz="3800" dirty="0">
                <a:latin typeface="Times New Roman" panose="02020603050405020304" pitchFamily="18" charset="0"/>
                <a:cs typeface="Times New Roman" panose="02020603050405020304" pitchFamily="18" charset="0"/>
              </a:rPr>
              <a:t>All 5 windows flagged as anomalous</a:t>
            </a:r>
          </a:p>
          <a:p>
            <a:pPr lvl="1"/>
            <a:r>
              <a:rPr lang="en-US" sz="3800" dirty="0">
                <a:latin typeface="Times New Roman" panose="02020603050405020304" pitchFamily="18" charset="0"/>
                <a:cs typeface="Times New Roman" panose="02020603050405020304" pitchFamily="18" charset="0"/>
              </a:rPr>
              <a:t>Metrics:</a:t>
            </a:r>
          </a:p>
          <a:p>
            <a:pPr lvl="2"/>
            <a:r>
              <a:rPr lang="en-US" sz="3800" dirty="0">
                <a:latin typeface="Times New Roman" panose="02020603050405020304" pitchFamily="18" charset="0"/>
                <a:cs typeface="Times New Roman" panose="02020603050405020304" pitchFamily="18" charset="0"/>
              </a:rPr>
              <a:t>True Positives (TP): 5</a:t>
            </a:r>
          </a:p>
          <a:p>
            <a:pPr lvl="2"/>
            <a:r>
              <a:rPr lang="en-US" sz="3800" dirty="0">
                <a:latin typeface="Times New Roman" panose="02020603050405020304" pitchFamily="18" charset="0"/>
                <a:cs typeface="Times New Roman" panose="02020603050405020304" pitchFamily="18" charset="0"/>
              </a:rPr>
              <a:t>  False Negatives (FN): 0</a:t>
            </a:r>
          </a:p>
          <a:p>
            <a:pPr lvl="2"/>
            <a:r>
              <a:rPr lang="en-US" sz="3800" dirty="0">
                <a:latin typeface="Times New Roman" panose="02020603050405020304" pitchFamily="18" charset="0"/>
                <a:cs typeface="Times New Roman" panose="02020603050405020304" pitchFamily="18" charset="0"/>
              </a:rPr>
              <a:t>  Accuracy:  100.00%</a:t>
            </a:r>
          </a:p>
          <a:p>
            <a:pPr lvl="2"/>
            <a:r>
              <a:rPr lang="en-US" sz="3800" dirty="0">
                <a:latin typeface="Times New Roman" panose="02020603050405020304" pitchFamily="18" charset="0"/>
                <a:cs typeface="Times New Roman" panose="02020603050405020304" pitchFamily="18" charset="0"/>
              </a:rPr>
              <a:t>  Precision: 100.00%</a:t>
            </a:r>
          </a:p>
          <a:p>
            <a:pPr lvl="2"/>
            <a:r>
              <a:rPr lang="en-US" sz="3800" dirty="0">
                <a:latin typeface="Times New Roman" panose="02020603050405020304" pitchFamily="18" charset="0"/>
                <a:cs typeface="Times New Roman" panose="02020603050405020304" pitchFamily="18" charset="0"/>
              </a:rPr>
              <a:t>  Recall:    100.00%</a:t>
            </a:r>
          </a:p>
          <a:p>
            <a:pPr lvl="2"/>
            <a:r>
              <a:rPr lang="en-US" sz="3800" dirty="0">
                <a:latin typeface="Times New Roman" panose="02020603050405020304" pitchFamily="18" charset="0"/>
                <a:cs typeface="Times New Roman" panose="02020603050405020304" pitchFamily="18" charset="0"/>
              </a:rPr>
              <a:t>  F1-Score:  100.00%</a:t>
            </a:r>
          </a:p>
          <a:p>
            <a:pPr lvl="1"/>
            <a:endParaRPr lang="en-US" sz="3800" dirty="0">
              <a:latin typeface="Times New Roman" panose="02020603050405020304" pitchFamily="18" charset="0"/>
              <a:cs typeface="Times New Roman" panose="02020603050405020304" pitchFamily="18" charset="0"/>
            </a:endParaRPr>
          </a:p>
          <a:p>
            <a:pPr lvl="1"/>
            <a:r>
              <a:rPr lang="en-US" sz="3800" b="1" dirty="0">
                <a:latin typeface="Times New Roman" panose="02020603050405020304" pitchFamily="18" charset="0"/>
                <a:cs typeface="Times New Roman" panose="02020603050405020304" pitchFamily="18" charset="0"/>
              </a:rPr>
              <a:t>Detection time:</a:t>
            </a:r>
            <a:r>
              <a:rPr lang="en-US" sz="3800" dirty="0">
                <a:latin typeface="Times New Roman" panose="02020603050405020304" pitchFamily="18" charset="0"/>
                <a:cs typeface="Times New Roman" panose="02020603050405020304" pitchFamily="18" charset="0"/>
              </a:rPr>
              <a:t> ~0.0003 sec</a:t>
            </a:r>
          </a:p>
          <a:p>
            <a:pPr lvl="1"/>
            <a:endParaRPr lang="en-US" sz="3800" dirty="0">
              <a:latin typeface="Times New Roman" panose="02020603050405020304" pitchFamily="18" charset="0"/>
              <a:cs typeface="Times New Roman" panose="02020603050405020304" pitchFamily="18" charset="0"/>
            </a:endParaRPr>
          </a:p>
          <a:p>
            <a:pPr lvl="1"/>
            <a:r>
              <a:rPr lang="en-US" sz="3800" dirty="0">
                <a:latin typeface="Times New Roman" panose="02020603050405020304" pitchFamily="18" charset="0"/>
                <a:cs typeface="Times New Roman" panose="02020603050405020304" pitchFamily="18" charset="0"/>
              </a:rPr>
              <a:t>Immediate Mitigation Triggered: DHCP requests blocked for 2 seconds after anomaly.</a:t>
            </a:r>
          </a:p>
          <a:p>
            <a:pPr marL="457200" lvl="1" indent="0">
              <a:buNone/>
            </a:pPr>
            <a:r>
              <a:rPr lang="en-US" sz="3800" dirty="0">
                <a:latin typeface="Times New Roman" panose="02020603050405020304" pitchFamily="18" charset="0"/>
                <a:cs typeface="Times New Roman" panose="02020603050405020304" pitchFamily="18" charset="0"/>
              </a:rPr>
              <a:t> </a:t>
            </a:r>
          </a:p>
          <a:p>
            <a:pPr lvl="1"/>
            <a:r>
              <a:rPr lang="en-US" sz="3800" dirty="0">
                <a:latin typeface="Times New Roman" panose="02020603050405020304" pitchFamily="18" charset="0"/>
                <a:cs typeface="Times New Roman" panose="02020603050405020304" pitchFamily="18" charset="0"/>
              </a:rPr>
              <a:t>Detection Time: 0.000319 seconds after attack started.</a:t>
            </a:r>
          </a:p>
          <a:p>
            <a:pPr marL="457200" lvl="1" indent="0">
              <a:buNone/>
            </a:pPr>
            <a:r>
              <a:rPr lang="en-US" sz="3800" dirty="0">
                <a:latin typeface="Times New Roman" panose="02020603050405020304" pitchFamily="18" charset="0"/>
                <a:cs typeface="Times New Roman" panose="02020603050405020304" pitchFamily="18" charset="0"/>
              </a:rPr>
              <a:t> </a:t>
            </a:r>
          </a:p>
          <a:p>
            <a:pPr lvl="1"/>
            <a:r>
              <a:rPr lang="en-US" sz="3800" dirty="0">
                <a:latin typeface="Times New Roman" panose="02020603050405020304" pitchFamily="18" charset="0"/>
                <a:cs typeface="Times New Roman" panose="02020603050405020304" pitchFamily="18" charset="0"/>
              </a:rPr>
              <a:t> Total analysis time: 0.0646 seconds</a:t>
            </a:r>
          </a:p>
          <a:p>
            <a:endParaRPr lang="en-US" dirty="0"/>
          </a:p>
        </p:txBody>
      </p:sp>
      <p:pic>
        <p:nvPicPr>
          <p:cNvPr id="4" name="Picture 3">
            <a:extLst>
              <a:ext uri="{FF2B5EF4-FFF2-40B4-BE49-F238E27FC236}">
                <a16:creationId xmlns:a16="http://schemas.microsoft.com/office/drawing/2014/main" id="{28898AA0-0727-EE21-3309-5A22A9032A7B}"/>
              </a:ext>
            </a:extLst>
          </p:cNvPr>
          <p:cNvPicPr>
            <a:picLocks noChangeAspect="1"/>
          </p:cNvPicPr>
          <p:nvPr/>
        </p:nvPicPr>
        <p:blipFill>
          <a:blip r:embed="rId2"/>
          <a:stretch>
            <a:fillRect/>
          </a:stretch>
        </p:blipFill>
        <p:spPr>
          <a:xfrm>
            <a:off x="4390931" y="2321082"/>
            <a:ext cx="7568695" cy="2332400"/>
          </a:xfrm>
          <a:prstGeom prst="rect">
            <a:avLst/>
          </a:prstGeom>
        </p:spPr>
      </p:pic>
    </p:spTree>
    <p:extLst>
      <p:ext uri="{BB962C8B-B14F-4D97-AF65-F5344CB8AC3E}">
        <p14:creationId xmlns:p14="http://schemas.microsoft.com/office/powerpoint/2010/main" val="56177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1360-0EDC-F415-C638-185DEEB8B183}"/>
              </a:ext>
            </a:extLst>
          </p:cNvPr>
          <p:cNvSpPr>
            <a:spLocks noGrp="1"/>
          </p:cNvSpPr>
          <p:nvPr>
            <p:ph type="title"/>
          </p:nvPr>
        </p:nvSpPr>
        <p:spPr>
          <a:xfrm>
            <a:off x="416459" y="27160"/>
            <a:ext cx="11443581" cy="796705"/>
          </a:xfrm>
        </p:spPr>
        <p:txBody>
          <a:bodyPr/>
          <a:lstStyle/>
          <a:p>
            <a:r>
              <a:rPr lang="en-US" dirty="0"/>
              <a:t>          </a:t>
            </a:r>
            <a:r>
              <a:rPr lang="en-US" sz="4000" dirty="0">
                <a:latin typeface="Times New Roman" panose="02020603050405020304" pitchFamily="18" charset="0"/>
                <a:cs typeface="Times New Roman" panose="02020603050405020304" pitchFamily="18" charset="0"/>
              </a:rPr>
              <a:t>Medium &amp; Large Attack Results (A2 &amp; A3)</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FEDA4D-6C44-D8CE-6F59-AE802FF3C5C6}"/>
              </a:ext>
            </a:extLst>
          </p:cNvPr>
          <p:cNvSpPr>
            <a:spLocks noGrp="1"/>
          </p:cNvSpPr>
          <p:nvPr>
            <p:ph idx="1"/>
          </p:nvPr>
        </p:nvSpPr>
        <p:spPr>
          <a:xfrm>
            <a:off x="190123" y="823865"/>
            <a:ext cx="11878146" cy="5902860"/>
          </a:xfrm>
        </p:spPr>
        <p:txBody>
          <a:bodyPr/>
          <a:lstStyle/>
          <a:p>
            <a:r>
              <a:rPr lang="en-US" sz="2400" dirty="0">
                <a:latin typeface="Times New Roman" panose="02020603050405020304" pitchFamily="18" charset="0"/>
                <a:cs typeface="Times New Roman" panose="02020603050405020304" pitchFamily="18" charset="0"/>
              </a:rPr>
              <a:t>Results: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Even under high traffic, system detects all attacks instantly.</a:t>
            </a:r>
          </a:p>
          <a:p>
            <a:r>
              <a:rPr lang="en-US" sz="2400" dirty="0">
                <a:latin typeface="Times New Roman" panose="02020603050405020304" pitchFamily="18" charset="0"/>
                <a:cs typeface="Times New Roman" panose="02020603050405020304" pitchFamily="18" charset="0"/>
              </a:rPr>
              <a:t>Mitigation activates after first window.</a:t>
            </a:r>
          </a:p>
          <a:p>
            <a:endParaRPr lang="en-US" dirty="0"/>
          </a:p>
        </p:txBody>
      </p:sp>
      <p:graphicFrame>
        <p:nvGraphicFramePr>
          <p:cNvPr id="4" name="Table 3">
            <a:extLst>
              <a:ext uri="{FF2B5EF4-FFF2-40B4-BE49-F238E27FC236}">
                <a16:creationId xmlns:a16="http://schemas.microsoft.com/office/drawing/2014/main" id="{B346DA48-F777-4754-F447-A04B82BAE3A1}"/>
              </a:ext>
            </a:extLst>
          </p:cNvPr>
          <p:cNvGraphicFramePr>
            <a:graphicFrameLocks noGrp="1"/>
          </p:cNvGraphicFramePr>
          <p:nvPr>
            <p:extLst>
              <p:ext uri="{D42A27DB-BD31-4B8C-83A1-F6EECF244321}">
                <p14:modId xmlns:p14="http://schemas.microsoft.com/office/powerpoint/2010/main" val="824651129"/>
              </p:ext>
            </p:extLst>
          </p:nvPr>
        </p:nvGraphicFramePr>
        <p:xfrm>
          <a:off x="190123" y="1642249"/>
          <a:ext cx="11878146" cy="1371600"/>
        </p:xfrm>
        <a:graphic>
          <a:graphicData uri="http://schemas.openxmlformats.org/drawingml/2006/table">
            <a:tbl>
              <a:tblPr>
                <a:tableStyleId>{08FB837D-C827-4EFA-A057-4D05807E0F7C}</a:tableStyleId>
              </a:tblPr>
              <a:tblGrid>
                <a:gridCol w="1319794">
                  <a:extLst>
                    <a:ext uri="{9D8B030D-6E8A-4147-A177-3AD203B41FA5}">
                      <a16:colId xmlns:a16="http://schemas.microsoft.com/office/drawing/2014/main" val="3223593107"/>
                    </a:ext>
                  </a:extLst>
                </a:gridCol>
                <a:gridCol w="1319794">
                  <a:extLst>
                    <a:ext uri="{9D8B030D-6E8A-4147-A177-3AD203B41FA5}">
                      <a16:colId xmlns:a16="http://schemas.microsoft.com/office/drawing/2014/main" val="2312749421"/>
                    </a:ext>
                  </a:extLst>
                </a:gridCol>
                <a:gridCol w="1319794">
                  <a:extLst>
                    <a:ext uri="{9D8B030D-6E8A-4147-A177-3AD203B41FA5}">
                      <a16:colId xmlns:a16="http://schemas.microsoft.com/office/drawing/2014/main" val="4280327051"/>
                    </a:ext>
                  </a:extLst>
                </a:gridCol>
                <a:gridCol w="1319794">
                  <a:extLst>
                    <a:ext uri="{9D8B030D-6E8A-4147-A177-3AD203B41FA5}">
                      <a16:colId xmlns:a16="http://schemas.microsoft.com/office/drawing/2014/main" val="282045038"/>
                    </a:ext>
                  </a:extLst>
                </a:gridCol>
                <a:gridCol w="1319794">
                  <a:extLst>
                    <a:ext uri="{9D8B030D-6E8A-4147-A177-3AD203B41FA5}">
                      <a16:colId xmlns:a16="http://schemas.microsoft.com/office/drawing/2014/main" val="3711132370"/>
                    </a:ext>
                  </a:extLst>
                </a:gridCol>
                <a:gridCol w="1319794">
                  <a:extLst>
                    <a:ext uri="{9D8B030D-6E8A-4147-A177-3AD203B41FA5}">
                      <a16:colId xmlns:a16="http://schemas.microsoft.com/office/drawing/2014/main" val="3040557843"/>
                    </a:ext>
                  </a:extLst>
                </a:gridCol>
                <a:gridCol w="1319794">
                  <a:extLst>
                    <a:ext uri="{9D8B030D-6E8A-4147-A177-3AD203B41FA5}">
                      <a16:colId xmlns:a16="http://schemas.microsoft.com/office/drawing/2014/main" val="1803635674"/>
                    </a:ext>
                  </a:extLst>
                </a:gridCol>
                <a:gridCol w="1319794">
                  <a:extLst>
                    <a:ext uri="{9D8B030D-6E8A-4147-A177-3AD203B41FA5}">
                      <a16:colId xmlns:a16="http://schemas.microsoft.com/office/drawing/2014/main" val="325321650"/>
                    </a:ext>
                  </a:extLst>
                </a:gridCol>
                <a:gridCol w="1319794">
                  <a:extLst>
                    <a:ext uri="{9D8B030D-6E8A-4147-A177-3AD203B41FA5}">
                      <a16:colId xmlns:a16="http://schemas.microsoft.com/office/drawing/2014/main" val="2948741605"/>
                    </a:ext>
                  </a:extLst>
                </a:gridCol>
              </a:tblGrid>
              <a:tr h="0">
                <a:tc>
                  <a:txBody>
                    <a:bodyPr/>
                    <a:lstStyle/>
                    <a:p>
                      <a:r>
                        <a:rPr lang="en-US" dirty="0">
                          <a:latin typeface="Times New Roman" panose="02020603050405020304" pitchFamily="18" charset="0"/>
                          <a:cs typeface="Times New Roman" panose="02020603050405020304" pitchFamily="18" charset="0"/>
                        </a:rPr>
                        <a:t>Case</a:t>
                      </a:r>
                    </a:p>
                  </a:txBody>
                  <a:tcPr anchor="ctr"/>
                </a:tc>
                <a:tc>
                  <a:txBody>
                    <a:bodyPr/>
                    <a:lstStyle/>
                    <a:p>
                      <a:r>
                        <a:rPr lang="en-US" dirty="0">
                          <a:latin typeface="Times New Roman" panose="02020603050405020304" pitchFamily="18" charset="0"/>
                          <a:cs typeface="Times New Roman" panose="02020603050405020304" pitchFamily="18" charset="0"/>
                        </a:rPr>
                        <a:t>Packets</a:t>
                      </a:r>
                    </a:p>
                  </a:txBody>
                  <a:tcPr anchor="ctr"/>
                </a:tc>
                <a:tc>
                  <a:txBody>
                    <a:bodyPr/>
                    <a:lstStyle/>
                    <a:p>
                      <a:r>
                        <a:rPr lang="en-US" dirty="0">
                          <a:latin typeface="Times New Roman" panose="02020603050405020304" pitchFamily="18" charset="0"/>
                          <a:cs typeface="Times New Roman" panose="02020603050405020304" pitchFamily="18" charset="0"/>
                        </a:rPr>
                        <a:t>W</a:t>
                      </a:r>
                    </a:p>
                  </a:txBody>
                  <a:tcPr anchor="ctr"/>
                </a:tc>
                <a:tc>
                  <a:txBody>
                    <a:bodyPr/>
                    <a:lstStyle/>
                    <a:p>
                      <a:r>
                        <a:rPr lang="en-US" dirty="0">
                          <a:latin typeface="Times New Roman" panose="02020603050405020304" pitchFamily="18" charset="0"/>
                          <a:cs typeface="Times New Roman" panose="02020603050405020304" pitchFamily="18" charset="0"/>
                        </a:rPr>
                        <a:t>TP</a:t>
                      </a:r>
                    </a:p>
                  </a:txBody>
                  <a:tcPr anchor="ctr"/>
                </a:tc>
                <a:tc>
                  <a:txBody>
                    <a:bodyPr/>
                    <a:lstStyle/>
                    <a:p>
                      <a:r>
                        <a:rPr lang="en-US" dirty="0">
                          <a:latin typeface="Times New Roman" panose="02020603050405020304" pitchFamily="18" charset="0"/>
                          <a:cs typeface="Times New Roman" panose="02020603050405020304" pitchFamily="18" charset="0"/>
                        </a:rPr>
                        <a:t>FN</a:t>
                      </a:r>
                    </a:p>
                  </a:txBody>
                  <a:tcPr anchor="ctr"/>
                </a:tc>
                <a:tc>
                  <a:txBody>
                    <a:bodyPr/>
                    <a:lstStyle/>
                    <a:p>
                      <a:r>
                        <a:rPr lang="en-US">
                          <a:latin typeface="Times New Roman" panose="02020603050405020304" pitchFamily="18" charset="0"/>
                          <a:cs typeface="Times New Roman" panose="02020603050405020304" pitchFamily="18" charset="0"/>
                        </a:rPr>
                        <a:t>Accuracy</a:t>
                      </a:r>
                    </a:p>
                  </a:txBody>
                  <a:tcPr anchor="ctr"/>
                </a:tc>
                <a:tc>
                  <a:txBody>
                    <a:bodyPr/>
                    <a:lstStyle/>
                    <a:p>
                      <a:r>
                        <a:rPr lang="en-US">
                          <a:latin typeface="Times New Roman" panose="02020603050405020304" pitchFamily="18" charset="0"/>
                          <a:cs typeface="Times New Roman" panose="02020603050405020304" pitchFamily="18" charset="0"/>
                        </a:rPr>
                        <a:t>F1-Score</a:t>
                      </a:r>
                    </a:p>
                  </a:txBody>
                  <a:tcPr anchor="ctr"/>
                </a:tc>
                <a:tc>
                  <a:txBody>
                    <a:bodyPr/>
                    <a:lstStyle/>
                    <a:p>
                      <a:r>
                        <a:rPr lang="en-US">
                          <a:latin typeface="Times New Roman" panose="02020603050405020304" pitchFamily="18" charset="0"/>
                          <a:cs typeface="Times New Roman" panose="02020603050405020304" pitchFamily="18" charset="0"/>
                        </a:rPr>
                        <a:t>Detection Time</a:t>
                      </a:r>
                    </a:p>
                  </a:txBody>
                  <a:tcPr anchor="ctr"/>
                </a:tc>
                <a:tc>
                  <a:txBody>
                    <a:bodyPr/>
                    <a:lstStyle/>
                    <a:p>
                      <a:r>
                        <a:rPr lang="en-US">
                          <a:latin typeface="Times New Roman" panose="02020603050405020304" pitchFamily="18" charset="0"/>
                          <a:cs typeface="Times New Roman" panose="02020603050405020304" pitchFamily="18" charset="0"/>
                        </a:rPr>
                        <a:t>Analysis Time</a:t>
                      </a:r>
                    </a:p>
                  </a:txBody>
                  <a:tcPr anchor="ctr"/>
                </a:tc>
                <a:extLst>
                  <a:ext uri="{0D108BD9-81ED-4DB2-BD59-A6C34878D82A}">
                    <a16:rowId xmlns:a16="http://schemas.microsoft.com/office/drawing/2014/main" val="2274922971"/>
                  </a:ext>
                </a:extLst>
              </a:tr>
              <a:tr h="0">
                <a:tc>
                  <a:txBody>
                    <a:bodyPr/>
                    <a:lstStyle/>
                    <a:p>
                      <a:r>
                        <a:rPr lang="en-US">
                          <a:latin typeface="Times New Roman" panose="02020603050405020304" pitchFamily="18" charset="0"/>
                          <a:cs typeface="Times New Roman" panose="02020603050405020304" pitchFamily="18" charset="0"/>
                        </a:rPr>
                        <a:t>A2</a:t>
                      </a:r>
                    </a:p>
                  </a:txBody>
                  <a:tcPr anchor="ctr"/>
                </a:tc>
                <a:tc>
                  <a:txBody>
                    <a:bodyPr/>
                    <a:lstStyle/>
                    <a:p>
                      <a:r>
                        <a:rPr lang="en-US" dirty="0">
                          <a:latin typeface="Times New Roman" panose="02020603050405020304" pitchFamily="18" charset="0"/>
                          <a:cs typeface="Times New Roman" panose="02020603050405020304" pitchFamily="18" charset="0"/>
                        </a:rPr>
                        <a:t>1000</a:t>
                      </a:r>
                    </a:p>
                  </a:txBody>
                  <a:tcPr anchor="ctr"/>
                </a:tc>
                <a:tc>
                  <a:txBody>
                    <a:bodyPr/>
                    <a:lstStyle/>
                    <a:p>
                      <a:r>
                        <a:rPr lang="en-US">
                          <a:latin typeface="Times New Roman" panose="02020603050405020304" pitchFamily="18" charset="0"/>
                          <a:cs typeface="Times New Roman" panose="02020603050405020304" pitchFamily="18" charset="0"/>
                        </a:rPr>
                        <a:t>50</a:t>
                      </a:r>
                    </a:p>
                  </a:txBody>
                  <a:tcPr anchor="ctr"/>
                </a:tc>
                <a:tc>
                  <a:txBody>
                    <a:bodyPr/>
                    <a:lstStyle/>
                    <a:p>
                      <a:r>
                        <a:rPr lang="en-US">
                          <a:latin typeface="Times New Roman" panose="02020603050405020304" pitchFamily="18" charset="0"/>
                          <a:cs typeface="Times New Roman" panose="02020603050405020304" pitchFamily="18" charset="0"/>
                        </a:rPr>
                        <a:t>20</a:t>
                      </a:r>
                    </a:p>
                  </a:txBody>
                  <a:tcPr anchor="ctr"/>
                </a:tc>
                <a:tc>
                  <a:txBody>
                    <a:bodyPr/>
                    <a:lstStyle/>
                    <a:p>
                      <a:r>
                        <a:rPr lang="en-US">
                          <a:latin typeface="Times New Roman" panose="02020603050405020304" pitchFamily="18" charset="0"/>
                          <a:cs typeface="Times New Roman" panose="02020603050405020304" pitchFamily="18" charset="0"/>
                        </a:rPr>
                        <a:t>0</a:t>
                      </a:r>
                    </a:p>
                  </a:txBody>
                  <a:tcPr anchor="ctr"/>
                </a:tc>
                <a:tc>
                  <a:txBody>
                    <a:bodyPr/>
                    <a:lstStyle/>
                    <a:p>
                      <a:r>
                        <a:rPr lang="en-US">
                          <a:latin typeface="Times New Roman" panose="02020603050405020304" pitchFamily="18" charset="0"/>
                          <a:cs typeface="Times New Roman" panose="02020603050405020304" pitchFamily="18" charset="0"/>
                        </a:rPr>
                        <a:t>100%</a:t>
                      </a:r>
                    </a:p>
                  </a:txBody>
                  <a:tcPr anchor="ctr"/>
                </a:tc>
                <a:tc>
                  <a:txBody>
                    <a:bodyPr/>
                    <a:lstStyle/>
                    <a:p>
                      <a:r>
                        <a:rPr lang="en-US">
                          <a:latin typeface="Times New Roman" panose="02020603050405020304" pitchFamily="18" charset="0"/>
                          <a:cs typeface="Times New Roman" panose="02020603050405020304" pitchFamily="18" charset="0"/>
                        </a:rPr>
                        <a:t>100%</a:t>
                      </a:r>
                    </a:p>
                  </a:txBody>
                  <a:tcPr anchor="ctr"/>
                </a:tc>
                <a:tc>
                  <a:txBody>
                    <a:bodyPr/>
                    <a:lstStyle/>
                    <a:p>
                      <a:r>
                        <a:rPr lang="en-US">
                          <a:latin typeface="Times New Roman" panose="02020603050405020304" pitchFamily="18" charset="0"/>
                          <a:cs typeface="Times New Roman" panose="02020603050405020304" pitchFamily="18" charset="0"/>
                        </a:rPr>
                        <a:t>0.0038 s</a:t>
                      </a:r>
                    </a:p>
                  </a:txBody>
                  <a:tcPr anchor="ctr"/>
                </a:tc>
                <a:tc>
                  <a:txBody>
                    <a:bodyPr/>
                    <a:lstStyle/>
                    <a:p>
                      <a:r>
                        <a:rPr lang="en-US" dirty="0">
                          <a:latin typeface="Times New Roman" panose="02020603050405020304" pitchFamily="18" charset="0"/>
                          <a:cs typeface="Times New Roman" panose="02020603050405020304" pitchFamily="18" charset="0"/>
                        </a:rPr>
                        <a:t>0.599 s</a:t>
                      </a:r>
                    </a:p>
                  </a:txBody>
                  <a:tcPr anchor="ctr"/>
                </a:tc>
                <a:extLst>
                  <a:ext uri="{0D108BD9-81ED-4DB2-BD59-A6C34878D82A}">
                    <a16:rowId xmlns:a16="http://schemas.microsoft.com/office/drawing/2014/main" val="478347476"/>
                  </a:ext>
                </a:extLst>
              </a:tr>
              <a:tr h="0">
                <a:tc>
                  <a:txBody>
                    <a:bodyPr/>
                    <a:lstStyle/>
                    <a:p>
                      <a:r>
                        <a:rPr lang="en-US">
                          <a:latin typeface="Times New Roman" panose="02020603050405020304" pitchFamily="18" charset="0"/>
                          <a:cs typeface="Times New Roman" panose="02020603050405020304" pitchFamily="18" charset="0"/>
                        </a:rPr>
                        <a:t>A3</a:t>
                      </a:r>
                    </a:p>
                  </a:txBody>
                  <a:tcPr anchor="ctr"/>
                </a:tc>
                <a:tc>
                  <a:txBody>
                    <a:bodyPr/>
                    <a:lstStyle/>
                    <a:p>
                      <a:r>
                        <a:rPr lang="en-US" dirty="0">
                          <a:latin typeface="Times New Roman" panose="02020603050405020304" pitchFamily="18" charset="0"/>
                          <a:cs typeface="Times New Roman" panose="02020603050405020304" pitchFamily="18" charset="0"/>
                        </a:rPr>
                        <a:t>10000</a:t>
                      </a:r>
                    </a:p>
                  </a:txBody>
                  <a:tcPr anchor="ctr"/>
                </a:tc>
                <a:tc>
                  <a:txBody>
                    <a:bodyPr/>
                    <a:lstStyle/>
                    <a:p>
                      <a:r>
                        <a:rPr lang="en-US" dirty="0">
                          <a:latin typeface="Times New Roman" panose="02020603050405020304" pitchFamily="18" charset="0"/>
                          <a:cs typeface="Times New Roman" panose="02020603050405020304" pitchFamily="18" charset="0"/>
                        </a:rPr>
                        <a:t>100</a:t>
                      </a:r>
                    </a:p>
                  </a:txBody>
                  <a:tcPr anchor="ctr"/>
                </a:tc>
                <a:tc>
                  <a:txBody>
                    <a:bodyPr/>
                    <a:lstStyle/>
                    <a:p>
                      <a:r>
                        <a:rPr lang="en-US">
                          <a:latin typeface="Times New Roman" panose="02020603050405020304" pitchFamily="18" charset="0"/>
                          <a:cs typeface="Times New Roman" panose="02020603050405020304" pitchFamily="18" charset="0"/>
                        </a:rPr>
                        <a:t>100</a:t>
                      </a:r>
                    </a:p>
                  </a:txBody>
                  <a:tcPr anchor="ctr"/>
                </a:tc>
                <a:tc>
                  <a:txBody>
                    <a:bodyPr/>
                    <a:lstStyle/>
                    <a:p>
                      <a:r>
                        <a:rPr lang="en-US">
                          <a:latin typeface="Times New Roman" panose="02020603050405020304" pitchFamily="18" charset="0"/>
                          <a:cs typeface="Times New Roman" panose="02020603050405020304" pitchFamily="18" charset="0"/>
                        </a:rPr>
                        <a:t>0</a:t>
                      </a:r>
                    </a:p>
                  </a:txBody>
                  <a:tcPr anchor="ctr"/>
                </a:tc>
                <a:tc>
                  <a:txBody>
                    <a:bodyPr/>
                    <a:lstStyle/>
                    <a:p>
                      <a:r>
                        <a:rPr lang="en-US">
                          <a:latin typeface="Times New Roman" panose="02020603050405020304" pitchFamily="18" charset="0"/>
                          <a:cs typeface="Times New Roman" panose="02020603050405020304" pitchFamily="18" charset="0"/>
                        </a:rPr>
                        <a:t>100%</a:t>
                      </a:r>
                    </a:p>
                  </a:txBody>
                  <a:tcPr anchor="ctr"/>
                </a:tc>
                <a:tc>
                  <a:txBody>
                    <a:bodyPr/>
                    <a:lstStyle/>
                    <a:p>
                      <a:r>
                        <a:rPr lang="en-US">
                          <a:latin typeface="Times New Roman" panose="02020603050405020304" pitchFamily="18" charset="0"/>
                          <a:cs typeface="Times New Roman" panose="02020603050405020304" pitchFamily="18" charset="0"/>
                        </a:rPr>
                        <a:t>100%</a:t>
                      </a:r>
                    </a:p>
                  </a:txBody>
                  <a:tcPr anchor="ctr"/>
                </a:tc>
                <a:tc>
                  <a:txBody>
                    <a:bodyPr/>
                    <a:lstStyle/>
                    <a:p>
                      <a:r>
                        <a:rPr lang="en-US">
                          <a:latin typeface="Times New Roman" panose="02020603050405020304" pitchFamily="18" charset="0"/>
                          <a:cs typeface="Times New Roman" panose="02020603050405020304" pitchFamily="18" charset="0"/>
                        </a:rPr>
                        <a:t>0.0022 s</a:t>
                      </a:r>
                    </a:p>
                  </a:txBody>
                  <a:tcPr anchor="ctr"/>
                </a:tc>
                <a:tc>
                  <a:txBody>
                    <a:bodyPr/>
                    <a:lstStyle/>
                    <a:p>
                      <a:r>
                        <a:rPr lang="en-US" dirty="0">
                          <a:latin typeface="Times New Roman" panose="02020603050405020304" pitchFamily="18" charset="0"/>
                          <a:cs typeface="Times New Roman" panose="02020603050405020304" pitchFamily="18" charset="0"/>
                        </a:rPr>
                        <a:t>6.657 s</a:t>
                      </a:r>
                    </a:p>
                  </a:txBody>
                  <a:tcPr anchor="ctr"/>
                </a:tc>
                <a:extLst>
                  <a:ext uri="{0D108BD9-81ED-4DB2-BD59-A6C34878D82A}">
                    <a16:rowId xmlns:a16="http://schemas.microsoft.com/office/drawing/2014/main" val="2488546058"/>
                  </a:ext>
                </a:extLst>
              </a:tr>
            </a:tbl>
          </a:graphicData>
        </a:graphic>
      </p:graphicFrame>
    </p:spTree>
    <p:extLst>
      <p:ext uri="{BB962C8B-B14F-4D97-AF65-F5344CB8AC3E}">
        <p14:creationId xmlns:p14="http://schemas.microsoft.com/office/powerpoint/2010/main" val="302510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DAED-FC3B-D2DB-5992-386653B7CFF0}"/>
              </a:ext>
            </a:extLst>
          </p:cNvPr>
          <p:cNvSpPr>
            <a:spLocks noGrp="1"/>
          </p:cNvSpPr>
          <p:nvPr>
            <p:ph type="title"/>
          </p:nvPr>
        </p:nvSpPr>
        <p:spPr>
          <a:xfrm>
            <a:off x="0" y="25361"/>
            <a:ext cx="11775540" cy="823716"/>
          </a:xfrm>
        </p:spPr>
        <p:txBody>
          <a:bodyPr>
            <a:normAutofit/>
          </a:bodyPr>
          <a:lstStyle/>
          <a:p>
            <a:r>
              <a:rPr lang="en-US" sz="4000" dirty="0"/>
              <a:t>                           </a:t>
            </a:r>
            <a:r>
              <a:rPr lang="en-US" sz="4000" dirty="0">
                <a:latin typeface="Times New Roman" panose="02020603050405020304" pitchFamily="18" charset="0"/>
                <a:cs typeface="Times New Roman" panose="02020603050405020304" pitchFamily="18" charset="0"/>
              </a:rPr>
              <a:t>Small Benign Scenario (B1)</a:t>
            </a:r>
          </a:p>
        </p:txBody>
      </p:sp>
      <p:sp>
        <p:nvSpPr>
          <p:cNvPr id="3" name="Content Placeholder 2">
            <a:extLst>
              <a:ext uri="{FF2B5EF4-FFF2-40B4-BE49-F238E27FC236}">
                <a16:creationId xmlns:a16="http://schemas.microsoft.com/office/drawing/2014/main" id="{F702D79E-C46D-C39A-6E65-B4104D51ABFF}"/>
              </a:ext>
            </a:extLst>
          </p:cNvPr>
          <p:cNvSpPr>
            <a:spLocks noGrp="1"/>
          </p:cNvSpPr>
          <p:nvPr>
            <p:ph idx="1"/>
          </p:nvPr>
        </p:nvSpPr>
        <p:spPr>
          <a:xfrm>
            <a:off x="208229" y="995882"/>
            <a:ext cx="11775539" cy="5730843"/>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100 packets, W = 20</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 : </a:t>
            </a:r>
          </a:p>
          <a:p>
            <a:pPr lvl="1"/>
            <a:r>
              <a:rPr lang="en-US" sz="2000" dirty="0">
                <a:latin typeface="Times New Roman" panose="02020603050405020304" pitchFamily="18" charset="0"/>
                <a:cs typeface="Times New Roman" panose="02020603050405020304" pitchFamily="18" charset="0"/>
              </a:rPr>
              <a:t>MAC Entropy = 0.0 (same client)</a:t>
            </a:r>
          </a:p>
          <a:p>
            <a:pPr lvl="1"/>
            <a:r>
              <a:rPr lang="en-US" sz="2000" dirty="0">
                <a:latin typeface="Times New Roman" panose="02020603050405020304" pitchFamily="18" charset="0"/>
                <a:cs typeface="Times New Roman" panose="02020603050405020304" pitchFamily="18" charset="0"/>
              </a:rPr>
              <a:t>IAT Entropy = 1.0 (variable delay)</a:t>
            </a:r>
          </a:p>
          <a:p>
            <a:pPr lvl="1"/>
            <a:r>
              <a:rPr lang="en-US" sz="2000" dirty="0">
                <a:latin typeface="Times New Roman" panose="02020603050405020304" pitchFamily="18" charset="0"/>
                <a:cs typeface="Times New Roman" panose="02020603050405020304" pitchFamily="18" charset="0"/>
              </a:rPr>
              <a:t>H_total = 0.7 &gt; θ → Normal</a:t>
            </a:r>
          </a:p>
          <a:p>
            <a:pPr lvl="1"/>
            <a:r>
              <a:rPr lang="en-US" sz="2000" dirty="0">
                <a:latin typeface="Times New Roman" panose="02020603050405020304" pitchFamily="18" charset="0"/>
                <a:cs typeface="Times New Roman" panose="02020603050405020304" pitchFamily="18" charset="0"/>
              </a:rPr>
              <a:t>No anomaly detected , no mitigation needed, no false positives (metrics not applicable for benign trace)</a:t>
            </a:r>
          </a:p>
          <a:p>
            <a:pPr lvl="1"/>
            <a:r>
              <a:rPr lang="en-US" sz="2000" dirty="0">
                <a:latin typeface="Times New Roman" panose="02020603050405020304" pitchFamily="18" charset="0"/>
                <a:cs typeface="Times New Roman" panose="02020603050405020304" pitchFamily="18" charset="0"/>
              </a:rPr>
              <a:t>Total analysis time: 0.0634 seconds</a:t>
            </a:r>
          </a:p>
        </p:txBody>
      </p:sp>
      <p:pic>
        <p:nvPicPr>
          <p:cNvPr id="5" name="Picture 4" descr="A white background with black text&#10;&#10;AI-generated content may be incorrect.">
            <a:extLst>
              <a:ext uri="{FF2B5EF4-FFF2-40B4-BE49-F238E27FC236}">
                <a16:creationId xmlns:a16="http://schemas.microsoft.com/office/drawing/2014/main" id="{1BF084A2-6B1C-52F2-2CC9-581024F0D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604" y="995882"/>
            <a:ext cx="8172163" cy="1930198"/>
          </a:xfrm>
          <a:prstGeom prst="rect">
            <a:avLst/>
          </a:prstGeom>
        </p:spPr>
      </p:pic>
    </p:spTree>
    <p:extLst>
      <p:ext uri="{BB962C8B-B14F-4D97-AF65-F5344CB8AC3E}">
        <p14:creationId xmlns:p14="http://schemas.microsoft.com/office/powerpoint/2010/main" val="398964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2F6B-D47C-A66E-1298-7E26A05357BA}"/>
              </a:ext>
            </a:extLst>
          </p:cNvPr>
          <p:cNvSpPr>
            <a:spLocks noGrp="1"/>
          </p:cNvSpPr>
          <p:nvPr>
            <p:ph type="title"/>
          </p:nvPr>
        </p:nvSpPr>
        <p:spPr>
          <a:xfrm>
            <a:off x="347049" y="0"/>
            <a:ext cx="11497901" cy="911414"/>
          </a:xfrm>
        </p:spPr>
        <p:txBody>
          <a:bodyPr>
            <a:normAutofit/>
          </a:bodyPr>
          <a:lstStyle/>
          <a:p>
            <a:r>
              <a:rPr lang="en-US" sz="4000" dirty="0">
                <a:latin typeface="Times New Roman" panose="02020603050405020304" pitchFamily="18" charset="0"/>
                <a:cs typeface="Times New Roman" panose="02020603050405020304" pitchFamily="18" charset="0"/>
              </a:rPr>
              <a:t>        Medium &amp; Large Benign Results (B2 &amp; B3)</a:t>
            </a:r>
          </a:p>
        </p:txBody>
      </p:sp>
      <p:sp>
        <p:nvSpPr>
          <p:cNvPr id="3" name="Content Placeholder 2">
            <a:extLst>
              <a:ext uri="{FF2B5EF4-FFF2-40B4-BE49-F238E27FC236}">
                <a16:creationId xmlns:a16="http://schemas.microsoft.com/office/drawing/2014/main" id="{FC1E094A-407D-8221-9372-A7E943A32F47}"/>
              </a:ext>
            </a:extLst>
          </p:cNvPr>
          <p:cNvSpPr>
            <a:spLocks noGrp="1"/>
          </p:cNvSpPr>
          <p:nvPr>
            <p:ph idx="1"/>
          </p:nvPr>
        </p:nvSpPr>
        <p:spPr>
          <a:xfrm>
            <a:off x="347049" y="911414"/>
            <a:ext cx="11497901" cy="5770042"/>
          </a:xfrm>
        </p:spPr>
        <p:txBody>
          <a:bodyPr>
            <a:normAutofit/>
          </a:bodyPr>
          <a:lstStyle/>
          <a:p>
            <a:r>
              <a:rPr lang="en-US" sz="2400" dirty="0">
                <a:latin typeface="Times New Roman" panose="02020603050405020304" pitchFamily="18" charset="0"/>
                <a:cs typeface="Times New Roman" panose="02020603050405020304" pitchFamily="18" charset="0"/>
              </a:rPr>
              <a:t>Results: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benign traces correctly classified.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Confirms </a:t>
            </a:r>
            <a:r>
              <a:rPr lang="en-US" sz="2400" b="1" dirty="0">
                <a:latin typeface="Times New Roman" panose="02020603050405020304" pitchFamily="18" charset="0"/>
                <a:cs typeface="Times New Roman" panose="02020603050405020304" pitchFamily="18" charset="0"/>
              </a:rPr>
              <a:t>no false alarms</a:t>
            </a:r>
            <a:r>
              <a:rPr lang="en-US" sz="2400" dirty="0">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1A9D901-A03B-54EF-2627-5C8CEC4D3D8F}"/>
              </a:ext>
            </a:extLst>
          </p:cNvPr>
          <p:cNvGraphicFramePr>
            <a:graphicFrameLocks noGrp="1"/>
          </p:cNvGraphicFramePr>
          <p:nvPr>
            <p:extLst>
              <p:ext uri="{D42A27DB-BD31-4B8C-83A1-F6EECF244321}">
                <p14:modId xmlns:p14="http://schemas.microsoft.com/office/powerpoint/2010/main" val="1303856624"/>
              </p:ext>
            </p:extLst>
          </p:nvPr>
        </p:nvGraphicFramePr>
        <p:xfrm>
          <a:off x="347048" y="1488981"/>
          <a:ext cx="11497899" cy="1371600"/>
        </p:xfrm>
        <a:graphic>
          <a:graphicData uri="http://schemas.openxmlformats.org/drawingml/2006/table">
            <a:tbl>
              <a:tblPr>
                <a:tableStyleId>{08FB837D-C827-4EFA-A057-4D05807E0F7C}</a:tableStyleId>
              </a:tblPr>
              <a:tblGrid>
                <a:gridCol w="1642557">
                  <a:extLst>
                    <a:ext uri="{9D8B030D-6E8A-4147-A177-3AD203B41FA5}">
                      <a16:colId xmlns:a16="http://schemas.microsoft.com/office/drawing/2014/main" val="3908026154"/>
                    </a:ext>
                  </a:extLst>
                </a:gridCol>
                <a:gridCol w="1642557">
                  <a:extLst>
                    <a:ext uri="{9D8B030D-6E8A-4147-A177-3AD203B41FA5}">
                      <a16:colId xmlns:a16="http://schemas.microsoft.com/office/drawing/2014/main" val="2165908944"/>
                    </a:ext>
                  </a:extLst>
                </a:gridCol>
                <a:gridCol w="1642557">
                  <a:extLst>
                    <a:ext uri="{9D8B030D-6E8A-4147-A177-3AD203B41FA5}">
                      <a16:colId xmlns:a16="http://schemas.microsoft.com/office/drawing/2014/main" val="3451054412"/>
                    </a:ext>
                  </a:extLst>
                </a:gridCol>
                <a:gridCol w="1642557">
                  <a:extLst>
                    <a:ext uri="{9D8B030D-6E8A-4147-A177-3AD203B41FA5}">
                      <a16:colId xmlns:a16="http://schemas.microsoft.com/office/drawing/2014/main" val="3522142595"/>
                    </a:ext>
                  </a:extLst>
                </a:gridCol>
                <a:gridCol w="1642557">
                  <a:extLst>
                    <a:ext uri="{9D8B030D-6E8A-4147-A177-3AD203B41FA5}">
                      <a16:colId xmlns:a16="http://schemas.microsoft.com/office/drawing/2014/main" val="4250666485"/>
                    </a:ext>
                  </a:extLst>
                </a:gridCol>
                <a:gridCol w="1642557">
                  <a:extLst>
                    <a:ext uri="{9D8B030D-6E8A-4147-A177-3AD203B41FA5}">
                      <a16:colId xmlns:a16="http://schemas.microsoft.com/office/drawing/2014/main" val="14728690"/>
                    </a:ext>
                  </a:extLst>
                </a:gridCol>
                <a:gridCol w="1642557">
                  <a:extLst>
                    <a:ext uri="{9D8B030D-6E8A-4147-A177-3AD203B41FA5}">
                      <a16:colId xmlns:a16="http://schemas.microsoft.com/office/drawing/2014/main" val="1733469129"/>
                    </a:ext>
                  </a:extLst>
                </a:gridCol>
              </a:tblGrid>
              <a:tr h="640080">
                <a:tc>
                  <a:txBody>
                    <a:bodyPr/>
                    <a:lstStyle/>
                    <a:p>
                      <a:r>
                        <a:rPr lang="en-US" sz="1800" dirty="0">
                          <a:latin typeface="Times New Roman" panose="02020603050405020304" pitchFamily="18" charset="0"/>
                          <a:cs typeface="Times New Roman" panose="02020603050405020304" pitchFamily="18" charset="0"/>
                        </a:rPr>
                        <a:t>Case</a:t>
                      </a:r>
                    </a:p>
                  </a:txBody>
                  <a:tcPr anchor="ctr"/>
                </a:tc>
                <a:tc>
                  <a:txBody>
                    <a:bodyPr/>
                    <a:lstStyle/>
                    <a:p>
                      <a:r>
                        <a:rPr lang="en-US" sz="1800" dirty="0">
                          <a:latin typeface="Times New Roman" panose="02020603050405020304" pitchFamily="18" charset="0"/>
                          <a:cs typeface="Times New Roman" panose="02020603050405020304" pitchFamily="18" charset="0"/>
                        </a:rPr>
                        <a:t>Packets</a:t>
                      </a:r>
                    </a:p>
                  </a:txBody>
                  <a:tcPr anchor="ctr"/>
                </a:tc>
                <a:tc>
                  <a:txBody>
                    <a:bodyPr/>
                    <a:lstStyle/>
                    <a:p>
                      <a:r>
                        <a:rPr lang="en-US" sz="1800">
                          <a:latin typeface="Times New Roman" panose="02020603050405020304" pitchFamily="18" charset="0"/>
                          <a:cs typeface="Times New Roman" panose="02020603050405020304" pitchFamily="18" charset="0"/>
                        </a:rPr>
                        <a:t>W</a:t>
                      </a:r>
                    </a:p>
                  </a:txBody>
                  <a:tcPr anchor="ctr"/>
                </a:tc>
                <a:tc>
                  <a:txBody>
                    <a:bodyPr/>
                    <a:lstStyle/>
                    <a:p>
                      <a:r>
                        <a:rPr lang="en-US" sz="1800" dirty="0">
                          <a:latin typeface="Times New Roman" panose="02020603050405020304" pitchFamily="18" charset="0"/>
                          <a:cs typeface="Times New Roman" panose="02020603050405020304" pitchFamily="18" charset="0"/>
                        </a:rPr>
                        <a:t>Anomaly</a:t>
                      </a:r>
                    </a:p>
                  </a:txBody>
                  <a:tcPr anchor="ctr"/>
                </a:tc>
                <a:tc>
                  <a:txBody>
                    <a:bodyPr/>
                    <a:lstStyle/>
                    <a:p>
                      <a:r>
                        <a:rPr lang="en-US" sz="1800">
                          <a:latin typeface="Times New Roman" panose="02020603050405020304" pitchFamily="18" charset="0"/>
                          <a:cs typeface="Times New Roman" panose="02020603050405020304" pitchFamily="18" charset="0"/>
                        </a:rPr>
                        <a:t>Accuracy</a:t>
                      </a:r>
                    </a:p>
                  </a:txBody>
                  <a:tcPr anchor="ctr"/>
                </a:tc>
                <a:tc>
                  <a:txBody>
                    <a:bodyPr/>
                    <a:lstStyle/>
                    <a:p>
                      <a:r>
                        <a:rPr lang="en-US" sz="1800">
                          <a:latin typeface="Times New Roman" panose="02020603050405020304" pitchFamily="18" charset="0"/>
                          <a:cs typeface="Times New Roman" panose="02020603050405020304" pitchFamily="18" charset="0"/>
                        </a:rPr>
                        <a:t>F1-Score</a:t>
                      </a:r>
                    </a:p>
                  </a:txBody>
                  <a:tcPr anchor="ctr"/>
                </a:tc>
                <a:tc>
                  <a:txBody>
                    <a:bodyPr/>
                    <a:lstStyle/>
                    <a:p>
                      <a:r>
                        <a:rPr lang="en-US" sz="1800" dirty="0">
                          <a:latin typeface="Times New Roman" panose="02020603050405020304" pitchFamily="18" charset="0"/>
                          <a:cs typeface="Times New Roman" panose="02020603050405020304" pitchFamily="18" charset="0"/>
                        </a:rPr>
                        <a:t>Analysis Time</a:t>
                      </a:r>
                    </a:p>
                  </a:txBody>
                  <a:tcPr anchor="ctr"/>
                </a:tc>
                <a:extLst>
                  <a:ext uri="{0D108BD9-81ED-4DB2-BD59-A6C34878D82A}">
                    <a16:rowId xmlns:a16="http://schemas.microsoft.com/office/drawing/2014/main" val="3120864100"/>
                  </a:ext>
                </a:extLst>
              </a:tr>
              <a:tr h="365760">
                <a:tc>
                  <a:txBody>
                    <a:bodyPr/>
                    <a:lstStyle/>
                    <a:p>
                      <a:r>
                        <a:rPr lang="en-US" sz="1800">
                          <a:latin typeface="Times New Roman" panose="02020603050405020304" pitchFamily="18" charset="0"/>
                          <a:cs typeface="Times New Roman" panose="02020603050405020304" pitchFamily="18" charset="0"/>
                        </a:rPr>
                        <a:t>B2</a:t>
                      </a:r>
                    </a:p>
                  </a:txBody>
                  <a:tcPr anchor="ctr"/>
                </a:tc>
                <a:tc>
                  <a:txBody>
                    <a:bodyPr/>
                    <a:lstStyle/>
                    <a:p>
                      <a:r>
                        <a:rPr lang="en-US" sz="1800">
                          <a:latin typeface="Times New Roman" panose="02020603050405020304" pitchFamily="18" charset="0"/>
                          <a:cs typeface="Times New Roman" panose="02020603050405020304" pitchFamily="18" charset="0"/>
                        </a:rPr>
                        <a:t>1000</a:t>
                      </a:r>
                    </a:p>
                  </a:txBody>
                  <a:tcPr anchor="ctr"/>
                </a:tc>
                <a:tc>
                  <a:txBody>
                    <a:bodyPr/>
                    <a:lstStyle/>
                    <a:p>
                      <a:r>
                        <a:rPr lang="en-US" sz="1800" dirty="0">
                          <a:latin typeface="Times New Roman" panose="02020603050405020304" pitchFamily="18" charset="0"/>
                          <a:cs typeface="Times New Roman" panose="02020603050405020304" pitchFamily="18" charset="0"/>
                        </a:rPr>
                        <a:t>50</a:t>
                      </a:r>
                    </a:p>
                  </a:txBody>
                  <a:tcPr anchor="ctr"/>
                </a:tc>
                <a:tc>
                  <a:txBody>
                    <a:bodyPr/>
                    <a:lstStyle/>
                    <a:p>
                      <a:r>
                        <a:rPr lang="en-US" sz="1800">
                          <a:latin typeface="Times New Roman" panose="02020603050405020304" pitchFamily="18" charset="0"/>
                          <a:cs typeface="Times New Roman" panose="02020603050405020304" pitchFamily="18" charset="0"/>
                        </a:rPr>
                        <a:t>No</a:t>
                      </a:r>
                    </a:p>
                  </a:txBody>
                  <a:tcPr anchor="ctr"/>
                </a:tc>
                <a:tc>
                  <a:txBody>
                    <a:bodyPr/>
                    <a:lstStyle/>
                    <a:p>
                      <a:r>
                        <a:rPr lang="en-US" sz="1800">
                          <a:latin typeface="Times New Roman" panose="02020603050405020304" pitchFamily="18" charset="0"/>
                          <a:cs typeface="Times New Roman" panose="02020603050405020304" pitchFamily="18" charset="0"/>
                        </a:rPr>
                        <a:t>100%</a:t>
                      </a:r>
                    </a:p>
                  </a:txBody>
                  <a:tcPr anchor="ctr"/>
                </a:tc>
                <a:tc>
                  <a:txBody>
                    <a:bodyPr/>
                    <a:lstStyle/>
                    <a:p>
                      <a:r>
                        <a:rPr lang="en-US" sz="1800">
                          <a:latin typeface="Times New Roman" panose="02020603050405020304" pitchFamily="18" charset="0"/>
                          <a:cs typeface="Times New Roman" panose="02020603050405020304" pitchFamily="18" charset="0"/>
                        </a:rPr>
                        <a:t>N/A</a:t>
                      </a:r>
                    </a:p>
                  </a:txBody>
                  <a:tcPr anchor="ctr"/>
                </a:tc>
                <a:tc>
                  <a:txBody>
                    <a:bodyPr/>
                    <a:lstStyle/>
                    <a:p>
                      <a:r>
                        <a:rPr lang="en-US" sz="1800">
                          <a:latin typeface="Times New Roman" panose="02020603050405020304" pitchFamily="18" charset="0"/>
                          <a:cs typeface="Times New Roman" panose="02020603050405020304" pitchFamily="18" charset="0"/>
                        </a:rPr>
                        <a:t>0.606 s</a:t>
                      </a:r>
                    </a:p>
                  </a:txBody>
                  <a:tcPr anchor="ctr"/>
                </a:tc>
                <a:extLst>
                  <a:ext uri="{0D108BD9-81ED-4DB2-BD59-A6C34878D82A}">
                    <a16:rowId xmlns:a16="http://schemas.microsoft.com/office/drawing/2014/main" val="2955322116"/>
                  </a:ext>
                </a:extLst>
              </a:tr>
              <a:tr h="365760">
                <a:tc>
                  <a:txBody>
                    <a:bodyPr/>
                    <a:lstStyle/>
                    <a:p>
                      <a:r>
                        <a:rPr lang="en-US" sz="1800">
                          <a:latin typeface="Times New Roman" panose="02020603050405020304" pitchFamily="18" charset="0"/>
                          <a:cs typeface="Times New Roman" panose="02020603050405020304" pitchFamily="18" charset="0"/>
                        </a:rPr>
                        <a:t>B3</a:t>
                      </a:r>
                    </a:p>
                  </a:txBody>
                  <a:tcPr anchor="ctr"/>
                </a:tc>
                <a:tc>
                  <a:txBody>
                    <a:bodyPr/>
                    <a:lstStyle/>
                    <a:p>
                      <a:r>
                        <a:rPr lang="en-US" sz="1800" dirty="0">
                          <a:latin typeface="Times New Roman" panose="02020603050405020304" pitchFamily="18" charset="0"/>
                          <a:cs typeface="Times New Roman" panose="02020603050405020304" pitchFamily="18" charset="0"/>
                        </a:rPr>
                        <a:t>10000</a:t>
                      </a:r>
                    </a:p>
                  </a:txBody>
                  <a:tcPr anchor="ctr"/>
                </a:tc>
                <a:tc>
                  <a:txBody>
                    <a:bodyPr/>
                    <a:lstStyle/>
                    <a:p>
                      <a:r>
                        <a:rPr lang="en-US" sz="1800" dirty="0">
                          <a:latin typeface="Times New Roman" panose="02020603050405020304" pitchFamily="18" charset="0"/>
                          <a:cs typeface="Times New Roman" panose="02020603050405020304" pitchFamily="18" charset="0"/>
                        </a:rPr>
                        <a:t>100</a:t>
                      </a:r>
                    </a:p>
                  </a:txBody>
                  <a:tcPr anchor="ctr"/>
                </a:tc>
                <a:tc>
                  <a:txBody>
                    <a:bodyPr/>
                    <a:lstStyle/>
                    <a:p>
                      <a:r>
                        <a:rPr lang="en-US" sz="1800">
                          <a:latin typeface="Times New Roman" panose="02020603050405020304" pitchFamily="18" charset="0"/>
                          <a:cs typeface="Times New Roman" panose="02020603050405020304" pitchFamily="18" charset="0"/>
                        </a:rPr>
                        <a:t>No</a:t>
                      </a:r>
                    </a:p>
                  </a:txBody>
                  <a:tcPr anchor="ctr"/>
                </a:tc>
                <a:tc>
                  <a:txBody>
                    <a:bodyPr/>
                    <a:lstStyle/>
                    <a:p>
                      <a:r>
                        <a:rPr lang="en-US" sz="1800">
                          <a:latin typeface="Times New Roman" panose="02020603050405020304" pitchFamily="18" charset="0"/>
                          <a:cs typeface="Times New Roman" panose="02020603050405020304" pitchFamily="18" charset="0"/>
                        </a:rPr>
                        <a:t>100%</a:t>
                      </a:r>
                    </a:p>
                  </a:txBody>
                  <a:tcPr anchor="ctr"/>
                </a:tc>
                <a:tc>
                  <a:txBody>
                    <a:bodyPr/>
                    <a:lstStyle/>
                    <a:p>
                      <a:r>
                        <a:rPr lang="en-US" sz="1800">
                          <a:latin typeface="Times New Roman" panose="02020603050405020304" pitchFamily="18" charset="0"/>
                          <a:cs typeface="Times New Roman" panose="02020603050405020304" pitchFamily="18" charset="0"/>
                        </a:rPr>
                        <a:t>N/A</a:t>
                      </a:r>
                    </a:p>
                  </a:txBody>
                  <a:tcPr anchor="ctr"/>
                </a:tc>
                <a:tc>
                  <a:txBody>
                    <a:bodyPr/>
                    <a:lstStyle/>
                    <a:p>
                      <a:r>
                        <a:rPr lang="en-US" sz="1800" dirty="0">
                          <a:latin typeface="Times New Roman" panose="02020603050405020304" pitchFamily="18" charset="0"/>
                          <a:cs typeface="Times New Roman" panose="02020603050405020304" pitchFamily="18" charset="0"/>
                        </a:rPr>
                        <a:t>6.362 s</a:t>
                      </a:r>
                    </a:p>
                  </a:txBody>
                  <a:tcPr anchor="ctr"/>
                </a:tc>
                <a:extLst>
                  <a:ext uri="{0D108BD9-81ED-4DB2-BD59-A6C34878D82A}">
                    <a16:rowId xmlns:a16="http://schemas.microsoft.com/office/drawing/2014/main" val="765122435"/>
                  </a:ext>
                </a:extLst>
              </a:tr>
            </a:tbl>
          </a:graphicData>
        </a:graphic>
      </p:graphicFrame>
      <p:sp>
        <p:nvSpPr>
          <p:cNvPr id="5" name="Rectangle 1">
            <a:extLst>
              <a:ext uri="{FF2B5EF4-FFF2-40B4-BE49-F238E27FC236}">
                <a16:creationId xmlns:a16="http://schemas.microsoft.com/office/drawing/2014/main" id="{0A5EEE53-ED10-ADD9-9BBC-5F7DF2912FB3}"/>
              </a:ext>
            </a:extLst>
          </p:cNvPr>
          <p:cNvSpPr>
            <a:spLocks noChangeArrowheads="1"/>
          </p:cNvSpPr>
          <p:nvPr/>
        </p:nvSpPr>
        <p:spPr bwMode="auto">
          <a:xfrm>
            <a:off x="838200" y="3316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159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7FD1-7649-44A6-C7D4-A8A185EF859D}"/>
              </a:ext>
            </a:extLst>
          </p:cNvPr>
          <p:cNvSpPr>
            <a:spLocks noGrp="1"/>
          </p:cNvSpPr>
          <p:nvPr>
            <p:ph type="title"/>
          </p:nvPr>
        </p:nvSpPr>
        <p:spPr>
          <a:xfrm>
            <a:off x="325925" y="18256"/>
            <a:ext cx="11540150" cy="814663"/>
          </a:xfrm>
        </p:spPr>
        <p:txBody>
          <a:bodyPr>
            <a:normAutofit/>
          </a:bodyPr>
          <a:lstStyle/>
          <a:p>
            <a:r>
              <a:rPr lang="en-US" sz="4000" dirty="0">
                <a:latin typeface="Times New Roman" panose="02020603050405020304" pitchFamily="18" charset="0"/>
                <a:cs typeface="Times New Roman" panose="02020603050405020304" pitchFamily="18" charset="0"/>
              </a:rPr>
              <a:t>                Evaluation of θ and W Parameters</a:t>
            </a:r>
          </a:p>
        </p:txBody>
      </p:sp>
      <p:sp>
        <p:nvSpPr>
          <p:cNvPr id="3" name="Content Placeholder 2">
            <a:extLst>
              <a:ext uri="{FF2B5EF4-FFF2-40B4-BE49-F238E27FC236}">
                <a16:creationId xmlns:a16="http://schemas.microsoft.com/office/drawing/2014/main" id="{F35E289F-6344-5816-523D-8737D3E7C3E7}"/>
              </a:ext>
            </a:extLst>
          </p:cNvPr>
          <p:cNvSpPr>
            <a:spLocks noGrp="1"/>
          </p:cNvSpPr>
          <p:nvPr>
            <p:ph idx="1"/>
          </p:nvPr>
        </p:nvSpPr>
        <p:spPr>
          <a:xfrm>
            <a:off x="325925" y="995880"/>
            <a:ext cx="11540150" cy="5712737"/>
          </a:xfrm>
        </p:spPr>
        <p:txBody>
          <a:bodyPr/>
          <a:lstStyle/>
          <a:p>
            <a:r>
              <a:rPr lang="en-US" sz="2400" dirty="0">
                <a:latin typeface="Times New Roman" panose="02020603050405020304" pitchFamily="18" charset="0"/>
                <a:cs typeface="Times New Roman" panose="02020603050405020304" pitchFamily="18" charset="0"/>
              </a:rPr>
              <a:t>evaluate </a:t>
            </a:r>
            <a:r>
              <a:rPr lang="en-US" sz="2400" b="1" dirty="0">
                <a:latin typeface="Times New Roman" panose="02020603050405020304" pitchFamily="18" charset="0"/>
                <a:cs typeface="Times New Roman" panose="02020603050405020304" pitchFamily="18" charset="0"/>
              </a:rPr>
              <a:t>how the detection system performs </a:t>
            </a:r>
            <a:r>
              <a:rPr lang="en-US" sz="2400" dirty="0">
                <a:latin typeface="Times New Roman" panose="02020603050405020304" pitchFamily="18" charset="0"/>
                <a:cs typeface="Times New Roman" panose="02020603050405020304" pitchFamily="18" charset="0"/>
              </a:rPr>
              <a:t>across different:</a:t>
            </a:r>
          </a:p>
          <a:p>
            <a:endParaRPr lang="en-US" sz="24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Entropy thresholds</a:t>
            </a:r>
            <a:r>
              <a:rPr lang="en-US" sz="2000" dirty="0">
                <a:latin typeface="Times New Roman" panose="02020603050405020304" pitchFamily="18" charset="0"/>
                <a:cs typeface="Times New Roman" panose="02020603050405020304" pitchFamily="18" charset="0"/>
              </a:rPr>
              <a:t> θ (used to flag anomalies)</a:t>
            </a:r>
          </a:p>
          <a:p>
            <a:pPr lvl="1"/>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Sliding window sizes </a:t>
            </a:r>
            <a:r>
              <a:rPr lang="en-US" sz="2000" dirty="0">
                <a:latin typeface="Times New Roman" panose="02020603050405020304" pitchFamily="18" charset="0"/>
                <a:cs typeface="Times New Roman" panose="02020603050405020304" pitchFamily="18" charset="0"/>
              </a:rPr>
              <a:t>W (number of packets per evaluation chunk)</a:t>
            </a:r>
          </a:p>
          <a:p>
            <a:pPr lvl="1"/>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Behavior types:</a:t>
            </a:r>
            <a:r>
              <a:rPr lang="en-US" sz="2000" dirty="0">
                <a:latin typeface="Times New Roman" panose="02020603050405020304" pitchFamily="18" charset="0"/>
                <a:cs typeface="Times New Roman" panose="02020603050405020304" pitchFamily="18" charset="0"/>
              </a:rPr>
              <a:t> attack vs. benign.</a:t>
            </a:r>
          </a:p>
          <a:p>
            <a:pPr>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Goal:</a:t>
            </a:r>
            <a:r>
              <a:rPr lang="en-US" sz="2400" dirty="0">
                <a:latin typeface="Times New Roman" panose="02020603050405020304" pitchFamily="18" charset="0"/>
                <a:cs typeface="Times New Roman" panose="02020603050405020304" pitchFamily="18" charset="0"/>
              </a:rPr>
              <a:t> Study sensitivity of detection.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Lower W = faster detection ; Higher W = smoother trends.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θ between 0.4–0.6 → good tradeoff (no FP, good TP)</a:t>
            </a:r>
          </a:p>
          <a:p>
            <a:endParaRPr lang="en-US" dirty="0"/>
          </a:p>
        </p:txBody>
      </p:sp>
    </p:spTree>
    <p:extLst>
      <p:ext uri="{BB962C8B-B14F-4D97-AF65-F5344CB8AC3E}">
        <p14:creationId xmlns:p14="http://schemas.microsoft.com/office/powerpoint/2010/main" val="422848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A9F0-01FB-195E-8B40-C61BEF225489}"/>
              </a:ext>
            </a:extLst>
          </p:cNvPr>
          <p:cNvSpPr>
            <a:spLocks noGrp="1"/>
          </p:cNvSpPr>
          <p:nvPr>
            <p:ph type="title"/>
          </p:nvPr>
        </p:nvSpPr>
        <p:spPr>
          <a:xfrm>
            <a:off x="297255" y="78083"/>
            <a:ext cx="11597489" cy="836318"/>
          </a:xfrm>
        </p:spPr>
        <p:txBody>
          <a:bodyPr>
            <a:normAutofit/>
          </a:bodyPr>
          <a:lstStyle/>
          <a:p>
            <a:r>
              <a:rPr lang="en-US" sz="4000" dirty="0">
                <a:latin typeface="Times New Roman" panose="02020603050405020304" pitchFamily="18" charset="0"/>
                <a:cs typeface="Times New Roman" panose="02020603050405020304" pitchFamily="18" charset="0"/>
              </a:rPr>
              <a:t>              Evaluation of θ and W Parameters</a:t>
            </a:r>
          </a:p>
        </p:txBody>
      </p:sp>
      <p:sp>
        <p:nvSpPr>
          <p:cNvPr id="6" name="Content Placeholder 5">
            <a:extLst>
              <a:ext uri="{FF2B5EF4-FFF2-40B4-BE49-F238E27FC236}">
                <a16:creationId xmlns:a16="http://schemas.microsoft.com/office/drawing/2014/main" id="{891990EF-E25A-2DAD-7E6B-2A45E3CD909F}"/>
              </a:ext>
            </a:extLst>
          </p:cNvPr>
          <p:cNvSpPr>
            <a:spLocks noGrp="1"/>
          </p:cNvSpPr>
          <p:nvPr>
            <p:ph idx="1"/>
          </p:nvPr>
        </p:nvSpPr>
        <p:spPr>
          <a:xfrm>
            <a:off x="297255" y="914401"/>
            <a:ext cx="11597489" cy="5865516"/>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 The results in Attack Behavior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system detects all attack windows regardless of θ or W → 100% accuracy and zero delay.</a:t>
            </a:r>
          </a:p>
          <a:p>
            <a:pPr lvl="0"/>
            <a:r>
              <a:rPr lang="en-US" sz="2000" dirty="0">
                <a:latin typeface="Times New Roman" panose="02020603050405020304" pitchFamily="18" charset="0"/>
                <a:cs typeface="Times New Roman" panose="02020603050405020304" pitchFamily="18" charset="0"/>
              </a:rPr>
              <a:t>Larger window sizes result in fewer detections (e.g., 3 vs. 10) because a larger window aggregates more packets into a single decision unit.</a:t>
            </a:r>
          </a:p>
          <a:p>
            <a:r>
              <a:rPr lang="en-US" sz="2000" dirty="0">
                <a:latin typeface="Times New Roman" panose="02020603050405020304" pitchFamily="18" charset="0"/>
                <a:cs typeface="Times New Roman" panose="02020603050405020304" pitchFamily="18" charset="0"/>
              </a:rPr>
              <a:t>All thresholds work well here</a:t>
            </a:r>
          </a:p>
        </p:txBody>
      </p:sp>
      <p:graphicFrame>
        <p:nvGraphicFramePr>
          <p:cNvPr id="7" name="Table 6">
            <a:extLst>
              <a:ext uri="{FF2B5EF4-FFF2-40B4-BE49-F238E27FC236}">
                <a16:creationId xmlns:a16="http://schemas.microsoft.com/office/drawing/2014/main" id="{68ED5792-7EAE-2C3B-850F-43329D21529E}"/>
              </a:ext>
            </a:extLst>
          </p:cNvPr>
          <p:cNvGraphicFramePr>
            <a:graphicFrameLocks noGrp="1"/>
          </p:cNvGraphicFramePr>
          <p:nvPr>
            <p:extLst>
              <p:ext uri="{D42A27DB-BD31-4B8C-83A1-F6EECF244321}">
                <p14:modId xmlns:p14="http://schemas.microsoft.com/office/powerpoint/2010/main" val="1024086939"/>
              </p:ext>
            </p:extLst>
          </p:nvPr>
        </p:nvGraphicFramePr>
        <p:xfrm>
          <a:off x="5349787" y="914401"/>
          <a:ext cx="5911215" cy="3714306"/>
        </p:xfrm>
        <a:graphic>
          <a:graphicData uri="http://schemas.openxmlformats.org/drawingml/2006/table">
            <a:tbl>
              <a:tblPr/>
              <a:tblGrid>
                <a:gridCol w="5911215">
                  <a:extLst>
                    <a:ext uri="{9D8B030D-6E8A-4147-A177-3AD203B41FA5}">
                      <a16:colId xmlns:a16="http://schemas.microsoft.com/office/drawing/2014/main" val="679390723"/>
                    </a:ext>
                  </a:extLst>
                </a:gridCol>
              </a:tblGrid>
              <a:tr h="3431264">
                <a:tc>
                  <a:txBody>
                    <a:bodyPr/>
                    <a:lstStyle/>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W       θ       TP      FN      Acc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Prec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Recall            F1        Detect ?           Delay(s)            Blocked</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10      0.4     10      0         1.00      1.00      1.00           1.00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10      0.5     10      0         1.00      1.00      1.00           1.00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10      0.6     10      0         1.00      1.00      1.00           1.00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10      0.7     10      0         1.00      1.00      1.00           1.00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20      0.4     5       0          1.00      1.00       1.00          1.00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20      0.5     5       0          1.00      1.00       1.00          1.00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20      0.6     5       0          1.00      1.00       1.00          1.00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20      0.7     5       0          1.00      1.00       1.00          1.00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0.00                        10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30      0.4     3       0          1.00      1.00       1.00          1.00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0.00                        90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30      0.5     3       0          1.00      1.00       1.00          1.00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0.00                         90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30      0.6     3       0          1.00      1.00       1.00          1.00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0.00                         90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81915"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30      0.7     3       0          1.00      1.00        1.00          1.00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0.00                         90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878824"/>
                  </a:ext>
                </a:extLst>
              </a:tr>
            </a:tbl>
          </a:graphicData>
        </a:graphic>
      </p:graphicFrame>
    </p:spTree>
    <p:extLst>
      <p:ext uri="{BB962C8B-B14F-4D97-AF65-F5344CB8AC3E}">
        <p14:creationId xmlns:p14="http://schemas.microsoft.com/office/powerpoint/2010/main" val="159306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E111-CE63-A435-EEA3-FDE23D7829E1}"/>
              </a:ext>
            </a:extLst>
          </p:cNvPr>
          <p:cNvSpPr>
            <a:spLocks noGrp="1"/>
          </p:cNvSpPr>
          <p:nvPr>
            <p:ph type="title"/>
          </p:nvPr>
        </p:nvSpPr>
        <p:spPr>
          <a:xfrm>
            <a:off x="353084" y="39202"/>
            <a:ext cx="11561275" cy="777568"/>
          </a:xfrm>
        </p:spPr>
        <p:txBody>
          <a:bodyPr>
            <a:normAutofit/>
          </a:bodyPr>
          <a:lstStyle/>
          <a:p>
            <a:r>
              <a:rPr lang="en-US" sz="4000" dirty="0">
                <a:latin typeface="Times New Roman" panose="02020603050405020304" pitchFamily="18" charset="0"/>
                <a:cs typeface="Times New Roman" panose="02020603050405020304" pitchFamily="18" charset="0"/>
              </a:rPr>
              <a:t>                 Evaluation of θ and W Parameters</a:t>
            </a:r>
          </a:p>
        </p:txBody>
      </p:sp>
      <p:sp>
        <p:nvSpPr>
          <p:cNvPr id="6" name="Content Placeholder 5">
            <a:extLst>
              <a:ext uri="{FF2B5EF4-FFF2-40B4-BE49-F238E27FC236}">
                <a16:creationId xmlns:a16="http://schemas.microsoft.com/office/drawing/2014/main" id="{AD464646-0A7C-F7C5-635D-D38D84647381}"/>
              </a:ext>
            </a:extLst>
          </p:cNvPr>
          <p:cNvSpPr>
            <a:spLocks noGrp="1"/>
          </p:cNvSpPr>
          <p:nvPr>
            <p:ph idx="1"/>
          </p:nvPr>
        </p:nvSpPr>
        <p:spPr>
          <a:xfrm>
            <a:off x="353083" y="816770"/>
            <a:ext cx="11561275" cy="6002028"/>
          </a:xfrm>
        </p:spPr>
        <p:txBody>
          <a:bodyPr/>
          <a:lstStyle/>
          <a:p>
            <a:pPr marL="0" indent="0">
              <a:buNone/>
            </a:pPr>
            <a:r>
              <a:rPr lang="en-US" sz="2400" dirty="0">
                <a:latin typeface="Times New Roman" panose="02020603050405020304" pitchFamily="18" charset="0"/>
                <a:cs typeface="Times New Roman" panose="02020603050405020304" pitchFamily="18" charset="0"/>
              </a:rPr>
              <a:t>2- The results in benign behavior</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θ = 0.7 causes false positive behavior (benign misclassified as attack).</a:t>
            </a:r>
          </a:p>
          <a:p>
            <a:pPr lvl="0"/>
            <a:r>
              <a:rPr lang="en-US" sz="2000" dirty="0">
                <a:latin typeface="Times New Roman" panose="02020603050405020304" pitchFamily="18" charset="0"/>
                <a:cs typeface="Times New Roman" panose="02020603050405020304" pitchFamily="18" charset="0"/>
              </a:rPr>
              <a:t>θ ≤ 0.6 shows clean separation (no false positives).</a:t>
            </a:r>
          </a:p>
          <a:p>
            <a:pPr lvl="0"/>
            <a:r>
              <a:rPr lang="en-US" sz="2000" dirty="0">
                <a:latin typeface="Times New Roman" panose="02020603050405020304" pitchFamily="18" charset="0"/>
                <a:cs typeface="Times New Roman" panose="02020603050405020304" pitchFamily="18" charset="0"/>
              </a:rPr>
              <a:t>Higher thresholds reduce specificity → risk of triggering mitigation on benign clients.</a:t>
            </a:r>
          </a:p>
          <a:p>
            <a:pPr lvl="0"/>
            <a:r>
              <a:rPr lang="en-US" sz="2000" dirty="0">
                <a:latin typeface="Times New Roman" panose="02020603050405020304" pitchFamily="18" charset="0"/>
                <a:cs typeface="Times New Roman" panose="02020603050405020304" pitchFamily="18" charset="0"/>
              </a:rPr>
              <a:t>Delay increases with window size, though the effect is minimal due to the benign packet spread.</a:t>
            </a:r>
          </a:p>
          <a:p>
            <a:pPr marL="0" indent="0">
              <a:buNone/>
            </a:pPr>
            <a:endParaRPr lang="en-US" dirty="0"/>
          </a:p>
          <a:p>
            <a:endParaRPr lang="en-US" dirty="0"/>
          </a:p>
        </p:txBody>
      </p:sp>
      <p:graphicFrame>
        <p:nvGraphicFramePr>
          <p:cNvPr id="7" name="Table 6">
            <a:extLst>
              <a:ext uri="{FF2B5EF4-FFF2-40B4-BE49-F238E27FC236}">
                <a16:creationId xmlns:a16="http://schemas.microsoft.com/office/drawing/2014/main" id="{B0D50217-B425-C08C-942C-69F353EACE37}"/>
              </a:ext>
            </a:extLst>
          </p:cNvPr>
          <p:cNvGraphicFramePr>
            <a:graphicFrameLocks noGrp="1"/>
          </p:cNvGraphicFramePr>
          <p:nvPr>
            <p:extLst>
              <p:ext uri="{D42A27DB-BD31-4B8C-83A1-F6EECF244321}">
                <p14:modId xmlns:p14="http://schemas.microsoft.com/office/powerpoint/2010/main" val="3993115915"/>
              </p:ext>
            </p:extLst>
          </p:nvPr>
        </p:nvGraphicFramePr>
        <p:xfrm>
          <a:off x="5821379" y="816770"/>
          <a:ext cx="6092980" cy="4079875"/>
        </p:xfrm>
        <a:graphic>
          <a:graphicData uri="http://schemas.openxmlformats.org/drawingml/2006/table">
            <a:tbl>
              <a:tblPr/>
              <a:tblGrid>
                <a:gridCol w="6092980">
                  <a:extLst>
                    <a:ext uri="{9D8B030D-6E8A-4147-A177-3AD203B41FA5}">
                      <a16:colId xmlns:a16="http://schemas.microsoft.com/office/drawing/2014/main" val="3641598436"/>
                    </a:ext>
                  </a:extLst>
                </a:gridCol>
              </a:tblGrid>
              <a:tr h="4079875">
                <a:tc>
                  <a:txBody>
                    <a:bodyPr/>
                    <a:lstStyle/>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W       θ       TP      FN          Acc          </a:t>
                      </a:r>
                      <a:r>
                        <a:rPr lang="en-US" sz="1100" kern="100" dirty="0" err="1">
                          <a:effectLst/>
                          <a:latin typeface="Times New Roman" panose="02020603050405020304" pitchFamily="18" charset="0"/>
                          <a:ea typeface="Aptos" panose="020B0004020202020204" pitchFamily="34" charset="0"/>
                          <a:cs typeface="Arial" panose="020B0604020202020204" pitchFamily="34" charset="0"/>
                        </a:rPr>
                        <a:t>Prec</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Recall        F1       Detect ?    Delay(s)          Blocked</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0.4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0.5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0.6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10      0.7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3.63                 1</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0.4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0.5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0.6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20      0.7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3.63                1</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0.4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0.5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0.6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N/A                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228600" marR="0">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Arial" panose="020B0604020202020204" pitchFamily="34" charset="0"/>
                        </a:rPr>
                        <a:t>30      0.7     0       0             N/A          N/A        N/A         N/A        </a:t>
                      </a:r>
                      <a:r>
                        <a:rPr lang="en-US" sz="11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100" kern="100" dirty="0">
                          <a:effectLst/>
                          <a:latin typeface="Times New Roman" panose="02020603050405020304" pitchFamily="18" charset="0"/>
                          <a:ea typeface="Aptos" panose="020B0004020202020204" pitchFamily="34" charset="0"/>
                          <a:cs typeface="Arial" panose="020B0604020202020204" pitchFamily="34" charset="0"/>
                        </a:rPr>
                        <a:t>              5.43                1</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7818673"/>
                  </a:ext>
                </a:extLst>
              </a:tr>
            </a:tbl>
          </a:graphicData>
        </a:graphic>
      </p:graphicFrame>
    </p:spTree>
    <p:extLst>
      <p:ext uri="{BB962C8B-B14F-4D97-AF65-F5344CB8AC3E}">
        <p14:creationId xmlns:p14="http://schemas.microsoft.com/office/powerpoint/2010/main" val="290322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B883-96CF-1254-CD19-07B63F898F0F}"/>
              </a:ext>
            </a:extLst>
          </p:cNvPr>
          <p:cNvSpPr>
            <a:spLocks noGrp="1"/>
          </p:cNvSpPr>
          <p:nvPr>
            <p:ph type="title"/>
          </p:nvPr>
        </p:nvSpPr>
        <p:spPr>
          <a:xfrm>
            <a:off x="117695" y="18256"/>
            <a:ext cx="11796666" cy="1013840"/>
          </a:xfrm>
        </p:spPr>
        <p:txBody>
          <a:bodyPr>
            <a:normAutofit/>
          </a:bodyPr>
          <a:lstStyle/>
          <a:p>
            <a:r>
              <a:rPr lang="en-US" sz="4000" dirty="0">
                <a:latin typeface="Times New Roman" panose="02020603050405020304" pitchFamily="18" charset="0"/>
                <a:cs typeface="Times New Roman" panose="02020603050405020304" pitchFamily="18" charset="0"/>
              </a:rPr>
              <a:t>                  Evaluation of θ and W Parameters</a:t>
            </a:r>
            <a:endParaRPr lang="en-US" sz="4000" dirty="0"/>
          </a:p>
        </p:txBody>
      </p:sp>
      <p:sp>
        <p:nvSpPr>
          <p:cNvPr id="3" name="Content Placeholder 2">
            <a:extLst>
              <a:ext uri="{FF2B5EF4-FFF2-40B4-BE49-F238E27FC236}">
                <a16:creationId xmlns:a16="http://schemas.microsoft.com/office/drawing/2014/main" id="{CC53962B-5AD6-6F9F-F005-3A0601083ACA}"/>
              </a:ext>
            </a:extLst>
          </p:cNvPr>
          <p:cNvSpPr>
            <a:spLocks noGrp="1"/>
          </p:cNvSpPr>
          <p:nvPr>
            <p:ph idx="1"/>
          </p:nvPr>
        </p:nvSpPr>
        <p:spPr>
          <a:xfrm>
            <a:off x="117695" y="1032095"/>
            <a:ext cx="11796665" cy="514486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Result for both traces: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All settings detect attacks correctly.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θ &gt; 0.6 risks False Positive (FP) in benign traces.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Chosen: </a:t>
            </a:r>
            <a:r>
              <a:rPr lang="en-US" sz="2400" b="1" dirty="0">
                <a:latin typeface="Times New Roman" panose="02020603050405020304" pitchFamily="18" charset="0"/>
                <a:cs typeface="Times New Roman" panose="02020603050405020304" pitchFamily="18" charset="0"/>
              </a:rPr>
              <a:t>θ = 0.6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 = 20 </a:t>
            </a:r>
            <a:r>
              <a:rPr lang="en-US" sz="2400" dirty="0">
                <a:latin typeface="Times New Roman" panose="02020603050405020304" pitchFamily="18" charset="0"/>
                <a:cs typeface="Times New Roman" panose="02020603050405020304" pitchFamily="18" charset="0"/>
              </a:rPr>
              <a:t>but multiple combinations are viable</a:t>
            </a:r>
          </a:p>
          <a:p>
            <a:endParaRPr lang="en-US" sz="2400" dirty="0"/>
          </a:p>
          <a:p>
            <a:endParaRPr lang="en-US" sz="2400" dirty="0"/>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800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9B55-4771-831E-24EF-9FB2E9E52EB9}"/>
              </a:ext>
            </a:extLst>
          </p:cNvPr>
          <p:cNvSpPr>
            <a:spLocks noGrp="1"/>
          </p:cNvSpPr>
          <p:nvPr>
            <p:ph type="title"/>
          </p:nvPr>
        </p:nvSpPr>
        <p:spPr>
          <a:xfrm>
            <a:off x="105623" y="75416"/>
            <a:ext cx="11980753" cy="1011002"/>
          </a:xfrm>
        </p:spPr>
        <p:txBody>
          <a:bodyPr>
            <a:normAutofit fontScale="90000"/>
          </a:bodyPr>
          <a:lstStyle/>
          <a:p>
            <a:r>
              <a:rPr lang="en-US" dirty="0">
                <a:latin typeface="Times New Roman" panose="02020603050405020304" pitchFamily="18" charset="0"/>
                <a:cs typeface="Times New Roman" panose="02020603050405020304" pitchFamily="18" charset="0"/>
              </a:rPr>
              <a:t>  Visualization of Lease Rates with Mitigation Threshold</a:t>
            </a:r>
          </a:p>
        </p:txBody>
      </p:sp>
      <p:sp>
        <p:nvSpPr>
          <p:cNvPr id="3" name="Content Placeholder 2">
            <a:extLst>
              <a:ext uri="{FF2B5EF4-FFF2-40B4-BE49-F238E27FC236}">
                <a16:creationId xmlns:a16="http://schemas.microsoft.com/office/drawing/2014/main" id="{E5D84074-3362-9857-F837-DE5A32589EC9}"/>
              </a:ext>
            </a:extLst>
          </p:cNvPr>
          <p:cNvSpPr>
            <a:spLocks noGrp="1"/>
          </p:cNvSpPr>
          <p:nvPr>
            <p:ph idx="1"/>
          </p:nvPr>
        </p:nvSpPr>
        <p:spPr>
          <a:xfrm>
            <a:off x="105625" y="1086418"/>
            <a:ext cx="11980752" cy="5696166"/>
          </a:xfrm>
        </p:spPr>
        <p:txBody>
          <a:bodyPr>
            <a:normAutofit/>
          </a:bodyPr>
          <a:lstStyle/>
          <a:p>
            <a:pPr>
              <a:buNone/>
            </a:pPr>
            <a:r>
              <a:rPr lang="en-US" sz="2400" dirty="0">
                <a:latin typeface="Times New Roman" panose="02020603050405020304" pitchFamily="18" charset="0"/>
                <a:cs typeface="Times New Roman" panose="02020603050405020304" pitchFamily="18" charset="0"/>
              </a:rPr>
              <a:t>visualize the number of DHCP Discover packets (100 packets) over time, comparing the measured rates to the defined mitigation threshold R=5 packets per second</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plot two cases:</a:t>
            </a:r>
          </a:p>
          <a:p>
            <a:pPr>
              <a:buNone/>
            </a:pPr>
            <a:r>
              <a:rPr lang="en-US" sz="2400" dirty="0">
                <a:latin typeface="Times New Roman" panose="02020603050405020304" pitchFamily="18" charset="0"/>
                <a:cs typeface="Times New Roman" panose="02020603050405020304" pitchFamily="18" charset="0"/>
              </a:rPr>
              <a:t>1.A benign (normal) traffic trace</a:t>
            </a:r>
          </a:p>
          <a:p>
            <a:pPr>
              <a:buNone/>
            </a:pPr>
            <a:r>
              <a:rPr lang="en-US" sz="2400" dirty="0">
                <a:latin typeface="Times New Roman" panose="02020603050405020304" pitchFamily="18" charset="0"/>
                <a:cs typeface="Times New Roman" panose="02020603050405020304" pitchFamily="18" charset="0"/>
              </a:rPr>
              <a:t>2. an attack (DHCP starvation) traffic trace</a:t>
            </a: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24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EC4D-02F8-D0AF-785A-BB35FC7EA973}"/>
              </a:ext>
            </a:extLst>
          </p:cNvPr>
          <p:cNvSpPr>
            <a:spLocks noGrp="1"/>
          </p:cNvSpPr>
          <p:nvPr>
            <p:ph type="title"/>
          </p:nvPr>
        </p:nvSpPr>
        <p:spPr>
          <a:xfrm>
            <a:off x="162962" y="102574"/>
            <a:ext cx="11896254" cy="956681"/>
          </a:xfrm>
        </p:spPr>
        <p:txBody>
          <a:bodyPr/>
          <a:lstStyle/>
          <a:p>
            <a:r>
              <a:rPr lang="en-US" dirty="0"/>
              <a:t> </a:t>
            </a:r>
            <a:r>
              <a:rPr lang="en-US" sz="4000" dirty="0">
                <a:latin typeface="Times New Roman" panose="02020603050405020304" pitchFamily="18" charset="0"/>
                <a:cs typeface="Times New Roman" panose="02020603050405020304" pitchFamily="18" charset="0"/>
              </a:rPr>
              <a:t>Visualization of Lease Rates with Mitigation Threshold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920284-B148-8E96-6F9D-4953028BD8C8}"/>
              </a:ext>
            </a:extLst>
          </p:cNvPr>
          <p:cNvSpPr>
            <a:spLocks noGrp="1"/>
          </p:cNvSpPr>
          <p:nvPr>
            <p:ph idx="1"/>
          </p:nvPr>
        </p:nvSpPr>
        <p:spPr>
          <a:xfrm>
            <a:off x="162962" y="1059254"/>
            <a:ext cx="11896254" cy="5696171"/>
          </a:xfrm>
        </p:spPr>
        <p:txBody>
          <a:bodyPr>
            <a:normAutofit/>
          </a:bodyPr>
          <a:lstStyle/>
          <a:p>
            <a:r>
              <a:rPr lang="en-US" sz="2400" dirty="0">
                <a:latin typeface="Times New Roman" panose="02020603050405020304" pitchFamily="18" charset="0"/>
                <a:cs typeface="Times New Roman" panose="02020603050405020304" pitchFamily="18" charset="0"/>
              </a:rPr>
              <a:t>In the benign trace, the DHCP Discover packet rate per millisecond remains consistently low throughout the observed interval. </a:t>
            </a:r>
          </a:p>
          <a:p>
            <a:r>
              <a:rPr lang="en-US" sz="2400" dirty="0">
                <a:latin typeface="Times New Roman" panose="02020603050405020304" pitchFamily="18" charset="0"/>
                <a:cs typeface="Times New Roman" panose="02020603050405020304" pitchFamily="18" charset="0"/>
              </a:rPr>
              <a:t>For example, in the time window between 88,000 </a:t>
            </a:r>
            <a:r>
              <a:rPr lang="en-US" sz="2400" dirty="0" err="1">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and 90,000 </a:t>
            </a:r>
            <a:r>
              <a:rPr lang="en-US" sz="2400" dirty="0" err="1">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(88 to 90 seconds), the figure displays approximately 8 points, each representing a single lease event.</a:t>
            </a:r>
          </a:p>
          <a:p>
            <a:r>
              <a:rPr lang="en-US" sz="2400" dirty="0">
                <a:latin typeface="Times New Roman" panose="02020603050405020304" pitchFamily="18" charset="0"/>
                <a:cs typeface="Times New Roman" panose="02020603050405020304" pitchFamily="18" charset="0"/>
              </a:rPr>
              <a:t>This corresponds to a total of 8 leases distributed across 2 seconds, yielding an average lease rate of 4 leases per second, which is below the mitigation threshold of R = 5 leases/sec.</a:t>
            </a:r>
          </a:p>
          <a:p>
            <a:r>
              <a:rPr lang="en-US" sz="2400" dirty="0">
                <a:latin typeface="Times New Roman" panose="02020603050405020304" pitchFamily="18" charset="0"/>
                <a:cs typeface="Times New Roman" panose="02020603050405020304" pitchFamily="18" charset="0"/>
              </a:rPr>
              <a:t>Even if lease spikes above R, no anomaly means no mitigation.</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B95014-EB20-E7BF-BC5F-B57624844683}"/>
              </a:ext>
            </a:extLst>
          </p:cNvPr>
          <p:cNvPicPr>
            <a:picLocks noChangeAspect="1"/>
          </p:cNvPicPr>
          <p:nvPr/>
        </p:nvPicPr>
        <p:blipFill>
          <a:blip r:embed="rId2"/>
          <a:stretch>
            <a:fillRect/>
          </a:stretch>
        </p:blipFill>
        <p:spPr>
          <a:xfrm>
            <a:off x="2771492" y="3820562"/>
            <a:ext cx="6649016" cy="2934864"/>
          </a:xfrm>
          <a:prstGeom prst="rect">
            <a:avLst/>
          </a:prstGeom>
        </p:spPr>
      </p:pic>
    </p:spTree>
    <p:extLst>
      <p:ext uri="{BB962C8B-B14F-4D97-AF65-F5344CB8AC3E}">
        <p14:creationId xmlns:p14="http://schemas.microsoft.com/office/powerpoint/2010/main" val="27414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0D0B-8C0F-6C8B-E74E-748346EE8FE3}"/>
              </a:ext>
            </a:extLst>
          </p:cNvPr>
          <p:cNvSpPr>
            <a:spLocks noGrp="1"/>
          </p:cNvSpPr>
          <p:nvPr>
            <p:ph type="title"/>
          </p:nvPr>
        </p:nvSpPr>
        <p:spPr>
          <a:xfrm>
            <a:off x="334977" y="18256"/>
            <a:ext cx="11270433" cy="1149642"/>
          </a:xfrm>
        </p:spPr>
        <p:txBody>
          <a:bodyPr/>
          <a:lstStyle/>
          <a:p>
            <a:r>
              <a:rPr lang="en-US" b="1" dirty="0"/>
              <a:t>                            </a:t>
            </a:r>
            <a:r>
              <a:rPr lang="en-US" sz="4000" dirty="0">
                <a:latin typeface="Times New Roman" panose="02020603050405020304" pitchFamily="18" charset="0"/>
                <a:cs typeface="Times New Roman" panose="02020603050405020304" pitchFamily="18" charset="0"/>
              </a:rPr>
              <a:t>Motivation &amp; Problem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5EC2C3-F906-02E1-C1A0-AA07791EEB10}"/>
              </a:ext>
            </a:extLst>
          </p:cNvPr>
          <p:cNvSpPr>
            <a:spLocks noGrp="1"/>
          </p:cNvSpPr>
          <p:nvPr>
            <p:ph idx="1"/>
          </p:nvPr>
        </p:nvSpPr>
        <p:spPr>
          <a:xfrm>
            <a:off x="334978" y="1167898"/>
            <a:ext cx="11270432" cy="5486399"/>
          </a:xfrm>
        </p:spPr>
        <p:txBody>
          <a:bodyPr/>
          <a:lstStyle/>
          <a:p>
            <a:r>
              <a:rPr lang="en-US" sz="2400" dirty="0">
                <a:latin typeface="Times New Roman" panose="02020603050405020304" pitchFamily="18" charset="0"/>
                <a:cs typeface="Times New Roman" panose="02020603050405020304" pitchFamily="18" charset="0"/>
              </a:rPr>
              <a:t>DHCP is critical for dynamic IP assignment in networks.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vulnerable to DHCP starvation attacks that exhaust the IP pool.</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Goal: Design a lightweight detection and mitigation system using entropy analysis of DHCP Discover packets.</a:t>
            </a:r>
          </a:p>
          <a:p>
            <a:endParaRPr lang="en-US" dirty="0"/>
          </a:p>
        </p:txBody>
      </p:sp>
    </p:spTree>
    <p:extLst>
      <p:ext uri="{BB962C8B-B14F-4D97-AF65-F5344CB8AC3E}">
        <p14:creationId xmlns:p14="http://schemas.microsoft.com/office/powerpoint/2010/main" val="185955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8356-4BBC-5DCD-1DB6-226EE8D198E8}"/>
              </a:ext>
            </a:extLst>
          </p:cNvPr>
          <p:cNvSpPr>
            <a:spLocks noGrp="1"/>
          </p:cNvSpPr>
          <p:nvPr>
            <p:ph type="title"/>
          </p:nvPr>
        </p:nvSpPr>
        <p:spPr>
          <a:xfrm>
            <a:off x="217283" y="18255"/>
            <a:ext cx="11778559" cy="968573"/>
          </a:xfrm>
        </p:spPr>
        <p:txBody>
          <a:bodyPr>
            <a:normAutofit fontScale="90000"/>
          </a:bodyPr>
          <a:lstStyle/>
          <a:p>
            <a:r>
              <a:rPr lang="en-US">
                <a:latin typeface="Times New Roman" panose="02020603050405020304" pitchFamily="18" charset="0"/>
                <a:cs typeface="Times New Roman" panose="02020603050405020304" pitchFamily="18" charset="0"/>
              </a:rPr>
              <a:t> Visualization of Lease Rates with Mitigation Threshold</a:t>
            </a:r>
            <a:endParaRPr lang="en-US" dirty="0"/>
          </a:p>
        </p:txBody>
      </p:sp>
      <p:sp>
        <p:nvSpPr>
          <p:cNvPr id="3" name="Content Placeholder 2">
            <a:extLst>
              <a:ext uri="{FF2B5EF4-FFF2-40B4-BE49-F238E27FC236}">
                <a16:creationId xmlns:a16="http://schemas.microsoft.com/office/drawing/2014/main" id="{16093635-138F-C140-9847-B2F6E7A199AF}"/>
              </a:ext>
            </a:extLst>
          </p:cNvPr>
          <p:cNvSpPr>
            <a:spLocks noGrp="1"/>
          </p:cNvSpPr>
          <p:nvPr>
            <p:ph idx="1"/>
          </p:nvPr>
        </p:nvSpPr>
        <p:spPr>
          <a:xfrm>
            <a:off x="217283" y="986828"/>
            <a:ext cx="11778559" cy="5852917"/>
          </a:xfrm>
        </p:spPr>
        <p:txBody>
          <a:bodyPr/>
          <a:lstStyle/>
          <a:p>
            <a:r>
              <a:rPr lang="en-US" sz="2400" dirty="0">
                <a:latin typeface="Times New Roman" panose="02020603050405020304" pitchFamily="18" charset="0"/>
                <a:cs typeface="Times New Roman" panose="02020603050405020304" pitchFamily="18" charset="0"/>
              </a:rPr>
              <a:t>In the attack trace, the figure clearly demonstrates a burst pattern in DHCP Discover packet activity over time. For example, between 3,000 </a:t>
            </a:r>
            <a:r>
              <a:rPr lang="en-US" sz="2400" dirty="0" err="1">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and 5,000 </a:t>
            </a:r>
            <a:r>
              <a:rPr lang="en-US" sz="2400" dirty="0" err="1">
                <a:latin typeface="Times New Roman" panose="02020603050405020304" pitchFamily="18" charset="0"/>
                <a:cs typeface="Times New Roman" panose="02020603050405020304" pitchFamily="18" charset="0"/>
              </a:rPr>
              <a:t>ms</a:t>
            </a:r>
            <a:r>
              <a:rPr lang="en-US" sz="2400" dirty="0">
                <a:latin typeface="Times New Roman" panose="02020603050405020304" pitchFamily="18" charset="0"/>
                <a:cs typeface="Times New Roman" panose="02020603050405020304" pitchFamily="18" charset="0"/>
              </a:rPr>
              <a:t>, the number of leases issued per millisecond spikes sharply, reaching up to 40 leases in a single millisecond interval.</a:t>
            </a:r>
          </a:p>
          <a:p>
            <a:r>
              <a:rPr lang="en-US" sz="2400" dirty="0">
                <a:latin typeface="Times New Roman" panose="02020603050405020304" pitchFamily="18" charset="0"/>
                <a:cs typeface="Times New Roman" panose="02020603050405020304" pitchFamily="18" charset="0"/>
              </a:rPr>
              <a:t>This level of activity dramatically exceeds the mitigation threshold of R = 5 leases per second, represented by the red dashed line (Blue line exceeds red threshold (R = 5)).</a:t>
            </a:r>
          </a:p>
          <a:p>
            <a:r>
              <a:rPr lang="en-US" sz="2400" dirty="0">
                <a:latin typeface="Times New Roman" panose="02020603050405020304" pitchFamily="18" charset="0"/>
                <a:cs typeface="Times New Roman" panose="02020603050405020304" pitchFamily="18" charset="0"/>
              </a:rPr>
              <a:t>So, Mitigation will active immediately after detection.</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682742A-25D1-5028-FE7E-366D4FDEE597}"/>
              </a:ext>
            </a:extLst>
          </p:cNvPr>
          <p:cNvPicPr>
            <a:picLocks noChangeAspect="1"/>
          </p:cNvPicPr>
          <p:nvPr/>
        </p:nvPicPr>
        <p:blipFill>
          <a:blip r:embed="rId2"/>
          <a:stretch>
            <a:fillRect/>
          </a:stretch>
        </p:blipFill>
        <p:spPr>
          <a:xfrm>
            <a:off x="2199992" y="3630440"/>
            <a:ext cx="7758820" cy="3069125"/>
          </a:xfrm>
          <a:prstGeom prst="rect">
            <a:avLst/>
          </a:prstGeom>
        </p:spPr>
      </p:pic>
    </p:spTree>
    <p:extLst>
      <p:ext uri="{BB962C8B-B14F-4D97-AF65-F5344CB8AC3E}">
        <p14:creationId xmlns:p14="http://schemas.microsoft.com/office/powerpoint/2010/main" val="3502908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0A77-AE76-2970-1CF9-C3407B680935}"/>
              </a:ext>
            </a:extLst>
          </p:cNvPr>
          <p:cNvSpPr>
            <a:spLocks noGrp="1"/>
          </p:cNvSpPr>
          <p:nvPr>
            <p:ph type="title"/>
          </p:nvPr>
        </p:nvSpPr>
        <p:spPr>
          <a:xfrm>
            <a:off x="125239" y="84468"/>
            <a:ext cx="11941521" cy="775611"/>
          </a:xfrm>
        </p:spPr>
        <p:txBody>
          <a:bodyPr>
            <a:normAutofit/>
          </a:bodyPr>
          <a:lstStyle/>
          <a:p>
            <a:r>
              <a:rPr lang="en-US" sz="4000" dirty="0"/>
              <a:t>                </a:t>
            </a:r>
            <a:r>
              <a:rPr lang="en-US" sz="4000" dirty="0">
                <a:latin typeface="Times New Roman" panose="02020603050405020304" pitchFamily="18" charset="0"/>
                <a:cs typeface="Times New Roman" panose="02020603050405020304" pitchFamily="18" charset="0"/>
              </a:rPr>
              <a:t>Comparison of Bin Size Impact on Detection</a:t>
            </a:r>
          </a:p>
        </p:txBody>
      </p:sp>
      <p:sp>
        <p:nvSpPr>
          <p:cNvPr id="3" name="Content Placeholder 2">
            <a:extLst>
              <a:ext uri="{FF2B5EF4-FFF2-40B4-BE49-F238E27FC236}">
                <a16:creationId xmlns:a16="http://schemas.microsoft.com/office/drawing/2014/main" id="{E09DBDEE-338D-CFD0-18E6-43F33E11FCF5}"/>
              </a:ext>
            </a:extLst>
          </p:cNvPr>
          <p:cNvSpPr>
            <a:spLocks noGrp="1"/>
          </p:cNvSpPr>
          <p:nvPr>
            <p:ph idx="1"/>
          </p:nvPr>
        </p:nvSpPr>
        <p:spPr>
          <a:xfrm>
            <a:off x="125239" y="1013988"/>
            <a:ext cx="11941521" cy="5759543"/>
          </a:xfrm>
        </p:spPr>
        <p:txBody>
          <a:bodyPr/>
          <a:lstStyle/>
          <a:p>
            <a:r>
              <a:rPr lang="en-US" sz="2400" dirty="0">
                <a:latin typeface="Times New Roman" panose="02020603050405020304" pitchFamily="18" charset="0"/>
                <a:cs typeface="Times New Roman" panose="02020603050405020304" pitchFamily="18" charset="0"/>
              </a:rPr>
              <a:t>the bin size determines how finely the IAT values are grouped before entropy calculation. Too fine or too coarse binning can affect how much useful variation is captured in the entropy measure.</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Tested: 0.00001, 0.0001, 0.001, 0.01</a:t>
            </a:r>
          </a:p>
          <a:p>
            <a:endParaRPr lang="en-US" dirty="0"/>
          </a:p>
        </p:txBody>
      </p:sp>
    </p:spTree>
    <p:extLst>
      <p:ext uri="{BB962C8B-B14F-4D97-AF65-F5344CB8AC3E}">
        <p14:creationId xmlns:p14="http://schemas.microsoft.com/office/powerpoint/2010/main" val="2384947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48EE-CF20-65E1-D2A7-AE3702AF9930}"/>
              </a:ext>
            </a:extLst>
          </p:cNvPr>
          <p:cNvSpPr>
            <a:spLocks noGrp="1"/>
          </p:cNvSpPr>
          <p:nvPr>
            <p:ph type="title"/>
          </p:nvPr>
        </p:nvSpPr>
        <p:spPr>
          <a:xfrm>
            <a:off x="244443" y="1"/>
            <a:ext cx="11703114" cy="914400"/>
          </a:xfrm>
        </p:spPr>
        <p:txBody>
          <a:bodyPr>
            <a:normAutofit/>
          </a:bodyPr>
          <a:lstStyle/>
          <a:p>
            <a:r>
              <a:rPr lang="en-US" sz="4000" dirty="0">
                <a:latin typeface="Times New Roman" panose="02020603050405020304" pitchFamily="18" charset="0"/>
                <a:cs typeface="Times New Roman" panose="02020603050405020304" pitchFamily="18" charset="0"/>
              </a:rPr>
              <a:t>        Comparison of Bin Size Impact on Detection</a:t>
            </a:r>
          </a:p>
        </p:txBody>
      </p:sp>
      <p:sp>
        <p:nvSpPr>
          <p:cNvPr id="3" name="Content Placeholder 2">
            <a:extLst>
              <a:ext uri="{FF2B5EF4-FFF2-40B4-BE49-F238E27FC236}">
                <a16:creationId xmlns:a16="http://schemas.microsoft.com/office/drawing/2014/main" id="{913FE6AB-65BC-FDFF-8C01-D02EFEA23794}"/>
              </a:ext>
            </a:extLst>
          </p:cNvPr>
          <p:cNvSpPr>
            <a:spLocks noGrp="1"/>
          </p:cNvSpPr>
          <p:nvPr>
            <p:ph idx="1"/>
          </p:nvPr>
        </p:nvSpPr>
        <p:spPr>
          <a:xfrm>
            <a:off x="244443" y="914400"/>
            <a:ext cx="11796665" cy="5821377"/>
          </a:xfrm>
        </p:spPr>
        <p:txBody>
          <a:bodyPr>
            <a:normAutofit/>
          </a:bodyPr>
          <a:lstStyle/>
          <a:p>
            <a:r>
              <a:rPr lang="en-US" sz="2400" dirty="0">
                <a:latin typeface="Times New Roman" panose="02020603050405020304" pitchFamily="18" charset="0"/>
                <a:cs typeface="Times New Roman" panose="02020603050405020304" pitchFamily="18" charset="0"/>
              </a:rPr>
              <a:t>Metrics for different bin sizes (Attack case)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lvl="0"/>
            <a:r>
              <a:rPr lang="en-US" sz="1800" dirty="0"/>
              <a:t>With </a:t>
            </a:r>
            <a:r>
              <a:rPr lang="en-US" sz="1800" b="1" dirty="0"/>
              <a:t>0.00001</a:t>
            </a:r>
            <a:r>
              <a:rPr lang="en-US" sz="1800" dirty="0"/>
              <a:t>, the IAT entropy remained high (≥0.7–0.9), meaning the system interpreted the packet timing as highly diverse, leading to no anomalies detected.</a:t>
            </a:r>
          </a:p>
          <a:p>
            <a:pPr lvl="0"/>
            <a:r>
              <a:rPr lang="en-US" sz="1800" dirty="0"/>
              <a:t>With </a:t>
            </a:r>
            <a:r>
              <a:rPr lang="en-US" sz="1800" b="1" dirty="0"/>
              <a:t>0.0001</a:t>
            </a:r>
            <a:r>
              <a:rPr lang="en-US" sz="1800" dirty="0"/>
              <a:t>, the IAT entropy dropped in some windows (to 0), correctly flagging anomalies, but one window remained on the edge, causing one false negative.</a:t>
            </a:r>
          </a:p>
          <a:p>
            <a:pPr lvl="0"/>
            <a:r>
              <a:rPr lang="en-US" sz="1800" dirty="0"/>
              <a:t>With </a:t>
            </a:r>
            <a:r>
              <a:rPr lang="en-US" sz="1800" b="1" dirty="0"/>
              <a:t>0.001</a:t>
            </a:r>
            <a:r>
              <a:rPr lang="en-US" sz="1800" dirty="0"/>
              <a:t>, all windows consistently showed zero IAT entropy (indicating uniform timing, typical in attacks) and were correctly detected as anomalies.</a:t>
            </a:r>
          </a:p>
          <a:p>
            <a:pPr lvl="0"/>
            <a:r>
              <a:rPr lang="en-US" sz="1800" dirty="0"/>
              <a:t>With </a:t>
            </a:r>
            <a:r>
              <a:rPr lang="en-US" sz="1800" b="1" dirty="0"/>
              <a:t>0.01</a:t>
            </a:r>
            <a:r>
              <a:rPr lang="en-US" sz="1800" dirty="0"/>
              <a:t>, the results were also perfect—but too coarse a bin risks lumping normal variation into broad categories, which might fail under different traffic patterns.</a:t>
            </a:r>
            <a:endParaRPr lang="en-US" sz="1800" dirty="0">
              <a:latin typeface="Times New Roman" panose="02020603050405020304" pitchFamily="18" charset="0"/>
              <a:cs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2CC51129-1A6E-9BF3-42D9-DF4158EE341A}"/>
              </a:ext>
            </a:extLst>
          </p:cNvPr>
          <p:cNvGraphicFramePr>
            <a:graphicFrameLocks noGrp="1"/>
          </p:cNvGraphicFramePr>
          <p:nvPr>
            <p:extLst>
              <p:ext uri="{D42A27DB-BD31-4B8C-83A1-F6EECF244321}">
                <p14:modId xmlns:p14="http://schemas.microsoft.com/office/powerpoint/2010/main" val="579736044"/>
              </p:ext>
            </p:extLst>
          </p:nvPr>
        </p:nvGraphicFramePr>
        <p:xfrm>
          <a:off x="448145" y="1420645"/>
          <a:ext cx="11389260" cy="2562881"/>
        </p:xfrm>
        <a:graphic>
          <a:graphicData uri="http://schemas.openxmlformats.org/drawingml/2006/table">
            <a:tbl>
              <a:tblPr firstRow="1" firstCol="1" bandRow="1"/>
              <a:tblGrid>
                <a:gridCol w="1232528">
                  <a:extLst>
                    <a:ext uri="{9D8B030D-6E8A-4147-A177-3AD203B41FA5}">
                      <a16:colId xmlns:a16="http://schemas.microsoft.com/office/drawing/2014/main" val="1378662363"/>
                    </a:ext>
                  </a:extLst>
                </a:gridCol>
                <a:gridCol w="739516">
                  <a:extLst>
                    <a:ext uri="{9D8B030D-6E8A-4147-A177-3AD203B41FA5}">
                      <a16:colId xmlns:a16="http://schemas.microsoft.com/office/drawing/2014/main" val="1168246182"/>
                    </a:ext>
                  </a:extLst>
                </a:gridCol>
                <a:gridCol w="669087">
                  <a:extLst>
                    <a:ext uri="{9D8B030D-6E8A-4147-A177-3AD203B41FA5}">
                      <a16:colId xmlns:a16="http://schemas.microsoft.com/office/drawing/2014/main" val="780463157"/>
                    </a:ext>
                  </a:extLst>
                </a:gridCol>
                <a:gridCol w="913636">
                  <a:extLst>
                    <a:ext uri="{9D8B030D-6E8A-4147-A177-3AD203B41FA5}">
                      <a16:colId xmlns:a16="http://schemas.microsoft.com/office/drawing/2014/main" val="483139450"/>
                    </a:ext>
                  </a:extLst>
                </a:gridCol>
                <a:gridCol w="1700596">
                  <a:extLst>
                    <a:ext uri="{9D8B030D-6E8A-4147-A177-3AD203B41FA5}">
                      <a16:colId xmlns:a16="http://schemas.microsoft.com/office/drawing/2014/main" val="952666794"/>
                    </a:ext>
                  </a:extLst>
                </a:gridCol>
                <a:gridCol w="1700596">
                  <a:extLst>
                    <a:ext uri="{9D8B030D-6E8A-4147-A177-3AD203B41FA5}">
                      <a16:colId xmlns:a16="http://schemas.microsoft.com/office/drawing/2014/main" val="3943987352"/>
                    </a:ext>
                  </a:extLst>
                </a:gridCol>
                <a:gridCol w="1700596">
                  <a:extLst>
                    <a:ext uri="{9D8B030D-6E8A-4147-A177-3AD203B41FA5}">
                      <a16:colId xmlns:a16="http://schemas.microsoft.com/office/drawing/2014/main" val="3492752678"/>
                    </a:ext>
                  </a:extLst>
                </a:gridCol>
                <a:gridCol w="2732705">
                  <a:extLst>
                    <a:ext uri="{9D8B030D-6E8A-4147-A177-3AD203B41FA5}">
                      <a16:colId xmlns:a16="http://schemas.microsoft.com/office/drawing/2014/main" val="828901877"/>
                    </a:ext>
                  </a:extLst>
                </a:gridCol>
              </a:tblGrid>
              <a:tr h="436408">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Bin Size</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TP</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FN</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Accuracy</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Precision</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Recall</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F1-Score</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Notes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extLst>
                  <a:ext uri="{0D108BD9-81ED-4DB2-BD59-A6C34878D82A}">
                    <a16:rowId xmlns:a16="http://schemas.microsoft.com/office/drawing/2014/main" val="2285246447"/>
                  </a:ext>
                </a:extLst>
              </a:tr>
              <a:tr h="665879">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0.00001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5</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Too fine; entropy too high, no anomaly detected</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3801491396"/>
                  </a:ext>
                </a:extLst>
              </a:tr>
              <a:tr h="403736">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0.0001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4</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80%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80%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88.9%</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Caught most anomalies, missed one</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1574258651"/>
                  </a:ext>
                </a:extLst>
              </a:tr>
              <a:tr h="653122">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0.001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5</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Best performance; all attack windows detected</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1500259752"/>
                  </a:ext>
                </a:extLst>
              </a:tr>
              <a:tr h="403736">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0.01</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5</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100%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Also perfect, but risks over smoothing</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986683825"/>
                  </a:ext>
                </a:extLst>
              </a:tr>
            </a:tbl>
          </a:graphicData>
        </a:graphic>
      </p:graphicFrame>
    </p:spTree>
    <p:extLst>
      <p:ext uri="{BB962C8B-B14F-4D97-AF65-F5344CB8AC3E}">
        <p14:creationId xmlns:p14="http://schemas.microsoft.com/office/powerpoint/2010/main" val="4160641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9982-84CA-B596-C2BB-8F47ED8E283B}"/>
              </a:ext>
            </a:extLst>
          </p:cNvPr>
          <p:cNvSpPr>
            <a:spLocks noGrp="1"/>
          </p:cNvSpPr>
          <p:nvPr>
            <p:ph type="title"/>
          </p:nvPr>
        </p:nvSpPr>
        <p:spPr>
          <a:xfrm>
            <a:off x="208230" y="18256"/>
            <a:ext cx="11778558" cy="1050054"/>
          </a:xfrm>
        </p:spPr>
        <p:txBody>
          <a:bodyPr>
            <a:normAutofit/>
          </a:bodyPr>
          <a:lstStyle/>
          <a:p>
            <a:r>
              <a:rPr lang="en-US" sz="4000" dirty="0">
                <a:latin typeface="Times New Roman" panose="02020603050405020304" pitchFamily="18" charset="0"/>
                <a:cs typeface="Times New Roman" panose="02020603050405020304" pitchFamily="18" charset="0"/>
              </a:rPr>
              <a:t>        Comparison of Bin Size Impact on Detection</a:t>
            </a:r>
          </a:p>
        </p:txBody>
      </p:sp>
      <p:sp>
        <p:nvSpPr>
          <p:cNvPr id="3" name="Content Placeholder 2">
            <a:extLst>
              <a:ext uri="{FF2B5EF4-FFF2-40B4-BE49-F238E27FC236}">
                <a16:creationId xmlns:a16="http://schemas.microsoft.com/office/drawing/2014/main" id="{44E0352E-B71D-AEF9-93E8-DC4C838F18CE}"/>
              </a:ext>
            </a:extLst>
          </p:cNvPr>
          <p:cNvSpPr>
            <a:spLocks noGrp="1"/>
          </p:cNvSpPr>
          <p:nvPr>
            <p:ph idx="1"/>
          </p:nvPr>
        </p:nvSpPr>
        <p:spPr>
          <a:xfrm>
            <a:off x="205212" y="1068310"/>
            <a:ext cx="11778558" cy="5658415"/>
          </a:xfrm>
        </p:spPr>
        <p:txBody>
          <a:bodyPr/>
          <a:lstStyle/>
          <a:p>
            <a:r>
              <a:rPr lang="en-US" sz="2400" dirty="0">
                <a:latin typeface="Times New Roman" panose="02020603050405020304" pitchFamily="18" charset="0"/>
                <a:cs typeface="Times New Roman" panose="02020603050405020304" pitchFamily="18" charset="0"/>
              </a:rPr>
              <a:t>Metrics for different bin sizes (benign case)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Across all bin sizes, the benign trace consistently showed high IAT entropy and was never misclassified as an anomaly. This indicates that our system’s sensitivity with bin size 0.001 is well-calibrated—not overreacting to normal variations </a:t>
            </a:r>
          </a:p>
        </p:txBody>
      </p:sp>
      <p:graphicFrame>
        <p:nvGraphicFramePr>
          <p:cNvPr id="4" name="Table 3">
            <a:extLst>
              <a:ext uri="{FF2B5EF4-FFF2-40B4-BE49-F238E27FC236}">
                <a16:creationId xmlns:a16="http://schemas.microsoft.com/office/drawing/2014/main" id="{470E41CD-E2DF-09C1-C127-B7A3777C4824}"/>
              </a:ext>
            </a:extLst>
          </p:cNvPr>
          <p:cNvGraphicFramePr>
            <a:graphicFrameLocks noGrp="1"/>
          </p:cNvGraphicFramePr>
          <p:nvPr>
            <p:extLst>
              <p:ext uri="{D42A27DB-BD31-4B8C-83A1-F6EECF244321}">
                <p14:modId xmlns:p14="http://schemas.microsoft.com/office/powerpoint/2010/main" val="3440680178"/>
              </p:ext>
            </p:extLst>
          </p:nvPr>
        </p:nvGraphicFramePr>
        <p:xfrm>
          <a:off x="1240325" y="1636789"/>
          <a:ext cx="9795850" cy="2609285"/>
        </p:xfrm>
        <a:graphic>
          <a:graphicData uri="http://schemas.openxmlformats.org/drawingml/2006/table">
            <a:tbl>
              <a:tblPr firstRow="1" firstCol="1" bandRow="1"/>
              <a:tblGrid>
                <a:gridCol w="1010074">
                  <a:extLst>
                    <a:ext uri="{9D8B030D-6E8A-4147-A177-3AD203B41FA5}">
                      <a16:colId xmlns:a16="http://schemas.microsoft.com/office/drawing/2014/main" val="2800912992"/>
                    </a:ext>
                  </a:extLst>
                </a:gridCol>
                <a:gridCol w="589210">
                  <a:extLst>
                    <a:ext uri="{9D8B030D-6E8A-4147-A177-3AD203B41FA5}">
                      <a16:colId xmlns:a16="http://schemas.microsoft.com/office/drawing/2014/main" val="3744503062"/>
                    </a:ext>
                  </a:extLst>
                </a:gridCol>
                <a:gridCol w="682736">
                  <a:extLst>
                    <a:ext uri="{9D8B030D-6E8A-4147-A177-3AD203B41FA5}">
                      <a16:colId xmlns:a16="http://schemas.microsoft.com/office/drawing/2014/main" val="2386275878"/>
                    </a:ext>
                  </a:extLst>
                </a:gridCol>
                <a:gridCol w="1502766">
                  <a:extLst>
                    <a:ext uri="{9D8B030D-6E8A-4147-A177-3AD203B41FA5}">
                      <a16:colId xmlns:a16="http://schemas.microsoft.com/office/drawing/2014/main" val="658918871"/>
                    </a:ext>
                  </a:extLst>
                </a:gridCol>
                <a:gridCol w="1502766">
                  <a:extLst>
                    <a:ext uri="{9D8B030D-6E8A-4147-A177-3AD203B41FA5}">
                      <a16:colId xmlns:a16="http://schemas.microsoft.com/office/drawing/2014/main" val="2808871329"/>
                    </a:ext>
                  </a:extLst>
                </a:gridCol>
                <a:gridCol w="1502766">
                  <a:extLst>
                    <a:ext uri="{9D8B030D-6E8A-4147-A177-3AD203B41FA5}">
                      <a16:colId xmlns:a16="http://schemas.microsoft.com/office/drawing/2014/main" val="819070237"/>
                    </a:ext>
                  </a:extLst>
                </a:gridCol>
                <a:gridCol w="1022822">
                  <a:extLst>
                    <a:ext uri="{9D8B030D-6E8A-4147-A177-3AD203B41FA5}">
                      <a16:colId xmlns:a16="http://schemas.microsoft.com/office/drawing/2014/main" val="3312544186"/>
                    </a:ext>
                  </a:extLst>
                </a:gridCol>
                <a:gridCol w="1982710">
                  <a:extLst>
                    <a:ext uri="{9D8B030D-6E8A-4147-A177-3AD203B41FA5}">
                      <a16:colId xmlns:a16="http://schemas.microsoft.com/office/drawing/2014/main" val="489517110"/>
                    </a:ext>
                  </a:extLst>
                </a:gridCol>
              </a:tblGrid>
              <a:tr h="676996">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Bin Size</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TP</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FN</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Accuracy</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Precision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Recall</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F1-Score</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Notes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9050" cap="flat" cmpd="sng" algn="ctr">
                      <a:solidFill>
                        <a:srgbClr val="47D459"/>
                      </a:solidFill>
                      <a:prstDash val="solid"/>
                      <a:round/>
                      <a:headEnd type="none" w="med" len="med"/>
                      <a:tailEnd type="none" w="med" len="med"/>
                    </a:lnB>
                    <a:noFill/>
                  </a:tcPr>
                </a:tc>
                <a:extLst>
                  <a:ext uri="{0D108BD9-81ED-4DB2-BD59-A6C34878D82A}">
                    <a16:rowId xmlns:a16="http://schemas.microsoft.com/office/drawing/2014/main" val="268405855"/>
                  </a:ext>
                </a:extLst>
              </a:tr>
              <a:tr h="689507">
                <a:tc>
                  <a:txBody>
                    <a:bodyPr/>
                    <a:lstStyle/>
                    <a:p>
                      <a:pPr marL="0" marR="0">
                        <a:lnSpc>
                          <a:spcPct val="115000"/>
                        </a:lnSpc>
                        <a:spcAft>
                          <a:spcPts val="800"/>
                        </a:spcAft>
                        <a:buNone/>
                      </a:pPr>
                      <a:r>
                        <a:rPr lang="en-US" sz="1200" b="1" kern="100" dirty="0">
                          <a:effectLst/>
                          <a:latin typeface="Times New Roman" panose="02020603050405020304" pitchFamily="18" charset="0"/>
                          <a:ea typeface="Aptos" panose="020B0004020202020204" pitchFamily="34" charset="0"/>
                          <a:cs typeface="Arial" panose="020B0604020202020204" pitchFamily="34" charset="0"/>
                        </a:rPr>
                        <a:t>0.00001</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2</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Correctly identified as normal (no anomalies)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9050" cap="flat" cmpd="sng" algn="ctr">
                      <a:solidFill>
                        <a:srgbClr val="47D459"/>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2273639658"/>
                  </a:ext>
                </a:extLst>
              </a:tr>
              <a:tr h="418431">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0.0001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2</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Correctly identified as normal</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531762829"/>
                  </a:ext>
                </a:extLst>
              </a:tr>
              <a:tr h="405920">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0.001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2</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Correctly identified as normal</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3652979790"/>
                  </a:ext>
                </a:extLst>
              </a:tr>
              <a:tr h="418431">
                <a:tc>
                  <a:txBody>
                    <a:bodyPr/>
                    <a:lstStyle/>
                    <a:p>
                      <a:pPr marL="0" marR="0">
                        <a:lnSpc>
                          <a:spcPct val="115000"/>
                        </a:lnSpc>
                        <a:spcAft>
                          <a:spcPts val="800"/>
                        </a:spcAft>
                        <a:buNone/>
                      </a:pPr>
                      <a:r>
                        <a:rPr lang="en-US" sz="1200" b="1" kern="100">
                          <a:effectLst/>
                          <a:latin typeface="Times New Roman" panose="02020603050405020304" pitchFamily="18" charset="0"/>
                          <a:ea typeface="Aptos" panose="020B0004020202020204" pitchFamily="34" charset="0"/>
                          <a:cs typeface="Arial" panose="020B0604020202020204" pitchFamily="34" charset="0"/>
                        </a:rPr>
                        <a:t>0.01</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2</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a:effectLst/>
                          <a:latin typeface="Times New Roman" panose="02020603050405020304" pitchFamily="18" charset="0"/>
                          <a:ea typeface="Aptos" panose="020B0004020202020204" pitchFamily="34" charset="0"/>
                          <a:cs typeface="Arial" panose="020B0604020202020204" pitchFamily="34" charset="0"/>
                        </a:rPr>
                        <a:t>0%</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tc>
                  <a:txBody>
                    <a:bodyPr/>
                    <a:lstStyle/>
                    <a:p>
                      <a:pPr marL="0" marR="0">
                        <a:lnSpc>
                          <a:spcPct val="115000"/>
                        </a:lnSpc>
                        <a:spcAft>
                          <a:spcPts val="800"/>
                        </a:spcAft>
                        <a:buNone/>
                      </a:pPr>
                      <a:r>
                        <a:rPr lang="en-US" sz="1200" kern="100" dirty="0">
                          <a:effectLst/>
                          <a:latin typeface="Times New Roman" panose="02020603050405020304" pitchFamily="18" charset="0"/>
                          <a:ea typeface="Aptos" panose="020B0004020202020204" pitchFamily="34" charset="0"/>
                          <a:cs typeface="Arial" panose="020B0604020202020204" pitchFamily="34" charset="0"/>
                        </a:rPr>
                        <a:t>Correctly identified as normal</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84E290"/>
                      </a:solidFill>
                      <a:prstDash val="solid"/>
                      <a:round/>
                      <a:headEnd type="none" w="med" len="med"/>
                      <a:tailEnd type="none" w="med" len="med"/>
                    </a:lnL>
                    <a:lnR w="12700" cap="flat" cmpd="sng" algn="ctr">
                      <a:solidFill>
                        <a:srgbClr val="84E290"/>
                      </a:solidFill>
                      <a:prstDash val="solid"/>
                      <a:round/>
                      <a:headEnd type="none" w="med" len="med"/>
                      <a:tailEnd type="none" w="med" len="med"/>
                    </a:lnR>
                    <a:lnT w="12700" cap="flat" cmpd="sng" algn="ctr">
                      <a:solidFill>
                        <a:srgbClr val="84E290"/>
                      </a:solidFill>
                      <a:prstDash val="solid"/>
                      <a:round/>
                      <a:headEnd type="none" w="med" len="med"/>
                      <a:tailEnd type="none" w="med" len="med"/>
                    </a:lnT>
                    <a:lnB w="12700" cap="flat" cmpd="sng" algn="ctr">
                      <a:solidFill>
                        <a:srgbClr val="84E290"/>
                      </a:solidFill>
                      <a:prstDash val="solid"/>
                      <a:round/>
                      <a:headEnd type="none" w="med" len="med"/>
                      <a:tailEnd type="none" w="med" len="med"/>
                    </a:lnB>
                    <a:noFill/>
                  </a:tcPr>
                </a:tc>
                <a:extLst>
                  <a:ext uri="{0D108BD9-81ED-4DB2-BD59-A6C34878D82A}">
                    <a16:rowId xmlns:a16="http://schemas.microsoft.com/office/drawing/2014/main" val="1486625382"/>
                  </a:ext>
                </a:extLst>
              </a:tr>
            </a:tbl>
          </a:graphicData>
        </a:graphic>
      </p:graphicFrame>
    </p:spTree>
    <p:extLst>
      <p:ext uri="{BB962C8B-B14F-4D97-AF65-F5344CB8AC3E}">
        <p14:creationId xmlns:p14="http://schemas.microsoft.com/office/powerpoint/2010/main" val="11417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2BD0-A366-7880-1494-044205CCEC43}"/>
              </a:ext>
            </a:extLst>
          </p:cNvPr>
          <p:cNvSpPr>
            <a:spLocks noGrp="1"/>
          </p:cNvSpPr>
          <p:nvPr>
            <p:ph type="title"/>
          </p:nvPr>
        </p:nvSpPr>
        <p:spPr>
          <a:xfrm>
            <a:off x="181069" y="18256"/>
            <a:ext cx="11796666" cy="986680"/>
          </a:xfrm>
        </p:spPr>
        <p:txBody>
          <a:bodyPr>
            <a:normAutofit/>
          </a:bodyPr>
          <a:lstStyle/>
          <a:p>
            <a:r>
              <a:rPr lang="en-US" sz="4000" dirty="0">
                <a:latin typeface="Times New Roman" panose="02020603050405020304" pitchFamily="18" charset="0"/>
                <a:cs typeface="Times New Roman" panose="02020603050405020304" pitchFamily="18" charset="0"/>
              </a:rPr>
              <a:t>         Comparison of Bin Size Impact on Detection</a:t>
            </a:r>
            <a:endParaRPr lang="en-US" sz="4000" dirty="0"/>
          </a:p>
        </p:txBody>
      </p:sp>
      <p:sp>
        <p:nvSpPr>
          <p:cNvPr id="3" name="Content Placeholder 2">
            <a:extLst>
              <a:ext uri="{FF2B5EF4-FFF2-40B4-BE49-F238E27FC236}">
                <a16:creationId xmlns:a16="http://schemas.microsoft.com/office/drawing/2014/main" id="{82B11F6D-47E2-E880-4719-E0B00782EEA2}"/>
              </a:ext>
            </a:extLst>
          </p:cNvPr>
          <p:cNvSpPr>
            <a:spLocks noGrp="1"/>
          </p:cNvSpPr>
          <p:nvPr>
            <p:ph idx="1"/>
          </p:nvPr>
        </p:nvSpPr>
        <p:spPr>
          <a:xfrm>
            <a:off x="181069" y="1004936"/>
            <a:ext cx="11796666" cy="5748949"/>
          </a:xfrm>
        </p:spPr>
        <p:txBody>
          <a:bodyPr/>
          <a:lstStyle/>
          <a:p>
            <a:pPr marL="0" indent="0">
              <a:buNone/>
            </a:pPr>
            <a:r>
              <a:rPr lang="en-US" sz="2400" dirty="0">
                <a:latin typeface="Times New Roman" panose="02020603050405020304" pitchFamily="18" charset="0"/>
                <a:cs typeface="Times New Roman" panose="02020603050405020304" pitchFamily="18" charset="0"/>
              </a:rPr>
              <a:t>So, bin size 0.001 is validated as the best choice, effectively balancing:</a:t>
            </a:r>
          </a:p>
          <a:p>
            <a:r>
              <a:rPr lang="en-US" sz="2400" dirty="0">
                <a:latin typeface="Times New Roman" panose="02020603050405020304" pitchFamily="18" charset="0"/>
                <a:cs typeface="Times New Roman" panose="02020603050405020304" pitchFamily="18" charset="0"/>
              </a:rPr>
              <a:t>✔ Attack detection power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Robustness against false positives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Computational stability</a:t>
            </a:r>
          </a:p>
          <a:p>
            <a:endParaRPr lang="en-US" dirty="0"/>
          </a:p>
        </p:txBody>
      </p:sp>
    </p:spTree>
    <p:extLst>
      <p:ext uri="{BB962C8B-B14F-4D97-AF65-F5344CB8AC3E}">
        <p14:creationId xmlns:p14="http://schemas.microsoft.com/office/powerpoint/2010/main" val="494688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5E7A-EEE3-4494-2CE8-BB746184AA70}"/>
              </a:ext>
            </a:extLst>
          </p:cNvPr>
          <p:cNvSpPr>
            <a:spLocks noGrp="1"/>
          </p:cNvSpPr>
          <p:nvPr>
            <p:ph type="title"/>
          </p:nvPr>
        </p:nvSpPr>
        <p:spPr>
          <a:xfrm>
            <a:off x="280657" y="156896"/>
            <a:ext cx="11630686" cy="766558"/>
          </a:xfrm>
        </p:spPr>
        <p:txBody>
          <a:bodyPr>
            <a:normAutofit/>
          </a:bodyPr>
          <a:lstStyle/>
          <a:p>
            <a:r>
              <a:rPr lang="en-US" sz="4000" dirty="0"/>
              <a:t>                </a:t>
            </a:r>
            <a:r>
              <a:rPr lang="en-US" sz="4000" dirty="0">
                <a:latin typeface="Times New Roman" panose="02020603050405020304" pitchFamily="18" charset="0"/>
                <a:cs typeface="Times New Roman" panose="02020603050405020304" pitchFamily="18" charset="0"/>
              </a:rPr>
              <a:t>Conclusion &amp; Advantages of Approach</a:t>
            </a:r>
          </a:p>
        </p:txBody>
      </p:sp>
      <p:sp>
        <p:nvSpPr>
          <p:cNvPr id="3" name="Content Placeholder 2">
            <a:extLst>
              <a:ext uri="{FF2B5EF4-FFF2-40B4-BE49-F238E27FC236}">
                <a16:creationId xmlns:a16="http://schemas.microsoft.com/office/drawing/2014/main" id="{AA4727CB-A31F-8D5E-A4E9-32C041A5261D}"/>
              </a:ext>
            </a:extLst>
          </p:cNvPr>
          <p:cNvSpPr>
            <a:spLocks noGrp="1"/>
          </p:cNvSpPr>
          <p:nvPr>
            <p:ph idx="1"/>
          </p:nvPr>
        </p:nvSpPr>
        <p:spPr>
          <a:xfrm>
            <a:off x="280657" y="923454"/>
            <a:ext cx="11688024" cy="5777650"/>
          </a:xfrm>
        </p:spPr>
        <p:txBody>
          <a:bodyPr>
            <a:normAutofit/>
          </a:bodyPr>
          <a:lstStyle/>
          <a:p>
            <a:r>
              <a:rPr lang="en-US" sz="2400" dirty="0">
                <a:latin typeface="Times New Roman" panose="02020603050405020304" pitchFamily="18" charset="0"/>
                <a:cs typeface="Times New Roman" panose="02020603050405020304" pitchFamily="18" charset="0"/>
              </a:rPr>
              <a:t>Successfully implemented entropy-based DHCP starvation detection.</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Lightweight and fast (analyzes 10K packets in &lt; 7 seconds ).</a:t>
            </a:r>
          </a:p>
          <a:p>
            <a:pPr mar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dependency on deep packet inspection</a:t>
            </a:r>
          </a:p>
          <a:p>
            <a:pPr marL="0" indent="0">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Zero false positives in all tests.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Accurate, scalable, and interpretable.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Ready for real-time deployment with adaptive mitigation.</a:t>
            </a:r>
          </a:p>
        </p:txBody>
      </p:sp>
    </p:spTree>
    <p:extLst>
      <p:ext uri="{BB962C8B-B14F-4D97-AF65-F5344CB8AC3E}">
        <p14:creationId xmlns:p14="http://schemas.microsoft.com/office/powerpoint/2010/main" val="69565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B70E-755C-E6A4-DAEE-4EB3B236C71C}"/>
              </a:ext>
            </a:extLst>
          </p:cNvPr>
          <p:cNvSpPr>
            <a:spLocks noGrp="1"/>
          </p:cNvSpPr>
          <p:nvPr>
            <p:ph type="title"/>
          </p:nvPr>
        </p:nvSpPr>
        <p:spPr>
          <a:xfrm>
            <a:off x="262550" y="18256"/>
            <a:ext cx="11688024" cy="1249230"/>
          </a:xfrm>
        </p:spPr>
        <p:txBody>
          <a:bodyPr/>
          <a:lstStyle/>
          <a:p>
            <a:r>
              <a:rPr lang="en-US" dirty="0"/>
              <a:t>                       </a:t>
            </a:r>
            <a:r>
              <a:rPr lang="en-US" sz="4000" dirty="0">
                <a:latin typeface="Times New Roman" panose="02020603050405020304" pitchFamily="18" charset="0"/>
                <a:cs typeface="Times New Roman" panose="02020603050405020304" pitchFamily="18" charset="0"/>
              </a:rPr>
              <a:t>Limitations and Future 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9313FE-2E9D-DC70-75A7-19C235ABA0E5}"/>
              </a:ext>
            </a:extLst>
          </p:cNvPr>
          <p:cNvSpPr>
            <a:spLocks noGrp="1"/>
          </p:cNvSpPr>
          <p:nvPr>
            <p:ph idx="1"/>
          </p:nvPr>
        </p:nvSpPr>
        <p:spPr>
          <a:xfrm>
            <a:off x="262550" y="1267486"/>
            <a:ext cx="11688024" cy="5477346"/>
          </a:xfrm>
        </p:spPr>
        <p:txBody>
          <a:bodyPr/>
          <a:lstStyle/>
          <a:p>
            <a:r>
              <a:rPr lang="en-US" sz="2400" dirty="0">
                <a:latin typeface="Times New Roman" panose="02020603050405020304" pitchFamily="18" charset="0"/>
                <a:cs typeface="Times New Roman" panose="02020603050405020304" pitchFamily="18" charset="0"/>
              </a:rPr>
              <a:t>Current method limited to offline .pcap traces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Can be extended to live interface monitoring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Integrate with firewall rules or switch controls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Adaptive θ selection via machine learning</a:t>
            </a:r>
          </a:p>
          <a:p>
            <a:endParaRPr lang="en-US" dirty="0"/>
          </a:p>
        </p:txBody>
      </p:sp>
    </p:spTree>
    <p:extLst>
      <p:ext uri="{BB962C8B-B14F-4D97-AF65-F5344CB8AC3E}">
        <p14:creationId xmlns:p14="http://schemas.microsoft.com/office/powerpoint/2010/main" val="851483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FB8032-C162-2274-CC05-E53C693EF5DF}"/>
              </a:ext>
            </a:extLst>
          </p:cNvPr>
          <p:cNvSpPr>
            <a:spLocks noGrp="1"/>
          </p:cNvSpPr>
          <p:nvPr>
            <p:ph type="title"/>
          </p:nvPr>
        </p:nvSpPr>
        <p:spPr>
          <a:xfrm>
            <a:off x="2020905" y="1658806"/>
            <a:ext cx="8147713" cy="3081242"/>
          </a:xfrm>
        </p:spPr>
        <p:txBody>
          <a:bodyPr vert="horz" lIns="91440" tIns="45720" rIns="91440" bIns="45720" rtlCol="0" anchor="ctr">
            <a:normAutofit/>
          </a:bodyPr>
          <a:lstStyle/>
          <a:p>
            <a:pPr algn="ctr"/>
            <a:r>
              <a:rPr lang="en-US" sz="4800" kern="1200" dirty="0">
                <a:solidFill>
                  <a:srgbClr val="FFFFFF"/>
                </a:solidFill>
                <a:latin typeface="Times New Roman" panose="02020603050405020304" pitchFamily="18" charset="0"/>
                <a:cs typeface="Times New Roman" panose="02020603050405020304" pitchFamily="18" charset="0"/>
              </a:rPr>
              <a:t>  Thank you very much</a:t>
            </a:r>
          </a:p>
        </p:txBody>
      </p:sp>
    </p:spTree>
    <p:extLst>
      <p:ext uri="{BB962C8B-B14F-4D97-AF65-F5344CB8AC3E}">
        <p14:creationId xmlns:p14="http://schemas.microsoft.com/office/powerpoint/2010/main" val="148277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DA7C-C7CA-79CA-D138-F1715A8DA2E5}"/>
              </a:ext>
            </a:extLst>
          </p:cNvPr>
          <p:cNvSpPr>
            <a:spLocks noGrp="1"/>
          </p:cNvSpPr>
          <p:nvPr>
            <p:ph type="title"/>
          </p:nvPr>
        </p:nvSpPr>
        <p:spPr>
          <a:xfrm>
            <a:off x="190123" y="18256"/>
            <a:ext cx="11443580" cy="1086268"/>
          </a:xfrm>
        </p:spPr>
        <p:txBody>
          <a:bodyPr/>
          <a:lstStyle/>
          <a:p>
            <a:r>
              <a:rPr lang="en-US" b="1" dirty="0"/>
              <a:t>                                </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DHCP Protocol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B6F8AC-3901-CC82-C73D-A0A9221F1E4C}"/>
              </a:ext>
            </a:extLst>
          </p:cNvPr>
          <p:cNvSpPr>
            <a:spLocks noGrp="1"/>
          </p:cNvSpPr>
          <p:nvPr>
            <p:ph idx="1"/>
          </p:nvPr>
        </p:nvSpPr>
        <p:spPr>
          <a:xfrm>
            <a:off x="190123" y="1104524"/>
            <a:ext cx="11443580" cy="5549773"/>
          </a:xfrm>
        </p:spPr>
        <p:txBody>
          <a:bodyPr/>
          <a:lstStyle/>
          <a:p>
            <a:r>
              <a:rPr lang="en-US" sz="2400" dirty="0">
                <a:latin typeface="Times New Roman" panose="02020603050405020304" pitchFamily="18" charset="0"/>
                <a:cs typeface="Times New Roman" panose="02020603050405020304" pitchFamily="18" charset="0"/>
              </a:rPr>
              <a:t>DHCP (Dynamic Host Configuration Protocol) assigns IP addresses dynamically.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uses a </a:t>
            </a:r>
            <a:r>
              <a:rPr lang="en-US" sz="2400" b="1" dirty="0">
                <a:latin typeface="Times New Roman" panose="02020603050405020304" pitchFamily="18" charset="0"/>
                <a:cs typeface="Times New Roman" panose="02020603050405020304" pitchFamily="18" charset="0"/>
              </a:rPr>
              <a:t>four-step message exchange process</a:t>
            </a:r>
            <a:r>
              <a:rPr lang="en-US" sz="2400" dirty="0">
                <a:latin typeface="Times New Roman" panose="02020603050405020304" pitchFamily="18" charset="0"/>
                <a:cs typeface="Times New Roman" panose="02020603050405020304" pitchFamily="18" charset="0"/>
              </a:rPr>
              <a:t>, commonly referred to as </a:t>
            </a:r>
            <a:r>
              <a:rPr lang="en-US" sz="2400" b="1" dirty="0">
                <a:latin typeface="Times New Roman" panose="02020603050405020304" pitchFamily="18" charset="0"/>
                <a:cs typeface="Times New Roman" panose="02020603050405020304" pitchFamily="18" charset="0"/>
              </a:rPr>
              <a:t>DORA:</a:t>
            </a:r>
            <a:r>
              <a:rPr lang="en-US" sz="2400" dirty="0">
                <a:latin typeface="Times New Roman" panose="02020603050405020304" pitchFamily="18" charset="0"/>
                <a:cs typeface="Times New Roman" panose="02020603050405020304" pitchFamily="18" charset="0"/>
              </a:rPr>
              <a:t> Discover, Offer, Request, ACK.</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Vulnerable due to unauthenticated broadcast Discover messages.</a:t>
            </a:r>
          </a:p>
          <a:p>
            <a:endParaRPr lang="en-US" dirty="0"/>
          </a:p>
        </p:txBody>
      </p:sp>
    </p:spTree>
    <p:extLst>
      <p:ext uri="{BB962C8B-B14F-4D97-AF65-F5344CB8AC3E}">
        <p14:creationId xmlns:p14="http://schemas.microsoft.com/office/powerpoint/2010/main" val="260283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C2B5-2A36-D54E-198C-92F0382B01EE}"/>
              </a:ext>
            </a:extLst>
          </p:cNvPr>
          <p:cNvSpPr>
            <a:spLocks noGrp="1"/>
          </p:cNvSpPr>
          <p:nvPr>
            <p:ph type="title"/>
          </p:nvPr>
        </p:nvSpPr>
        <p:spPr>
          <a:xfrm>
            <a:off x="199177" y="18256"/>
            <a:ext cx="11760452" cy="950465"/>
          </a:xfrm>
        </p:spPr>
        <p:txBody>
          <a:bodyPr>
            <a:normAutofit/>
          </a:bodyPr>
          <a:lstStyle/>
          <a:p>
            <a:r>
              <a:rPr lang="en-US" sz="4000" dirty="0">
                <a:latin typeface="Times New Roman" panose="02020603050405020304" pitchFamily="18" charset="0"/>
                <a:cs typeface="Times New Roman" panose="02020603050405020304" pitchFamily="18" charset="0"/>
              </a:rPr>
              <a:t>                       DHCP Starvation Attack</a:t>
            </a:r>
          </a:p>
        </p:txBody>
      </p:sp>
      <p:sp>
        <p:nvSpPr>
          <p:cNvPr id="3" name="Content Placeholder 2">
            <a:extLst>
              <a:ext uri="{FF2B5EF4-FFF2-40B4-BE49-F238E27FC236}">
                <a16:creationId xmlns:a16="http://schemas.microsoft.com/office/drawing/2014/main" id="{360FC8F8-4BB4-674D-9E78-E6F0803DEBD3}"/>
              </a:ext>
            </a:extLst>
          </p:cNvPr>
          <p:cNvSpPr>
            <a:spLocks noGrp="1"/>
          </p:cNvSpPr>
          <p:nvPr>
            <p:ph idx="1"/>
          </p:nvPr>
        </p:nvSpPr>
        <p:spPr>
          <a:xfrm>
            <a:off x="199177" y="968722"/>
            <a:ext cx="11760452" cy="5871024"/>
          </a:xfrm>
        </p:spPr>
        <p:txBody>
          <a:bodyPr>
            <a:normAutofit/>
          </a:bodyPr>
          <a:lstStyle/>
          <a:p>
            <a:r>
              <a:rPr lang="en-US" sz="2400" dirty="0">
                <a:latin typeface="Times New Roman" panose="02020603050405020304" pitchFamily="18" charset="0"/>
                <a:cs typeface="Times New Roman" panose="02020603050405020304" pitchFamily="18" charset="0"/>
              </a:rPr>
              <a:t>is a type of Denial-of-Service (DoS) attack targeting the Dynamic Host Configuration Protocol (DHCP) server</a:t>
            </a:r>
          </a:p>
          <a:p>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Attacker floods the network with spoofed DHCP Discover packets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Exhausts server IP pool → denial of service for legitimate clients, Because each Discover message appears to come from a different client, the server allocates a new IP address for each one, eventually running out of addresses to assign.</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Typically uses tools like Yersinia.</a:t>
            </a:r>
          </a:p>
        </p:txBody>
      </p:sp>
    </p:spTree>
    <p:extLst>
      <p:ext uri="{BB962C8B-B14F-4D97-AF65-F5344CB8AC3E}">
        <p14:creationId xmlns:p14="http://schemas.microsoft.com/office/powerpoint/2010/main" val="270464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8812-B3DD-E539-B550-AFC470FBAFA3}"/>
              </a:ext>
            </a:extLst>
          </p:cNvPr>
          <p:cNvSpPr>
            <a:spLocks noGrp="1"/>
          </p:cNvSpPr>
          <p:nvPr>
            <p:ph type="title"/>
          </p:nvPr>
        </p:nvSpPr>
        <p:spPr>
          <a:xfrm>
            <a:off x="205212" y="18256"/>
            <a:ext cx="11781574" cy="805609"/>
          </a:xfrm>
        </p:spPr>
        <p:txBody>
          <a:bodyPr/>
          <a:lstStyle/>
          <a:p>
            <a:r>
              <a:rPr lang="en-US" b="1" dirty="0"/>
              <a:t>                                </a:t>
            </a:r>
            <a:r>
              <a:rPr lang="en-US" sz="4000" dirty="0">
                <a:latin typeface="Times New Roman" panose="02020603050405020304" pitchFamily="18" charset="0"/>
                <a:cs typeface="Times New Roman" panose="02020603050405020304" pitchFamily="18" charset="0"/>
              </a:rPr>
              <a:t>Defense Mechanisms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91DD33-D567-6E29-8548-F6EB02FCA90A}"/>
              </a:ext>
            </a:extLst>
          </p:cNvPr>
          <p:cNvSpPr>
            <a:spLocks noGrp="1"/>
          </p:cNvSpPr>
          <p:nvPr>
            <p:ph idx="1"/>
          </p:nvPr>
        </p:nvSpPr>
        <p:spPr>
          <a:xfrm>
            <a:off x="205215" y="887240"/>
            <a:ext cx="11781574" cy="5794217"/>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DHCP Snooping: filters traffic from untrusted ports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Port Security: limits the number of MAC addresses allowed on a single port.</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Rate Limiting: sets a maximum threshold of DHCP requests per second.</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This work: Behavioral detection via entropy + active mitigation.</a:t>
            </a:r>
          </a:p>
        </p:txBody>
      </p:sp>
    </p:spTree>
    <p:extLst>
      <p:ext uri="{BB962C8B-B14F-4D97-AF65-F5344CB8AC3E}">
        <p14:creationId xmlns:p14="http://schemas.microsoft.com/office/powerpoint/2010/main" val="418546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250F-554C-443D-F248-6C528E3887E6}"/>
              </a:ext>
            </a:extLst>
          </p:cNvPr>
          <p:cNvSpPr>
            <a:spLocks noGrp="1"/>
          </p:cNvSpPr>
          <p:nvPr>
            <p:ph type="title"/>
          </p:nvPr>
        </p:nvSpPr>
        <p:spPr>
          <a:xfrm>
            <a:off x="181069" y="18255"/>
            <a:ext cx="11606543" cy="896145"/>
          </a:xfrm>
        </p:spPr>
        <p:txBody>
          <a:bodyPr/>
          <a:lstStyle/>
          <a:p>
            <a:r>
              <a:rPr lang="en-US" dirty="0"/>
              <a:t>                                           </a:t>
            </a:r>
            <a:r>
              <a:rPr lang="en-US" sz="4000" dirty="0">
                <a:latin typeface="Times New Roman" panose="02020603050405020304" pitchFamily="18" charset="0"/>
                <a:cs typeface="Times New Roman" panose="02020603050405020304" pitchFamily="18" charset="0"/>
              </a:rPr>
              <a:t>Entropy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2278EB-CF34-908A-95BA-7414FD3B2AB7}"/>
              </a:ext>
            </a:extLst>
          </p:cNvPr>
          <p:cNvSpPr>
            <a:spLocks noGrp="1"/>
          </p:cNvSpPr>
          <p:nvPr>
            <p:ph idx="1"/>
          </p:nvPr>
        </p:nvSpPr>
        <p:spPr>
          <a:xfrm>
            <a:off x="181069" y="986828"/>
            <a:ext cx="11606543" cy="5685576"/>
          </a:xfrm>
        </p:spPr>
        <p:txBody>
          <a:bodyPr>
            <a:normAutofit/>
          </a:bodyPr>
          <a:lstStyle/>
          <a:p>
            <a:r>
              <a:rPr lang="en-US" sz="2400" dirty="0">
                <a:latin typeface="Times New Roman" panose="02020603050405020304" pitchFamily="18" charset="0"/>
                <a:cs typeface="Times New Roman" panose="02020603050405020304" pitchFamily="18" charset="0"/>
              </a:rPr>
              <a:t>Shannon entropy quantifies randomness or unpredictability.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is used to detect anomalies</a:t>
            </a:r>
            <a:r>
              <a:rPr lang="en-US" sz="2400" dirty="0">
                <a:latin typeface="Times New Roman" panose="02020603050405020304" pitchFamily="18" charset="0"/>
                <a:cs typeface="Times New Roman" panose="02020603050405020304" pitchFamily="18" charset="0"/>
              </a:rPr>
              <a:t>. A sudden drop or increase in entropy may indicate unusual patterns—such as automated attacks, spoofing, or flooding—compared to the baseline of normal behavior.</a:t>
            </a:r>
          </a:p>
          <a:p>
            <a:pPr lvl="1"/>
            <a:r>
              <a:rPr lang="en-US" sz="2000" b="1" dirty="0">
                <a:latin typeface="Times New Roman" panose="02020603050405020304" pitchFamily="18" charset="0"/>
                <a:cs typeface="Times New Roman" panose="02020603050405020304" pitchFamily="18" charset="0"/>
              </a:rPr>
              <a:t>High entropy </a:t>
            </a:r>
            <a:r>
              <a:rPr lang="en-US" sz="2000" dirty="0">
                <a:latin typeface="Times New Roman" panose="02020603050405020304" pitchFamily="18" charset="0"/>
                <a:cs typeface="Times New Roman" panose="02020603050405020304" pitchFamily="18" charset="0"/>
              </a:rPr>
              <a:t>in MAC addresses or packet timing may indicate diverse, random, or bursty behavior (normal traffic).</a:t>
            </a:r>
          </a:p>
          <a:p>
            <a:pPr lvl="1"/>
            <a:r>
              <a:rPr lang="en-US" sz="2000" b="1" dirty="0">
                <a:latin typeface="Times New Roman" panose="02020603050405020304" pitchFamily="18" charset="0"/>
                <a:cs typeface="Times New Roman" panose="02020603050405020304" pitchFamily="18" charset="0"/>
              </a:rPr>
              <a:t>Low entropy </a:t>
            </a:r>
            <a:r>
              <a:rPr lang="en-US" sz="2000" dirty="0">
                <a:latin typeface="Times New Roman" panose="02020603050405020304" pitchFamily="18" charset="0"/>
                <a:cs typeface="Times New Roman" panose="02020603050405020304" pitchFamily="18" charset="0"/>
              </a:rPr>
              <a:t>may suggest repetitive or forged traffic, such as identical MAC addresses or fixed inter-arrival times (suspicious patterns)</a:t>
            </a:r>
          </a:p>
          <a:p>
            <a:pPr lvl="1"/>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Applied to MAC addresses (H_MAC) and inter-arrival times (H_IAT).</a:t>
            </a: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BE8C80-A84B-00BE-8819-5D78E9989629}"/>
              </a:ext>
            </a:extLst>
          </p:cNvPr>
          <p:cNvPicPr>
            <a:picLocks noChangeAspect="1"/>
          </p:cNvPicPr>
          <p:nvPr/>
        </p:nvPicPr>
        <p:blipFill>
          <a:blip r:embed="rId2"/>
          <a:stretch>
            <a:fillRect/>
          </a:stretch>
        </p:blipFill>
        <p:spPr>
          <a:xfrm>
            <a:off x="4191754" y="1327717"/>
            <a:ext cx="2453489" cy="980917"/>
          </a:xfrm>
          <a:prstGeom prst="rect">
            <a:avLst/>
          </a:prstGeom>
        </p:spPr>
      </p:pic>
    </p:spTree>
    <p:extLst>
      <p:ext uri="{BB962C8B-B14F-4D97-AF65-F5344CB8AC3E}">
        <p14:creationId xmlns:p14="http://schemas.microsoft.com/office/powerpoint/2010/main" val="134191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2619-0823-3085-7A70-83E7352EC811}"/>
              </a:ext>
            </a:extLst>
          </p:cNvPr>
          <p:cNvSpPr>
            <a:spLocks noGrp="1"/>
          </p:cNvSpPr>
          <p:nvPr>
            <p:ph type="title"/>
          </p:nvPr>
        </p:nvSpPr>
        <p:spPr>
          <a:xfrm>
            <a:off x="223320" y="0"/>
            <a:ext cx="11745359" cy="712236"/>
          </a:xfrm>
        </p:spPr>
        <p:txBody>
          <a:bodyPr/>
          <a:lstStyle/>
          <a:p>
            <a:r>
              <a:rPr lang="en-US" b="1" dirty="0"/>
              <a:t>                     </a:t>
            </a:r>
            <a:r>
              <a:rPr lang="en-US" sz="4000" dirty="0">
                <a:latin typeface="Times New Roman" panose="02020603050405020304" pitchFamily="18" charset="0"/>
                <a:cs typeface="Times New Roman" panose="02020603050405020304" pitchFamily="18" charset="0"/>
              </a:rPr>
              <a:t>Detection Mechanism (Method)</a:t>
            </a:r>
            <a:endParaRPr lang="en-US" dirty="0"/>
          </a:p>
        </p:txBody>
      </p:sp>
      <p:sp>
        <p:nvSpPr>
          <p:cNvPr id="3" name="Content Placeholder 2">
            <a:extLst>
              <a:ext uri="{FF2B5EF4-FFF2-40B4-BE49-F238E27FC236}">
                <a16:creationId xmlns:a16="http://schemas.microsoft.com/office/drawing/2014/main" id="{382E9C66-A517-862E-7A74-D90C6A3A996C}"/>
              </a:ext>
            </a:extLst>
          </p:cNvPr>
          <p:cNvSpPr>
            <a:spLocks noGrp="1"/>
          </p:cNvSpPr>
          <p:nvPr>
            <p:ph idx="1"/>
          </p:nvPr>
        </p:nvSpPr>
        <p:spPr>
          <a:xfrm>
            <a:off x="223320" y="727354"/>
            <a:ext cx="11745358" cy="6044637"/>
          </a:xfrm>
        </p:spPr>
        <p:txBody>
          <a:bodyPr>
            <a:normAutofit/>
          </a:bodyPr>
          <a:lstStyle/>
          <a:p>
            <a:r>
              <a:rPr lang="en-US" sz="2400" dirty="0">
                <a:latin typeface="Times New Roman" panose="02020603050405020304" pitchFamily="18" charset="0"/>
                <a:cs typeface="Times New Roman" panose="02020603050405020304" pitchFamily="18" charset="0"/>
              </a:rPr>
              <a:t>The detection mechanism is implemented in Python using the Scapy library to analyze .pcap files :</a:t>
            </a:r>
          </a:p>
          <a:p>
            <a:pPr lvl="1"/>
            <a:r>
              <a:rPr lang="en-US" sz="2000" dirty="0">
                <a:latin typeface="Times New Roman" panose="02020603050405020304" pitchFamily="18" charset="0"/>
                <a:cs typeface="Times New Roman" panose="02020603050405020304" pitchFamily="18" charset="0"/>
              </a:rPr>
              <a:t>Reads .pcap files captured via tcpdump</a:t>
            </a:r>
          </a:p>
          <a:p>
            <a:pPr lvl="1"/>
            <a:r>
              <a:rPr lang="en-US" sz="2000" dirty="0">
                <a:latin typeface="Times New Roman" panose="02020603050405020304" pitchFamily="18" charset="0"/>
                <a:cs typeface="Times New Roman" panose="02020603050405020304" pitchFamily="18" charset="0"/>
              </a:rPr>
              <a:t>Extracts only DHCP Discover packets (MAC &amp; timestamp)</a:t>
            </a:r>
          </a:p>
          <a:p>
            <a:pPr lvl="1"/>
            <a:r>
              <a:rPr lang="en-US" sz="2000" dirty="0">
                <a:latin typeface="Times New Roman" panose="02020603050405020304" pitchFamily="18" charset="0"/>
                <a:cs typeface="Times New Roman" panose="02020603050405020304" pitchFamily="18" charset="0"/>
              </a:rPr>
              <a:t>Processes packets in fixed-size windows (e.g., 20 packets)</a:t>
            </a:r>
          </a:p>
          <a:p>
            <a:pPr lvl="1"/>
            <a:r>
              <a:rPr lang="en-US" sz="2000" dirty="0">
                <a:latin typeface="Times New Roman" panose="02020603050405020304" pitchFamily="18" charset="0"/>
                <a:cs typeface="Times New Roman" panose="02020603050405020304" pitchFamily="18" charset="0"/>
              </a:rPr>
              <a:t>Inter-arrival times (IATs) are binned into discrete intervals using a bin size of 1 millisecond (0.001 sec) to stabilize entropy estimation. (the bin size determines how finely the IAT values are grouped before entropy calculation)</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Calculates:</a:t>
            </a:r>
          </a:p>
          <a:p>
            <a:pPr lvl="2"/>
            <a:r>
              <a:rPr lang="en-US" dirty="0">
                <a:latin typeface="Times New Roman" panose="02020603050405020304" pitchFamily="18" charset="0"/>
                <a:cs typeface="Times New Roman" panose="02020603050405020304" pitchFamily="18" charset="0"/>
              </a:rPr>
              <a:t>H_MAC: Entropy of MAC addresses</a:t>
            </a:r>
          </a:p>
          <a:p>
            <a:pPr lvl="2"/>
            <a:r>
              <a:rPr lang="en-US" dirty="0">
                <a:latin typeface="Times New Roman" panose="02020603050405020304" pitchFamily="18" charset="0"/>
                <a:cs typeface="Times New Roman" panose="02020603050405020304" pitchFamily="18" charset="0"/>
              </a:rPr>
              <a:t>H_IAT: Entropy of Inter-Arrival Times</a:t>
            </a:r>
          </a:p>
          <a:p>
            <a:pPr lvl="2"/>
            <a:r>
              <a:rPr lang="en-US" dirty="0">
                <a:latin typeface="Times New Roman" panose="02020603050405020304" pitchFamily="18" charset="0"/>
                <a:cs typeface="Times New Roman" panose="02020603050405020304" pitchFamily="18" charset="0"/>
              </a:rPr>
              <a:t>Combines into H_total to decide anomaly</a:t>
            </a:r>
          </a:p>
          <a:p>
            <a:pPr lvl="2"/>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Detection decision:</a:t>
            </a:r>
          </a:p>
          <a:p>
            <a:pPr lvl="1"/>
            <a:r>
              <a:rPr lang="en-US" sz="2000" dirty="0">
                <a:latin typeface="Times New Roman" panose="02020603050405020304" pitchFamily="18" charset="0"/>
                <a:cs typeface="Times New Roman" panose="02020603050405020304" pitchFamily="18" charset="0"/>
              </a:rPr>
              <a:t>If H_total &lt; </a:t>
            </a:r>
            <a:r>
              <a:rPr lang="el-GR" sz="2000" dirty="0">
                <a:latin typeface="Times New Roman" panose="02020603050405020304" pitchFamily="18" charset="0"/>
                <a:cs typeface="Times New Roman" panose="02020603050405020304" pitchFamily="18" charset="0"/>
              </a:rPr>
              <a:t>θ → </a:t>
            </a:r>
            <a:r>
              <a:rPr lang="en-US" sz="2000" dirty="0">
                <a:latin typeface="Times New Roman" panose="02020603050405020304" pitchFamily="18" charset="0"/>
                <a:cs typeface="Times New Roman" panose="02020603050405020304" pitchFamily="18" charset="0"/>
              </a:rPr>
              <a:t>Anomaly Detected (</a:t>
            </a:r>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 0.6)</a:t>
            </a:r>
          </a:p>
          <a:p>
            <a:pPr lvl="1"/>
            <a:r>
              <a:rPr lang="en-US" sz="2000" dirty="0">
                <a:latin typeface="Times New Roman" panose="02020603050405020304" pitchFamily="18" charset="0"/>
                <a:cs typeface="Times New Roman" panose="02020603050405020304" pitchFamily="18" charset="0"/>
              </a:rPr>
              <a:t>Triggers mitigation</a:t>
            </a:r>
          </a:p>
          <a:p>
            <a:pPr lvl="1"/>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20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F06C-44F7-1BD8-A057-5EF33C374AC0}"/>
              </a:ext>
            </a:extLst>
          </p:cNvPr>
          <p:cNvSpPr>
            <a:spLocks noGrp="1"/>
          </p:cNvSpPr>
          <p:nvPr>
            <p:ph type="title"/>
          </p:nvPr>
        </p:nvSpPr>
        <p:spPr>
          <a:xfrm>
            <a:off x="244443" y="93522"/>
            <a:ext cx="11796665" cy="811825"/>
          </a:xfrm>
        </p:spPr>
        <p:txBody>
          <a:bodyPr>
            <a:normAutofit/>
          </a:bodyPr>
          <a:lstStyle/>
          <a:p>
            <a:r>
              <a:rPr lang="en-US" sz="4000" dirty="0">
                <a:latin typeface="Times New Roman" panose="02020603050405020304" pitchFamily="18" charset="0"/>
                <a:cs typeface="Times New Roman" panose="02020603050405020304" pitchFamily="18" charset="0"/>
              </a:rPr>
              <a:t>                  Detection Mechanism (Method)</a:t>
            </a:r>
          </a:p>
        </p:txBody>
      </p:sp>
      <p:sp>
        <p:nvSpPr>
          <p:cNvPr id="3" name="Content Placeholder 2">
            <a:extLst>
              <a:ext uri="{FF2B5EF4-FFF2-40B4-BE49-F238E27FC236}">
                <a16:creationId xmlns:a16="http://schemas.microsoft.com/office/drawing/2014/main" id="{859A0122-87CD-EE9F-5803-BE71D8D6A4B9}"/>
              </a:ext>
            </a:extLst>
          </p:cNvPr>
          <p:cNvSpPr>
            <a:spLocks noGrp="1"/>
          </p:cNvSpPr>
          <p:nvPr>
            <p:ph idx="1"/>
          </p:nvPr>
        </p:nvSpPr>
        <p:spPr>
          <a:xfrm>
            <a:off x="197667" y="905346"/>
            <a:ext cx="11796665" cy="5794217"/>
          </a:xfrm>
        </p:spPr>
        <p:txBody>
          <a:bodyPr/>
          <a:lstStyle/>
          <a:p>
            <a:r>
              <a:rPr lang="en-US" sz="2400" dirty="0">
                <a:latin typeface="Times New Roman" panose="02020603050405020304" pitchFamily="18" charset="0"/>
                <a:cs typeface="Times New Roman" panose="02020603050405020304" pitchFamily="18" charset="0"/>
              </a:rPr>
              <a:t>Mitigation:</a:t>
            </a:r>
          </a:p>
          <a:p>
            <a:pPr lvl="1"/>
            <a:r>
              <a:rPr lang="en-US" sz="2000" dirty="0">
                <a:latin typeface="Times New Roman" panose="02020603050405020304" pitchFamily="18" charset="0"/>
                <a:cs typeface="Times New Roman" panose="02020603050405020304" pitchFamily="18" charset="0"/>
              </a:rPr>
              <a:t>Enforces a lease rate limit R = 5 per second</a:t>
            </a:r>
          </a:p>
          <a:p>
            <a:pPr lvl="1"/>
            <a:r>
              <a:rPr lang="en-US" sz="2000" dirty="0">
                <a:latin typeface="Times New Roman" panose="02020603050405020304" pitchFamily="18" charset="0"/>
                <a:cs typeface="Times New Roman" panose="02020603050405020304" pitchFamily="18" charset="0"/>
              </a:rPr>
              <a:t>Blocks excessive DHCP Discover traffic</a:t>
            </a:r>
          </a:p>
          <a:p>
            <a:pPr marL="457200" lvl="1" indent="0">
              <a:buNone/>
            </a:pPr>
            <a:endParaRPr lang="en-US" sz="22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Performance metrics are computed after analysis:</a:t>
            </a:r>
          </a:p>
          <a:p>
            <a:pPr lvl="1"/>
            <a:r>
              <a:rPr lang="en-US" sz="2000" dirty="0">
                <a:latin typeface="Times New Roman" panose="02020603050405020304" pitchFamily="18" charset="0"/>
                <a:cs typeface="Times New Roman" panose="02020603050405020304" pitchFamily="18" charset="0"/>
              </a:rPr>
              <a:t>True Positives (TP): Number of attack windows correctly identified. </a:t>
            </a:r>
          </a:p>
          <a:p>
            <a:pPr lvl="1"/>
            <a:r>
              <a:rPr lang="en-US" sz="2000" dirty="0">
                <a:latin typeface="Times New Roman" panose="02020603050405020304" pitchFamily="18" charset="0"/>
                <a:cs typeface="Times New Roman" panose="02020603050405020304" pitchFamily="18" charset="0"/>
              </a:rPr>
              <a:t>False Negatives (FN): Number of attack windows missed. </a:t>
            </a:r>
          </a:p>
          <a:p>
            <a:pPr lvl="1"/>
            <a:r>
              <a:rPr lang="en-US" sz="2000" dirty="0">
                <a:latin typeface="Times New Roman" panose="02020603050405020304" pitchFamily="18" charset="0"/>
                <a:cs typeface="Times New Roman" panose="02020603050405020304" pitchFamily="18" charset="0"/>
              </a:rPr>
              <a:t>Accuracy: Percentage of correct classifications (TP / total). </a:t>
            </a:r>
          </a:p>
          <a:p>
            <a:pPr lvl="1"/>
            <a:r>
              <a:rPr lang="en-US" sz="2000" dirty="0">
                <a:latin typeface="Times New Roman" panose="02020603050405020304" pitchFamily="18" charset="0"/>
                <a:cs typeface="Times New Roman" panose="02020603050405020304" pitchFamily="18" charset="0"/>
              </a:rPr>
              <a:t>Precision: How many detected anomalies were actually attacks. </a:t>
            </a:r>
          </a:p>
          <a:p>
            <a:pPr lvl="1"/>
            <a:r>
              <a:rPr lang="en-US" sz="2000" dirty="0">
                <a:latin typeface="Times New Roman" panose="02020603050405020304" pitchFamily="18" charset="0"/>
                <a:cs typeface="Times New Roman" panose="02020603050405020304" pitchFamily="18" charset="0"/>
              </a:rPr>
              <a:t>Recall: How many actual attacks were correctly detected. </a:t>
            </a:r>
          </a:p>
          <a:p>
            <a:pPr lvl="1"/>
            <a:r>
              <a:rPr lang="en-US" sz="2000" dirty="0">
                <a:latin typeface="Times New Roman" panose="02020603050405020304" pitchFamily="18" charset="0"/>
                <a:cs typeface="Times New Roman" panose="02020603050405020304" pitchFamily="18" charset="0"/>
              </a:rPr>
              <a:t>F1-score: Harmonic mean of precision and recall. </a:t>
            </a:r>
          </a:p>
          <a:p>
            <a:pPr lvl="1"/>
            <a:r>
              <a:rPr lang="en-US" sz="2000" dirty="0">
                <a:latin typeface="Times New Roman" panose="02020603050405020304" pitchFamily="18" charset="0"/>
                <a:cs typeface="Times New Roman" panose="02020603050405020304" pitchFamily="18" charset="0"/>
              </a:rPr>
              <a:t>Also tracks detection delay which is measured as the time elapsed between the first DHCP Discover packet and the last packet in the first anomalous window. It is calculated as</a:t>
            </a:r>
          </a:p>
          <a:p>
            <a:pPr marL="457200" lvl="1" indent="0">
              <a:buNone/>
            </a:pPr>
            <a:r>
              <a:rPr lang="en-US" sz="2000" dirty="0">
                <a:latin typeface="Times New Roman" panose="02020603050405020304" pitchFamily="18" charset="0"/>
                <a:cs typeface="Times New Roman" panose="02020603050405020304" pitchFamily="18" charset="0"/>
              </a:rPr>
              <a:t>      (Detection Time = ‘timestamp of detection’ − ‘attack start time’)</a:t>
            </a:r>
          </a:p>
          <a:p>
            <a:endParaRPr lang="en-US" dirty="0"/>
          </a:p>
        </p:txBody>
      </p:sp>
    </p:spTree>
    <p:extLst>
      <p:ext uri="{BB962C8B-B14F-4D97-AF65-F5344CB8AC3E}">
        <p14:creationId xmlns:p14="http://schemas.microsoft.com/office/powerpoint/2010/main" val="8227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AB45-B427-936F-61F5-A87BA99F379C}"/>
              </a:ext>
            </a:extLst>
          </p:cNvPr>
          <p:cNvSpPr>
            <a:spLocks noGrp="1"/>
          </p:cNvSpPr>
          <p:nvPr>
            <p:ph type="title"/>
          </p:nvPr>
        </p:nvSpPr>
        <p:spPr>
          <a:xfrm>
            <a:off x="235390" y="93523"/>
            <a:ext cx="11721220" cy="712236"/>
          </a:xfrm>
        </p:spPr>
        <p:txBody>
          <a:bodyPr>
            <a:normAutofit/>
          </a:bodyPr>
          <a:lstStyle/>
          <a:p>
            <a:r>
              <a:rPr lang="en-US" sz="4000" dirty="0">
                <a:latin typeface="Times New Roman" panose="02020603050405020304" pitchFamily="18" charset="0"/>
                <a:cs typeface="Times New Roman" panose="02020603050405020304" pitchFamily="18" charset="0"/>
              </a:rPr>
              <a:t>                      GNS3 Testbed Topology</a:t>
            </a:r>
          </a:p>
        </p:txBody>
      </p:sp>
      <p:sp>
        <p:nvSpPr>
          <p:cNvPr id="3" name="Content Placeholder 2">
            <a:extLst>
              <a:ext uri="{FF2B5EF4-FFF2-40B4-BE49-F238E27FC236}">
                <a16:creationId xmlns:a16="http://schemas.microsoft.com/office/drawing/2014/main" id="{283E0E0F-C4A2-022F-D60B-EE074CC706B8}"/>
              </a:ext>
            </a:extLst>
          </p:cNvPr>
          <p:cNvSpPr>
            <a:spLocks noGrp="1"/>
          </p:cNvSpPr>
          <p:nvPr>
            <p:ph idx="1"/>
          </p:nvPr>
        </p:nvSpPr>
        <p:spPr>
          <a:xfrm>
            <a:off x="235390" y="869134"/>
            <a:ext cx="11721220" cy="5895344"/>
          </a:xfrm>
        </p:spPr>
        <p:txBody>
          <a:bodyPr>
            <a:normAutofit/>
          </a:bodyPr>
          <a:lstStyle/>
          <a:p>
            <a:r>
              <a:rPr lang="en-US" sz="2400" dirty="0">
                <a:latin typeface="Times New Roman" panose="02020603050405020304" pitchFamily="18" charset="0"/>
                <a:cs typeface="Times New Roman" panose="02020603050405020304" pitchFamily="18" charset="0"/>
              </a:rPr>
              <a:t>Includes Kali Linux (attack/benign traffic), PCs, and DHCP server.</a:t>
            </a:r>
          </a:p>
          <a:p>
            <a:r>
              <a:rPr lang="en-US" sz="2400" dirty="0">
                <a:latin typeface="Times New Roman" panose="02020603050405020304" pitchFamily="18" charset="0"/>
                <a:cs typeface="Times New Roman" panose="02020603050405020304" pitchFamily="18" charset="0"/>
              </a:rPr>
              <a:t>Traffic captured with tcpdump.</a:t>
            </a:r>
          </a:p>
          <a:p>
            <a:r>
              <a:rPr lang="en-US" sz="2400" dirty="0">
                <a:latin typeface="Times New Roman" panose="02020603050405020304" pitchFamily="18" charset="0"/>
                <a:cs typeface="Times New Roman" panose="02020603050405020304" pitchFamily="18" charset="0"/>
              </a:rPr>
              <a:t>Traces analyzed offline.</a:t>
            </a:r>
          </a:p>
          <a:p>
            <a:r>
              <a:rPr lang="en-US" sz="2400" dirty="0">
                <a:latin typeface="Times New Roman" panose="02020603050405020304" pitchFamily="18" charset="0"/>
                <a:cs typeface="Times New Roman" panose="02020603050405020304" pitchFamily="18" charset="0"/>
              </a:rPr>
              <a:t>Two scenarios:</a:t>
            </a:r>
          </a:p>
          <a:p>
            <a:pPr lvl="1"/>
            <a:r>
              <a:rPr lang="en-US" dirty="0">
                <a:latin typeface="Times New Roman" panose="02020603050405020304" pitchFamily="18" charset="0"/>
                <a:cs typeface="Times New Roman" panose="02020603050405020304" pitchFamily="18" charset="0"/>
              </a:rPr>
              <a:t>Attack trace using Yersinia.</a:t>
            </a:r>
          </a:p>
          <a:p>
            <a:pPr lvl="1"/>
            <a:r>
              <a:rPr lang="en-US" dirty="0">
                <a:latin typeface="Times New Roman" panose="02020603050405020304" pitchFamily="18" charset="0"/>
                <a:cs typeface="Times New Roman" panose="02020603050405020304" pitchFamily="18" charset="0"/>
              </a:rPr>
              <a:t>Benign trace using Python script.</a:t>
            </a:r>
          </a:p>
        </p:txBody>
      </p:sp>
      <p:pic>
        <p:nvPicPr>
          <p:cNvPr id="4" name="Picture 3">
            <a:extLst>
              <a:ext uri="{FF2B5EF4-FFF2-40B4-BE49-F238E27FC236}">
                <a16:creationId xmlns:a16="http://schemas.microsoft.com/office/drawing/2014/main" id="{9924BF36-2E0B-7A4D-C433-8A94ED8763CB}"/>
              </a:ext>
            </a:extLst>
          </p:cNvPr>
          <p:cNvPicPr>
            <a:picLocks noChangeAspect="1"/>
          </p:cNvPicPr>
          <p:nvPr/>
        </p:nvPicPr>
        <p:blipFill>
          <a:blip r:embed="rId2"/>
          <a:stretch>
            <a:fillRect/>
          </a:stretch>
        </p:blipFill>
        <p:spPr>
          <a:xfrm>
            <a:off x="6096000" y="1743436"/>
            <a:ext cx="5486876" cy="4073416"/>
          </a:xfrm>
          <a:prstGeom prst="rect">
            <a:avLst/>
          </a:prstGeom>
        </p:spPr>
      </p:pic>
    </p:spTree>
    <p:extLst>
      <p:ext uri="{BB962C8B-B14F-4D97-AF65-F5344CB8AC3E}">
        <p14:creationId xmlns:p14="http://schemas.microsoft.com/office/powerpoint/2010/main" val="75809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1220</TotalTime>
  <Words>2458</Words>
  <Application>Microsoft Office PowerPoint</Application>
  <PresentationFormat>Widescreen</PresentationFormat>
  <Paragraphs>415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Segoe UI Emoji</vt:lpstr>
      <vt:lpstr>Times New Roman</vt:lpstr>
      <vt:lpstr>Office Theme</vt:lpstr>
      <vt:lpstr>DEPARTMENT OF COMPUTER ENGINEERING, MODELING, ELECTRONICS AND SYSTEM ENGINEERIN  LM-Telecommunication Engineering: Smart Sensing, Computing and Networking  Network Security </vt:lpstr>
      <vt:lpstr>                            Motivation &amp; Problem</vt:lpstr>
      <vt:lpstr>                                  DHCP Protocol</vt:lpstr>
      <vt:lpstr>                       DHCP Starvation Attack</vt:lpstr>
      <vt:lpstr>                                Defense Mechanisms</vt:lpstr>
      <vt:lpstr>                                           Entropy</vt:lpstr>
      <vt:lpstr>                     Detection Mechanism (Method)</vt:lpstr>
      <vt:lpstr>                  Detection Mechanism (Method)</vt:lpstr>
      <vt:lpstr>                      GNS3 Testbed Topology</vt:lpstr>
      <vt:lpstr>                             Small Attack Scenario (A1)</vt:lpstr>
      <vt:lpstr>          Medium &amp; Large Attack Results (A2 &amp; A3)</vt:lpstr>
      <vt:lpstr>                           Small Benign Scenario (B1)</vt:lpstr>
      <vt:lpstr>        Medium &amp; Large Benign Results (B2 &amp; B3)</vt:lpstr>
      <vt:lpstr>                Evaluation of θ and W Parameters</vt:lpstr>
      <vt:lpstr>              Evaluation of θ and W Parameters</vt:lpstr>
      <vt:lpstr>                 Evaluation of θ and W Parameters</vt:lpstr>
      <vt:lpstr>                  Evaluation of θ and W Parameters</vt:lpstr>
      <vt:lpstr>  Visualization of Lease Rates with Mitigation Threshold</vt:lpstr>
      <vt:lpstr> Visualization of Lease Rates with Mitigation Threshold</vt:lpstr>
      <vt:lpstr> Visualization of Lease Rates with Mitigation Threshold</vt:lpstr>
      <vt:lpstr>                Comparison of Bin Size Impact on Detection</vt:lpstr>
      <vt:lpstr>        Comparison of Bin Size Impact on Detection</vt:lpstr>
      <vt:lpstr>        Comparison of Bin Size Impact on Detection</vt:lpstr>
      <vt:lpstr>         Comparison of Bin Size Impact on Detection</vt:lpstr>
      <vt:lpstr>                Conclusion &amp; Advantages of Approach</vt:lpstr>
      <vt:lpstr>                       Limitations and Future Work</vt:lpstr>
      <vt:lpstr>  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RAMI SALEH</dc:creator>
  <cp:lastModifiedBy>RAMI SALEH</cp:lastModifiedBy>
  <cp:revision>20</cp:revision>
  <dcterms:created xsi:type="dcterms:W3CDTF">2025-06-12T21:03:09Z</dcterms:created>
  <dcterms:modified xsi:type="dcterms:W3CDTF">2025-07-02T15:31:25Z</dcterms:modified>
</cp:coreProperties>
</file>