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sldIdLst>
    <p:sldId id="273" r:id="rId2"/>
    <p:sldId id="291" r:id="rId3"/>
    <p:sldId id="258" r:id="rId4"/>
    <p:sldId id="259" r:id="rId5"/>
    <p:sldId id="284" r:id="rId6"/>
    <p:sldId id="276" r:id="rId7"/>
    <p:sldId id="280" r:id="rId8"/>
    <p:sldId id="282" r:id="rId9"/>
    <p:sldId id="274" r:id="rId10"/>
    <p:sldId id="285" r:id="rId11"/>
    <p:sldId id="278" r:id="rId12"/>
    <p:sldId id="263" r:id="rId13"/>
    <p:sldId id="262" r:id="rId14"/>
    <p:sldId id="265" r:id="rId15"/>
    <p:sldId id="286" r:id="rId16"/>
    <p:sldId id="287" r:id="rId17"/>
    <p:sldId id="279" r:id="rId18"/>
    <p:sldId id="267" r:id="rId19"/>
    <p:sldId id="277" r:id="rId20"/>
    <p:sldId id="288" r:id="rId21"/>
    <p:sldId id="289" r:id="rId22"/>
    <p:sldId id="290" r:id="rId23"/>
    <p:sldId id="275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C7DE7-51F1-4A30-B79F-1615DB84B75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D021D-A529-4D9C-9636-72BB15066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94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D021D-A529-4D9C-9636-72BB150660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BC4A-9838-421D-8297-B4D0C61DFE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71F-533B-44C5-B212-E34C8E4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0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BC4A-9838-421D-8297-B4D0C61DFE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71F-533B-44C5-B212-E34C8E4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2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BC4A-9838-421D-8297-B4D0C61DFE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71F-533B-44C5-B212-E34C8E441CB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4670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BC4A-9838-421D-8297-B4D0C61DFE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71F-533B-44C5-B212-E34C8E4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20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BC4A-9838-421D-8297-B4D0C61DFE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71F-533B-44C5-B212-E34C8E441CB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4391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BC4A-9838-421D-8297-B4D0C61DFE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71F-533B-44C5-B212-E34C8E4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81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BC4A-9838-421D-8297-B4D0C61DFE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71F-533B-44C5-B212-E34C8E4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7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BC4A-9838-421D-8297-B4D0C61DFE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71F-533B-44C5-B212-E34C8E4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6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BC4A-9838-421D-8297-B4D0C61DFE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71F-533B-44C5-B212-E34C8E4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5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BC4A-9838-421D-8297-B4D0C61DFE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71F-533B-44C5-B212-E34C8E4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7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BC4A-9838-421D-8297-B4D0C61DFE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71F-533B-44C5-B212-E34C8E4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2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BC4A-9838-421D-8297-B4D0C61DFE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71F-533B-44C5-B212-E34C8E4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5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BC4A-9838-421D-8297-B4D0C61DFE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71F-533B-44C5-B212-E34C8E4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0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BC4A-9838-421D-8297-B4D0C61DFE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71F-533B-44C5-B212-E34C8E4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1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BC4A-9838-421D-8297-B4D0C61DFE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71F-533B-44C5-B212-E34C8E4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8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BC4A-9838-421D-8297-B4D0C61DFE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3B71F-533B-44C5-B212-E34C8E4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BBC4A-9838-421D-8297-B4D0C61DFE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C3B71F-533B-44C5-B212-E34C8E44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5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6987-92A7-056B-F28C-D1577DD9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227132"/>
            <a:ext cx="10515600" cy="1135826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ENGINEERING, MODELING, ELECTRONICS AND SYSTEM ENGINEERING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LM-Telecommunication Engineering: Smart Sensing, Computing and Networking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Security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IoT Sensor Data Monitoring System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5A44C-E0A7-A53E-E13A-C8251F34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1132"/>
            <a:ext cx="10515600" cy="1231273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by: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Rami Saleh                                 Hussein Mohammed</a:t>
            </a:r>
            <a:endParaRPr lang="en-US" sz="24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788D9-513C-41B0-46EA-BCC7E710D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3"/>
            <a:ext cx="2451798" cy="122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5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4778-7203-DAFE-2110-B9C9D485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03" y="156895"/>
            <a:ext cx="11669917" cy="763573"/>
          </a:xfrm>
        </p:spPr>
        <p:txBody>
          <a:bodyPr>
            <a:normAutofit/>
          </a:bodyPr>
          <a:lstStyle/>
          <a:p>
            <a:r>
              <a:rPr lang="en-US" sz="3600" dirty="0"/>
              <a:t>   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&amp; defense – scenario 1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A5E23-2AE0-340C-CEBB-7A0F1ECE4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03" y="1077362"/>
            <a:ext cx="11669917" cy="562374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attack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997BC3-9D8B-3D51-82A4-5E6434805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69" y="1448553"/>
            <a:ext cx="11669916" cy="525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8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8907-06DB-2BAB-8D20-F5390008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8" y="119916"/>
            <a:ext cx="11753850" cy="776378"/>
          </a:xfrm>
        </p:spPr>
        <p:txBody>
          <a:bodyPr>
            <a:normAutofit/>
          </a:bodyPr>
          <a:lstStyle/>
          <a:p>
            <a:r>
              <a:rPr lang="en-US" sz="3600" dirty="0"/>
              <a:t>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&amp; defense – scenario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41958-73B8-7BA3-0F0F-E3AEA567E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2" y="1133475"/>
            <a:ext cx="11877676" cy="550936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which sent from the server during the beginning of the DOS attack</a:t>
            </a:r>
          </a:p>
        </p:txBody>
      </p:sp>
      <p:pic>
        <p:nvPicPr>
          <p:cNvPr id="6" name="Picture 5" descr="A group of rectangular objects with text&#10;&#10;AI-generated content may be incorrect.">
            <a:extLst>
              <a:ext uri="{FF2B5EF4-FFF2-40B4-BE49-F238E27FC236}">
                <a16:creationId xmlns:a16="http://schemas.microsoft.com/office/drawing/2014/main" id="{AE1C37AC-D754-1893-96E6-F04AEACE8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8" y="2796953"/>
            <a:ext cx="11753850" cy="384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8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FD76-8695-A9F9-D9A2-0B82ECD8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78" y="121215"/>
            <a:ext cx="11398312" cy="811292"/>
          </a:xfrm>
        </p:spPr>
        <p:txBody>
          <a:bodyPr>
            <a:normAutofit/>
          </a:bodyPr>
          <a:lstStyle/>
          <a:p>
            <a:r>
              <a:rPr lang="en-US" sz="3600" dirty="0"/>
              <a:t>   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&amp; defense – scenario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434D6-93BF-666D-437B-7FE97954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77" y="932507"/>
            <a:ext cx="11398313" cy="56131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available options :</a:t>
            </a:r>
          </a:p>
          <a:p>
            <a:pPr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Limiting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Limits requests per IP address(e.g. 10 requests/minute)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server resource exhaustion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 Rules (iptables/ UFW)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suspicious IP addresses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malicious traffic patterns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31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2248-9CDE-6B48-B6D5-172FA25B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6" y="113848"/>
            <a:ext cx="11858624" cy="791499"/>
          </a:xfrm>
        </p:spPr>
        <p:txBody>
          <a:bodyPr>
            <a:normAutofit/>
          </a:bodyPr>
          <a:lstStyle/>
          <a:p>
            <a:r>
              <a:rPr lang="en-US" sz="3600" dirty="0"/>
              <a:t>   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&amp; defense – scenario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0BB68-1657-BE7A-8C62-FC46B1F2E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6" y="1032097"/>
            <a:ext cx="11858624" cy="571205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scenario 1 : the Firewall Rules (iptables/ UFW) was used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Defense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suspicious or unknow IP addresses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30DA06-8CE0-EA57-415E-10DAE245B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6" y="1762125"/>
            <a:ext cx="11776577" cy="477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0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468A-97B1-96A0-132E-F9665716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11" y="129736"/>
            <a:ext cx="11624649" cy="721290"/>
          </a:xfrm>
        </p:spPr>
        <p:txBody>
          <a:bodyPr>
            <a:normAutofit/>
          </a:bodyPr>
          <a:lstStyle/>
          <a:p>
            <a:r>
              <a:rPr lang="en-US" sz="3600" dirty="0"/>
              <a:t>  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&amp; defense – scenario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C5FD9-3768-899D-11BE-D56B65BA0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711" y="851026"/>
            <a:ext cx="11624649" cy="58772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a Data tampering attack &amp; implement a defense mechanism.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tampering attack is when an attacker captures and modifies data and then sends this incorrect data to the server , (e.g.in this case sending incorrect temperature or gas values after modifying it {"gas": 450} → {"gas": 0}    // Fake "safe" reading)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and this causing :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false alarms.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critical events (e.g., gas values leaks).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Corrupts database entries, misleads Node-RED dashboards, and compromises safety.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Manipulate analytics.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90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517E-9887-DF82-8071-221D1FF4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30" y="102575"/>
            <a:ext cx="11841932" cy="848039"/>
          </a:xfrm>
        </p:spPr>
        <p:txBody>
          <a:bodyPr>
            <a:normAutofit/>
          </a:bodyPr>
          <a:lstStyle/>
          <a:p>
            <a:r>
              <a:rPr lang="en-US" sz="3600" dirty="0"/>
              <a:t>     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&amp; defense – scenario 2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6FDA-A687-FDB9-032F-39B3BA63F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30" y="950614"/>
            <a:ext cx="11841932" cy="580481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the packet which sent from the ESP32 to the server by using Wireshark and knowing the format of the data.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1FBFBEF-23A6-C4A4-20BE-2FEE5D605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30" y="1447800"/>
            <a:ext cx="11841932" cy="530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9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7FA3-AC44-014C-E671-ACF12E33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90" y="92365"/>
            <a:ext cx="11787612" cy="885409"/>
          </a:xfrm>
        </p:spPr>
        <p:txBody>
          <a:bodyPr>
            <a:normAutofit/>
          </a:bodyPr>
          <a:lstStyle/>
          <a:p>
            <a:r>
              <a:rPr lang="en-US" sz="3600" dirty="0"/>
              <a:t>   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&amp; defense – scenario 2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D32C-5CC5-D7D2-360A-BFA37735A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90" y="977774"/>
            <a:ext cx="11787612" cy="578786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incorrect temperature &amp; gas values to the server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F3F6D2-AB16-8CE9-79D7-58926B42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0" y="1333499"/>
            <a:ext cx="11787612" cy="543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4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814F-B7B7-B4FB-23A7-8580E56D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18256"/>
            <a:ext cx="11353800" cy="931534"/>
          </a:xfrm>
        </p:spPr>
        <p:txBody>
          <a:bodyPr>
            <a:normAutofit/>
          </a:bodyPr>
          <a:lstStyle/>
          <a:p>
            <a:r>
              <a:rPr lang="en-US" dirty="0"/>
              <a:t>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&amp; defense – scenario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FCF75-AA39-84C1-4281-E8B697B53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949790"/>
            <a:ext cx="11634786" cy="569545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receives the incorrect data and then sends it to the Node-Red </a:t>
            </a:r>
          </a:p>
        </p:txBody>
      </p:sp>
      <p:pic>
        <p:nvPicPr>
          <p:cNvPr id="6" name="Picture 5" descr="A group of colorful rectangular objects&#10;&#10;AI-generated content may be incorrect.">
            <a:extLst>
              <a:ext uri="{FF2B5EF4-FFF2-40B4-BE49-F238E27FC236}">
                <a16:creationId xmlns:a16="http://schemas.microsoft.com/office/drawing/2014/main" id="{E420BCB8-1A6D-57EE-56EC-51A6E5769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7" y="1557197"/>
            <a:ext cx="11708605" cy="39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0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2967-2468-0B9B-711F-3EB0B160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23" y="138789"/>
            <a:ext cx="11841931" cy="802772"/>
          </a:xfrm>
        </p:spPr>
        <p:txBody>
          <a:bodyPr>
            <a:normAutofit/>
          </a:bodyPr>
          <a:lstStyle/>
          <a:p>
            <a:r>
              <a:rPr lang="en-US" sz="3200" dirty="0"/>
              <a:t>  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&amp; defense – scenario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1C85-BD20-DA41-4FA3-B0371A14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23" y="1104523"/>
            <a:ext cx="11841931" cy="5413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available options : 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HMAC-SHA256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(Hash-based Message Authentication Code using SHA-256)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cryptographic mechanism that combines a secret key with a message and applies the SHA-256 hashing algorithm to produce a fixed-size output.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 provides both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ensuring that the message has not been tampered with and that it was generated by someone who knows the shared secret key.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 Rules (iptables/UFW)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suspicious IP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malicious traffic patterns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75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D7BD-AA54-0F9A-7C2A-6D7671D3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06" y="15563"/>
            <a:ext cx="11633703" cy="654393"/>
          </a:xfrm>
        </p:spPr>
        <p:txBody>
          <a:bodyPr>
            <a:normAutofit/>
          </a:bodyPr>
          <a:lstStyle/>
          <a:p>
            <a:r>
              <a:rPr lang="en-US" sz="3200" dirty="0"/>
              <a:t> 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&amp; defense – scenario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7D90-7A89-F4BC-9740-C0F10240E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90" y="669957"/>
            <a:ext cx="11805719" cy="602960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scenario 2 : HMAC-SHA256 was used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ESP32: Sends a JSON payload that includes Data + Hash computed as SHA256(“Gas value, Humidity, Temperature" + secret key)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so, the ESP32 computes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SHA256 hash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data string concatenated with a secret key and then sending it to the server.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E00306-F783-CDD4-C5DA-A084362FD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9" y="2076450"/>
            <a:ext cx="11805719" cy="462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F333-B010-EA06-7968-E658B7A6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04" y="156238"/>
            <a:ext cx="11271564" cy="939231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2AFF-7F58-DA5B-E543-F576DAE6F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04" y="1095470"/>
            <a:ext cx="11271564" cy="5606292"/>
          </a:xfrm>
        </p:spPr>
        <p:txBody>
          <a:bodyPr/>
          <a:lstStyle/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project: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an IoT-based sensor data monitoring system that: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Collects data from MQ2 (gas sensor) and DHT11 (temperature &amp; humidity sensor) using an ESP32 microcontroller.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the data to a Flask server for processing and storage.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verifies data integrity and authenticity using HMAC-SHA256.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system availability against DOS attack.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data in a MySQL database.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Publishes real-time data to HiveMQ Cloud (MQTT broker).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data values in Node-Red dashboard.</a:t>
            </a:r>
          </a:p>
        </p:txBody>
      </p:sp>
    </p:spTree>
    <p:extLst>
      <p:ext uri="{BB962C8B-B14F-4D97-AF65-F5344CB8AC3E}">
        <p14:creationId xmlns:p14="http://schemas.microsoft.com/office/powerpoint/2010/main" val="1421831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DBA2-BC78-C42F-5989-893BE3B7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25" y="84469"/>
            <a:ext cx="11651810" cy="612648"/>
          </a:xfrm>
        </p:spPr>
        <p:txBody>
          <a:bodyPr>
            <a:normAutofit/>
          </a:bodyPr>
          <a:lstStyle/>
          <a:p>
            <a:r>
              <a:rPr lang="en-US" sz="3200" dirty="0"/>
              <a:t>   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&amp; defense – scenario 2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5946-399A-6EFA-AE79-63872CE9C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925" y="697117"/>
            <a:ext cx="11651810" cy="6076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Wireshark , after capture the payload: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if the hash and the data are visible (because it is not encrypted), and the attacker try to change the values, they can't compute a valid hash ( without knowing the secret key), and the server will reject the request.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lightweight and effective way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from ESP32 to the server. 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B34A1A-80E4-4EA9-E88B-169054AAE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08" y="2055137"/>
            <a:ext cx="9581584" cy="471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96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6DC8-F868-3528-D103-8D24D9BC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9" y="84469"/>
            <a:ext cx="11631855" cy="59454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attack &amp; defense – scenario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69E02-CA27-40EB-8EC4-4BFFA6CA1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504" y="679010"/>
            <a:ext cx="11631856" cy="609452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extract the JSON payload and recompute the hash from data + secret in the same way.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hash sent by the ESP32 by comparing it with its own locally computed hash.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they match → data is accepted, and then send it to the Node-Red.</a:t>
            </a:r>
          </a:p>
          <a:p>
            <a:endParaRPr lang="en-US" sz="1800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B0E1F0-5973-80D2-9BB0-ECD01C43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38" y="2218099"/>
            <a:ext cx="11631856" cy="455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7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6D94-0B51-80C5-9887-0D678EB9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27" y="120682"/>
            <a:ext cx="11253457" cy="92046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attack &amp; defense – scenario 2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51FE-F440-7F7E-1D6B-10516E9D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27" y="1041150"/>
            <a:ext cx="11190083" cy="5696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using HMAC-SHA256 provides :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hash ensures that the data hasn't been modified in transit. If even a single bit changes in Gas value, humidity, or temperature, the hash won't match.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Authenticity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including a secret key in the hash that only the ESP32 and server know, it proves that the data came from a trusted source (the ESP32).An attacker who doesn't know the secret can't forge a valid hash even if they know the data format.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1048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13D4-7704-3066-5431-C5044DB7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734"/>
            <a:ext cx="10759288" cy="91141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150F-01BC-7637-C413-E46590F3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41148"/>
            <a:ext cx="10759289" cy="5622201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a secure IoT sensor data monitoring system.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defends against data tampering using HMAC-SHA256 to ensure data integrity and authenticity, while firewall rules defend against DoS attacks. </a:t>
            </a:r>
          </a:p>
          <a:p>
            <a:pPr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Flask server verifies hashes using a shared secret.</a:t>
            </a:r>
          </a:p>
          <a:p>
            <a:pPr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is achieved through MQTT and Node-RED </a:t>
            </a:r>
          </a:p>
          <a:p>
            <a:pPr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architecture showcases a practical and effective approach to IoT security.</a:t>
            </a:r>
          </a:p>
        </p:txBody>
      </p:sp>
    </p:spTree>
    <p:extLst>
      <p:ext uri="{BB962C8B-B14F-4D97-AF65-F5344CB8AC3E}">
        <p14:creationId xmlns:p14="http://schemas.microsoft.com/office/powerpoint/2010/main" val="127980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7D0C-0432-1B51-659F-587FF91F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161925"/>
            <a:ext cx="11820525" cy="6591300"/>
          </a:xfrm>
        </p:spPr>
        <p:txBody>
          <a:bodyPr/>
          <a:lstStyle/>
          <a:p>
            <a:r>
              <a:rPr lang="en-US" dirty="0"/>
              <a:t>          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very much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3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FFC3-A3D8-0B45-780F-9F441756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002"/>
            <a:ext cx="10515600" cy="72432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90444-C7E7-A352-0750-00A0225E9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8650" y="1107557"/>
            <a:ext cx="8754700" cy="5403427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8BCE09-EAA8-9ECA-9547-245DEE7CA8F4}"/>
              </a:ext>
            </a:extLst>
          </p:cNvPr>
          <p:cNvCxnSpPr>
            <a:cxnSpLocks/>
          </p:cNvCxnSpPr>
          <p:nvPr/>
        </p:nvCxnSpPr>
        <p:spPr>
          <a:xfrm flipV="1">
            <a:off x="5984341" y="2877550"/>
            <a:ext cx="989195" cy="68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12DEC5-68BC-3CBC-3F61-33574C712FB1}"/>
              </a:ext>
            </a:extLst>
          </p:cNvPr>
          <p:cNvCxnSpPr>
            <a:cxnSpLocks/>
          </p:cNvCxnSpPr>
          <p:nvPr/>
        </p:nvCxnSpPr>
        <p:spPr>
          <a:xfrm>
            <a:off x="5900711" y="2507197"/>
            <a:ext cx="10728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B10ED8-9EA9-A219-5E56-7F3C9F27800D}"/>
              </a:ext>
            </a:extLst>
          </p:cNvPr>
          <p:cNvSpPr txBox="1"/>
          <p:nvPr/>
        </p:nvSpPr>
        <p:spPr>
          <a:xfrm>
            <a:off x="5395865" y="2034770"/>
            <a:ext cx="165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Tampering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F05EC4-B874-D102-D2E1-CAB29FFC46D8}"/>
              </a:ext>
            </a:extLst>
          </p:cNvPr>
          <p:cNvSpPr txBox="1"/>
          <p:nvPr/>
        </p:nvSpPr>
        <p:spPr>
          <a:xfrm>
            <a:off x="6113957" y="25307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3015B-C4BB-5745-A77C-C9E606C45D47}"/>
              </a:ext>
            </a:extLst>
          </p:cNvPr>
          <p:cNvSpPr txBox="1"/>
          <p:nvPr/>
        </p:nvSpPr>
        <p:spPr>
          <a:xfrm>
            <a:off x="3309774" y="423995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ESP32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C96B13-18F1-F62A-C1F4-A5C98039BC93}"/>
              </a:ext>
            </a:extLst>
          </p:cNvPr>
          <p:cNvSpPr txBox="1"/>
          <p:nvPr/>
        </p:nvSpPr>
        <p:spPr>
          <a:xfrm>
            <a:off x="8564578" y="4970352"/>
            <a:ext cx="1275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65E9A-237A-49B3-DA3D-4C7CB26EC4F0}"/>
              </a:ext>
            </a:extLst>
          </p:cNvPr>
          <p:cNvSpPr txBox="1"/>
          <p:nvPr/>
        </p:nvSpPr>
        <p:spPr>
          <a:xfrm>
            <a:off x="8298928" y="212690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C6AF21-0892-BF1F-E52B-11B755D9069B}"/>
              </a:ext>
            </a:extLst>
          </p:cNvPr>
          <p:cNvSpPr txBox="1"/>
          <p:nvPr/>
        </p:nvSpPr>
        <p:spPr>
          <a:xfrm>
            <a:off x="1634369" y="2137865"/>
            <a:ext cx="250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DHT11 &amp; MQ-2 Sensors</a:t>
            </a:r>
          </a:p>
        </p:txBody>
      </p:sp>
    </p:spTree>
    <p:extLst>
      <p:ext uri="{BB962C8B-B14F-4D97-AF65-F5344CB8AC3E}">
        <p14:creationId xmlns:p14="http://schemas.microsoft.com/office/powerpoint/2010/main" val="374459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3C7E-5E98-EDD0-530C-D95E5056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3" y="130269"/>
            <a:ext cx="11688024" cy="75697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86AE8-7E03-A4DA-C3F1-265E17BE1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283" y="887240"/>
            <a:ext cx="11688024" cy="576705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Layer: ESP32 + Sensors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Layer: Flask server with security measures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Layer: MySQL database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Layer: Node-RED dashboard, which provide Real-time Monitoring Features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5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A544-9285-9E75-6022-796CA57B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50" y="102576"/>
            <a:ext cx="11588436" cy="106532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Data flow in Normal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E4AE2-BD97-0E67-5664-9C87F6CA2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50" y="1167898"/>
            <a:ext cx="11588436" cy="558752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 collects sensor readings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Transmitted via HTTP to Flask server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receives the data and store it in MySQL database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forwarded to Node-Red via MQTT Protocol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visualization on Node-Red dashboard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6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A833-5798-D73F-C2FD-2BC8AC4F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90" y="18594"/>
            <a:ext cx="11630020" cy="730344"/>
          </a:xfrm>
        </p:spPr>
        <p:txBody>
          <a:bodyPr>
            <a:normAutofit/>
          </a:bodyPr>
          <a:lstStyle/>
          <a:p>
            <a:r>
              <a:rPr lang="en-US" sz="3600" dirty="0"/>
              <a:t>   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in Normal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E8A6E-53D4-64E3-8A6F-0CF56594E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748938"/>
            <a:ext cx="11630020" cy="590535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 sends data to the Server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B64475C-EE2A-4133-3C1D-9359CFC72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8" y="1247774"/>
            <a:ext cx="11630020" cy="540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D453-D8E8-6409-09CE-8C27D55B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33" y="84467"/>
            <a:ext cx="11947931" cy="92046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Data flow in Normal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591C-C2E4-287B-6480-3010B1C7A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34" y="1004934"/>
            <a:ext cx="11947931" cy="562220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Flask server after receiving the data from the ESP32 stores it in data base and sends it to the Nod-Red via MQTT protocol.</a:t>
            </a:r>
          </a:p>
        </p:txBody>
      </p:sp>
      <p:pic>
        <p:nvPicPr>
          <p:cNvPr id="7" name="Picture 6" descr="A screenshot of a device&#10;&#10;AI-generated content may be incorrect.">
            <a:extLst>
              <a:ext uri="{FF2B5EF4-FFF2-40B4-BE49-F238E27FC236}">
                <a16:creationId xmlns:a16="http://schemas.microsoft.com/office/drawing/2014/main" id="{02BE680D-888D-938F-AA19-E5AB16195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55" y="1925401"/>
            <a:ext cx="2747909" cy="4701736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0429062-7931-5283-DEF2-D3DBCC071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3" y="1925401"/>
            <a:ext cx="9200022" cy="470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1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E924-D120-77DC-7BEF-548FC5F4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781" y="102575"/>
            <a:ext cx="11262510" cy="98384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attack &amp; defense -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806B-C86E-ABB5-E921-5D219A6B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81" y="1086417"/>
            <a:ext cx="11262510" cy="559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scenarios 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– simulate a DOS attack on the server &amp; implement a defense mechanism.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– simulate a Data tampering attack &amp; implement a defense mechanism.</a:t>
            </a:r>
          </a:p>
        </p:txBody>
      </p:sp>
    </p:spTree>
    <p:extLst>
      <p:ext uri="{BB962C8B-B14F-4D97-AF65-F5344CB8AC3E}">
        <p14:creationId xmlns:p14="http://schemas.microsoft.com/office/powerpoint/2010/main" val="65612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BD73-BCB5-84ED-723E-C828F2F7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99" y="120683"/>
            <a:ext cx="10964501" cy="679418"/>
          </a:xfrm>
        </p:spPr>
        <p:txBody>
          <a:bodyPr>
            <a:normAutofit/>
          </a:bodyPr>
          <a:lstStyle/>
          <a:p>
            <a:r>
              <a:rPr lang="en-US" sz="3600" dirty="0"/>
              <a:t>   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&amp; defense – scenario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4575E-68AF-B6B6-6137-47205AD0C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99" y="1195056"/>
            <a:ext cx="10964501" cy="546829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1 : simulate a DOS attack on the server &amp; implement a defense mechanism.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 attack : floods a Flask server with excessive traffic , overwhelming its resources and making it unavailable to legitimate users (which is ESP32 in this case).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and this causing :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crashes (HTTP timeouts).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overload (MySQL slowdowns).</a:t>
            </a:r>
          </a:p>
          <a:p>
            <a:pPr marL="800100" lvl="1" indent="-342900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 legitimate sensors data.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425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2838</TotalTime>
  <Words>1143</Words>
  <Application>Microsoft Office PowerPoint</Application>
  <PresentationFormat>Widescreen</PresentationFormat>
  <Paragraphs>148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Arial</vt:lpstr>
      <vt:lpstr>Times New Roman</vt:lpstr>
      <vt:lpstr>Trebuchet MS</vt:lpstr>
      <vt:lpstr>Wingdings 3</vt:lpstr>
      <vt:lpstr>Facet</vt:lpstr>
      <vt:lpstr>DEPARTMENT OF COMPUTER ENGINEERING, MODELING, ELECTRONICS AND SYSTEM ENGINEERING   LM-Telecommunication Engineering: Smart Sensing, Computing and Networking  IoT Security Project Title: IoT Sensor Data Monitoring System</vt:lpstr>
      <vt:lpstr>                                      Introduction </vt:lpstr>
      <vt:lpstr>                           System Architecture </vt:lpstr>
      <vt:lpstr>                               System Architecture</vt:lpstr>
      <vt:lpstr>                      Data flow in Normal scenario</vt:lpstr>
      <vt:lpstr>                    Data flow in Normal scenario</vt:lpstr>
      <vt:lpstr>                         Data flow in Normal scenario</vt:lpstr>
      <vt:lpstr>                     attack &amp; defense - scenarios</vt:lpstr>
      <vt:lpstr>                    attack &amp; defense – scenario 1 </vt:lpstr>
      <vt:lpstr>                    attack &amp; defense – scenario 1 </vt:lpstr>
      <vt:lpstr>                 attack &amp; defense – scenario 1 </vt:lpstr>
      <vt:lpstr>                    attack &amp; defense – scenario 1 </vt:lpstr>
      <vt:lpstr>                    attack &amp; defense – scenario 1 </vt:lpstr>
      <vt:lpstr>                   attack &amp; defense – scenario 2</vt:lpstr>
      <vt:lpstr>                      attack &amp; defense – scenario 2</vt:lpstr>
      <vt:lpstr>                    attack &amp; defense – scenario 2</vt:lpstr>
      <vt:lpstr>                      attack &amp; defense – scenario 2</vt:lpstr>
      <vt:lpstr>                         attack &amp; defense – scenario 2</vt:lpstr>
      <vt:lpstr>                        attack &amp; defense – scenario 2</vt:lpstr>
      <vt:lpstr>                          attack &amp; defense – scenario 2</vt:lpstr>
      <vt:lpstr>                              attack &amp; defense – scenario 2</vt:lpstr>
      <vt:lpstr>                    attack &amp; defense – scenario 2</vt:lpstr>
      <vt:lpstr>                                   Conclusion</vt:lpstr>
      <vt:lpstr>                                                     Thank you very much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Hussin Mohammed</dc:creator>
  <cp:lastModifiedBy>RAMI SALEH</cp:lastModifiedBy>
  <cp:revision>30</cp:revision>
  <dcterms:created xsi:type="dcterms:W3CDTF">2025-04-25T21:10:24Z</dcterms:created>
  <dcterms:modified xsi:type="dcterms:W3CDTF">2025-05-10T13:33:50Z</dcterms:modified>
</cp:coreProperties>
</file>