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9" r:id="rId5"/>
    <p:sldId id="274" r:id="rId6"/>
    <p:sldId id="276" r:id="rId7"/>
    <p:sldId id="277" r:id="rId8"/>
    <p:sldId id="261" r:id="rId9"/>
    <p:sldId id="262" r:id="rId10"/>
    <p:sldId id="266" r:id="rId11"/>
    <p:sldId id="267" r:id="rId12"/>
    <p:sldId id="271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96589-8109-4BB8-861D-C46CBA192D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089003-F78C-4DC2-A506-F775C64389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monitoring of gas levels, temperature, and humidity.</a:t>
          </a:r>
        </a:p>
      </dgm:t>
    </dgm:pt>
    <dgm:pt modelId="{B5E5FFDB-3177-48BF-8594-911926793FFF}" type="parTrans" cxnId="{39CB54E5-4097-40DF-9349-EA8E2E44E1A2}">
      <dgm:prSet/>
      <dgm:spPr/>
      <dgm:t>
        <a:bodyPr/>
        <a:lstStyle/>
        <a:p>
          <a:endParaRPr lang="en-US"/>
        </a:p>
      </dgm:t>
    </dgm:pt>
    <dgm:pt modelId="{4F265798-F9DF-4134-9618-C7CC0D4192E5}" type="sibTrans" cxnId="{39CB54E5-4097-40DF-9349-EA8E2E44E1A2}">
      <dgm:prSet/>
      <dgm:spPr/>
      <dgm:t>
        <a:bodyPr/>
        <a:lstStyle/>
        <a:p>
          <a:endParaRPr lang="en-US"/>
        </a:p>
      </dgm:t>
    </dgm:pt>
    <dgm:pt modelId="{0B60C6D6-D6FF-448F-ADFB-1B554E59C2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control of fans and windows based on sensor data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32D35D9-E16F-4F13-A2CE-3EB432891DF7}" type="parTrans" cxnId="{7649533E-5FB3-4133-8C53-E9A1B7C2F068}">
      <dgm:prSet/>
      <dgm:spPr/>
      <dgm:t>
        <a:bodyPr/>
        <a:lstStyle/>
        <a:p>
          <a:endParaRPr lang="en-US"/>
        </a:p>
      </dgm:t>
    </dgm:pt>
    <dgm:pt modelId="{6452C384-4CCD-4FDA-9158-540079E80191}" type="sibTrans" cxnId="{7649533E-5FB3-4133-8C53-E9A1B7C2F068}">
      <dgm:prSet/>
      <dgm:spPr/>
      <dgm:t>
        <a:bodyPr/>
        <a:lstStyle/>
        <a:p>
          <a:endParaRPr lang="en-US"/>
        </a:p>
      </dgm:t>
    </dgm:pt>
    <dgm:pt modelId="{25FDE1DD-416B-41F5-8631-C20139210A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Alerts via email if thresholds are exceeded.</a:t>
          </a:r>
        </a:p>
      </dgm:t>
    </dgm:pt>
    <dgm:pt modelId="{9768F7DE-2208-4454-A266-8CC6C1D7EAC3}" type="parTrans" cxnId="{F06349DD-E190-475F-BEB5-CDCCEEEFB896}">
      <dgm:prSet/>
      <dgm:spPr/>
      <dgm:t>
        <a:bodyPr/>
        <a:lstStyle/>
        <a:p>
          <a:endParaRPr lang="en-US"/>
        </a:p>
      </dgm:t>
    </dgm:pt>
    <dgm:pt modelId="{209FEAFD-E707-491E-AD9F-5A310D54D2DE}" type="sibTrans" cxnId="{F06349DD-E190-475F-BEB5-CDCCEEEFB896}">
      <dgm:prSet/>
      <dgm:spPr/>
      <dgm:t>
        <a:bodyPr/>
        <a:lstStyle/>
        <a:p>
          <a:endParaRPr lang="en-US"/>
        </a:p>
      </dgm:t>
    </dgm:pt>
    <dgm:pt modelId="{B436AB66-B523-4863-B494-CD477FB9F6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Data storage in the cloud for historical analysis.</a:t>
          </a:r>
        </a:p>
      </dgm:t>
    </dgm:pt>
    <dgm:pt modelId="{EE82F323-34C5-47DE-BCCD-D12F04EFC125}" type="parTrans" cxnId="{CE796A2D-B9E5-4D0D-A702-3907030F78C0}">
      <dgm:prSet/>
      <dgm:spPr/>
      <dgm:t>
        <a:bodyPr/>
        <a:lstStyle/>
        <a:p>
          <a:endParaRPr lang="en-US"/>
        </a:p>
      </dgm:t>
    </dgm:pt>
    <dgm:pt modelId="{EA07721B-60E6-46F8-8AC5-AA54283946EE}" type="sibTrans" cxnId="{CE796A2D-B9E5-4D0D-A702-3907030F78C0}">
      <dgm:prSet/>
      <dgm:spPr/>
      <dgm:t>
        <a:bodyPr/>
        <a:lstStyle/>
        <a:p>
          <a:endParaRPr lang="en-US"/>
        </a:p>
      </dgm:t>
    </dgm:pt>
    <dgm:pt modelId="{DD193B66-74AB-4DB4-A65A-7CC05184F2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Scalable and modular design for future enhancements.</a:t>
          </a:r>
        </a:p>
      </dgm:t>
    </dgm:pt>
    <dgm:pt modelId="{1C85ACB9-F06F-46A2-A94C-7A255AC8AEAA}" type="parTrans" cxnId="{E54B4756-A43B-4E13-BC01-80CD9652D6A8}">
      <dgm:prSet/>
      <dgm:spPr/>
      <dgm:t>
        <a:bodyPr/>
        <a:lstStyle/>
        <a:p>
          <a:endParaRPr lang="en-US"/>
        </a:p>
      </dgm:t>
    </dgm:pt>
    <dgm:pt modelId="{B7B01EFA-7E6B-457D-8AB4-FDC33282AD06}" type="sibTrans" cxnId="{E54B4756-A43B-4E13-BC01-80CD9652D6A8}">
      <dgm:prSet/>
      <dgm:spPr/>
      <dgm:t>
        <a:bodyPr/>
        <a:lstStyle/>
        <a:p>
          <a:endParaRPr lang="en-US"/>
        </a:p>
      </dgm:t>
    </dgm:pt>
    <dgm:pt modelId="{3306377A-AE2F-4B92-B1C6-D1C4A2400D5E}" type="pres">
      <dgm:prSet presAssocID="{97196589-8109-4BB8-861D-C46CBA192DA6}" presName="root" presStyleCnt="0">
        <dgm:presLayoutVars>
          <dgm:dir/>
          <dgm:resizeHandles val="exact"/>
        </dgm:presLayoutVars>
      </dgm:prSet>
      <dgm:spPr/>
    </dgm:pt>
    <dgm:pt modelId="{A190A841-7311-43BE-9B20-A28F5D36B30F}" type="pres">
      <dgm:prSet presAssocID="{64089003-F78C-4DC2-A506-F775C643890C}" presName="compNode" presStyleCnt="0"/>
      <dgm:spPr/>
    </dgm:pt>
    <dgm:pt modelId="{BBF2DF58-65FB-4F50-86A5-D96DF5EB8469}" type="pres">
      <dgm:prSet presAssocID="{64089003-F78C-4DC2-A506-F775C64389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0810CC7F-1DA1-4CC1-9268-072A47ECCB4F}" type="pres">
      <dgm:prSet presAssocID="{64089003-F78C-4DC2-A506-F775C643890C}" presName="spaceRect" presStyleCnt="0"/>
      <dgm:spPr/>
    </dgm:pt>
    <dgm:pt modelId="{6C5166FC-F775-442F-A190-8799E6BCE22E}" type="pres">
      <dgm:prSet presAssocID="{64089003-F78C-4DC2-A506-F775C643890C}" presName="textRect" presStyleLbl="revTx" presStyleIdx="0" presStyleCnt="5">
        <dgm:presLayoutVars>
          <dgm:chMax val="1"/>
          <dgm:chPref val="1"/>
        </dgm:presLayoutVars>
      </dgm:prSet>
      <dgm:spPr/>
    </dgm:pt>
    <dgm:pt modelId="{8F848C7C-597F-4B80-9018-972F29CC2A09}" type="pres">
      <dgm:prSet presAssocID="{4F265798-F9DF-4134-9618-C7CC0D4192E5}" presName="sibTrans" presStyleCnt="0"/>
      <dgm:spPr/>
    </dgm:pt>
    <dgm:pt modelId="{BBF07952-42D8-46C0-BA07-A8B5AF10C02D}" type="pres">
      <dgm:prSet presAssocID="{0B60C6D6-D6FF-448F-ADFB-1B554E59C27B}" presName="compNode" presStyleCnt="0"/>
      <dgm:spPr/>
    </dgm:pt>
    <dgm:pt modelId="{4196905E-B3CD-4953-9110-97DBAE5E29E7}" type="pres">
      <dgm:prSet presAssocID="{0B60C6D6-D6FF-448F-ADFB-1B554E59C2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63F9E94-49A0-4BEE-B1D8-6EA03A69517C}" type="pres">
      <dgm:prSet presAssocID="{0B60C6D6-D6FF-448F-ADFB-1B554E59C27B}" presName="spaceRect" presStyleCnt="0"/>
      <dgm:spPr/>
    </dgm:pt>
    <dgm:pt modelId="{D0668DD4-1AAE-476F-B67F-1AC72DF23111}" type="pres">
      <dgm:prSet presAssocID="{0B60C6D6-D6FF-448F-ADFB-1B554E59C27B}" presName="textRect" presStyleLbl="revTx" presStyleIdx="1" presStyleCnt="5">
        <dgm:presLayoutVars>
          <dgm:chMax val="1"/>
          <dgm:chPref val="1"/>
        </dgm:presLayoutVars>
      </dgm:prSet>
      <dgm:spPr/>
    </dgm:pt>
    <dgm:pt modelId="{BFFA7272-8E5F-46D1-A122-59C4866474F5}" type="pres">
      <dgm:prSet presAssocID="{6452C384-4CCD-4FDA-9158-540079E80191}" presName="sibTrans" presStyleCnt="0"/>
      <dgm:spPr/>
    </dgm:pt>
    <dgm:pt modelId="{13DEB893-051B-440A-9AD4-CE48137B9642}" type="pres">
      <dgm:prSet presAssocID="{25FDE1DD-416B-41F5-8631-C20139210ABD}" presName="compNode" presStyleCnt="0"/>
      <dgm:spPr/>
    </dgm:pt>
    <dgm:pt modelId="{343E13E4-0586-4852-B677-D4A731380B7E}" type="pres">
      <dgm:prSet presAssocID="{25FDE1DD-416B-41F5-8631-C20139210A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5B43FD0-2C22-43F4-B20A-8432A38713C1}" type="pres">
      <dgm:prSet presAssocID="{25FDE1DD-416B-41F5-8631-C20139210ABD}" presName="spaceRect" presStyleCnt="0"/>
      <dgm:spPr/>
    </dgm:pt>
    <dgm:pt modelId="{836BAE3F-5A19-43D0-B6DE-0955F8D6F78C}" type="pres">
      <dgm:prSet presAssocID="{25FDE1DD-416B-41F5-8631-C20139210ABD}" presName="textRect" presStyleLbl="revTx" presStyleIdx="2" presStyleCnt="5">
        <dgm:presLayoutVars>
          <dgm:chMax val="1"/>
          <dgm:chPref val="1"/>
        </dgm:presLayoutVars>
      </dgm:prSet>
      <dgm:spPr/>
    </dgm:pt>
    <dgm:pt modelId="{8733E8AE-FB71-4218-92CD-3E7051CD57D4}" type="pres">
      <dgm:prSet presAssocID="{209FEAFD-E707-491E-AD9F-5A310D54D2DE}" presName="sibTrans" presStyleCnt="0"/>
      <dgm:spPr/>
    </dgm:pt>
    <dgm:pt modelId="{36BCAA21-B2DA-4673-A69F-A7161E72306D}" type="pres">
      <dgm:prSet presAssocID="{B436AB66-B523-4863-B494-CD477FB9F6B1}" presName="compNode" presStyleCnt="0"/>
      <dgm:spPr/>
    </dgm:pt>
    <dgm:pt modelId="{78A5E35F-2144-40EA-9049-46FDB218439D}" type="pres">
      <dgm:prSet presAssocID="{B436AB66-B523-4863-B494-CD477FB9F6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B4E3C25-219C-4EE8-96CA-4BFAE535D136}" type="pres">
      <dgm:prSet presAssocID="{B436AB66-B523-4863-B494-CD477FB9F6B1}" presName="spaceRect" presStyleCnt="0"/>
      <dgm:spPr/>
    </dgm:pt>
    <dgm:pt modelId="{9C5F6F61-AFA0-4243-81E9-A250BB5FD4F8}" type="pres">
      <dgm:prSet presAssocID="{B436AB66-B523-4863-B494-CD477FB9F6B1}" presName="textRect" presStyleLbl="revTx" presStyleIdx="3" presStyleCnt="5">
        <dgm:presLayoutVars>
          <dgm:chMax val="1"/>
          <dgm:chPref val="1"/>
        </dgm:presLayoutVars>
      </dgm:prSet>
      <dgm:spPr/>
    </dgm:pt>
    <dgm:pt modelId="{2165FD1D-8C4E-494E-A2AB-9F0F8C929CE9}" type="pres">
      <dgm:prSet presAssocID="{EA07721B-60E6-46F8-8AC5-AA54283946EE}" presName="sibTrans" presStyleCnt="0"/>
      <dgm:spPr/>
    </dgm:pt>
    <dgm:pt modelId="{EF0C1C3E-1C7E-42FB-9BB1-4BF459D390C7}" type="pres">
      <dgm:prSet presAssocID="{DD193B66-74AB-4DB4-A65A-7CC05184F226}" presName="compNode" presStyleCnt="0"/>
      <dgm:spPr/>
    </dgm:pt>
    <dgm:pt modelId="{827BCB4B-B2BF-4C2E-9858-F3EA2D8D7CA5}" type="pres">
      <dgm:prSet presAssocID="{DD193B66-74AB-4DB4-A65A-7CC05184F2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24449A-4CC5-4725-98F0-3D56EC11F243}" type="pres">
      <dgm:prSet presAssocID="{DD193B66-74AB-4DB4-A65A-7CC05184F226}" presName="spaceRect" presStyleCnt="0"/>
      <dgm:spPr/>
    </dgm:pt>
    <dgm:pt modelId="{8DFFFBDD-48B4-4531-B3E9-7FA58C386D3F}" type="pres">
      <dgm:prSet presAssocID="{DD193B66-74AB-4DB4-A65A-7CC05184F22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796A2D-B9E5-4D0D-A702-3907030F78C0}" srcId="{97196589-8109-4BB8-861D-C46CBA192DA6}" destId="{B436AB66-B523-4863-B494-CD477FB9F6B1}" srcOrd="3" destOrd="0" parTransId="{EE82F323-34C5-47DE-BCCD-D12F04EFC125}" sibTransId="{EA07721B-60E6-46F8-8AC5-AA54283946EE}"/>
    <dgm:cxn modelId="{7649533E-5FB3-4133-8C53-E9A1B7C2F068}" srcId="{97196589-8109-4BB8-861D-C46CBA192DA6}" destId="{0B60C6D6-D6FF-448F-ADFB-1B554E59C27B}" srcOrd="1" destOrd="0" parTransId="{132D35D9-E16F-4F13-A2CE-3EB432891DF7}" sibTransId="{6452C384-4CCD-4FDA-9158-540079E80191}"/>
    <dgm:cxn modelId="{E54B4756-A43B-4E13-BC01-80CD9652D6A8}" srcId="{97196589-8109-4BB8-861D-C46CBA192DA6}" destId="{DD193B66-74AB-4DB4-A65A-7CC05184F226}" srcOrd="4" destOrd="0" parTransId="{1C85ACB9-F06F-46A2-A94C-7A255AC8AEAA}" sibTransId="{B7B01EFA-7E6B-457D-8AB4-FDC33282AD06}"/>
    <dgm:cxn modelId="{7064577E-2CE3-45D4-95CF-D1A6C86045BD}" type="presOf" srcId="{0B60C6D6-D6FF-448F-ADFB-1B554E59C27B}" destId="{D0668DD4-1AAE-476F-B67F-1AC72DF23111}" srcOrd="0" destOrd="0" presId="urn:microsoft.com/office/officeart/2018/2/layout/IconLabelList"/>
    <dgm:cxn modelId="{BA93FB87-0F91-4718-AE08-682DDC381726}" type="presOf" srcId="{DD193B66-74AB-4DB4-A65A-7CC05184F226}" destId="{8DFFFBDD-48B4-4531-B3E9-7FA58C386D3F}" srcOrd="0" destOrd="0" presId="urn:microsoft.com/office/officeart/2018/2/layout/IconLabelList"/>
    <dgm:cxn modelId="{A1120CD6-358A-404E-981F-B19A69E739FB}" type="presOf" srcId="{97196589-8109-4BB8-861D-C46CBA192DA6}" destId="{3306377A-AE2F-4B92-B1C6-D1C4A2400D5E}" srcOrd="0" destOrd="0" presId="urn:microsoft.com/office/officeart/2018/2/layout/IconLabelList"/>
    <dgm:cxn modelId="{F06349DD-E190-475F-BEB5-CDCCEEEFB896}" srcId="{97196589-8109-4BB8-861D-C46CBA192DA6}" destId="{25FDE1DD-416B-41F5-8631-C20139210ABD}" srcOrd="2" destOrd="0" parTransId="{9768F7DE-2208-4454-A266-8CC6C1D7EAC3}" sibTransId="{209FEAFD-E707-491E-AD9F-5A310D54D2DE}"/>
    <dgm:cxn modelId="{B7AC5CE0-3475-45FF-8432-B20383F08179}" type="presOf" srcId="{25FDE1DD-416B-41F5-8631-C20139210ABD}" destId="{836BAE3F-5A19-43D0-B6DE-0955F8D6F78C}" srcOrd="0" destOrd="0" presId="urn:microsoft.com/office/officeart/2018/2/layout/IconLabelList"/>
    <dgm:cxn modelId="{39CB54E5-4097-40DF-9349-EA8E2E44E1A2}" srcId="{97196589-8109-4BB8-861D-C46CBA192DA6}" destId="{64089003-F78C-4DC2-A506-F775C643890C}" srcOrd="0" destOrd="0" parTransId="{B5E5FFDB-3177-48BF-8594-911926793FFF}" sibTransId="{4F265798-F9DF-4134-9618-C7CC0D4192E5}"/>
    <dgm:cxn modelId="{E489E2E6-4274-4F61-AB77-263B59979334}" type="presOf" srcId="{B436AB66-B523-4863-B494-CD477FB9F6B1}" destId="{9C5F6F61-AFA0-4243-81E9-A250BB5FD4F8}" srcOrd="0" destOrd="0" presId="urn:microsoft.com/office/officeart/2018/2/layout/IconLabelList"/>
    <dgm:cxn modelId="{0BF110F6-A125-41B0-9208-45E024F98D69}" type="presOf" srcId="{64089003-F78C-4DC2-A506-F775C643890C}" destId="{6C5166FC-F775-442F-A190-8799E6BCE22E}" srcOrd="0" destOrd="0" presId="urn:microsoft.com/office/officeart/2018/2/layout/IconLabelList"/>
    <dgm:cxn modelId="{AD4C01F7-7879-464B-8185-54F6CAA1F5C9}" type="presParOf" srcId="{3306377A-AE2F-4B92-B1C6-D1C4A2400D5E}" destId="{A190A841-7311-43BE-9B20-A28F5D36B30F}" srcOrd="0" destOrd="0" presId="urn:microsoft.com/office/officeart/2018/2/layout/IconLabelList"/>
    <dgm:cxn modelId="{8B2F40BB-905E-4B4A-B2BF-04F645597961}" type="presParOf" srcId="{A190A841-7311-43BE-9B20-A28F5D36B30F}" destId="{BBF2DF58-65FB-4F50-86A5-D96DF5EB8469}" srcOrd="0" destOrd="0" presId="urn:microsoft.com/office/officeart/2018/2/layout/IconLabelList"/>
    <dgm:cxn modelId="{8782BC47-B17B-4C1F-93CA-AB14FA27E456}" type="presParOf" srcId="{A190A841-7311-43BE-9B20-A28F5D36B30F}" destId="{0810CC7F-1DA1-4CC1-9268-072A47ECCB4F}" srcOrd="1" destOrd="0" presId="urn:microsoft.com/office/officeart/2018/2/layout/IconLabelList"/>
    <dgm:cxn modelId="{12E42C3B-8B5D-4AE4-9BEE-9DE2D6E0AA06}" type="presParOf" srcId="{A190A841-7311-43BE-9B20-A28F5D36B30F}" destId="{6C5166FC-F775-442F-A190-8799E6BCE22E}" srcOrd="2" destOrd="0" presId="urn:microsoft.com/office/officeart/2018/2/layout/IconLabelList"/>
    <dgm:cxn modelId="{C622320A-7140-4212-8EC0-99FFBE91E900}" type="presParOf" srcId="{3306377A-AE2F-4B92-B1C6-D1C4A2400D5E}" destId="{8F848C7C-597F-4B80-9018-972F29CC2A09}" srcOrd="1" destOrd="0" presId="urn:microsoft.com/office/officeart/2018/2/layout/IconLabelList"/>
    <dgm:cxn modelId="{5274DAFF-967E-4C59-8FEA-5BDCF73DCD8F}" type="presParOf" srcId="{3306377A-AE2F-4B92-B1C6-D1C4A2400D5E}" destId="{BBF07952-42D8-46C0-BA07-A8B5AF10C02D}" srcOrd="2" destOrd="0" presId="urn:microsoft.com/office/officeart/2018/2/layout/IconLabelList"/>
    <dgm:cxn modelId="{AFA228EE-E511-424D-8C59-5ECF26F5C124}" type="presParOf" srcId="{BBF07952-42D8-46C0-BA07-A8B5AF10C02D}" destId="{4196905E-B3CD-4953-9110-97DBAE5E29E7}" srcOrd="0" destOrd="0" presId="urn:microsoft.com/office/officeart/2018/2/layout/IconLabelList"/>
    <dgm:cxn modelId="{FB1E27BF-71FE-4398-B7B4-C7739F3FFC04}" type="presParOf" srcId="{BBF07952-42D8-46C0-BA07-A8B5AF10C02D}" destId="{163F9E94-49A0-4BEE-B1D8-6EA03A69517C}" srcOrd="1" destOrd="0" presId="urn:microsoft.com/office/officeart/2018/2/layout/IconLabelList"/>
    <dgm:cxn modelId="{63E2E1B4-3478-428F-8CFF-694F34187052}" type="presParOf" srcId="{BBF07952-42D8-46C0-BA07-A8B5AF10C02D}" destId="{D0668DD4-1AAE-476F-B67F-1AC72DF23111}" srcOrd="2" destOrd="0" presId="urn:microsoft.com/office/officeart/2018/2/layout/IconLabelList"/>
    <dgm:cxn modelId="{7C908E63-8B31-4EC9-AAB3-5390327319D8}" type="presParOf" srcId="{3306377A-AE2F-4B92-B1C6-D1C4A2400D5E}" destId="{BFFA7272-8E5F-46D1-A122-59C4866474F5}" srcOrd="3" destOrd="0" presId="urn:microsoft.com/office/officeart/2018/2/layout/IconLabelList"/>
    <dgm:cxn modelId="{797C7A90-DC5D-464B-B6BB-3415FCA8028C}" type="presParOf" srcId="{3306377A-AE2F-4B92-B1C6-D1C4A2400D5E}" destId="{13DEB893-051B-440A-9AD4-CE48137B9642}" srcOrd="4" destOrd="0" presId="urn:microsoft.com/office/officeart/2018/2/layout/IconLabelList"/>
    <dgm:cxn modelId="{AC74866F-B936-4BA7-88B4-0B146EA60C0E}" type="presParOf" srcId="{13DEB893-051B-440A-9AD4-CE48137B9642}" destId="{343E13E4-0586-4852-B677-D4A731380B7E}" srcOrd="0" destOrd="0" presId="urn:microsoft.com/office/officeart/2018/2/layout/IconLabelList"/>
    <dgm:cxn modelId="{929D5456-C465-4876-8015-00EA53C5857B}" type="presParOf" srcId="{13DEB893-051B-440A-9AD4-CE48137B9642}" destId="{15B43FD0-2C22-43F4-B20A-8432A38713C1}" srcOrd="1" destOrd="0" presId="urn:microsoft.com/office/officeart/2018/2/layout/IconLabelList"/>
    <dgm:cxn modelId="{044CE5CD-B92A-4869-9A86-449242A09EFA}" type="presParOf" srcId="{13DEB893-051B-440A-9AD4-CE48137B9642}" destId="{836BAE3F-5A19-43D0-B6DE-0955F8D6F78C}" srcOrd="2" destOrd="0" presId="urn:microsoft.com/office/officeart/2018/2/layout/IconLabelList"/>
    <dgm:cxn modelId="{D55D554C-AFB9-4F62-9CB5-0766D910AA26}" type="presParOf" srcId="{3306377A-AE2F-4B92-B1C6-D1C4A2400D5E}" destId="{8733E8AE-FB71-4218-92CD-3E7051CD57D4}" srcOrd="5" destOrd="0" presId="urn:microsoft.com/office/officeart/2018/2/layout/IconLabelList"/>
    <dgm:cxn modelId="{FD4C2F0D-6299-462A-A37B-1CA44C4E75A5}" type="presParOf" srcId="{3306377A-AE2F-4B92-B1C6-D1C4A2400D5E}" destId="{36BCAA21-B2DA-4673-A69F-A7161E72306D}" srcOrd="6" destOrd="0" presId="urn:microsoft.com/office/officeart/2018/2/layout/IconLabelList"/>
    <dgm:cxn modelId="{012F5E18-1484-416F-85B1-9A5C9F174D1C}" type="presParOf" srcId="{36BCAA21-B2DA-4673-A69F-A7161E72306D}" destId="{78A5E35F-2144-40EA-9049-46FDB218439D}" srcOrd="0" destOrd="0" presId="urn:microsoft.com/office/officeart/2018/2/layout/IconLabelList"/>
    <dgm:cxn modelId="{A188D450-9911-471C-BABE-DB98B662EC10}" type="presParOf" srcId="{36BCAA21-B2DA-4673-A69F-A7161E72306D}" destId="{9B4E3C25-219C-4EE8-96CA-4BFAE535D136}" srcOrd="1" destOrd="0" presId="urn:microsoft.com/office/officeart/2018/2/layout/IconLabelList"/>
    <dgm:cxn modelId="{E9FAF5DE-CE3E-4815-AF5F-A6F692B2FE91}" type="presParOf" srcId="{36BCAA21-B2DA-4673-A69F-A7161E72306D}" destId="{9C5F6F61-AFA0-4243-81E9-A250BB5FD4F8}" srcOrd="2" destOrd="0" presId="urn:microsoft.com/office/officeart/2018/2/layout/IconLabelList"/>
    <dgm:cxn modelId="{9D3AE159-BB1A-4746-8C68-8BDA70D4BFCE}" type="presParOf" srcId="{3306377A-AE2F-4B92-B1C6-D1C4A2400D5E}" destId="{2165FD1D-8C4E-494E-A2AB-9F0F8C929CE9}" srcOrd="7" destOrd="0" presId="urn:microsoft.com/office/officeart/2018/2/layout/IconLabelList"/>
    <dgm:cxn modelId="{D2C5EBB3-A018-427B-BB04-78B3DBC5FFB4}" type="presParOf" srcId="{3306377A-AE2F-4B92-B1C6-D1C4A2400D5E}" destId="{EF0C1C3E-1C7E-42FB-9BB1-4BF459D390C7}" srcOrd="8" destOrd="0" presId="urn:microsoft.com/office/officeart/2018/2/layout/IconLabelList"/>
    <dgm:cxn modelId="{27947688-7AAC-4A54-AA40-4D3B95DF0B45}" type="presParOf" srcId="{EF0C1C3E-1C7E-42FB-9BB1-4BF459D390C7}" destId="{827BCB4B-B2BF-4C2E-9858-F3EA2D8D7CA5}" srcOrd="0" destOrd="0" presId="urn:microsoft.com/office/officeart/2018/2/layout/IconLabelList"/>
    <dgm:cxn modelId="{3608CF66-9B3F-4364-8251-B697ED094D82}" type="presParOf" srcId="{EF0C1C3E-1C7E-42FB-9BB1-4BF459D390C7}" destId="{5024449A-4CC5-4725-98F0-3D56EC11F243}" srcOrd="1" destOrd="0" presId="urn:microsoft.com/office/officeart/2018/2/layout/IconLabelList"/>
    <dgm:cxn modelId="{8AD9E723-EF9F-4136-87F7-2FFC0C34FDAB}" type="presParOf" srcId="{EF0C1C3E-1C7E-42FB-9BB1-4BF459D390C7}" destId="{8DFFFBDD-48B4-4531-B3E9-7FA58C386D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2DF58-65FB-4F50-86A5-D96DF5EB8469}">
      <dsp:nvSpPr>
        <dsp:cNvPr id="0" name=""/>
        <dsp:cNvSpPr/>
      </dsp:nvSpPr>
      <dsp:spPr>
        <a:xfrm>
          <a:off x="1165299" y="161283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166FC-F775-442F-A190-8799E6BCE22E}">
      <dsp:nvSpPr>
        <dsp:cNvPr id="0" name=""/>
        <dsp:cNvSpPr/>
      </dsp:nvSpPr>
      <dsp:spPr>
        <a:xfrm>
          <a:off x="670299" y="2752661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monitoring of gas levels, temperature, and humidity.</a:t>
          </a:r>
        </a:p>
      </dsp:txBody>
      <dsp:txXfrm>
        <a:off x="670299" y="2752661"/>
        <a:ext cx="1800000" cy="1057500"/>
      </dsp:txXfrm>
    </dsp:sp>
    <dsp:sp modelId="{4196905E-B3CD-4953-9110-97DBAE5E29E7}">
      <dsp:nvSpPr>
        <dsp:cNvPr id="0" name=""/>
        <dsp:cNvSpPr/>
      </dsp:nvSpPr>
      <dsp:spPr>
        <a:xfrm>
          <a:off x="3280299" y="161283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68DD4-1AAE-476F-B67F-1AC72DF23111}">
      <dsp:nvSpPr>
        <dsp:cNvPr id="0" name=""/>
        <dsp:cNvSpPr/>
      </dsp:nvSpPr>
      <dsp:spPr>
        <a:xfrm>
          <a:off x="2785299" y="2752661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control of fans and windows based on sensor data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785299" y="2752661"/>
        <a:ext cx="1800000" cy="1057500"/>
      </dsp:txXfrm>
    </dsp:sp>
    <dsp:sp modelId="{343E13E4-0586-4852-B677-D4A731380B7E}">
      <dsp:nvSpPr>
        <dsp:cNvPr id="0" name=""/>
        <dsp:cNvSpPr/>
      </dsp:nvSpPr>
      <dsp:spPr>
        <a:xfrm>
          <a:off x="5395299" y="161283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BAE3F-5A19-43D0-B6DE-0955F8D6F78C}">
      <dsp:nvSpPr>
        <dsp:cNvPr id="0" name=""/>
        <dsp:cNvSpPr/>
      </dsp:nvSpPr>
      <dsp:spPr>
        <a:xfrm>
          <a:off x="4900299" y="2752661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Alerts via email if thresholds are exceeded.</a:t>
          </a:r>
        </a:p>
      </dsp:txBody>
      <dsp:txXfrm>
        <a:off x="4900299" y="2752661"/>
        <a:ext cx="1800000" cy="1057500"/>
      </dsp:txXfrm>
    </dsp:sp>
    <dsp:sp modelId="{78A5E35F-2144-40EA-9049-46FDB218439D}">
      <dsp:nvSpPr>
        <dsp:cNvPr id="0" name=""/>
        <dsp:cNvSpPr/>
      </dsp:nvSpPr>
      <dsp:spPr>
        <a:xfrm>
          <a:off x="7510299" y="161283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F6F61-AFA0-4243-81E9-A250BB5FD4F8}">
      <dsp:nvSpPr>
        <dsp:cNvPr id="0" name=""/>
        <dsp:cNvSpPr/>
      </dsp:nvSpPr>
      <dsp:spPr>
        <a:xfrm>
          <a:off x="7015299" y="2752661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storage in the cloud for historical analysis.</a:t>
          </a:r>
        </a:p>
      </dsp:txBody>
      <dsp:txXfrm>
        <a:off x="7015299" y="2752661"/>
        <a:ext cx="1800000" cy="1057500"/>
      </dsp:txXfrm>
    </dsp:sp>
    <dsp:sp modelId="{827BCB4B-B2BF-4C2E-9858-F3EA2D8D7CA5}">
      <dsp:nvSpPr>
        <dsp:cNvPr id="0" name=""/>
        <dsp:cNvSpPr/>
      </dsp:nvSpPr>
      <dsp:spPr>
        <a:xfrm>
          <a:off x="9625299" y="161283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FFBDD-48B4-4531-B3E9-7FA58C386D3F}">
      <dsp:nvSpPr>
        <dsp:cNvPr id="0" name=""/>
        <dsp:cNvSpPr/>
      </dsp:nvSpPr>
      <dsp:spPr>
        <a:xfrm>
          <a:off x="9130299" y="2752661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Scalable and modular design for future enhancements.</a:t>
          </a:r>
        </a:p>
      </dsp:txBody>
      <dsp:txXfrm>
        <a:off x="9130299" y="2752661"/>
        <a:ext cx="1800000" cy="105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7F2E-5975-4B6D-A7D9-34E72B0D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8640B-F064-61C4-9E1A-9382B17C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AC64-D2BE-8B54-5A50-1AA985BE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47EF-342F-2287-504A-7109ECAF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769B-E2FA-F9F1-BD25-CB94A694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EECB-AEB2-C041-6DE8-E70475C2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4B40A-6E43-85A7-46E8-1A9C2A12E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C897-F2FB-930A-9CA3-565EC55E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F7C2-1723-BE99-A6FA-DAD29DD9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421-FAC4-3EAF-1844-573970C2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BEB79-F674-3CA8-830F-FF84B399D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6D536-155E-D2F6-F69F-97DA5738E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9043-2D78-0889-B580-2E30048D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BCAC-FB25-EE20-922D-3CD46842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B5B8-3567-9F89-6E03-A824E762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725E-1CC5-A07B-79B5-A5A943DC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AA82-D6A6-AB2C-6A01-8BF698E6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880B-F641-10C8-0A5A-56B26383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BA14-1200-0FB3-3AA4-72C0847F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3A151-D0A9-E041-54D2-7BB8CE8F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9B0F-9CBD-FC9E-DC16-8FBD6D40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BBFBE-4C21-F247-CCDC-C605DE4C1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76AEC-831D-72AF-503C-37D10FE6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3967-58BD-4C65-4C7B-D8C7EDC8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26A6-A12F-2BBC-56A7-0EF8A4A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75AA-907C-B87C-E096-67E8CBEB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6F02-B0AA-60D5-40C3-B19583724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3D15D-6199-E8BB-53EA-6CC7E7B79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4F65-4B13-4806-C959-AADD7FF1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7B67-EC68-5578-910B-D6278171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5EBC-09FA-8662-276A-5CE0A48B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21FB-D159-3F95-18CD-A003CAA2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09D2F-0C60-2A09-CAE3-496C6623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23BF4-9FBF-4344-4228-C1785049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462-5848-BC7D-3BA8-13148F669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EAA7D-C7A0-07DC-0EC8-7AF44ACB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A8E95-2D79-81F7-472A-E2B39239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A704A-1D75-849E-60E2-953F9992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EE06A-8E18-3293-C22A-357A0939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FD40-2E95-78A9-D2F2-E50DD0EC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CCFED-B361-9425-0BF4-A0D80C5C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DC36F-0532-93FE-BB49-249CD218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C03A4-288B-8F47-BFC9-C9B9772B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9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07CF6-AD8E-5C2E-685B-0CC63E97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DE49F-FA8C-E609-3348-FA2F71BB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D9E0-BE85-3571-5A4E-BF61E773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4AB5-2D8A-3B07-0D15-B929AFFF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534D-5FB2-F92D-93A9-90ED32C8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59B73-3253-9217-43BA-0DA380442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8C674-6B74-D5F1-F382-57C8CB5A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73C57-C49D-2541-7051-4F8AF5C3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22671-1419-85D7-891D-7D9B900D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0EC7-ABCE-C890-F8D3-DA296AC9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0BFD6-7AE0-4BED-57AB-E36C11741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AF39B-6707-3FC6-C20D-04D17561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21129-DF1F-26BB-D9C0-58ED0B8D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CAD6A-63A0-C29D-BA1A-1529F7E2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1EAF-BF69-DD88-FA5F-96200262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BCA20-CA4B-57A9-99FD-A58787EA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4631F-826F-E98F-B9C1-757398C7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DDDB-312D-3DE8-2D05-5609171F9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883FCC-C205-4AED-9368-ED183CAA81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9261-B8DD-EECD-B5E8-FB26DA218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CC16-BD6C-1FCD-E878-3B770C3E5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47E66-795F-46BC-98F9-CCE95980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0C5D-EB23-CB50-F82C-596BC8004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263" y="1360566"/>
            <a:ext cx="11425473" cy="369907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ENGINEERING, MODELING, ELECTRONICS AND SYSTEM ENGINEERING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LM-Telecommunication Engineering: Smart Sensing, Computing and Networking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Aspect of Internet of Things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Smart Environment Monitoring and Control System</a:t>
            </a:r>
          </a:p>
        </p:txBody>
      </p:sp>
      <p:pic>
        <p:nvPicPr>
          <p:cNvPr id="5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71ECF9CB-9B1A-66A0-F9BA-77EB23D9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3028950" cy="151447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4FD8F34-D237-C9BD-9E69-3EB79D0A9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59645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by:</a:t>
            </a:r>
          </a:p>
          <a:p>
            <a:pPr>
              <a:spcBef>
                <a:spcPts val="3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Rami Saleh                                 Hussein Mohammed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12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E27B-ABDB-E2A6-6C1C-D7D726E1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0999229" cy="784177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186881-6DDA-2E28-B26D-2CF4552A5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18096"/>
            <a:ext cx="10725027" cy="49279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BF245F-A7B1-6659-D357-5AD0FEE11577}"/>
              </a:ext>
            </a:extLst>
          </p:cNvPr>
          <p:cNvSpPr txBox="1"/>
          <p:nvPr/>
        </p:nvSpPr>
        <p:spPr>
          <a:xfrm>
            <a:off x="838200" y="802433"/>
            <a:ext cx="10999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Figure the Raspberry pi receives the Temperature and Humidity through MQTT over Wi-Fi and Gas Levels through Bluetooth, and based on the thresholds in python code , the raspberry pi sends control commands to actuators (one via MQTT over Wi-Fi and other via Bluetooth.</a:t>
            </a:r>
          </a:p>
        </p:txBody>
      </p:sp>
    </p:spTree>
    <p:extLst>
      <p:ext uri="{BB962C8B-B14F-4D97-AF65-F5344CB8AC3E}">
        <p14:creationId xmlns:p14="http://schemas.microsoft.com/office/powerpoint/2010/main" val="321691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4361-1C73-F954-98DD-100A694A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84468"/>
            <a:ext cx="11166968" cy="68304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636702-2040-FA62-E32F-EED284BF0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0" y="2007439"/>
            <a:ext cx="5842070" cy="4211694"/>
          </a:xfr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66B297-D0AB-32FA-DDC5-ADA965443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48" y="1567436"/>
            <a:ext cx="4805713" cy="1644131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D4C81F57-59F7-E6F9-3624-329DB0C99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52" y="3211567"/>
            <a:ext cx="2743200" cy="3429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DC0E1-1426-630F-3AB2-6240242499AF}"/>
              </a:ext>
            </a:extLst>
          </p:cNvPr>
          <p:cNvSpPr txBox="1"/>
          <p:nvPr/>
        </p:nvSpPr>
        <p:spPr>
          <a:xfrm>
            <a:off x="253930" y="905716"/>
            <a:ext cx="10698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AWS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figure represents the Lambda service code that processes the incoming data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raspberry pi, and the second figure represents Dynamo DB service and data storage, the third figure 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Alerts sent via Email.</a:t>
            </a:r>
          </a:p>
        </p:txBody>
      </p:sp>
    </p:spTree>
    <p:extLst>
      <p:ext uri="{BB962C8B-B14F-4D97-AF65-F5344CB8AC3E}">
        <p14:creationId xmlns:p14="http://schemas.microsoft.com/office/powerpoint/2010/main" val="230332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D9C7-8A0D-E684-97B5-9E566195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68"/>
            <a:ext cx="11094266" cy="11015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00A64A-FC33-64C3-581A-DFBE60DDC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758423"/>
              </p:ext>
            </p:extLst>
          </p:nvPr>
        </p:nvGraphicFramePr>
        <p:xfrm>
          <a:off x="295700" y="1231805"/>
          <a:ext cx="11600599" cy="5422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83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8AD8-6FDF-9F53-3BBB-FD5E0056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63" y="165949"/>
            <a:ext cx="10665737" cy="1047215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DBB9-6EBC-33EC-F8FD-072D5650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63" y="1213164"/>
            <a:ext cx="10665737" cy="539586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more sensors (e.g., CO2, PM2.5).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mobile application for remote monitoring.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for predictive analysis.</a:t>
            </a:r>
          </a:p>
        </p:txBody>
      </p:sp>
    </p:spTree>
    <p:extLst>
      <p:ext uri="{BB962C8B-B14F-4D97-AF65-F5344CB8AC3E}">
        <p14:creationId xmlns:p14="http://schemas.microsoft.com/office/powerpoint/2010/main" val="91162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D77F-2D82-8E90-78F3-0310F067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9"/>
            <a:ext cx="10515600" cy="1001948"/>
          </a:xfrm>
        </p:spPr>
        <p:txBody>
          <a:bodyPr/>
          <a:lstStyle/>
          <a:p>
            <a:r>
              <a:rPr lang="en-US" dirty="0"/>
              <a:t>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2563-7F1A-360C-8702-98744D4D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417"/>
            <a:ext cx="10515600" cy="509054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a practical IoT-based solution for environmental monitoring and control.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a healthy and comfortable environment by automating air quality and climate regulation.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scalable, cost-effective, and can be adapted for various 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1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7F3D72-532D-EB5E-8B09-A664C5F6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 </a:t>
            </a:r>
          </a:p>
        </p:txBody>
      </p:sp>
    </p:spTree>
    <p:extLst>
      <p:ext uri="{BB962C8B-B14F-4D97-AF65-F5344CB8AC3E}">
        <p14:creationId xmlns:p14="http://schemas.microsoft.com/office/powerpoint/2010/main" val="91041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2952-60C7-6F89-6110-D70B7EDF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60"/>
            <a:ext cx="10515600" cy="1065323"/>
          </a:xfrm>
        </p:spPr>
        <p:txBody>
          <a:bodyPr/>
          <a:lstStyle/>
          <a:p>
            <a:r>
              <a:rPr lang="en-US" dirty="0"/>
              <a:t>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3EDF-0CD3-54D1-1AF1-7C8A2EAC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682"/>
            <a:ext cx="10515600" cy="56599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and climate conditions need monitoring and control for health and comfort.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is inefficient and time-consuming.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IoT-based system to monitor air quality, temperature, and humidity.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control actuators (Fan and Window) based on sensors data.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the cloud for future analysis and send alerts by Email or SMS message when the values exceeds the thresholds. </a:t>
            </a:r>
          </a:p>
        </p:txBody>
      </p:sp>
    </p:spTree>
    <p:extLst>
      <p:ext uri="{BB962C8B-B14F-4D97-AF65-F5344CB8AC3E}">
        <p14:creationId xmlns:p14="http://schemas.microsoft.com/office/powerpoint/2010/main" val="229873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B775-8B85-4200-07CB-00506DF7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71" y="0"/>
            <a:ext cx="11519023" cy="727698"/>
          </a:xfrm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9702-05EC-04FA-2722-97B50FD79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71" y="727698"/>
            <a:ext cx="11519023" cy="60045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Sensors: MQ-2 (Gas), DHT11 (Temperature and Humidity).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Actuators: Fan, Servo Motor (Window).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Microcontrollers: ESP32 (x3) , ESP8266 (x1).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Hub: Raspberry Pi 3.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Cloud: Amazon Web Service (AWS)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IOT Core service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the primary interface for managing sensor data and sending actuator commands.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service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incoming data and send it to Dynamo DB, and triggers notifications via SNS.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Dynamo DB service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real-time sensor data for structured querying and analysis.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SNS service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alerts when environmental thresholds are exceeded.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(MQ-2 sensor, Fan).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over Wi-Fi (DHT11 sensor, Servo Motor).</a:t>
            </a:r>
          </a:p>
        </p:txBody>
      </p:sp>
    </p:spTree>
    <p:extLst>
      <p:ext uri="{BB962C8B-B14F-4D97-AF65-F5344CB8AC3E}">
        <p14:creationId xmlns:p14="http://schemas.microsoft.com/office/powerpoint/2010/main" val="4154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A5B2-4E2B-0650-46FD-79FAE6D2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1015"/>
            <a:ext cx="11379200" cy="731145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</p:txBody>
      </p:sp>
      <p:pic>
        <p:nvPicPr>
          <p:cNvPr id="4" name="Picture 3" descr="A computer with wires connected to it&#10;&#10;AI-generated content may be incorrect.">
            <a:extLst>
              <a:ext uri="{FF2B5EF4-FFF2-40B4-BE49-F238E27FC236}">
                <a16:creationId xmlns:a16="http://schemas.microsoft.com/office/drawing/2014/main" id="{6641AE74-6CFE-9215-D60C-2C868AB8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772160"/>
            <a:ext cx="11348720" cy="59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0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ABF9-31FD-FABD-9899-D335E166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18256"/>
            <a:ext cx="11316830" cy="948525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0FCB-85AE-9853-5378-68AC889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13" y="1140738"/>
            <a:ext cx="11316830" cy="555882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3FEC86-BB9E-7714-344E-B85A4D09B1DD}"/>
              </a:ext>
            </a:extLst>
          </p:cNvPr>
          <p:cNvSpPr/>
          <p:nvPr/>
        </p:nvSpPr>
        <p:spPr>
          <a:xfrm>
            <a:off x="608474" y="2551340"/>
            <a:ext cx="1910283" cy="16386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(DHT11 sensor)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DA47BC-0454-5D7F-30C2-01DE3946002E}"/>
              </a:ext>
            </a:extLst>
          </p:cNvPr>
          <p:cNvSpPr/>
          <p:nvPr/>
        </p:nvSpPr>
        <p:spPr>
          <a:xfrm>
            <a:off x="781617" y="4716725"/>
            <a:ext cx="1910283" cy="16386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(Window actuator)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9C7065-72E0-41E5-F663-79E96720A619}"/>
              </a:ext>
            </a:extLst>
          </p:cNvPr>
          <p:cNvSpPr/>
          <p:nvPr/>
        </p:nvSpPr>
        <p:spPr>
          <a:xfrm>
            <a:off x="9233588" y="2401198"/>
            <a:ext cx="1910283" cy="16386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(MQ-2 sensor)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BF59F3-E3B2-F7ED-F7EA-E3572E61ECE1}"/>
              </a:ext>
            </a:extLst>
          </p:cNvPr>
          <p:cNvSpPr/>
          <p:nvPr/>
        </p:nvSpPr>
        <p:spPr>
          <a:xfrm>
            <a:off x="9261693" y="4567546"/>
            <a:ext cx="1910283" cy="16386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(Fan actuator)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98558-F744-EDE4-838D-5BA1CF0D9559}"/>
              </a:ext>
            </a:extLst>
          </p:cNvPr>
          <p:cNvSpPr/>
          <p:nvPr/>
        </p:nvSpPr>
        <p:spPr>
          <a:xfrm>
            <a:off x="4814936" y="3921261"/>
            <a:ext cx="2227152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CF86E74-FF57-E93E-BCF8-C66D3A19D3F1}"/>
              </a:ext>
            </a:extLst>
          </p:cNvPr>
          <p:cNvSpPr/>
          <p:nvPr/>
        </p:nvSpPr>
        <p:spPr>
          <a:xfrm>
            <a:off x="4608780" y="1187231"/>
            <a:ext cx="2607398" cy="1369300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0CF147-78DF-0E0E-9B00-D9FBF4761258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2518757" y="3370642"/>
            <a:ext cx="2296179" cy="1007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157050-EE2E-F33F-3ACB-DFB4341D6645}"/>
              </a:ext>
            </a:extLst>
          </p:cNvPr>
          <p:cNvCxnSpPr>
            <a:stCxn id="8" idx="1"/>
          </p:cNvCxnSpPr>
          <p:nvPr/>
        </p:nvCxnSpPr>
        <p:spPr>
          <a:xfrm flipH="1">
            <a:off x="2732639" y="4378461"/>
            <a:ext cx="2082297" cy="1095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E2D477-4119-F219-242A-BA2AC7FD322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7042088" y="3220500"/>
            <a:ext cx="2191500" cy="1157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D87D9-91A5-E342-1668-5E7AA07225B9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7042088" y="4378461"/>
            <a:ext cx="2219605" cy="100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965CC5-C943-94BC-CD96-296DAFC55FE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flipH="1" flipV="1">
            <a:off x="5912479" y="2555073"/>
            <a:ext cx="16033" cy="1366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FFE137-5153-888E-E8EA-12FD365D13D2}"/>
              </a:ext>
            </a:extLst>
          </p:cNvPr>
          <p:cNvSpPr txBox="1"/>
          <p:nvPr/>
        </p:nvSpPr>
        <p:spPr>
          <a:xfrm>
            <a:off x="3269059" y="3087596"/>
            <a:ext cx="155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&amp; Humidity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C7E1F-E0DB-AD6D-CC04-158E515DF72B}"/>
              </a:ext>
            </a:extLst>
          </p:cNvPr>
          <p:cNvSpPr txBox="1"/>
          <p:nvPr/>
        </p:nvSpPr>
        <p:spPr>
          <a:xfrm>
            <a:off x="2498758" y="4189944"/>
            <a:ext cx="82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E18D6F-8DF0-39A5-7CA6-A3CF804D6419}"/>
              </a:ext>
            </a:extLst>
          </p:cNvPr>
          <p:cNvSpPr txBox="1"/>
          <p:nvPr/>
        </p:nvSpPr>
        <p:spPr>
          <a:xfrm>
            <a:off x="3205306" y="5231492"/>
            <a:ext cx="216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Commands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4968E-A1D6-1746-9252-D3FE9FC075E8}"/>
              </a:ext>
            </a:extLst>
          </p:cNvPr>
          <p:cNvSpPr txBox="1"/>
          <p:nvPr/>
        </p:nvSpPr>
        <p:spPr>
          <a:xfrm>
            <a:off x="7937839" y="4189944"/>
            <a:ext cx="11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465149-7B5B-1A5E-0CAE-47FB1C642748}"/>
              </a:ext>
            </a:extLst>
          </p:cNvPr>
          <p:cNvSpPr txBox="1"/>
          <p:nvPr/>
        </p:nvSpPr>
        <p:spPr>
          <a:xfrm>
            <a:off x="7252812" y="3327392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Level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CE1BC5-7A4A-A61B-C3A3-EC8EB39D9C54}"/>
              </a:ext>
            </a:extLst>
          </p:cNvPr>
          <p:cNvSpPr txBox="1"/>
          <p:nvPr/>
        </p:nvSpPr>
        <p:spPr>
          <a:xfrm>
            <a:off x="6298756" y="523149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Commands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1A009B-BB96-4475-A266-54646A021661}"/>
              </a:ext>
            </a:extLst>
          </p:cNvPr>
          <p:cNvSpPr txBox="1"/>
          <p:nvPr/>
        </p:nvSpPr>
        <p:spPr>
          <a:xfrm>
            <a:off x="5967743" y="286956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Data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1FDA0408-EC59-0B4C-D4DA-6C46337CE9BF}"/>
              </a:ext>
            </a:extLst>
          </p:cNvPr>
          <p:cNvSpPr/>
          <p:nvPr/>
        </p:nvSpPr>
        <p:spPr>
          <a:xfrm>
            <a:off x="9261693" y="904873"/>
            <a:ext cx="1484316" cy="1002911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1D18FB-4E40-CC40-B2E7-99B8A790EBDD}"/>
              </a:ext>
            </a:extLst>
          </p:cNvPr>
          <p:cNvCxnSpPr>
            <a:cxnSpLocks/>
            <a:stCxn id="9" idx="0"/>
            <a:endCxn id="36" idx="1"/>
          </p:cNvCxnSpPr>
          <p:nvPr/>
        </p:nvCxnSpPr>
        <p:spPr>
          <a:xfrm flipV="1">
            <a:off x="7214005" y="1406329"/>
            <a:ext cx="2047688" cy="465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6DE0A7-1FCB-9614-5650-35EA3E8A03F1}"/>
              </a:ext>
            </a:extLst>
          </p:cNvPr>
          <p:cNvSpPr txBox="1"/>
          <p:nvPr/>
        </p:nvSpPr>
        <p:spPr>
          <a:xfrm>
            <a:off x="7448199" y="113611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94645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272E-10A5-BA55-F9E1-27CFC1FE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16" y="93522"/>
            <a:ext cx="11724237" cy="838986"/>
          </a:xfrm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3020-460E-1A7C-251D-FA873220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16" y="932508"/>
            <a:ext cx="11724237" cy="583197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consist of four parts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sending part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ESP32 send the DHT11 sensor data (Temperature and Humidity) 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MQTT over Wi-Fi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Raspberry pi.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ESP32 send the MQ-2 gas sensor data (Gas level) 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Bluetooth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Raspberry pi.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part (Central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 receives data sent via Bluetooth and Wi-Fi and does two things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(Publish) the data to the AWS cloud.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values received with the thresholds to send control commands to the controllers connected to the actuators.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Temperature or Humidity value exceeds the threshold the Raspberry pi sent active command </a:t>
            </a: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MQTT over Wi-Fi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ESP8826 to Turn on the Window (servo motor).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Gas level value exceeds the threshold, the Raspberry pi sent active (ON) command </a:t>
            </a: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Bluetooth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ESP32 to turn on the Fan.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F996-33C5-D26C-F767-42B55FED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01" y="18255"/>
            <a:ext cx="11280617" cy="76034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12CA-3246-2F2E-AA15-857C8519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1" y="778598"/>
            <a:ext cx="11280617" cy="592096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consist of four parts 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Control command reception part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controllers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ESP8826 receives the control commands from the Raspberry pi 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MQTT over Wi-Fi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the Window (Servo).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ESP32 receives the control commands from the Raspberry pi 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Bluetooth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the Fan.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AWS Cloud part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Raspberry pi sends the data to the AWS IOT Core service via MQTT over Wi-Fi.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AWS IOT Core trigger the Lambda service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Lambda service does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 to the Dynamo DB service for storage.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alerts through SNS service when the values exceed the thresholds.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SNS service sends alerts by Email.</a:t>
            </a:r>
          </a:p>
        </p:txBody>
      </p:sp>
    </p:spTree>
    <p:extLst>
      <p:ext uri="{BB962C8B-B14F-4D97-AF65-F5344CB8AC3E}">
        <p14:creationId xmlns:p14="http://schemas.microsoft.com/office/powerpoint/2010/main" val="210396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DF62-145C-408E-40D9-C07FA9A0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39" y="59631"/>
            <a:ext cx="11056901" cy="746127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E6E4188-E16C-AB80-A1C6-E624C496D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8" y="1583321"/>
            <a:ext cx="5526015" cy="5215048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04E4C7B-1FD9-89FE-E394-90D23DA8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45" y="1583321"/>
            <a:ext cx="5526015" cy="5209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5B834B-7F59-1047-356A-AFFAA1BD4497}"/>
              </a:ext>
            </a:extLst>
          </p:cNvPr>
          <p:cNvSpPr txBox="1"/>
          <p:nvPr/>
        </p:nvSpPr>
        <p:spPr>
          <a:xfrm>
            <a:off x="494539" y="805758"/>
            <a:ext cx="1120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first figure the ESP32 sends Gas level value through Bluetooth to the Raspberry pi,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second figure the ESP32 sends Temperature and Humidity values through Wi-Fi to the Raspberry pi</a:t>
            </a:r>
          </a:p>
        </p:txBody>
      </p:sp>
    </p:spTree>
    <p:extLst>
      <p:ext uri="{BB962C8B-B14F-4D97-AF65-F5344CB8AC3E}">
        <p14:creationId xmlns:p14="http://schemas.microsoft.com/office/powerpoint/2010/main" val="310705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8E17-AA60-D546-B13E-4492015C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89" y="111628"/>
            <a:ext cx="11575421" cy="766558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6E173FB-CC97-BC5A-51A6-9AC3FC0C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1" y="1577184"/>
            <a:ext cx="5709247" cy="5177473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8E43521-F8FB-C473-C775-07D9E9566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77184"/>
            <a:ext cx="5709247" cy="5177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5BFB5-3BB5-E8E0-1183-EB802A87A447}"/>
              </a:ext>
            </a:extLst>
          </p:cNvPr>
          <p:cNvSpPr txBox="1"/>
          <p:nvPr/>
        </p:nvSpPr>
        <p:spPr>
          <a:xfrm>
            <a:off x="269060" y="796705"/>
            <a:ext cx="11496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figure the ESP8266 receives control commands from the Raspberry pi through Wi-Fi,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figure the ESP32 receives control commands from the Raspberry pi through Bluetooth.</a:t>
            </a:r>
          </a:p>
        </p:txBody>
      </p:sp>
    </p:spTree>
    <p:extLst>
      <p:ext uri="{BB962C8B-B14F-4D97-AF65-F5344CB8AC3E}">
        <p14:creationId xmlns:p14="http://schemas.microsoft.com/office/powerpoint/2010/main" val="380941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897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DEPARTMENT OF COMPUTER ENGINEERING, MODELING, ELECTRONICS AND SYSTEM ENGINEERING  LM-Telecommunication Engineering: Smart Sensing, Computing and Networking  Network Aspect of Internet of Things  Project Title: Smart Environment Monitoring and Control System</vt:lpstr>
      <vt:lpstr>                                 introduction</vt:lpstr>
      <vt:lpstr>                               System Components</vt:lpstr>
      <vt:lpstr>                               Hardware Components</vt:lpstr>
      <vt:lpstr>                             Working Principle</vt:lpstr>
      <vt:lpstr>                               Working Principle</vt:lpstr>
      <vt:lpstr>                             Working Principle</vt:lpstr>
      <vt:lpstr>                            Working Principle</vt:lpstr>
      <vt:lpstr>                               Working Principle</vt:lpstr>
      <vt:lpstr>                            Working Principle</vt:lpstr>
      <vt:lpstr>                                  Working Principle</vt:lpstr>
      <vt:lpstr>                              Features</vt:lpstr>
      <vt:lpstr>                             Future Enhancements</vt:lpstr>
      <vt:lpstr>                                  Conclusion</vt:lpstr>
      <vt:lpstr>Thank you very much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Hussin Mohammed</dc:creator>
  <cp:lastModifiedBy>RAMI SALEH</cp:lastModifiedBy>
  <cp:revision>17</cp:revision>
  <dcterms:created xsi:type="dcterms:W3CDTF">2025-02-08T17:53:36Z</dcterms:created>
  <dcterms:modified xsi:type="dcterms:W3CDTF">2025-02-12T12:17:14Z</dcterms:modified>
</cp:coreProperties>
</file>