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57" r:id="rId3"/>
    <p:sldId id="256" r:id="rId4"/>
    <p:sldId id="261" r:id="rId5"/>
    <p:sldId id="260" r:id="rId6"/>
    <p:sldId id="271" r:id="rId7"/>
    <p:sldId id="272" r:id="rId8"/>
    <p:sldId id="273" r:id="rId9"/>
    <p:sldId id="274" r:id="rId10"/>
    <p:sldId id="275" r:id="rId11"/>
    <p:sldId id="276" r:id="rId12"/>
    <p:sldId id="277"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0E4B81-9FEC-40C8-AFA7-39DE448442BF}" v="1" dt="2025-01-08T16:40:01.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6" d="100"/>
          <a:sy n="106"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ssin Mohammed" userId="64463cce582c4230" providerId="LiveId" clId="{2A0E4B81-9FEC-40C8-AFA7-39DE448442BF}"/>
    <pc:docChg chg="undo custSel modSld">
      <pc:chgData name="Hussin Mohammed" userId="64463cce582c4230" providerId="LiveId" clId="{2A0E4B81-9FEC-40C8-AFA7-39DE448442BF}" dt="2025-01-08T16:53:41.343" v="133" actId="113"/>
      <pc:docMkLst>
        <pc:docMk/>
      </pc:docMkLst>
      <pc:sldChg chg="modSp mod">
        <pc:chgData name="Hussin Mohammed" userId="64463cce582c4230" providerId="LiveId" clId="{2A0E4B81-9FEC-40C8-AFA7-39DE448442BF}" dt="2025-01-08T16:50:58.247" v="117" actId="1076"/>
        <pc:sldMkLst>
          <pc:docMk/>
          <pc:sldMk cId="1998313425" sldId="256"/>
        </pc:sldMkLst>
        <pc:spChg chg="mod">
          <ac:chgData name="Hussin Mohammed" userId="64463cce582c4230" providerId="LiveId" clId="{2A0E4B81-9FEC-40C8-AFA7-39DE448442BF}" dt="2025-01-08T16:49:06.921" v="101" actId="255"/>
          <ac:spMkLst>
            <pc:docMk/>
            <pc:sldMk cId="1998313425" sldId="256"/>
            <ac:spMk id="2" creationId="{38FF80DB-D635-2D80-7DF6-B826E5D9A7E7}"/>
          </ac:spMkLst>
        </pc:spChg>
        <pc:spChg chg="mod">
          <ac:chgData name="Hussin Mohammed" userId="64463cce582c4230" providerId="LiveId" clId="{2A0E4B81-9FEC-40C8-AFA7-39DE448442BF}" dt="2025-01-08T16:50:58.247" v="117" actId="1076"/>
          <ac:spMkLst>
            <pc:docMk/>
            <pc:sldMk cId="1998313425" sldId="256"/>
            <ac:spMk id="3" creationId="{02809A87-3371-DE05-F76B-5C75E1AC1E83}"/>
          </ac:spMkLst>
        </pc:spChg>
      </pc:sldChg>
      <pc:sldChg chg="modSp mod">
        <pc:chgData name="Hussin Mohammed" userId="64463cce582c4230" providerId="LiveId" clId="{2A0E4B81-9FEC-40C8-AFA7-39DE448442BF}" dt="2025-01-08T16:48:50.931" v="100" actId="2711"/>
        <pc:sldMkLst>
          <pc:docMk/>
          <pc:sldMk cId="4008257623" sldId="257"/>
        </pc:sldMkLst>
        <pc:spChg chg="mod">
          <ac:chgData name="Hussin Mohammed" userId="64463cce582c4230" providerId="LiveId" clId="{2A0E4B81-9FEC-40C8-AFA7-39DE448442BF}" dt="2025-01-08T16:48:43.469" v="99" actId="255"/>
          <ac:spMkLst>
            <pc:docMk/>
            <pc:sldMk cId="4008257623" sldId="257"/>
            <ac:spMk id="2" creationId="{56A1874C-A0F6-8ADF-EAA9-BF5564C33854}"/>
          </ac:spMkLst>
        </pc:spChg>
        <pc:spChg chg="mod">
          <ac:chgData name="Hussin Mohammed" userId="64463cce582c4230" providerId="LiveId" clId="{2A0E4B81-9FEC-40C8-AFA7-39DE448442BF}" dt="2025-01-08T16:48:50.931" v="100" actId="2711"/>
          <ac:spMkLst>
            <pc:docMk/>
            <pc:sldMk cId="4008257623" sldId="257"/>
            <ac:spMk id="3" creationId="{7FFBEECA-670E-F41F-0AB9-C3E997754EBB}"/>
          </ac:spMkLst>
        </pc:spChg>
      </pc:sldChg>
      <pc:sldChg chg="delSp modSp mod">
        <pc:chgData name="Hussin Mohammed" userId="64463cce582c4230" providerId="LiveId" clId="{2A0E4B81-9FEC-40C8-AFA7-39DE448442BF}" dt="2025-01-08T16:48:31.607" v="98" actId="2711"/>
        <pc:sldMkLst>
          <pc:docMk/>
          <pc:sldMk cId="3667240879" sldId="258"/>
        </pc:sldMkLst>
        <pc:spChg chg="mod">
          <ac:chgData name="Hussin Mohammed" userId="64463cce582c4230" providerId="LiveId" clId="{2A0E4B81-9FEC-40C8-AFA7-39DE448442BF}" dt="2025-01-08T16:48:05.127" v="97" actId="14100"/>
          <ac:spMkLst>
            <pc:docMk/>
            <pc:sldMk cId="3667240879" sldId="258"/>
            <ac:spMk id="2" creationId="{CBDB540A-B358-6D9E-B7C9-56B5494F0FCF}"/>
          </ac:spMkLst>
        </pc:spChg>
        <pc:spChg chg="mod">
          <ac:chgData name="Hussin Mohammed" userId="64463cce582c4230" providerId="LiveId" clId="{2A0E4B81-9FEC-40C8-AFA7-39DE448442BF}" dt="2025-01-08T16:48:31.607" v="98" actId="2711"/>
          <ac:spMkLst>
            <pc:docMk/>
            <pc:sldMk cId="3667240879" sldId="258"/>
            <ac:spMk id="3" creationId="{AF62B104-DBF9-94E9-6382-0E57BD5556EC}"/>
          </ac:spMkLst>
        </pc:spChg>
        <pc:picChg chg="mod">
          <ac:chgData name="Hussin Mohammed" userId="64463cce582c4230" providerId="LiveId" clId="{2A0E4B81-9FEC-40C8-AFA7-39DE448442BF}" dt="2025-01-08T16:41:36.088" v="23" actId="1037"/>
          <ac:picMkLst>
            <pc:docMk/>
            <pc:sldMk cId="3667240879" sldId="258"/>
            <ac:picMk id="4" creationId="{5FBD5BED-3308-BF58-E37E-7215E5029246}"/>
          </ac:picMkLst>
        </pc:picChg>
        <pc:picChg chg="del">
          <ac:chgData name="Hussin Mohammed" userId="64463cce582c4230" providerId="LiveId" clId="{2A0E4B81-9FEC-40C8-AFA7-39DE448442BF}" dt="2025-01-08T16:40:01.922" v="0" actId="478"/>
          <ac:picMkLst>
            <pc:docMk/>
            <pc:sldMk cId="3667240879" sldId="258"/>
            <ac:picMk id="2050" creationId="{7AA3E6CD-40D1-7D6C-DB9A-249BD39F2758}"/>
          </ac:picMkLst>
        </pc:picChg>
      </pc:sldChg>
      <pc:sldChg chg="modSp mod">
        <pc:chgData name="Hussin Mohammed" userId="64463cce582c4230" providerId="LiveId" clId="{2A0E4B81-9FEC-40C8-AFA7-39DE448442BF}" dt="2025-01-08T16:51:19.919" v="118" actId="122"/>
        <pc:sldMkLst>
          <pc:docMk/>
          <pc:sldMk cId="2039544131" sldId="260"/>
        </pc:sldMkLst>
        <pc:spChg chg="mod">
          <ac:chgData name="Hussin Mohammed" userId="64463cce582c4230" providerId="LiveId" clId="{2A0E4B81-9FEC-40C8-AFA7-39DE448442BF}" dt="2025-01-08T16:51:19.919" v="118" actId="122"/>
          <ac:spMkLst>
            <pc:docMk/>
            <pc:sldMk cId="2039544131" sldId="260"/>
            <ac:spMk id="2" creationId="{FC3E4C11-82CE-F477-DEE7-8630C3E5F917}"/>
          </ac:spMkLst>
        </pc:spChg>
      </pc:sldChg>
      <pc:sldChg chg="modSp mod">
        <pc:chgData name="Hussin Mohammed" userId="64463cce582c4230" providerId="LiveId" clId="{2A0E4B81-9FEC-40C8-AFA7-39DE448442BF}" dt="2025-01-08T16:51:37.063" v="122" actId="1076"/>
        <pc:sldMkLst>
          <pc:docMk/>
          <pc:sldMk cId="2743224511" sldId="261"/>
        </pc:sldMkLst>
        <pc:spChg chg="mod">
          <ac:chgData name="Hussin Mohammed" userId="64463cce582c4230" providerId="LiveId" clId="{2A0E4B81-9FEC-40C8-AFA7-39DE448442BF}" dt="2025-01-08T16:51:37.063" v="122" actId="1076"/>
          <ac:spMkLst>
            <pc:docMk/>
            <pc:sldMk cId="2743224511" sldId="261"/>
            <ac:spMk id="2" creationId="{01D3563D-455D-3E6B-D75E-249C8C9198F0}"/>
          </ac:spMkLst>
        </pc:spChg>
        <pc:spChg chg="mod">
          <ac:chgData name="Hussin Mohammed" userId="64463cce582c4230" providerId="LiveId" clId="{2A0E4B81-9FEC-40C8-AFA7-39DE448442BF}" dt="2025-01-08T16:46:16.095" v="84" actId="255"/>
          <ac:spMkLst>
            <pc:docMk/>
            <pc:sldMk cId="2743224511" sldId="261"/>
            <ac:spMk id="3" creationId="{86D951AA-BCF4-A363-40D6-1BD5395E5107}"/>
          </ac:spMkLst>
        </pc:spChg>
      </pc:sldChg>
      <pc:sldChg chg="modSp mod">
        <pc:chgData name="Hussin Mohammed" userId="64463cce582c4230" providerId="LiveId" clId="{2A0E4B81-9FEC-40C8-AFA7-39DE448442BF}" dt="2025-01-08T16:53:41.343" v="133" actId="113"/>
        <pc:sldMkLst>
          <pc:docMk/>
          <pc:sldMk cId="4073189160" sldId="264"/>
        </pc:sldMkLst>
        <pc:spChg chg="mod">
          <ac:chgData name="Hussin Mohammed" userId="64463cce582c4230" providerId="LiveId" clId="{2A0E4B81-9FEC-40C8-AFA7-39DE448442BF}" dt="2025-01-08T16:53:41.343" v="133" actId="113"/>
          <ac:spMkLst>
            <pc:docMk/>
            <pc:sldMk cId="4073189160" sldId="264"/>
            <ac:spMk id="2" creationId="{E9846F79-8A5D-9915-9C6E-CF9D17D05DB9}"/>
          </ac:spMkLst>
        </pc:spChg>
      </pc:sldChg>
      <pc:sldChg chg="modSp mod">
        <pc:chgData name="Hussin Mohammed" userId="64463cce582c4230" providerId="LiveId" clId="{2A0E4B81-9FEC-40C8-AFA7-39DE448442BF}" dt="2025-01-08T16:52:23.811" v="123" actId="113"/>
        <pc:sldMkLst>
          <pc:docMk/>
          <pc:sldMk cId="453400627" sldId="271"/>
        </pc:sldMkLst>
        <pc:spChg chg="mod">
          <ac:chgData name="Hussin Mohammed" userId="64463cce582c4230" providerId="LiveId" clId="{2A0E4B81-9FEC-40C8-AFA7-39DE448442BF}" dt="2025-01-08T16:52:23.811" v="123" actId="113"/>
          <ac:spMkLst>
            <pc:docMk/>
            <pc:sldMk cId="453400627" sldId="271"/>
            <ac:spMk id="2" creationId="{BDDEDC1E-4D8A-E57F-F02C-220EEA57E69D}"/>
          </ac:spMkLst>
        </pc:spChg>
      </pc:sldChg>
      <pc:sldChg chg="modSp mod">
        <pc:chgData name="Hussin Mohammed" userId="64463cce582c4230" providerId="LiveId" clId="{2A0E4B81-9FEC-40C8-AFA7-39DE448442BF}" dt="2025-01-08T16:52:29.720" v="124" actId="113"/>
        <pc:sldMkLst>
          <pc:docMk/>
          <pc:sldMk cId="283545237" sldId="272"/>
        </pc:sldMkLst>
        <pc:spChg chg="mod">
          <ac:chgData name="Hussin Mohammed" userId="64463cce582c4230" providerId="LiveId" clId="{2A0E4B81-9FEC-40C8-AFA7-39DE448442BF}" dt="2025-01-08T16:52:29.720" v="124" actId="113"/>
          <ac:spMkLst>
            <pc:docMk/>
            <pc:sldMk cId="283545237" sldId="272"/>
            <ac:spMk id="2" creationId="{574C34C2-9DDD-4A74-BAE1-31BDECB96006}"/>
          </ac:spMkLst>
        </pc:spChg>
      </pc:sldChg>
      <pc:sldChg chg="modSp mod">
        <pc:chgData name="Hussin Mohammed" userId="64463cce582c4230" providerId="LiveId" clId="{2A0E4B81-9FEC-40C8-AFA7-39DE448442BF}" dt="2025-01-08T16:52:35.159" v="125" actId="113"/>
        <pc:sldMkLst>
          <pc:docMk/>
          <pc:sldMk cId="4161867709" sldId="273"/>
        </pc:sldMkLst>
        <pc:spChg chg="mod">
          <ac:chgData name="Hussin Mohammed" userId="64463cce582c4230" providerId="LiveId" clId="{2A0E4B81-9FEC-40C8-AFA7-39DE448442BF}" dt="2025-01-08T16:52:35.159" v="125" actId="113"/>
          <ac:spMkLst>
            <pc:docMk/>
            <pc:sldMk cId="4161867709" sldId="273"/>
            <ac:spMk id="2" creationId="{C460DDFB-8B70-2643-FE35-7EACE42E4F5A}"/>
          </ac:spMkLst>
        </pc:spChg>
      </pc:sldChg>
      <pc:sldChg chg="modSp mod">
        <pc:chgData name="Hussin Mohammed" userId="64463cce582c4230" providerId="LiveId" clId="{2A0E4B81-9FEC-40C8-AFA7-39DE448442BF}" dt="2025-01-08T16:52:41.365" v="126" actId="113"/>
        <pc:sldMkLst>
          <pc:docMk/>
          <pc:sldMk cId="2352965377" sldId="274"/>
        </pc:sldMkLst>
        <pc:spChg chg="mod">
          <ac:chgData name="Hussin Mohammed" userId="64463cce582c4230" providerId="LiveId" clId="{2A0E4B81-9FEC-40C8-AFA7-39DE448442BF}" dt="2025-01-08T16:52:41.365" v="126" actId="113"/>
          <ac:spMkLst>
            <pc:docMk/>
            <pc:sldMk cId="2352965377" sldId="274"/>
            <ac:spMk id="2" creationId="{D1C87CCC-6957-089D-98F5-33A81DE0A657}"/>
          </ac:spMkLst>
        </pc:spChg>
      </pc:sldChg>
      <pc:sldChg chg="modSp mod">
        <pc:chgData name="Hussin Mohammed" userId="64463cce582c4230" providerId="LiveId" clId="{2A0E4B81-9FEC-40C8-AFA7-39DE448442BF}" dt="2025-01-08T16:52:49.831" v="127" actId="113"/>
        <pc:sldMkLst>
          <pc:docMk/>
          <pc:sldMk cId="3316381658" sldId="275"/>
        </pc:sldMkLst>
        <pc:spChg chg="mod">
          <ac:chgData name="Hussin Mohammed" userId="64463cce582c4230" providerId="LiveId" clId="{2A0E4B81-9FEC-40C8-AFA7-39DE448442BF}" dt="2025-01-08T16:52:49.831" v="127" actId="113"/>
          <ac:spMkLst>
            <pc:docMk/>
            <pc:sldMk cId="3316381658" sldId="275"/>
            <ac:spMk id="2" creationId="{0C79B81C-C850-F78F-79E9-85E3FBABDFFF}"/>
          </ac:spMkLst>
        </pc:spChg>
      </pc:sldChg>
      <pc:sldChg chg="modSp mod">
        <pc:chgData name="Hussin Mohammed" userId="64463cce582c4230" providerId="LiveId" clId="{2A0E4B81-9FEC-40C8-AFA7-39DE448442BF}" dt="2025-01-08T16:52:55.562" v="128" actId="113"/>
        <pc:sldMkLst>
          <pc:docMk/>
          <pc:sldMk cId="2718796000" sldId="276"/>
        </pc:sldMkLst>
        <pc:spChg chg="mod">
          <ac:chgData name="Hussin Mohammed" userId="64463cce582c4230" providerId="LiveId" clId="{2A0E4B81-9FEC-40C8-AFA7-39DE448442BF}" dt="2025-01-08T16:52:55.562" v="128" actId="113"/>
          <ac:spMkLst>
            <pc:docMk/>
            <pc:sldMk cId="2718796000" sldId="276"/>
            <ac:spMk id="2" creationId="{4816AF31-5308-BD3A-A6D0-13A8ED8C032D}"/>
          </ac:spMkLst>
        </pc:spChg>
      </pc:sldChg>
      <pc:sldChg chg="modSp mod">
        <pc:chgData name="Hussin Mohammed" userId="64463cce582c4230" providerId="LiveId" clId="{2A0E4B81-9FEC-40C8-AFA7-39DE448442BF}" dt="2025-01-08T16:53:01.689" v="129" actId="113"/>
        <pc:sldMkLst>
          <pc:docMk/>
          <pc:sldMk cId="2351187348" sldId="277"/>
        </pc:sldMkLst>
        <pc:spChg chg="mod">
          <ac:chgData name="Hussin Mohammed" userId="64463cce582c4230" providerId="LiveId" clId="{2A0E4B81-9FEC-40C8-AFA7-39DE448442BF}" dt="2025-01-08T16:53:01.689" v="129" actId="113"/>
          <ac:spMkLst>
            <pc:docMk/>
            <pc:sldMk cId="2351187348" sldId="277"/>
            <ac:spMk id="2" creationId="{28EF4A05-4A42-6E2C-FAE4-5CA8D7FB6C4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42145-5973-BFDA-C0FB-7462533F7E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5676C1-0BD3-B5B4-6737-F8423F9D35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15A542-5F58-6775-E6E3-0285AC0013A5}"/>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4DF1EF8B-23BD-3368-3F54-8842C1E6F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3877-EFFF-FC98-50AD-B49E4D2BA94C}"/>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769294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EEC97-0751-8AFA-2914-3918A8F64D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5524D-6B0E-B452-DFD4-A9BEB567F3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777323-9FCC-E2FC-0F93-074B3E63FFF3}"/>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2BBEA3B2-521B-CD90-FE23-C2F6D818CA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76153-5F85-112C-AE5B-195FA379A3AD}"/>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1492353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2C5897-D265-3737-E6F9-DB9E9EC95C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5EEE4A-3EF1-69CE-C979-03C6A4834D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D4888-774E-8469-B51F-994185686B00}"/>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C05006DD-95B7-EA2F-3DD4-4D3BFE17EF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2D0D0-00BB-E620-67D3-38CAC28CAF19}"/>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2037606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CB1F8-DC01-7F29-A756-F8AD7DD03B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E43B1-092B-CF85-8591-A77117A8CF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445460-A46A-ACD9-9631-B7568D438D74}"/>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A83719F0-D8A2-233A-8E53-8FE84E139F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8494D-4647-02CB-A615-B556103FCB05}"/>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3409155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8FC7-8E14-7D51-D7CC-1ED020DA44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E2120F-AD0F-D5F3-BE45-850F16743D7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AE898-9311-6C86-295F-7486D7525A2E}"/>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4614E894-9195-0CF4-4639-FE489BDAE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E0F73-8397-0C4A-9264-F74DF4D417CC}"/>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1137325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39297-845E-5777-22D1-D57E4BFA57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8BF927-7CC8-B8D0-355C-C8DD79F95B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24D69C-8A3B-61BA-5EDD-0AFA690B98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32327ED-921C-8EEE-E748-8073272535ED}"/>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6" name="Footer Placeholder 5">
            <a:extLst>
              <a:ext uri="{FF2B5EF4-FFF2-40B4-BE49-F238E27FC236}">
                <a16:creationId xmlns:a16="http://schemas.microsoft.com/office/drawing/2014/main" id="{6B619EA4-1B07-750E-4DD4-B5C9D354BA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6BA09-7805-6B0D-095C-601E443D638A}"/>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356149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A9A1A-0EA1-BC24-2283-2BE804F0F1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2C6C12-35BA-FB02-EAFB-B5DE564FDD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657332-A39E-B6E7-10BE-F7B1FF6C29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AA9E6-B8DC-8DD7-5AC1-4371BA7058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134B36-09D0-F01F-730F-CB903ACAA6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467C5A-5046-F950-9CA6-4D9A842D21B3}"/>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8" name="Footer Placeholder 7">
            <a:extLst>
              <a:ext uri="{FF2B5EF4-FFF2-40B4-BE49-F238E27FC236}">
                <a16:creationId xmlns:a16="http://schemas.microsoft.com/office/drawing/2014/main" id="{8F0F135F-D359-2B12-993A-98E411CF0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BF722D-DBA8-829B-AADE-5F872DFAAB94}"/>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393780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C4998-82A7-EBBD-55CF-8BC811E491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3E65CA-A60A-C358-B5B6-2310A7E6877B}"/>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4" name="Footer Placeholder 3">
            <a:extLst>
              <a:ext uri="{FF2B5EF4-FFF2-40B4-BE49-F238E27FC236}">
                <a16:creationId xmlns:a16="http://schemas.microsoft.com/office/drawing/2014/main" id="{7FDF4C95-E96D-540C-B96A-F15825001B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448024-487A-1186-802D-0E77FB132C04}"/>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4218124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7E3761-769D-E8F6-F624-796F0B0FBB41}"/>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3" name="Footer Placeholder 2">
            <a:extLst>
              <a:ext uri="{FF2B5EF4-FFF2-40B4-BE49-F238E27FC236}">
                <a16:creationId xmlns:a16="http://schemas.microsoft.com/office/drawing/2014/main" id="{31EDF1A2-7C78-D26C-E790-F502460241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71E1D2-4289-6DFA-F579-898E92A68309}"/>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21455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FA273-D629-22B0-0383-F04611BDF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AD03D8-9CD2-7C4B-1F5D-78DDF77A9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444106-60A2-67F8-EDC1-D675DBF2E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48B41F-1F81-92D8-9D8A-9A7885D3561A}"/>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6" name="Footer Placeholder 5">
            <a:extLst>
              <a:ext uri="{FF2B5EF4-FFF2-40B4-BE49-F238E27FC236}">
                <a16:creationId xmlns:a16="http://schemas.microsoft.com/office/drawing/2014/main" id="{C2D3FD48-F5BF-8E48-13E7-4C5C55A7C5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345544-1EC7-2EC3-E7F2-2D1150295D3A}"/>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299662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29DC6-D4CB-1D53-6FD1-F3C1082E9E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FE154-42B0-39BA-29A9-851AE048B1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EF0C99-E4C0-BACF-2FCF-A288E40549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CA0ACC-89B2-9C36-41F4-8B39D38C9A4C}"/>
              </a:ext>
            </a:extLst>
          </p:cNvPr>
          <p:cNvSpPr>
            <a:spLocks noGrp="1"/>
          </p:cNvSpPr>
          <p:nvPr>
            <p:ph type="dt" sz="half" idx="10"/>
          </p:nvPr>
        </p:nvSpPr>
        <p:spPr/>
        <p:txBody>
          <a:bodyPr/>
          <a:lstStyle/>
          <a:p>
            <a:fld id="{34BD9B76-AC1C-4C35-AF2F-763A5E809184}" type="datetimeFigureOut">
              <a:rPr lang="en-US" smtClean="0"/>
              <a:t>1/8/2025</a:t>
            </a:fld>
            <a:endParaRPr lang="en-US"/>
          </a:p>
        </p:txBody>
      </p:sp>
      <p:sp>
        <p:nvSpPr>
          <p:cNvPr id="6" name="Footer Placeholder 5">
            <a:extLst>
              <a:ext uri="{FF2B5EF4-FFF2-40B4-BE49-F238E27FC236}">
                <a16:creationId xmlns:a16="http://schemas.microsoft.com/office/drawing/2014/main" id="{CDD5353C-4AA7-3839-30C5-35A4482290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B43C0-F093-6AD9-7E9F-6BF04EF173DA}"/>
              </a:ext>
            </a:extLst>
          </p:cNvPr>
          <p:cNvSpPr>
            <a:spLocks noGrp="1"/>
          </p:cNvSpPr>
          <p:nvPr>
            <p:ph type="sldNum" sz="quarter" idx="12"/>
          </p:nvPr>
        </p:nvSpPr>
        <p:spPr/>
        <p:txBody>
          <a:bodyPr/>
          <a:lstStyle/>
          <a:p>
            <a:fld id="{C3EE7278-63C5-4E8B-97B1-392C5C1A4528}" type="slidenum">
              <a:rPr lang="en-US" smtClean="0"/>
              <a:t>‹#›</a:t>
            </a:fld>
            <a:endParaRPr lang="en-US"/>
          </a:p>
        </p:txBody>
      </p:sp>
    </p:spTree>
    <p:extLst>
      <p:ext uri="{BB962C8B-B14F-4D97-AF65-F5344CB8AC3E}">
        <p14:creationId xmlns:p14="http://schemas.microsoft.com/office/powerpoint/2010/main" val="2061809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BA09C9-3342-70E4-7F49-CEEF591835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FFF645-BDB4-F4D0-DA7F-C8E52081C6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28609-9B56-783A-BC5E-5F8906D800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4BD9B76-AC1C-4C35-AF2F-763A5E809184}" type="datetimeFigureOut">
              <a:rPr lang="en-US" smtClean="0"/>
              <a:t>1/8/2025</a:t>
            </a:fld>
            <a:endParaRPr lang="en-US"/>
          </a:p>
        </p:txBody>
      </p:sp>
      <p:sp>
        <p:nvSpPr>
          <p:cNvPr id="5" name="Footer Placeholder 4">
            <a:extLst>
              <a:ext uri="{FF2B5EF4-FFF2-40B4-BE49-F238E27FC236}">
                <a16:creationId xmlns:a16="http://schemas.microsoft.com/office/drawing/2014/main" id="{BC806A05-E020-EC61-BBA4-4388843AA6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CCAB2A-96E7-801A-AF79-55CB971891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EE7278-63C5-4E8B-97B1-392C5C1A4528}" type="slidenum">
              <a:rPr lang="en-US" smtClean="0"/>
              <a:t>‹#›</a:t>
            </a:fld>
            <a:endParaRPr lang="en-US"/>
          </a:p>
        </p:txBody>
      </p:sp>
    </p:spTree>
    <p:extLst>
      <p:ext uri="{BB962C8B-B14F-4D97-AF65-F5344CB8AC3E}">
        <p14:creationId xmlns:p14="http://schemas.microsoft.com/office/powerpoint/2010/main" val="98441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6.jp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7.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55C863-1D7A-7F2A-E031-6C63DF3E87D0}"/>
              </a:ext>
            </a:extLst>
          </p:cNvPr>
          <p:cNvSpPr>
            <a:spLocks noGrp="1"/>
          </p:cNvSpPr>
          <p:nvPr>
            <p:ph idx="1"/>
          </p:nvPr>
        </p:nvSpPr>
        <p:spPr>
          <a:xfrm>
            <a:off x="244444" y="1493649"/>
            <a:ext cx="11805718" cy="5233076"/>
          </a:xfrm>
        </p:spPr>
        <p:txBody>
          <a:bodyPr/>
          <a:lstStyle/>
          <a:p>
            <a:pPr marL="0" indent="0" algn="ctr">
              <a:buNone/>
            </a:pPr>
            <a:r>
              <a:rPr lang="en-US" dirty="0">
                <a:latin typeface="Times New Roman" panose="02020603050405020304" pitchFamily="18" charset="0"/>
                <a:cs typeface="Times New Roman" panose="02020603050405020304" pitchFamily="18" charset="0"/>
              </a:rPr>
              <a:t>DEPARTMENT OF COMPUTER ENGINEERING, MODELING, ELECTRONICS AND SYSTEM ENGINEERING</a:t>
            </a:r>
          </a:p>
          <a:p>
            <a:pPr marL="0" indent="0" algn="ctr">
              <a:buNone/>
            </a:pPr>
            <a:endParaRPr lang="en-US" dirty="0">
              <a:latin typeface="Times New Roman" panose="02020603050405020304" pitchFamily="18" charset="0"/>
              <a:cs typeface="Times New Roman" panose="02020603050405020304" pitchFamily="18" charset="0"/>
            </a:endParaRPr>
          </a:p>
          <a:p>
            <a:pPr marL="0" indent="0" algn="ctr">
              <a:buNone/>
            </a:pPr>
            <a:r>
              <a:rPr lang="en-US" dirty="0">
                <a:latin typeface="Times New Roman" panose="02020603050405020304" pitchFamily="18" charset="0"/>
                <a:cs typeface="Times New Roman" panose="02020603050405020304" pitchFamily="18" charset="0"/>
              </a:rPr>
              <a:t>LM-Telecommunication Engineering: Smart Sensing, Computing and Networking</a:t>
            </a:r>
          </a:p>
          <a:p>
            <a:pPr marL="0" indent="0" algn="ctr">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Distributed Systems and Cloud/Edge Computing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Project Title: Sustainably Smart Facility</a:t>
            </a:r>
          </a:p>
          <a:p>
            <a:pPr marL="0" indent="0">
              <a:buNone/>
            </a:pPr>
            <a:r>
              <a:rPr lang="en-US" dirty="0">
                <a:latin typeface="Times New Roman" panose="02020603050405020304" pitchFamily="18" charset="0"/>
                <a:cs typeface="Times New Roman" panose="02020603050405020304" pitchFamily="18" charset="0"/>
              </a:rPr>
              <a:t>                                                      Implemented by:  </a:t>
            </a:r>
          </a:p>
          <a:p>
            <a:pPr marL="0" indent="0">
              <a:buNone/>
            </a:pPr>
            <a:r>
              <a:rPr lang="en-US" dirty="0">
                <a:latin typeface="Times New Roman" panose="02020603050405020304" pitchFamily="18" charset="0"/>
                <a:cs typeface="Times New Roman" panose="02020603050405020304" pitchFamily="18" charset="0"/>
              </a:rPr>
              <a:t>                                    Rami Saleh                    Hussein Mohammed </a:t>
            </a:r>
          </a:p>
        </p:txBody>
      </p:sp>
      <p:pic>
        <p:nvPicPr>
          <p:cNvPr id="4" name="Picture 3">
            <a:extLst>
              <a:ext uri="{FF2B5EF4-FFF2-40B4-BE49-F238E27FC236}">
                <a16:creationId xmlns:a16="http://schemas.microsoft.com/office/drawing/2014/main" id="{3929DC5C-7463-CB2E-8E10-DB29644B6578}"/>
              </a:ext>
            </a:extLst>
          </p:cNvPr>
          <p:cNvPicPr>
            <a:picLocks noChangeAspect="1"/>
          </p:cNvPicPr>
          <p:nvPr/>
        </p:nvPicPr>
        <p:blipFill>
          <a:blip r:embed="rId2"/>
          <a:stretch>
            <a:fillRect/>
          </a:stretch>
        </p:blipFill>
        <p:spPr>
          <a:xfrm>
            <a:off x="3452388" y="0"/>
            <a:ext cx="5266099" cy="1493649"/>
          </a:xfrm>
          <a:prstGeom prst="rect">
            <a:avLst/>
          </a:prstGeom>
        </p:spPr>
      </p:pic>
    </p:spTree>
    <p:extLst>
      <p:ext uri="{BB962C8B-B14F-4D97-AF65-F5344CB8AC3E}">
        <p14:creationId xmlns:p14="http://schemas.microsoft.com/office/powerpoint/2010/main" val="1540065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9B81C-C850-F78F-79E9-85E3FBABDFFF}"/>
              </a:ext>
            </a:extLst>
          </p:cNvPr>
          <p:cNvSpPr>
            <a:spLocks noGrp="1"/>
          </p:cNvSpPr>
          <p:nvPr>
            <p:ph type="title"/>
          </p:nvPr>
        </p:nvSpPr>
        <p:spPr>
          <a:xfrm>
            <a:off x="396510" y="18255"/>
            <a:ext cx="11612070" cy="799041"/>
          </a:xfrm>
        </p:spPr>
        <p:txBody>
          <a:bodyPr/>
          <a:lstStyle/>
          <a:p>
            <a:r>
              <a:rPr lang="en-US" sz="4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Implementation</a:t>
            </a:r>
            <a:endParaRPr lang="en-US" b="1" dirty="0"/>
          </a:p>
        </p:txBody>
      </p:sp>
      <p:sp>
        <p:nvSpPr>
          <p:cNvPr id="3" name="Content Placeholder 2">
            <a:extLst>
              <a:ext uri="{FF2B5EF4-FFF2-40B4-BE49-F238E27FC236}">
                <a16:creationId xmlns:a16="http://schemas.microsoft.com/office/drawing/2014/main" id="{6A0C1445-8215-E9E3-93B4-EEA49ED2AF9C}"/>
              </a:ext>
            </a:extLst>
          </p:cNvPr>
          <p:cNvSpPr>
            <a:spLocks noGrp="1"/>
          </p:cNvSpPr>
          <p:nvPr>
            <p:ph idx="1"/>
          </p:nvPr>
        </p:nvSpPr>
        <p:spPr>
          <a:xfrm>
            <a:off x="396511" y="817296"/>
            <a:ext cx="11612070" cy="6022449"/>
          </a:xfrm>
        </p:spPr>
        <p:txBody>
          <a:bodyPr/>
          <a:lstStyle/>
          <a:p>
            <a:r>
              <a:rPr lang="en-US" sz="1800" dirty="0">
                <a:latin typeface="Times New Roman" panose="02020603050405020304" pitchFamily="18" charset="0"/>
                <a:cs typeface="Times New Roman" panose="02020603050405020304" pitchFamily="18" charset="0"/>
              </a:rPr>
              <a:t>AWS Glue integrates with S3 to prepare the data for analysis. Glue Crawler scan the “</a:t>
            </a:r>
            <a:r>
              <a:rPr lang="en-US" sz="1800" dirty="0" err="1">
                <a:latin typeface="Times New Roman" panose="02020603050405020304" pitchFamily="18" charset="0"/>
                <a:cs typeface="Times New Roman" panose="02020603050405020304" pitchFamily="18" charset="0"/>
              </a:rPr>
              <a:t>sensor_data</a:t>
            </a:r>
            <a:r>
              <a:rPr lang="en-US" sz="1800" dirty="0">
                <a:latin typeface="Times New Roman" panose="02020603050405020304" pitchFamily="18" charset="0"/>
                <a:cs typeface="Times New Roman" panose="02020603050405020304" pitchFamily="18" charset="0"/>
              </a:rPr>
              <a:t>/” folder to detect the schema and create a metadata catalog and this catalog allows Amazon Athena to query the sensor data stored in S3</a:t>
            </a:r>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13B1C91B-24FA-58C6-1326-136AB2098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064191"/>
            <a:ext cx="7239000" cy="4576588"/>
          </a:xfrm>
          <a:prstGeom prst="rect">
            <a:avLst/>
          </a:prstGeom>
        </p:spPr>
      </p:pic>
      <p:pic>
        <p:nvPicPr>
          <p:cNvPr id="6" name="Picture 5" descr="A logo with a white letter in a square&#10;&#10;Description automatically generated with medium confidence">
            <a:extLst>
              <a:ext uri="{FF2B5EF4-FFF2-40B4-BE49-F238E27FC236}">
                <a16:creationId xmlns:a16="http://schemas.microsoft.com/office/drawing/2014/main" id="{1F0D216F-F9DC-655F-CD40-C3B7776AB7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4727" y="2543245"/>
            <a:ext cx="1681348" cy="882708"/>
          </a:xfrm>
          <a:prstGeom prst="rect">
            <a:avLst/>
          </a:prstGeom>
        </p:spPr>
      </p:pic>
      <p:pic>
        <p:nvPicPr>
          <p:cNvPr id="8" name="Picture 7" descr="A logo of a company&#10;&#10;Description automatically generated">
            <a:extLst>
              <a:ext uri="{FF2B5EF4-FFF2-40B4-BE49-F238E27FC236}">
                <a16:creationId xmlns:a16="http://schemas.microsoft.com/office/drawing/2014/main" id="{B9174710-0423-EA29-A498-C1EFB8C4B8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88373" y="2612511"/>
            <a:ext cx="903077" cy="677308"/>
          </a:xfrm>
          <a:prstGeom prst="rect">
            <a:avLst/>
          </a:prstGeom>
        </p:spPr>
      </p:pic>
      <p:pic>
        <p:nvPicPr>
          <p:cNvPr id="10" name="Picture 9" descr="A purple square with a white arrow and an orange smiley face&#10;&#10;Description automatically generated">
            <a:extLst>
              <a:ext uri="{FF2B5EF4-FFF2-40B4-BE49-F238E27FC236}">
                <a16:creationId xmlns:a16="http://schemas.microsoft.com/office/drawing/2014/main" id="{7A9A1DB9-048D-BCB6-B31D-B4BF7945C2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04111" y="2502378"/>
            <a:ext cx="1415485" cy="920065"/>
          </a:xfrm>
          <a:prstGeom prst="rect">
            <a:avLst/>
          </a:prstGeom>
        </p:spPr>
      </p:pic>
      <p:cxnSp>
        <p:nvCxnSpPr>
          <p:cNvPr id="12" name="Straight Arrow Connector 11">
            <a:extLst>
              <a:ext uri="{FF2B5EF4-FFF2-40B4-BE49-F238E27FC236}">
                <a16:creationId xmlns:a16="http://schemas.microsoft.com/office/drawing/2014/main" id="{52DDDBC0-A10C-F6AF-9E08-02E862D54C19}"/>
              </a:ext>
            </a:extLst>
          </p:cNvPr>
          <p:cNvCxnSpPr/>
          <p:nvPr/>
        </p:nvCxnSpPr>
        <p:spPr>
          <a:xfrm>
            <a:off x="9206574" y="2883877"/>
            <a:ext cx="6485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78FADE9-9AB8-18BC-E2CC-009B040B8443}"/>
              </a:ext>
            </a:extLst>
          </p:cNvPr>
          <p:cNvCxnSpPr/>
          <p:nvPr/>
        </p:nvCxnSpPr>
        <p:spPr>
          <a:xfrm>
            <a:off x="10639157" y="2878963"/>
            <a:ext cx="4872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6381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6AF31-5308-BD3A-A6D0-13A8ED8C032D}"/>
              </a:ext>
            </a:extLst>
          </p:cNvPr>
          <p:cNvSpPr>
            <a:spLocks noGrp="1"/>
          </p:cNvSpPr>
          <p:nvPr>
            <p:ph type="title"/>
          </p:nvPr>
        </p:nvSpPr>
        <p:spPr>
          <a:xfrm>
            <a:off x="516048" y="18256"/>
            <a:ext cx="11307778" cy="760342"/>
          </a:xfrm>
        </p:spPr>
        <p:txBody>
          <a:bodyPr/>
          <a:lstStyle/>
          <a:p>
            <a:r>
              <a:rPr lang="en-US" sz="4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Implementation</a:t>
            </a:r>
            <a:endParaRPr lang="en-US" b="1" dirty="0"/>
          </a:p>
        </p:txBody>
      </p:sp>
      <p:sp>
        <p:nvSpPr>
          <p:cNvPr id="3" name="Content Placeholder 2">
            <a:extLst>
              <a:ext uri="{FF2B5EF4-FFF2-40B4-BE49-F238E27FC236}">
                <a16:creationId xmlns:a16="http://schemas.microsoft.com/office/drawing/2014/main" id="{76FB4401-E88C-2FCB-B59D-06B74A04A15B}"/>
              </a:ext>
            </a:extLst>
          </p:cNvPr>
          <p:cNvSpPr>
            <a:spLocks noGrp="1"/>
          </p:cNvSpPr>
          <p:nvPr>
            <p:ph idx="1"/>
          </p:nvPr>
        </p:nvSpPr>
        <p:spPr>
          <a:xfrm>
            <a:off x="368174" y="647700"/>
            <a:ext cx="11455652" cy="6192044"/>
          </a:xfrm>
        </p:spPr>
        <p:txBody>
          <a:bodyPr>
            <a:normAutofit/>
          </a:bodyPr>
          <a:lstStyle/>
          <a:p>
            <a:r>
              <a:rPr lang="en-US" sz="1800" dirty="0">
                <a:latin typeface="Times New Roman" panose="02020603050405020304" pitchFamily="18" charset="0"/>
                <a:cs typeface="Times New Roman" panose="02020603050405020304" pitchFamily="18" charset="0"/>
              </a:rPr>
              <a:t>Athena queries data to generate insights on environmental metrics for example, the query calculates : daily averages, maximums, and minimums for temperature, humidity, and gas values</a:t>
            </a:r>
            <a:r>
              <a:rPr lang="en-US" sz="1800" b="1"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results will store in the S3 folder (” </a:t>
            </a:r>
            <a:r>
              <a:rPr lang="en-US" sz="1800" dirty="0" err="1">
                <a:latin typeface="Times New Roman" panose="02020603050405020304" pitchFamily="18" charset="0"/>
                <a:cs typeface="Times New Roman" panose="02020603050405020304" pitchFamily="18" charset="0"/>
              </a:rPr>
              <a:t>athena</a:t>
            </a:r>
            <a:r>
              <a:rPr lang="en-US" sz="1800" dirty="0">
                <a:latin typeface="Times New Roman" panose="02020603050405020304" pitchFamily="18"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165BFF2A-2625-7A61-32F5-B882BDBE5B05}"/>
              </a:ext>
            </a:extLst>
          </p:cNvPr>
          <p:cNvPicPr>
            <a:picLocks noChangeAspect="1"/>
          </p:cNvPicPr>
          <p:nvPr/>
        </p:nvPicPr>
        <p:blipFill>
          <a:blip r:embed="rId2"/>
          <a:stretch>
            <a:fillRect/>
          </a:stretch>
        </p:blipFill>
        <p:spPr>
          <a:xfrm>
            <a:off x="368174" y="1600200"/>
            <a:ext cx="7098844" cy="4754027"/>
          </a:xfrm>
          <a:prstGeom prst="rect">
            <a:avLst/>
          </a:prstGeom>
        </p:spPr>
      </p:pic>
      <p:pic>
        <p:nvPicPr>
          <p:cNvPr id="6" name="Picture 5" descr="A logo with a white letter in a square&#10;&#10;Description automatically generated with medium confidence">
            <a:extLst>
              <a:ext uri="{FF2B5EF4-FFF2-40B4-BE49-F238E27FC236}">
                <a16:creationId xmlns:a16="http://schemas.microsoft.com/office/drawing/2014/main" id="{FFDCC4F4-5CB7-F1F1-DDD8-954889A18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9649" y="2632594"/>
            <a:ext cx="1453619" cy="763150"/>
          </a:xfrm>
          <a:prstGeom prst="rect">
            <a:avLst/>
          </a:prstGeom>
        </p:spPr>
      </p:pic>
      <p:pic>
        <p:nvPicPr>
          <p:cNvPr id="8" name="Picture 7" descr="A logo of a company&#10;&#10;Description automatically generated">
            <a:extLst>
              <a:ext uri="{FF2B5EF4-FFF2-40B4-BE49-F238E27FC236}">
                <a16:creationId xmlns:a16="http://schemas.microsoft.com/office/drawing/2014/main" id="{F71E19E5-ADBA-9DEE-B267-C85CF32BCE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76048" y="2703008"/>
            <a:ext cx="792768" cy="594577"/>
          </a:xfrm>
          <a:prstGeom prst="rect">
            <a:avLst/>
          </a:prstGeom>
        </p:spPr>
      </p:pic>
      <p:pic>
        <p:nvPicPr>
          <p:cNvPr id="10" name="Picture 9" descr="A purple square with a white arrow and an orange smiley face&#10;&#10;Description automatically generated">
            <a:extLst>
              <a:ext uri="{FF2B5EF4-FFF2-40B4-BE49-F238E27FC236}">
                <a16:creationId xmlns:a16="http://schemas.microsoft.com/office/drawing/2014/main" id="{B637CCFB-0648-7539-6804-0E746EC7BD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757531" y="2685446"/>
            <a:ext cx="1064554" cy="691961"/>
          </a:xfrm>
          <a:prstGeom prst="rect">
            <a:avLst/>
          </a:prstGeom>
        </p:spPr>
      </p:pic>
      <p:pic>
        <p:nvPicPr>
          <p:cNvPr id="12" name="Picture 11" descr="A logo of a company&#10;&#10;Description automatically generated">
            <a:extLst>
              <a:ext uri="{FF2B5EF4-FFF2-40B4-BE49-F238E27FC236}">
                <a16:creationId xmlns:a16="http://schemas.microsoft.com/office/drawing/2014/main" id="{756D66AA-2FA1-6AC5-B9A9-008E3660C15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84988" y="2584113"/>
            <a:ext cx="1423275" cy="763150"/>
          </a:xfrm>
          <a:prstGeom prst="rect">
            <a:avLst/>
          </a:prstGeom>
        </p:spPr>
      </p:pic>
      <p:cxnSp>
        <p:nvCxnSpPr>
          <p:cNvPr id="14" name="Straight Arrow Connector 13">
            <a:extLst>
              <a:ext uri="{FF2B5EF4-FFF2-40B4-BE49-F238E27FC236}">
                <a16:creationId xmlns:a16="http://schemas.microsoft.com/office/drawing/2014/main" id="{E5267D5C-0D15-180C-F818-FDFE47888E3F}"/>
              </a:ext>
            </a:extLst>
          </p:cNvPr>
          <p:cNvCxnSpPr/>
          <p:nvPr/>
        </p:nvCxnSpPr>
        <p:spPr>
          <a:xfrm>
            <a:off x="8510954" y="2954215"/>
            <a:ext cx="4023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3D2649B-9E50-904F-0BA6-04E8240CCF69}"/>
              </a:ext>
            </a:extLst>
          </p:cNvPr>
          <p:cNvCxnSpPr/>
          <p:nvPr/>
        </p:nvCxnSpPr>
        <p:spPr>
          <a:xfrm>
            <a:off x="9585870" y="2963669"/>
            <a:ext cx="4023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CB6DDC0-57B9-4793-EF23-94675D6FE5DB}"/>
              </a:ext>
            </a:extLst>
          </p:cNvPr>
          <p:cNvCxnSpPr/>
          <p:nvPr/>
        </p:nvCxnSpPr>
        <p:spPr>
          <a:xfrm>
            <a:off x="10567581" y="2973122"/>
            <a:ext cx="40231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879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4A05-4A42-6E2C-FAE4-5CA8D7FB6C4C}"/>
              </a:ext>
            </a:extLst>
          </p:cNvPr>
          <p:cNvSpPr>
            <a:spLocks noGrp="1"/>
          </p:cNvSpPr>
          <p:nvPr>
            <p:ph type="title"/>
          </p:nvPr>
        </p:nvSpPr>
        <p:spPr>
          <a:xfrm>
            <a:off x="543208" y="84467"/>
            <a:ext cx="11307778" cy="902361"/>
          </a:xfrm>
        </p:spPr>
        <p:txBody>
          <a:bodyPr/>
          <a:lstStyle/>
          <a:p>
            <a:r>
              <a:rPr lang="en-US" sz="4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Implementation</a:t>
            </a:r>
            <a:endParaRPr lang="en-US" b="1" dirty="0"/>
          </a:p>
        </p:txBody>
      </p:sp>
      <p:sp>
        <p:nvSpPr>
          <p:cNvPr id="3" name="Content Placeholder 2">
            <a:extLst>
              <a:ext uri="{FF2B5EF4-FFF2-40B4-BE49-F238E27FC236}">
                <a16:creationId xmlns:a16="http://schemas.microsoft.com/office/drawing/2014/main" id="{09D5F65D-EBEC-AB79-D57E-BB269CE81665}"/>
              </a:ext>
            </a:extLst>
          </p:cNvPr>
          <p:cNvSpPr>
            <a:spLocks noGrp="1"/>
          </p:cNvSpPr>
          <p:nvPr>
            <p:ph idx="1"/>
          </p:nvPr>
        </p:nvSpPr>
        <p:spPr>
          <a:xfrm>
            <a:off x="543208" y="986828"/>
            <a:ext cx="11307778" cy="5786705"/>
          </a:xfrm>
        </p:spPr>
        <p:txBody>
          <a:bodyPr>
            <a:normAutofit/>
          </a:bodyPr>
          <a:lstStyle/>
          <a:p>
            <a:r>
              <a:rPr lang="en-US" sz="1800" dirty="0">
                <a:latin typeface="Times New Roman" panose="02020603050405020304" pitchFamily="18" charset="0"/>
                <a:cs typeface="Times New Roman" panose="02020603050405020304" pitchFamily="18" charset="0"/>
              </a:rPr>
              <a:t>Cloud Watch logs record Lambda function activity, including received events, saved data in DynamoDB and S3, sent SNS notifications, and actuator commands. The logs enable debugging, performance tracking, and error resolution</a:t>
            </a:r>
          </a:p>
        </p:txBody>
      </p:sp>
      <p:pic>
        <p:nvPicPr>
          <p:cNvPr id="4" name="Picture 3">
            <a:extLst>
              <a:ext uri="{FF2B5EF4-FFF2-40B4-BE49-F238E27FC236}">
                <a16:creationId xmlns:a16="http://schemas.microsoft.com/office/drawing/2014/main" id="{D67D5876-5602-F726-78F2-3ADD92A6966C}"/>
              </a:ext>
            </a:extLst>
          </p:cNvPr>
          <p:cNvPicPr>
            <a:picLocks noChangeAspect="1"/>
          </p:cNvPicPr>
          <p:nvPr/>
        </p:nvPicPr>
        <p:blipFill>
          <a:blip r:embed="rId2"/>
          <a:stretch>
            <a:fillRect/>
          </a:stretch>
        </p:blipFill>
        <p:spPr>
          <a:xfrm>
            <a:off x="1439501" y="1925402"/>
            <a:ext cx="9107786" cy="4511611"/>
          </a:xfrm>
          <a:prstGeom prst="rect">
            <a:avLst/>
          </a:prstGeom>
        </p:spPr>
      </p:pic>
    </p:spTree>
    <p:extLst>
      <p:ext uri="{BB962C8B-B14F-4D97-AF65-F5344CB8AC3E}">
        <p14:creationId xmlns:p14="http://schemas.microsoft.com/office/powerpoint/2010/main" val="2351187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6F79-8A5D-9915-9C6E-CF9D17D05DB9}"/>
              </a:ext>
            </a:extLst>
          </p:cNvPr>
          <p:cNvSpPr>
            <a:spLocks noGrp="1"/>
          </p:cNvSpPr>
          <p:nvPr>
            <p:ph type="title"/>
          </p:nvPr>
        </p:nvSpPr>
        <p:spPr>
          <a:xfrm>
            <a:off x="651850" y="18256"/>
            <a:ext cx="10972800" cy="1122482"/>
          </a:xfrm>
        </p:spPr>
        <p:txBody>
          <a:bodyPr>
            <a:normAutofit/>
          </a:bodyPr>
          <a:lstStyle/>
          <a:p>
            <a:r>
              <a:rPr lang="en-US" sz="4000" b="1" dirty="0">
                <a:latin typeface="Times New Roman" panose="02020603050405020304" pitchFamily="18" charset="0"/>
                <a:cs typeface="Times New Roman" panose="02020603050405020304" pitchFamily="18" charset="0"/>
              </a:rPr>
              <a:t>               Future Developments &amp; Conclusion</a:t>
            </a:r>
          </a:p>
        </p:txBody>
      </p:sp>
      <p:sp>
        <p:nvSpPr>
          <p:cNvPr id="3" name="Content Placeholder 2">
            <a:extLst>
              <a:ext uri="{FF2B5EF4-FFF2-40B4-BE49-F238E27FC236}">
                <a16:creationId xmlns:a16="http://schemas.microsoft.com/office/drawing/2014/main" id="{4A319B18-3578-8EB8-F76D-BCFF20005968}"/>
              </a:ext>
            </a:extLst>
          </p:cNvPr>
          <p:cNvSpPr>
            <a:spLocks noGrp="1"/>
          </p:cNvSpPr>
          <p:nvPr>
            <p:ph idx="1"/>
          </p:nvPr>
        </p:nvSpPr>
        <p:spPr>
          <a:xfrm>
            <a:off x="651850" y="1140738"/>
            <a:ext cx="10972800" cy="5504506"/>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Future Development: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Integrate AI/ML for predictive analytics.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Expand sensor coverage for more parameters.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Develop a mobile application for real-time notifications.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 reporting capabilities with custom dashboards.</a:t>
            </a:r>
          </a:p>
          <a:p>
            <a:pPr marL="0" indent="0">
              <a:buNone/>
            </a:pPr>
            <a:endParaRPr lang="en-US" sz="1800" dirty="0">
              <a:solidFill>
                <a:srgbClr val="FF0000"/>
              </a:solidFill>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Successfully implemented an IoT-driven environmental monitoring system.</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Leveraged AWS services for efficient data management and analysis.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Demonstrated scalability, cost-efficiency, and real-time functionality.</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4073189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A1874C-A0F6-8ADF-EAA9-BF5564C33854}"/>
              </a:ext>
            </a:extLst>
          </p:cNvPr>
          <p:cNvSpPr>
            <a:spLocks noGrp="1"/>
          </p:cNvSpPr>
          <p:nvPr>
            <p:ph type="title"/>
          </p:nvPr>
        </p:nvSpPr>
        <p:spPr>
          <a:xfrm>
            <a:off x="640080" y="434566"/>
            <a:ext cx="4368602" cy="1208287"/>
          </a:xfrm>
        </p:spPr>
        <p:txBody>
          <a:bodyPr anchor="b">
            <a:normAutofit/>
          </a:bodyPr>
          <a:lstStyle/>
          <a:p>
            <a:r>
              <a:rPr lang="en-US" sz="4000" b="1" dirty="0">
                <a:latin typeface="Times New Roman" panose="02020603050405020304" pitchFamily="18" charset="0"/>
                <a:cs typeface="Times New Roman" panose="02020603050405020304" pitchFamily="18" charset="0"/>
              </a:rPr>
              <a:t>     Introduction</a:t>
            </a:r>
          </a:p>
        </p:txBody>
      </p:sp>
      <p:sp>
        <p:nvSpPr>
          <p:cNvPr id="1033"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FFBEECA-670E-F41F-0AB9-C3E997754EBB}"/>
              </a:ext>
            </a:extLst>
          </p:cNvPr>
          <p:cNvSpPr>
            <a:spLocks noGrp="1"/>
          </p:cNvSpPr>
          <p:nvPr>
            <p:ph idx="1"/>
          </p:nvPr>
        </p:nvSpPr>
        <p:spPr>
          <a:xfrm>
            <a:off x="640080" y="2082298"/>
            <a:ext cx="4243589" cy="4617266"/>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Overview of the project: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An IoT-based system for environmental monitoring and control.</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Focuses on real-time data collection, analysis, and automation.</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Purpose: Ensure sustainable operations and proactive environmental management.</a:t>
            </a:r>
          </a:p>
        </p:txBody>
      </p:sp>
      <p:pic>
        <p:nvPicPr>
          <p:cNvPr id="1026" name="Picture 2" descr="Free Warehouse Factory illustration and picture">
            <a:extLst>
              <a:ext uri="{FF2B5EF4-FFF2-40B4-BE49-F238E27FC236}">
                <a16:creationId xmlns:a16="http://schemas.microsoft.com/office/drawing/2014/main" id="{62CC96DA-0139-FCF8-8770-0F7B543BD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8577" r="4470" b="-1"/>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8257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F80DB-D635-2D80-7DF6-B826E5D9A7E7}"/>
              </a:ext>
            </a:extLst>
          </p:cNvPr>
          <p:cNvSpPr>
            <a:spLocks noGrp="1"/>
          </p:cNvSpPr>
          <p:nvPr>
            <p:ph type="ctrTitle"/>
          </p:nvPr>
        </p:nvSpPr>
        <p:spPr>
          <a:xfrm>
            <a:off x="1025085" y="1"/>
            <a:ext cx="10141830" cy="1294646"/>
          </a:xfrm>
        </p:spPr>
        <p:txBody>
          <a:bodyPr>
            <a:normAutofit fontScale="90000"/>
          </a:bodyPr>
          <a:lstStyle/>
          <a:p>
            <a:br>
              <a:rPr lang="en-US" sz="4000" b="1" dirty="0">
                <a:latin typeface="Times New Roman" panose="02020603050405020304" pitchFamily="18" charset="0"/>
                <a:cs typeface="Times New Roman" panose="02020603050405020304" pitchFamily="18" charset="0"/>
              </a:rPr>
            </a:br>
            <a:r>
              <a:rPr lang="en-US" sz="4400" b="1" dirty="0">
                <a:latin typeface="Times New Roman" panose="02020603050405020304" pitchFamily="18" charset="0"/>
                <a:cs typeface="Times New Roman" panose="02020603050405020304" pitchFamily="18" charset="0"/>
              </a:rPr>
              <a:t>Hardware Components</a:t>
            </a:r>
            <a:br>
              <a:rPr lang="en-US" sz="4000" b="1" dirty="0">
                <a:latin typeface="Times New Roman" panose="02020603050405020304" pitchFamily="18" charset="0"/>
                <a:cs typeface="Times New Roman" panose="02020603050405020304" pitchFamily="18" charset="0"/>
              </a:rPr>
            </a:br>
            <a:endParaRPr lang="en-US" sz="4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2809A87-3371-DE05-F76B-5C75E1AC1E83}"/>
              </a:ext>
            </a:extLst>
          </p:cNvPr>
          <p:cNvSpPr>
            <a:spLocks noGrp="1"/>
          </p:cNvSpPr>
          <p:nvPr>
            <p:ph type="subTitle" idx="1"/>
          </p:nvPr>
        </p:nvSpPr>
        <p:spPr>
          <a:xfrm>
            <a:off x="1025085" y="1412341"/>
            <a:ext cx="10237426" cy="5223849"/>
          </a:xfrm>
        </p:spPr>
        <p:txBody>
          <a:bodyPr>
            <a:noAutofit/>
          </a:bodyPr>
          <a:lstStyle/>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ESP32 Microcontroller.</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DHT11 (Temperature &amp; Humidity Sensor).</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MQ2 Gas Sensor.</a:t>
            </a:r>
          </a:p>
          <a:p>
            <a:pPr algn="l">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Actuators: Fan and Servo Motor.</a:t>
            </a:r>
          </a:p>
          <a:p>
            <a:pPr algn="l"/>
            <a:endParaRPr lang="en-US" sz="18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313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3563D-455D-3E6B-D75E-249C8C9198F0}"/>
              </a:ext>
            </a:extLst>
          </p:cNvPr>
          <p:cNvSpPr>
            <a:spLocks noGrp="1"/>
          </p:cNvSpPr>
          <p:nvPr>
            <p:ph type="title"/>
          </p:nvPr>
        </p:nvSpPr>
        <p:spPr>
          <a:xfrm>
            <a:off x="0" y="424119"/>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AWS Services </a:t>
            </a:r>
            <a:br>
              <a:rPr lang="en-US" sz="4000" b="1" dirty="0">
                <a:latin typeface="Times New Roman" panose="02020603050405020304" pitchFamily="18" charset="0"/>
                <a:cs typeface="Times New Roman" panose="02020603050405020304" pitchFamily="18" charset="0"/>
              </a:rPr>
            </a:br>
            <a:endParaRPr lang="en-US"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D951AA-BCF4-A363-40D6-1BD5395E5107}"/>
              </a:ext>
            </a:extLst>
          </p:cNvPr>
          <p:cNvSpPr>
            <a:spLocks noGrp="1"/>
          </p:cNvSpPr>
          <p:nvPr>
            <p:ph idx="1"/>
          </p:nvPr>
        </p:nvSpPr>
        <p:spPr/>
        <p:txBody>
          <a:bodyPr>
            <a:normAutofit/>
          </a:bodyPr>
          <a:lstStyle/>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AWS IoT Core</a:t>
            </a:r>
            <a:r>
              <a:rPr lang="en-US" sz="1800" dirty="0">
                <a:latin typeface="Times New Roman" panose="02020603050405020304" pitchFamily="18" charset="0"/>
                <a:cs typeface="Times New Roman" panose="02020603050405020304" pitchFamily="18" charset="0"/>
              </a:rPr>
              <a:t>:  Manages communication between ESP32 and the cloud.</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AWS Lambda</a:t>
            </a:r>
            <a:r>
              <a:rPr lang="en-US" sz="1800" dirty="0">
                <a:latin typeface="Times New Roman" panose="02020603050405020304" pitchFamily="18" charset="0"/>
                <a:cs typeface="Times New Roman" panose="02020603050405020304" pitchFamily="18" charset="0"/>
              </a:rPr>
              <a:t>: Processes sensors data and controls actuators.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Amazon DynamoDB</a:t>
            </a:r>
            <a:r>
              <a:rPr lang="en-US" sz="1800" dirty="0">
                <a:latin typeface="Times New Roman" panose="02020603050405020304" pitchFamily="18" charset="0"/>
                <a:cs typeface="Times New Roman" panose="02020603050405020304" pitchFamily="18" charset="0"/>
              </a:rPr>
              <a:t>:  Stores real-time sensor data.</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Amazon S3</a:t>
            </a:r>
            <a:r>
              <a:rPr lang="en-US" sz="1800" dirty="0">
                <a:latin typeface="Times New Roman" panose="02020603050405020304" pitchFamily="18" charset="0"/>
                <a:cs typeface="Times New Roman" panose="02020603050405020304" pitchFamily="18" charset="0"/>
              </a:rPr>
              <a:t>:  Archives sensor data for analysis.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Amazon SNS</a:t>
            </a:r>
            <a:r>
              <a:rPr lang="en-US" sz="1800" dirty="0">
                <a:latin typeface="Times New Roman" panose="02020603050405020304" pitchFamily="18" charset="0"/>
                <a:cs typeface="Times New Roman" panose="02020603050405020304" pitchFamily="18" charset="0"/>
              </a:rPr>
              <a:t>: Sending notifications and alerts.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Amazon CloudWatch</a:t>
            </a:r>
            <a:r>
              <a:rPr lang="en-US" sz="1800" dirty="0">
                <a:latin typeface="Times New Roman" panose="02020603050405020304" pitchFamily="18" charset="0"/>
                <a:cs typeface="Times New Roman" panose="02020603050405020304" pitchFamily="18" charset="0"/>
              </a:rPr>
              <a:t>: Monitoring system performance.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Amazon Glue &amp; Athena</a:t>
            </a:r>
            <a:r>
              <a:rPr lang="en-US" sz="1800" dirty="0">
                <a:latin typeface="Times New Roman" panose="02020603050405020304" pitchFamily="18" charset="0"/>
                <a:cs typeface="Times New Roman" panose="02020603050405020304" pitchFamily="18" charset="0"/>
              </a:rPr>
              <a:t>: Data analysis and reporting.</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322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E4C11-82CE-F477-DEE7-8630C3E5F917}"/>
              </a:ext>
            </a:extLst>
          </p:cNvPr>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Architecture Diagram</a:t>
            </a:r>
          </a:p>
        </p:txBody>
      </p:sp>
      <p:pic>
        <p:nvPicPr>
          <p:cNvPr id="5" name="Content Placeholder 4" descr="A diagram of a cloud computing system&#10;&#10;Description automatically generated">
            <a:extLst>
              <a:ext uri="{FF2B5EF4-FFF2-40B4-BE49-F238E27FC236}">
                <a16:creationId xmlns:a16="http://schemas.microsoft.com/office/drawing/2014/main" id="{EE797A85-6454-D14B-B73B-C73F3352B2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8220" y="1825625"/>
            <a:ext cx="8255636" cy="4351338"/>
          </a:xfrm>
        </p:spPr>
      </p:pic>
    </p:spTree>
    <p:extLst>
      <p:ext uri="{BB962C8B-B14F-4D97-AF65-F5344CB8AC3E}">
        <p14:creationId xmlns:p14="http://schemas.microsoft.com/office/powerpoint/2010/main" val="203954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EDC1E-4D8A-E57F-F02C-220EEA57E69D}"/>
              </a:ext>
            </a:extLst>
          </p:cNvPr>
          <p:cNvSpPr>
            <a:spLocks noGrp="1"/>
          </p:cNvSpPr>
          <p:nvPr>
            <p:ph type="title"/>
          </p:nvPr>
        </p:nvSpPr>
        <p:spPr>
          <a:xfrm>
            <a:off x="838200" y="18256"/>
            <a:ext cx="10515600" cy="772319"/>
          </a:xfrm>
        </p:spPr>
        <p:txBody>
          <a:bodyPr/>
          <a:lstStyle/>
          <a:p>
            <a:r>
              <a:rPr lang="en-US" b="1" dirty="0"/>
              <a:t>                               </a:t>
            </a:r>
            <a:r>
              <a:rPr lang="en-US" sz="4000" b="1" dirty="0">
                <a:latin typeface="Times New Roman" panose="02020603050405020304" pitchFamily="18" charset="0"/>
                <a:cs typeface="Times New Roman" panose="02020603050405020304" pitchFamily="18" charset="0"/>
              </a:rPr>
              <a:t>Implementation</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DDAB79-11C9-443F-E4C9-74439E08F6D8}"/>
              </a:ext>
            </a:extLst>
          </p:cNvPr>
          <p:cNvSpPr>
            <a:spLocks noGrp="1"/>
          </p:cNvSpPr>
          <p:nvPr>
            <p:ph idx="1"/>
          </p:nvPr>
        </p:nvSpPr>
        <p:spPr>
          <a:xfrm>
            <a:off x="275129" y="790574"/>
            <a:ext cx="11846739" cy="5974367"/>
          </a:xfrm>
        </p:spPr>
        <p:txBody>
          <a:bodyPr/>
          <a:lstStyle/>
          <a:p>
            <a:pPr marL="0" indent="0">
              <a:buNone/>
            </a:pPr>
            <a:r>
              <a:rPr lang="en-US" dirty="0"/>
              <a:t> </a:t>
            </a:r>
            <a:r>
              <a:rPr lang="en-US" sz="2000" dirty="0">
                <a:latin typeface="Times New Roman" panose="02020603050405020304" pitchFamily="18" charset="0"/>
                <a:cs typeface="Times New Roman" panose="02020603050405020304" pitchFamily="18" charset="0"/>
              </a:rPr>
              <a:t>ESP32 send the data to MQTT Broker (AWS IOT Core) and receive the actuators command to control it.</a:t>
            </a: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780284B-67E6-51B2-659A-8FB4498B9DA3}"/>
              </a:ext>
            </a:extLst>
          </p:cNvPr>
          <p:cNvPicPr>
            <a:picLocks noChangeAspect="1"/>
          </p:cNvPicPr>
          <p:nvPr/>
        </p:nvPicPr>
        <p:blipFill>
          <a:blip r:embed="rId2"/>
          <a:stretch>
            <a:fillRect/>
          </a:stretch>
        </p:blipFill>
        <p:spPr>
          <a:xfrm>
            <a:off x="275129" y="1219200"/>
            <a:ext cx="7460857" cy="5545741"/>
          </a:xfrm>
          <a:prstGeom prst="rect">
            <a:avLst/>
          </a:prstGeom>
        </p:spPr>
      </p:pic>
      <p:pic>
        <p:nvPicPr>
          <p:cNvPr id="6" name="Picture 5" descr="A close-up of a computer chip&#10;&#10;Description automatically generated">
            <a:extLst>
              <a:ext uri="{FF2B5EF4-FFF2-40B4-BE49-F238E27FC236}">
                <a16:creationId xmlns:a16="http://schemas.microsoft.com/office/drawing/2014/main" id="{1E1AF645-4114-ABE0-5C8C-A831ED276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15520" y="2228626"/>
            <a:ext cx="3269745" cy="3203772"/>
          </a:xfrm>
          <a:prstGeom prst="rect">
            <a:avLst/>
          </a:prstGeom>
        </p:spPr>
      </p:pic>
    </p:spTree>
    <p:extLst>
      <p:ext uri="{BB962C8B-B14F-4D97-AF65-F5344CB8AC3E}">
        <p14:creationId xmlns:p14="http://schemas.microsoft.com/office/powerpoint/2010/main" val="453400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34C2-9DDD-4A74-BAE1-31BDECB96006}"/>
              </a:ext>
            </a:extLst>
          </p:cNvPr>
          <p:cNvSpPr>
            <a:spLocks noGrp="1"/>
          </p:cNvSpPr>
          <p:nvPr>
            <p:ph type="title"/>
          </p:nvPr>
        </p:nvSpPr>
        <p:spPr>
          <a:xfrm>
            <a:off x="838200" y="18255"/>
            <a:ext cx="10515600" cy="791371"/>
          </a:xfrm>
        </p:spPr>
        <p:txBody>
          <a:bodyPr/>
          <a:lstStyle/>
          <a:p>
            <a:r>
              <a:rPr lang="en-US" sz="4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Implementation</a:t>
            </a:r>
            <a:endParaRPr lang="en-US" b="1" dirty="0"/>
          </a:p>
        </p:txBody>
      </p:sp>
      <p:sp>
        <p:nvSpPr>
          <p:cNvPr id="3" name="Content Placeholder 2">
            <a:extLst>
              <a:ext uri="{FF2B5EF4-FFF2-40B4-BE49-F238E27FC236}">
                <a16:creationId xmlns:a16="http://schemas.microsoft.com/office/drawing/2014/main" id="{47018951-0A95-979F-C23D-1220E4FDF3F1}"/>
              </a:ext>
            </a:extLst>
          </p:cNvPr>
          <p:cNvSpPr>
            <a:spLocks noGrp="1"/>
          </p:cNvSpPr>
          <p:nvPr>
            <p:ph idx="1"/>
          </p:nvPr>
        </p:nvSpPr>
        <p:spPr>
          <a:xfrm>
            <a:off x="137565" y="809626"/>
            <a:ext cx="11895291" cy="6030120"/>
          </a:xfrm>
        </p:spPr>
        <p:txBody>
          <a:bodyPr>
            <a:normAutofit/>
          </a:bodyPr>
          <a:lstStyle/>
          <a:p>
            <a:r>
              <a:rPr lang="en-US" sz="1800" dirty="0">
                <a:latin typeface="Times New Roman" panose="02020603050405020304" pitchFamily="18" charset="0"/>
                <a:cs typeface="Times New Roman" panose="02020603050405020304" pitchFamily="18" charset="0"/>
              </a:rPr>
              <a:t>Lambda service Send the values to Dynamo DB service which stores structured, real-time sensor data in a NoSQL database </a:t>
            </a:r>
          </a:p>
        </p:txBody>
      </p:sp>
      <p:pic>
        <p:nvPicPr>
          <p:cNvPr id="4" name="Picture 3">
            <a:extLst>
              <a:ext uri="{FF2B5EF4-FFF2-40B4-BE49-F238E27FC236}">
                <a16:creationId xmlns:a16="http://schemas.microsoft.com/office/drawing/2014/main" id="{E5AAB65A-D8EC-8BE9-0875-E110CE375C00}"/>
              </a:ext>
            </a:extLst>
          </p:cNvPr>
          <p:cNvPicPr>
            <a:picLocks noChangeAspect="1"/>
          </p:cNvPicPr>
          <p:nvPr/>
        </p:nvPicPr>
        <p:blipFill>
          <a:blip r:embed="rId2"/>
          <a:stretch>
            <a:fillRect/>
          </a:stretch>
        </p:blipFill>
        <p:spPr>
          <a:xfrm>
            <a:off x="137564" y="1343025"/>
            <a:ext cx="6679807" cy="5260075"/>
          </a:xfrm>
          <a:prstGeom prst="rect">
            <a:avLst/>
          </a:prstGeom>
        </p:spPr>
      </p:pic>
      <p:pic>
        <p:nvPicPr>
          <p:cNvPr id="6" name="Picture 5">
            <a:extLst>
              <a:ext uri="{FF2B5EF4-FFF2-40B4-BE49-F238E27FC236}">
                <a16:creationId xmlns:a16="http://schemas.microsoft.com/office/drawing/2014/main" id="{C72AAEE0-105E-B643-BCC7-9A795CE521DD}"/>
              </a:ext>
            </a:extLst>
          </p:cNvPr>
          <p:cNvPicPr>
            <a:picLocks noChangeAspect="1"/>
          </p:cNvPicPr>
          <p:nvPr/>
        </p:nvPicPr>
        <p:blipFill>
          <a:blip r:embed="rId3"/>
          <a:stretch>
            <a:fillRect/>
          </a:stretch>
        </p:blipFill>
        <p:spPr>
          <a:xfrm>
            <a:off x="6838950" y="2733674"/>
            <a:ext cx="5215484" cy="3869425"/>
          </a:xfrm>
          <a:prstGeom prst="rect">
            <a:avLst/>
          </a:prstGeom>
        </p:spPr>
      </p:pic>
      <p:pic>
        <p:nvPicPr>
          <p:cNvPr id="7" name="Picture 6" descr="A logo with a white letter in a square&#10;&#10;Description automatically generated with medium confidence">
            <a:extLst>
              <a:ext uri="{FF2B5EF4-FFF2-40B4-BE49-F238E27FC236}">
                <a16:creationId xmlns:a16="http://schemas.microsoft.com/office/drawing/2014/main" id="{247B7009-ED33-50A5-C6B9-6B6669E627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9343" y="1500627"/>
            <a:ext cx="2108440" cy="1106932"/>
          </a:xfrm>
          <a:prstGeom prst="rect">
            <a:avLst/>
          </a:prstGeom>
        </p:spPr>
      </p:pic>
      <p:pic>
        <p:nvPicPr>
          <p:cNvPr id="9" name="Picture 8" descr="A blue logo with black text&#10;&#10;Description automatically generated">
            <a:extLst>
              <a:ext uri="{FF2B5EF4-FFF2-40B4-BE49-F238E27FC236}">
                <a16:creationId xmlns:a16="http://schemas.microsoft.com/office/drawing/2014/main" id="{56B6603A-6DB0-F265-33E2-FCB1C79B48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449343" y="1430939"/>
            <a:ext cx="2156357" cy="1212950"/>
          </a:xfrm>
          <a:prstGeom prst="rect">
            <a:avLst/>
          </a:prstGeom>
        </p:spPr>
      </p:pic>
      <p:cxnSp>
        <p:nvCxnSpPr>
          <p:cNvPr id="11" name="Straight Arrow Connector 10">
            <a:extLst>
              <a:ext uri="{FF2B5EF4-FFF2-40B4-BE49-F238E27FC236}">
                <a16:creationId xmlns:a16="http://schemas.microsoft.com/office/drawing/2014/main" id="{88B0359F-6836-A13F-3B68-94F47D4BA3D7}"/>
              </a:ext>
            </a:extLst>
          </p:cNvPr>
          <p:cNvCxnSpPr/>
          <p:nvPr/>
        </p:nvCxnSpPr>
        <p:spPr>
          <a:xfrm>
            <a:off x="8773125" y="1929284"/>
            <a:ext cx="102310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545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DDFB-8B70-2643-FE35-7EACE42E4F5A}"/>
              </a:ext>
            </a:extLst>
          </p:cNvPr>
          <p:cNvSpPr>
            <a:spLocks noGrp="1"/>
          </p:cNvSpPr>
          <p:nvPr>
            <p:ph type="title"/>
          </p:nvPr>
        </p:nvSpPr>
        <p:spPr>
          <a:xfrm>
            <a:off x="728283" y="57628"/>
            <a:ext cx="11215561" cy="723421"/>
          </a:xfrm>
        </p:spPr>
        <p:txBody>
          <a:bodyPr/>
          <a:lstStyle/>
          <a:p>
            <a:r>
              <a:rPr lang="en-US" sz="4400" b="1"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Implementation</a:t>
            </a:r>
            <a:endParaRPr lang="en-US" b="1" dirty="0"/>
          </a:p>
        </p:txBody>
      </p:sp>
      <p:sp>
        <p:nvSpPr>
          <p:cNvPr id="3" name="Content Placeholder 2">
            <a:extLst>
              <a:ext uri="{FF2B5EF4-FFF2-40B4-BE49-F238E27FC236}">
                <a16:creationId xmlns:a16="http://schemas.microsoft.com/office/drawing/2014/main" id="{77F09F6C-B9C0-F08E-2320-B335C92E85FE}"/>
              </a:ext>
            </a:extLst>
          </p:cNvPr>
          <p:cNvSpPr>
            <a:spLocks noGrp="1"/>
          </p:cNvSpPr>
          <p:nvPr>
            <p:ph idx="1"/>
          </p:nvPr>
        </p:nvSpPr>
        <p:spPr>
          <a:xfrm>
            <a:off x="728283" y="914400"/>
            <a:ext cx="11215561" cy="5885972"/>
          </a:xfrm>
        </p:spPr>
        <p:txBody>
          <a:bodyPr>
            <a:normAutofit/>
          </a:bodyPr>
          <a:lstStyle/>
          <a:p>
            <a:r>
              <a:rPr lang="en-US" sz="1800" dirty="0">
                <a:latin typeface="Times New Roman" panose="02020603050405020304" pitchFamily="18" charset="0"/>
                <a:cs typeface="Times New Roman" panose="02020603050405020304" pitchFamily="18" charset="0"/>
              </a:rPr>
              <a:t>Lambda service will send notification by Email through SNS service (which involves the state of the actuators after one or more values exceeded the threshold).</a:t>
            </a:r>
          </a:p>
        </p:txBody>
      </p:sp>
      <p:pic>
        <p:nvPicPr>
          <p:cNvPr id="4" name="Picture 3" descr="A screenshot of a phone&#10;&#10;Description automatically generated">
            <a:extLst>
              <a:ext uri="{FF2B5EF4-FFF2-40B4-BE49-F238E27FC236}">
                <a16:creationId xmlns:a16="http://schemas.microsoft.com/office/drawing/2014/main" id="{D98CE59C-3441-9BB5-0D12-F9F66631F2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283" y="1582905"/>
            <a:ext cx="3267826" cy="4906907"/>
          </a:xfrm>
          <a:prstGeom prst="rect">
            <a:avLst/>
          </a:prstGeom>
        </p:spPr>
      </p:pic>
      <p:pic>
        <p:nvPicPr>
          <p:cNvPr id="6" name="Picture 5">
            <a:extLst>
              <a:ext uri="{FF2B5EF4-FFF2-40B4-BE49-F238E27FC236}">
                <a16:creationId xmlns:a16="http://schemas.microsoft.com/office/drawing/2014/main" id="{BDEB9766-08FB-8651-B0A4-BF611A293C9C}"/>
              </a:ext>
            </a:extLst>
          </p:cNvPr>
          <p:cNvPicPr>
            <a:picLocks noChangeAspect="1"/>
          </p:cNvPicPr>
          <p:nvPr/>
        </p:nvPicPr>
        <p:blipFill>
          <a:blip r:embed="rId3"/>
          <a:stretch>
            <a:fillRect/>
          </a:stretch>
        </p:blipFill>
        <p:spPr>
          <a:xfrm>
            <a:off x="4230355" y="3429000"/>
            <a:ext cx="7233361" cy="2927461"/>
          </a:xfrm>
          <a:prstGeom prst="rect">
            <a:avLst/>
          </a:prstGeom>
        </p:spPr>
      </p:pic>
      <p:pic>
        <p:nvPicPr>
          <p:cNvPr id="7" name="Picture 6" descr="A logo with a white letter in a square&#10;&#10;Description automatically generated with medium confidence">
            <a:extLst>
              <a:ext uri="{FF2B5EF4-FFF2-40B4-BE49-F238E27FC236}">
                <a16:creationId xmlns:a16="http://schemas.microsoft.com/office/drawing/2014/main" id="{8EB89AFB-213A-1DE9-B8DC-7B3464ADEC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1462" y="1610447"/>
            <a:ext cx="2378528" cy="1248727"/>
          </a:xfrm>
          <a:prstGeom prst="rect">
            <a:avLst/>
          </a:prstGeom>
        </p:spPr>
      </p:pic>
      <p:pic>
        <p:nvPicPr>
          <p:cNvPr id="9" name="Picture 8" descr="A logo for a company&#10;&#10;Description automatically generated">
            <a:extLst>
              <a:ext uri="{FF2B5EF4-FFF2-40B4-BE49-F238E27FC236}">
                <a16:creationId xmlns:a16="http://schemas.microsoft.com/office/drawing/2014/main" id="{34241586-8DBD-9443-952C-7B966DF18B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44029" y="1369260"/>
            <a:ext cx="2378528" cy="1585685"/>
          </a:xfrm>
          <a:prstGeom prst="rect">
            <a:avLst/>
          </a:prstGeom>
        </p:spPr>
      </p:pic>
      <p:cxnSp>
        <p:nvCxnSpPr>
          <p:cNvPr id="11" name="Straight Arrow Connector 10">
            <a:extLst>
              <a:ext uri="{FF2B5EF4-FFF2-40B4-BE49-F238E27FC236}">
                <a16:creationId xmlns:a16="http://schemas.microsoft.com/office/drawing/2014/main" id="{2D9008F7-EE0B-C858-0902-F45475D337FF}"/>
              </a:ext>
            </a:extLst>
          </p:cNvPr>
          <p:cNvCxnSpPr/>
          <p:nvPr/>
        </p:nvCxnSpPr>
        <p:spPr>
          <a:xfrm>
            <a:off x="7221736" y="2140299"/>
            <a:ext cx="126609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6186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87CCC-6957-089D-98F5-33A81DE0A657}"/>
              </a:ext>
            </a:extLst>
          </p:cNvPr>
          <p:cNvSpPr>
            <a:spLocks noGrp="1"/>
          </p:cNvSpPr>
          <p:nvPr>
            <p:ph type="title"/>
          </p:nvPr>
        </p:nvSpPr>
        <p:spPr>
          <a:xfrm>
            <a:off x="242761" y="18255"/>
            <a:ext cx="11706478" cy="705645"/>
          </a:xfrm>
        </p:spPr>
        <p:txBody>
          <a:bodyPr/>
          <a:lstStyle/>
          <a:p>
            <a:r>
              <a:rPr lang="en-US" sz="4400" b="1" dirty="0">
                <a:latin typeface="Times New Roman" panose="02020603050405020304" pitchFamily="18" charset="0"/>
                <a:cs typeface="Times New Roman" panose="02020603050405020304" pitchFamily="18" charset="0"/>
              </a:rPr>
              <a:t>                             Implementation</a:t>
            </a:r>
            <a:endParaRPr lang="en-US" b="1" dirty="0"/>
          </a:p>
        </p:txBody>
      </p:sp>
      <p:sp>
        <p:nvSpPr>
          <p:cNvPr id="3" name="Content Placeholder 2">
            <a:extLst>
              <a:ext uri="{FF2B5EF4-FFF2-40B4-BE49-F238E27FC236}">
                <a16:creationId xmlns:a16="http://schemas.microsoft.com/office/drawing/2014/main" id="{98FC171E-7EB9-B57E-3988-ACD98D00BF2A}"/>
              </a:ext>
            </a:extLst>
          </p:cNvPr>
          <p:cNvSpPr>
            <a:spLocks noGrp="1"/>
          </p:cNvSpPr>
          <p:nvPr>
            <p:ph idx="1"/>
          </p:nvPr>
        </p:nvSpPr>
        <p:spPr>
          <a:xfrm>
            <a:off x="242760" y="723900"/>
            <a:ext cx="11863515" cy="6115845"/>
          </a:xfrm>
        </p:spPr>
        <p:txBody>
          <a:bodyPr>
            <a:normAutofit/>
          </a:bodyPr>
          <a:lstStyle/>
          <a:p>
            <a:r>
              <a:rPr lang="en-US" sz="1800" dirty="0">
                <a:latin typeface="Times New Roman" panose="02020603050405020304" pitchFamily="18" charset="0"/>
                <a:cs typeface="Times New Roman" panose="02020603050405020304" pitchFamily="18" charset="0"/>
              </a:rPr>
              <a:t>Lambda service will Send the values to S3 service archives sensors data as JSON files for long-term storage and advanced analytics</a:t>
            </a:r>
          </a:p>
          <a:p>
            <a:r>
              <a:rPr lang="en-US" sz="1800" dirty="0">
                <a:latin typeface="Times New Roman" panose="02020603050405020304" pitchFamily="18" charset="0"/>
                <a:cs typeface="Times New Roman" panose="02020603050405020304" pitchFamily="18" charset="0"/>
              </a:rPr>
              <a:t>The bucket “</a:t>
            </a:r>
            <a:r>
              <a:rPr lang="en-US" sz="1800" dirty="0" err="1">
                <a:latin typeface="Times New Roman" panose="02020603050405020304" pitchFamily="18" charset="0"/>
                <a:cs typeface="Times New Roman" panose="02020603050405020304" pitchFamily="18" charset="0"/>
              </a:rPr>
              <a:t>storequicksight</a:t>
            </a:r>
            <a:r>
              <a:rPr lang="en-US" sz="1800" dirty="0">
                <a:latin typeface="Times New Roman" panose="02020603050405020304" pitchFamily="18" charset="0"/>
                <a:cs typeface="Times New Roman" panose="02020603050405020304" pitchFamily="18" charset="0"/>
              </a:rPr>
              <a:t>” contains folders such as: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sensor_data</a:t>
            </a:r>
            <a:r>
              <a:rPr lang="en-US" sz="1800" dirty="0">
                <a:latin typeface="Times New Roman" panose="02020603050405020304" pitchFamily="18" charset="0"/>
                <a:cs typeface="Times New Roman" panose="02020603050405020304" pitchFamily="18" charset="0"/>
              </a:rPr>
              <a:t>/” for JSON files representing sensors readings.                2- “</a:t>
            </a:r>
            <a:r>
              <a:rPr lang="en-US" sz="1800" dirty="0" err="1">
                <a:latin typeface="Times New Roman" panose="02020603050405020304" pitchFamily="18" charset="0"/>
                <a:cs typeface="Times New Roman" panose="02020603050405020304" pitchFamily="18" charset="0"/>
              </a:rPr>
              <a:t>athena</a:t>
            </a:r>
            <a:r>
              <a:rPr lang="en-US" sz="1800" dirty="0">
                <a:latin typeface="Times New Roman" panose="02020603050405020304" pitchFamily="18" charset="0"/>
                <a:cs typeface="Times New Roman" panose="02020603050405020304" pitchFamily="18" charset="0"/>
              </a:rPr>
              <a:t>-results/” for query outputs. </a:t>
            </a:r>
          </a:p>
        </p:txBody>
      </p:sp>
      <p:pic>
        <p:nvPicPr>
          <p:cNvPr id="4" name="Picture 3">
            <a:extLst>
              <a:ext uri="{FF2B5EF4-FFF2-40B4-BE49-F238E27FC236}">
                <a16:creationId xmlns:a16="http://schemas.microsoft.com/office/drawing/2014/main" id="{04BFAF65-E96F-1B99-D689-213DB8579C23}"/>
              </a:ext>
            </a:extLst>
          </p:cNvPr>
          <p:cNvPicPr>
            <a:picLocks noChangeAspect="1"/>
          </p:cNvPicPr>
          <p:nvPr/>
        </p:nvPicPr>
        <p:blipFill>
          <a:blip r:embed="rId2"/>
          <a:stretch>
            <a:fillRect/>
          </a:stretch>
        </p:blipFill>
        <p:spPr>
          <a:xfrm>
            <a:off x="242759" y="1895475"/>
            <a:ext cx="6805741" cy="4855258"/>
          </a:xfrm>
          <a:prstGeom prst="rect">
            <a:avLst/>
          </a:prstGeom>
        </p:spPr>
      </p:pic>
      <p:pic>
        <p:nvPicPr>
          <p:cNvPr id="6" name="Picture 5">
            <a:extLst>
              <a:ext uri="{FF2B5EF4-FFF2-40B4-BE49-F238E27FC236}">
                <a16:creationId xmlns:a16="http://schemas.microsoft.com/office/drawing/2014/main" id="{5904A6A4-BE4A-A331-12B9-59E1EDF42AFF}"/>
              </a:ext>
            </a:extLst>
          </p:cNvPr>
          <p:cNvPicPr>
            <a:picLocks noChangeAspect="1"/>
          </p:cNvPicPr>
          <p:nvPr/>
        </p:nvPicPr>
        <p:blipFill>
          <a:blip r:embed="rId3"/>
          <a:stretch>
            <a:fillRect/>
          </a:stretch>
        </p:blipFill>
        <p:spPr>
          <a:xfrm>
            <a:off x="7048500" y="3362325"/>
            <a:ext cx="5057776" cy="3388408"/>
          </a:xfrm>
          <a:prstGeom prst="rect">
            <a:avLst/>
          </a:prstGeom>
        </p:spPr>
      </p:pic>
      <p:pic>
        <p:nvPicPr>
          <p:cNvPr id="7" name="Picture 6" descr="A logo with a white letter in a square&#10;&#10;Description automatically generated with medium confidence">
            <a:extLst>
              <a:ext uri="{FF2B5EF4-FFF2-40B4-BE49-F238E27FC236}">
                <a16:creationId xmlns:a16="http://schemas.microsoft.com/office/drawing/2014/main" id="{FC66247D-51F4-5BD4-D2F7-5234206282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11960" y="2080131"/>
            <a:ext cx="2093296" cy="1098981"/>
          </a:xfrm>
          <a:prstGeom prst="rect">
            <a:avLst/>
          </a:prstGeom>
        </p:spPr>
      </p:pic>
      <p:pic>
        <p:nvPicPr>
          <p:cNvPr id="9" name="Picture 8" descr="A logo of a company&#10;&#10;Description automatically generated">
            <a:extLst>
              <a:ext uri="{FF2B5EF4-FFF2-40B4-BE49-F238E27FC236}">
                <a16:creationId xmlns:a16="http://schemas.microsoft.com/office/drawing/2014/main" id="{113BA66B-3C36-71B6-B772-F96BF33656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43042" y="2110275"/>
            <a:ext cx="1310628" cy="982971"/>
          </a:xfrm>
          <a:prstGeom prst="rect">
            <a:avLst/>
          </a:prstGeom>
        </p:spPr>
      </p:pic>
      <p:cxnSp>
        <p:nvCxnSpPr>
          <p:cNvPr id="11" name="Straight Arrow Connector 10">
            <a:extLst>
              <a:ext uri="{FF2B5EF4-FFF2-40B4-BE49-F238E27FC236}">
                <a16:creationId xmlns:a16="http://schemas.microsoft.com/office/drawing/2014/main" id="{7ADB4EA6-5FF1-8D9E-2E00-A4407157C018}"/>
              </a:ext>
            </a:extLst>
          </p:cNvPr>
          <p:cNvCxnSpPr>
            <a:cxnSpLocks/>
          </p:cNvCxnSpPr>
          <p:nvPr/>
        </p:nvCxnSpPr>
        <p:spPr>
          <a:xfrm>
            <a:off x="8919933" y="2552600"/>
            <a:ext cx="952605"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296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1394</TotalTime>
  <Words>505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PowerPoint Presentation</vt:lpstr>
      <vt:lpstr>     Introduction</vt:lpstr>
      <vt:lpstr> Hardware Components </vt:lpstr>
      <vt:lpstr>AWS Services  </vt:lpstr>
      <vt:lpstr>Architecture Diagram</vt:lpstr>
      <vt:lpstr>                               Implementation</vt:lpstr>
      <vt:lpstr>                        Implementation</vt:lpstr>
      <vt:lpstr>                          Implementation</vt:lpstr>
      <vt:lpstr>                             Implementation</vt:lpstr>
      <vt:lpstr>                           Implementation</vt:lpstr>
      <vt:lpstr>                         Implementation</vt:lpstr>
      <vt:lpstr>                        Implementation</vt:lpstr>
      <vt:lpstr>               Future Developments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Hussin Mohammed</dc:creator>
  <cp:lastModifiedBy>RAMI SALEH</cp:lastModifiedBy>
  <cp:revision>5</cp:revision>
  <dcterms:created xsi:type="dcterms:W3CDTF">2024-12-30T17:42:00Z</dcterms:created>
  <dcterms:modified xsi:type="dcterms:W3CDTF">2025-01-08T20:37:34Z</dcterms:modified>
</cp:coreProperties>
</file>