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256" r:id="rId3"/>
    <p:sldId id="270" r:id="rId4"/>
    <p:sldId id="271" r:id="rId5"/>
    <p:sldId id="257" r:id="rId6"/>
    <p:sldId id="260" r:id="rId7"/>
    <p:sldId id="258" r:id="rId8"/>
    <p:sldId id="259" r:id="rId9"/>
    <p:sldId id="261" r:id="rId10"/>
    <p:sldId id="262" r:id="rId11"/>
    <p:sldId id="263" r:id="rId12"/>
    <p:sldId id="264" r:id="rId13"/>
    <p:sldId id="265" r:id="rId14"/>
    <p:sldId id="272" r:id="rId15"/>
    <p:sldId id="273" r:id="rId16"/>
    <p:sldId id="266" r:id="rId17"/>
    <p:sldId id="268" r:id="rId18"/>
    <p:sldId id="276" r:id="rId19"/>
    <p:sldId id="277" r:id="rId20"/>
    <p:sldId id="278" r:id="rId21"/>
    <p:sldId id="279" r:id="rId22"/>
    <p:sldId id="282" r:id="rId23"/>
    <p:sldId id="280" r:id="rId24"/>
    <p:sldId id="283" r:id="rId25"/>
    <p:sldId id="281" r:id="rId26"/>
    <p:sldId id="284" r:id="rId27"/>
    <p:sldId id="285" r:id="rId28"/>
    <p:sldId id="269" r:id="rId29"/>
    <p:sldId id="274"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p:scale>
          <a:sx n="66" d="100"/>
          <a:sy n="66" d="100"/>
        </p:scale>
        <p:origin x="99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A2521D-5840-4F0A-B138-36CAC560EDA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D62F83C4-6901-4854-A703-CF23F91A9C15}">
      <dgm:prSet phldrT="[טקסט]"/>
      <dgm:spPr/>
      <dgm:t>
        <a:bodyPr/>
        <a:lstStyle/>
        <a:p>
          <a:r>
            <a:rPr lang="en-US" dirty="0" smtClean="0">
              <a:solidFill>
                <a:schemeClr val="tx1"/>
              </a:solidFill>
              <a:ea typeface="Calibri"/>
              <a:cs typeface="Calibri"/>
              <a:sym typeface="Calibri"/>
            </a:rPr>
            <a:t>Studying </a:t>
          </a:r>
          <a:r>
            <a:rPr lang="en-US" dirty="0" smtClean="0">
              <a:solidFill>
                <a:schemeClr val="tx1"/>
              </a:solidFill>
            </a:rPr>
            <a:t> RESTful web services and HTTP protocol</a:t>
          </a:r>
          <a:endParaRPr lang="en-US" dirty="0"/>
        </a:p>
      </dgm:t>
    </dgm:pt>
    <dgm:pt modelId="{732004BA-D948-4EFB-9462-6506AC8B35A0}" type="parTrans" cxnId="{45AF8A5A-223C-4347-9470-25AE636F8C75}">
      <dgm:prSet/>
      <dgm:spPr/>
      <dgm:t>
        <a:bodyPr/>
        <a:lstStyle/>
        <a:p>
          <a:endParaRPr lang="en-US"/>
        </a:p>
      </dgm:t>
    </dgm:pt>
    <dgm:pt modelId="{E5471420-1730-448C-8416-9B36276AB27A}" type="sibTrans" cxnId="{45AF8A5A-223C-4347-9470-25AE636F8C75}">
      <dgm:prSet/>
      <dgm:spPr/>
      <dgm:t>
        <a:bodyPr/>
        <a:lstStyle/>
        <a:p>
          <a:endParaRPr lang="en-US"/>
        </a:p>
      </dgm:t>
    </dgm:pt>
    <dgm:pt modelId="{76699665-EB41-4AE0-A09C-ADE7333502CC}">
      <dgm:prSet phldrT="[טקסט]"/>
      <dgm:spPr/>
      <dgm:t>
        <a:bodyPr/>
        <a:lstStyle/>
        <a:p>
          <a:r>
            <a:rPr lang="en-US" dirty="0" smtClean="0">
              <a:solidFill>
                <a:schemeClr val="tx1"/>
              </a:solidFill>
            </a:rPr>
            <a:t>Fully understanding the system workflow (TMF) </a:t>
          </a:r>
          <a:endParaRPr lang="en-US" dirty="0"/>
        </a:p>
      </dgm:t>
    </dgm:pt>
    <dgm:pt modelId="{19DFB5E6-7D89-4087-9E27-9AA8EB922746}" type="parTrans" cxnId="{42DAAFD5-BE81-48BB-A1C1-B952BE7A2DC0}">
      <dgm:prSet/>
      <dgm:spPr/>
      <dgm:t>
        <a:bodyPr/>
        <a:lstStyle/>
        <a:p>
          <a:endParaRPr lang="en-US"/>
        </a:p>
      </dgm:t>
    </dgm:pt>
    <dgm:pt modelId="{C546354F-0559-42B6-8157-DBD7C97DD463}" type="sibTrans" cxnId="{42DAAFD5-BE81-48BB-A1C1-B952BE7A2DC0}">
      <dgm:prSet/>
      <dgm:spPr/>
      <dgm:t>
        <a:bodyPr/>
        <a:lstStyle/>
        <a:p>
          <a:endParaRPr lang="en-US"/>
        </a:p>
      </dgm:t>
    </dgm:pt>
    <dgm:pt modelId="{05BECDF9-5EB2-4854-9ADD-39C369112411}">
      <dgm:prSet phldrT="[טקסט]"/>
      <dgm:spPr/>
      <dgm:t>
        <a:bodyPr/>
        <a:lstStyle/>
        <a:p>
          <a:r>
            <a:rPr lang="en-US" dirty="0" smtClean="0">
              <a:solidFill>
                <a:schemeClr val="tx1"/>
              </a:solidFill>
            </a:rPr>
            <a:t>Writing the </a:t>
          </a:r>
          <a:r>
            <a:rPr lang="en-US" dirty="0" smtClean="0">
              <a:solidFill>
                <a:schemeClr val="tx1"/>
              </a:solidFill>
            </a:rPr>
            <a:t>code in JAVA</a:t>
          </a:r>
          <a:endParaRPr lang="en-US" dirty="0"/>
        </a:p>
      </dgm:t>
    </dgm:pt>
    <dgm:pt modelId="{8485BD36-497E-4179-B3EF-929F29A28750}" type="parTrans" cxnId="{93B090CE-AD2B-4A6C-A58A-865509AD635F}">
      <dgm:prSet/>
      <dgm:spPr/>
      <dgm:t>
        <a:bodyPr/>
        <a:lstStyle/>
        <a:p>
          <a:endParaRPr lang="en-US"/>
        </a:p>
      </dgm:t>
    </dgm:pt>
    <dgm:pt modelId="{14782C76-1808-41FA-8FC9-1049F26304E2}" type="sibTrans" cxnId="{93B090CE-AD2B-4A6C-A58A-865509AD635F}">
      <dgm:prSet/>
      <dgm:spPr/>
      <dgm:t>
        <a:bodyPr/>
        <a:lstStyle/>
        <a:p>
          <a:endParaRPr lang="en-US"/>
        </a:p>
      </dgm:t>
    </dgm:pt>
    <dgm:pt modelId="{5CAAFD7D-5256-47D4-849A-171AF9F853F3}">
      <dgm:prSet phldrT="[טקסט]"/>
      <dgm:spPr/>
      <dgm:t>
        <a:bodyPr/>
        <a:lstStyle/>
        <a:p>
          <a:r>
            <a:rPr lang="en-US" dirty="0" smtClean="0">
              <a:solidFill>
                <a:schemeClr val="tx1"/>
              </a:solidFill>
              <a:ea typeface="Calibri"/>
              <a:cs typeface="Calibri"/>
              <a:sym typeface="Calibri"/>
            </a:rPr>
            <a:t>Creating &amp; Preforming use case example</a:t>
          </a:r>
          <a:endParaRPr lang="en-US" dirty="0"/>
        </a:p>
      </dgm:t>
    </dgm:pt>
    <dgm:pt modelId="{DAE4787B-0F97-4012-B539-1C60208A75BC}" type="parTrans" cxnId="{25F10343-A957-4CE3-AC69-859E976B6E4C}">
      <dgm:prSet/>
      <dgm:spPr/>
      <dgm:t>
        <a:bodyPr/>
        <a:lstStyle/>
        <a:p>
          <a:endParaRPr lang="en-US"/>
        </a:p>
      </dgm:t>
    </dgm:pt>
    <dgm:pt modelId="{20991F2B-6701-42A6-BB0F-B12A192256EE}" type="sibTrans" cxnId="{25F10343-A957-4CE3-AC69-859E976B6E4C}">
      <dgm:prSet/>
      <dgm:spPr/>
      <dgm:t>
        <a:bodyPr/>
        <a:lstStyle/>
        <a:p>
          <a:endParaRPr lang="en-US"/>
        </a:p>
      </dgm:t>
    </dgm:pt>
    <dgm:pt modelId="{88F64CB0-D0CD-4BFE-92EF-F07AA13C8664}" type="pres">
      <dgm:prSet presAssocID="{6CA2521D-5840-4F0A-B138-36CAC560EDAA}" presName="linearFlow" presStyleCnt="0">
        <dgm:presLayoutVars>
          <dgm:resizeHandles val="exact"/>
        </dgm:presLayoutVars>
      </dgm:prSet>
      <dgm:spPr/>
      <dgm:t>
        <a:bodyPr/>
        <a:lstStyle/>
        <a:p>
          <a:endParaRPr lang="en-US"/>
        </a:p>
      </dgm:t>
    </dgm:pt>
    <dgm:pt modelId="{4951A1C4-77F8-4830-8E4F-08F9B97FDB23}" type="pres">
      <dgm:prSet presAssocID="{D62F83C4-6901-4854-A703-CF23F91A9C15}" presName="node" presStyleLbl="node1" presStyleIdx="0" presStyleCnt="4" custScaleX="193433">
        <dgm:presLayoutVars>
          <dgm:bulletEnabled val="1"/>
        </dgm:presLayoutVars>
      </dgm:prSet>
      <dgm:spPr/>
      <dgm:t>
        <a:bodyPr/>
        <a:lstStyle/>
        <a:p>
          <a:endParaRPr lang="en-US"/>
        </a:p>
      </dgm:t>
    </dgm:pt>
    <dgm:pt modelId="{BCE78111-11B9-401E-8890-0BBAF76419E3}" type="pres">
      <dgm:prSet presAssocID="{E5471420-1730-448C-8416-9B36276AB27A}" presName="sibTrans" presStyleLbl="sibTrans2D1" presStyleIdx="0" presStyleCnt="3"/>
      <dgm:spPr/>
      <dgm:t>
        <a:bodyPr/>
        <a:lstStyle/>
        <a:p>
          <a:endParaRPr lang="en-US"/>
        </a:p>
      </dgm:t>
    </dgm:pt>
    <dgm:pt modelId="{5343F0B8-1E3B-46A7-B43B-FC675F9A1BE2}" type="pres">
      <dgm:prSet presAssocID="{E5471420-1730-448C-8416-9B36276AB27A}" presName="connectorText" presStyleLbl="sibTrans2D1" presStyleIdx="0" presStyleCnt="3"/>
      <dgm:spPr/>
      <dgm:t>
        <a:bodyPr/>
        <a:lstStyle/>
        <a:p>
          <a:endParaRPr lang="en-US"/>
        </a:p>
      </dgm:t>
    </dgm:pt>
    <dgm:pt modelId="{E1C13391-3EB3-4894-BFBC-66A0302550C2}" type="pres">
      <dgm:prSet presAssocID="{76699665-EB41-4AE0-A09C-ADE7333502CC}" presName="node" presStyleLbl="node1" presStyleIdx="1" presStyleCnt="4" custScaleX="205698">
        <dgm:presLayoutVars>
          <dgm:bulletEnabled val="1"/>
        </dgm:presLayoutVars>
      </dgm:prSet>
      <dgm:spPr/>
      <dgm:t>
        <a:bodyPr/>
        <a:lstStyle/>
        <a:p>
          <a:endParaRPr lang="en-US"/>
        </a:p>
      </dgm:t>
    </dgm:pt>
    <dgm:pt modelId="{E9E72096-A709-4BFD-93ED-DA8B52122631}" type="pres">
      <dgm:prSet presAssocID="{C546354F-0559-42B6-8157-DBD7C97DD463}" presName="sibTrans" presStyleLbl="sibTrans2D1" presStyleIdx="1" presStyleCnt="3"/>
      <dgm:spPr/>
      <dgm:t>
        <a:bodyPr/>
        <a:lstStyle/>
        <a:p>
          <a:endParaRPr lang="en-US"/>
        </a:p>
      </dgm:t>
    </dgm:pt>
    <dgm:pt modelId="{60074369-0650-409E-839E-3F7A6D8E154F}" type="pres">
      <dgm:prSet presAssocID="{C546354F-0559-42B6-8157-DBD7C97DD463}" presName="connectorText" presStyleLbl="sibTrans2D1" presStyleIdx="1" presStyleCnt="3"/>
      <dgm:spPr/>
      <dgm:t>
        <a:bodyPr/>
        <a:lstStyle/>
        <a:p>
          <a:endParaRPr lang="en-US"/>
        </a:p>
      </dgm:t>
    </dgm:pt>
    <dgm:pt modelId="{669028B8-3253-443A-BD30-381C6E9429FA}" type="pres">
      <dgm:prSet presAssocID="{05BECDF9-5EB2-4854-9ADD-39C369112411}" presName="node" presStyleLbl="node1" presStyleIdx="2" presStyleCnt="4" custScaleX="190769">
        <dgm:presLayoutVars>
          <dgm:bulletEnabled val="1"/>
        </dgm:presLayoutVars>
      </dgm:prSet>
      <dgm:spPr/>
      <dgm:t>
        <a:bodyPr/>
        <a:lstStyle/>
        <a:p>
          <a:endParaRPr lang="en-US"/>
        </a:p>
      </dgm:t>
    </dgm:pt>
    <dgm:pt modelId="{9C965A6C-4CE6-4C9F-915B-9A2098DA5F5F}" type="pres">
      <dgm:prSet presAssocID="{14782C76-1808-41FA-8FC9-1049F26304E2}" presName="sibTrans" presStyleLbl="sibTrans2D1" presStyleIdx="2" presStyleCnt="3"/>
      <dgm:spPr/>
      <dgm:t>
        <a:bodyPr/>
        <a:lstStyle/>
        <a:p>
          <a:endParaRPr lang="en-US"/>
        </a:p>
      </dgm:t>
    </dgm:pt>
    <dgm:pt modelId="{DFCC02E5-072C-40C3-A949-04A916B2B5A3}" type="pres">
      <dgm:prSet presAssocID="{14782C76-1808-41FA-8FC9-1049F26304E2}" presName="connectorText" presStyleLbl="sibTrans2D1" presStyleIdx="2" presStyleCnt="3"/>
      <dgm:spPr/>
      <dgm:t>
        <a:bodyPr/>
        <a:lstStyle/>
        <a:p>
          <a:endParaRPr lang="en-US"/>
        </a:p>
      </dgm:t>
    </dgm:pt>
    <dgm:pt modelId="{9B3E3A7E-B195-4289-8B6B-AFEA6D6C2983}" type="pres">
      <dgm:prSet presAssocID="{5CAAFD7D-5256-47D4-849A-171AF9F853F3}" presName="node" presStyleLbl="node1" presStyleIdx="3" presStyleCnt="4" custScaleX="121457">
        <dgm:presLayoutVars>
          <dgm:bulletEnabled val="1"/>
        </dgm:presLayoutVars>
      </dgm:prSet>
      <dgm:spPr/>
      <dgm:t>
        <a:bodyPr/>
        <a:lstStyle/>
        <a:p>
          <a:endParaRPr lang="en-US"/>
        </a:p>
      </dgm:t>
    </dgm:pt>
  </dgm:ptLst>
  <dgm:cxnLst>
    <dgm:cxn modelId="{1945DA94-82A8-44D0-94B1-A5E43DDB71EB}" type="presOf" srcId="{C546354F-0559-42B6-8157-DBD7C97DD463}" destId="{60074369-0650-409E-839E-3F7A6D8E154F}" srcOrd="1" destOrd="0" presId="urn:microsoft.com/office/officeart/2005/8/layout/process2"/>
    <dgm:cxn modelId="{93B090CE-AD2B-4A6C-A58A-865509AD635F}" srcId="{6CA2521D-5840-4F0A-B138-36CAC560EDAA}" destId="{05BECDF9-5EB2-4854-9ADD-39C369112411}" srcOrd="2" destOrd="0" parTransId="{8485BD36-497E-4179-B3EF-929F29A28750}" sibTransId="{14782C76-1808-41FA-8FC9-1049F26304E2}"/>
    <dgm:cxn modelId="{45AF8A5A-223C-4347-9470-25AE636F8C75}" srcId="{6CA2521D-5840-4F0A-B138-36CAC560EDAA}" destId="{D62F83C4-6901-4854-A703-CF23F91A9C15}" srcOrd="0" destOrd="0" parTransId="{732004BA-D948-4EFB-9462-6506AC8B35A0}" sibTransId="{E5471420-1730-448C-8416-9B36276AB27A}"/>
    <dgm:cxn modelId="{1924C59A-8654-4466-A6EC-7FE18FA5A99F}" type="presOf" srcId="{E5471420-1730-448C-8416-9B36276AB27A}" destId="{BCE78111-11B9-401E-8890-0BBAF76419E3}" srcOrd="0" destOrd="0" presId="urn:microsoft.com/office/officeart/2005/8/layout/process2"/>
    <dgm:cxn modelId="{2487C89D-4561-46DE-A279-C26D1FEB8780}" type="presOf" srcId="{14782C76-1808-41FA-8FC9-1049F26304E2}" destId="{DFCC02E5-072C-40C3-A949-04A916B2B5A3}" srcOrd="1" destOrd="0" presId="urn:microsoft.com/office/officeart/2005/8/layout/process2"/>
    <dgm:cxn modelId="{57F8E75A-CED3-4CA2-97F9-574751888428}" type="presOf" srcId="{76699665-EB41-4AE0-A09C-ADE7333502CC}" destId="{E1C13391-3EB3-4894-BFBC-66A0302550C2}" srcOrd="0" destOrd="0" presId="urn:microsoft.com/office/officeart/2005/8/layout/process2"/>
    <dgm:cxn modelId="{4D0949DD-B909-442C-AB8B-87A895CF6F89}" type="presOf" srcId="{D62F83C4-6901-4854-A703-CF23F91A9C15}" destId="{4951A1C4-77F8-4830-8E4F-08F9B97FDB23}" srcOrd="0" destOrd="0" presId="urn:microsoft.com/office/officeart/2005/8/layout/process2"/>
    <dgm:cxn modelId="{B4D5631B-F68D-4AA0-997B-E0C9B68B9FD8}" type="presOf" srcId="{5CAAFD7D-5256-47D4-849A-171AF9F853F3}" destId="{9B3E3A7E-B195-4289-8B6B-AFEA6D6C2983}" srcOrd="0" destOrd="0" presId="urn:microsoft.com/office/officeart/2005/8/layout/process2"/>
    <dgm:cxn modelId="{6E27F4C8-E99D-4AA4-A114-FFD50A24E336}" type="presOf" srcId="{6CA2521D-5840-4F0A-B138-36CAC560EDAA}" destId="{88F64CB0-D0CD-4BFE-92EF-F07AA13C8664}" srcOrd="0" destOrd="0" presId="urn:microsoft.com/office/officeart/2005/8/layout/process2"/>
    <dgm:cxn modelId="{864EBDD8-F9CB-4A90-9FA7-340F25BF0C83}" type="presOf" srcId="{E5471420-1730-448C-8416-9B36276AB27A}" destId="{5343F0B8-1E3B-46A7-B43B-FC675F9A1BE2}" srcOrd="1" destOrd="0" presId="urn:microsoft.com/office/officeart/2005/8/layout/process2"/>
    <dgm:cxn modelId="{0FC5FB23-2B98-4F67-AADE-39765B83C6CB}" type="presOf" srcId="{05BECDF9-5EB2-4854-9ADD-39C369112411}" destId="{669028B8-3253-443A-BD30-381C6E9429FA}" srcOrd="0" destOrd="0" presId="urn:microsoft.com/office/officeart/2005/8/layout/process2"/>
    <dgm:cxn modelId="{42DAAFD5-BE81-48BB-A1C1-B952BE7A2DC0}" srcId="{6CA2521D-5840-4F0A-B138-36CAC560EDAA}" destId="{76699665-EB41-4AE0-A09C-ADE7333502CC}" srcOrd="1" destOrd="0" parTransId="{19DFB5E6-7D89-4087-9E27-9AA8EB922746}" sibTransId="{C546354F-0559-42B6-8157-DBD7C97DD463}"/>
    <dgm:cxn modelId="{7808B4A4-5702-4DC2-AF57-76722F2AC0AE}" type="presOf" srcId="{C546354F-0559-42B6-8157-DBD7C97DD463}" destId="{E9E72096-A709-4BFD-93ED-DA8B52122631}" srcOrd="0" destOrd="0" presId="urn:microsoft.com/office/officeart/2005/8/layout/process2"/>
    <dgm:cxn modelId="{0DC74BE5-28B0-492E-A726-3AAE3104935E}" type="presOf" srcId="{14782C76-1808-41FA-8FC9-1049F26304E2}" destId="{9C965A6C-4CE6-4C9F-915B-9A2098DA5F5F}" srcOrd="0" destOrd="0" presId="urn:microsoft.com/office/officeart/2005/8/layout/process2"/>
    <dgm:cxn modelId="{25F10343-A957-4CE3-AC69-859E976B6E4C}" srcId="{6CA2521D-5840-4F0A-B138-36CAC560EDAA}" destId="{5CAAFD7D-5256-47D4-849A-171AF9F853F3}" srcOrd="3" destOrd="0" parTransId="{DAE4787B-0F97-4012-B539-1C60208A75BC}" sibTransId="{20991F2B-6701-42A6-BB0F-B12A192256EE}"/>
    <dgm:cxn modelId="{B367361D-4FB2-439A-928D-6907CA35D183}" type="presParOf" srcId="{88F64CB0-D0CD-4BFE-92EF-F07AA13C8664}" destId="{4951A1C4-77F8-4830-8E4F-08F9B97FDB23}" srcOrd="0" destOrd="0" presId="urn:microsoft.com/office/officeart/2005/8/layout/process2"/>
    <dgm:cxn modelId="{01CA09B4-17C0-428C-9486-5B3E664E677F}" type="presParOf" srcId="{88F64CB0-D0CD-4BFE-92EF-F07AA13C8664}" destId="{BCE78111-11B9-401E-8890-0BBAF76419E3}" srcOrd="1" destOrd="0" presId="urn:microsoft.com/office/officeart/2005/8/layout/process2"/>
    <dgm:cxn modelId="{EF197B68-2345-48F0-A495-FE2CDE6F311F}" type="presParOf" srcId="{BCE78111-11B9-401E-8890-0BBAF76419E3}" destId="{5343F0B8-1E3B-46A7-B43B-FC675F9A1BE2}" srcOrd="0" destOrd="0" presId="urn:microsoft.com/office/officeart/2005/8/layout/process2"/>
    <dgm:cxn modelId="{A305A3AE-C742-4507-A030-D1769E34F0A8}" type="presParOf" srcId="{88F64CB0-D0CD-4BFE-92EF-F07AA13C8664}" destId="{E1C13391-3EB3-4894-BFBC-66A0302550C2}" srcOrd="2" destOrd="0" presId="urn:microsoft.com/office/officeart/2005/8/layout/process2"/>
    <dgm:cxn modelId="{ABA74EA8-27B7-438F-9AF1-A04896CBB7EF}" type="presParOf" srcId="{88F64CB0-D0CD-4BFE-92EF-F07AA13C8664}" destId="{E9E72096-A709-4BFD-93ED-DA8B52122631}" srcOrd="3" destOrd="0" presId="urn:microsoft.com/office/officeart/2005/8/layout/process2"/>
    <dgm:cxn modelId="{17B991A9-F16F-46D2-A31C-A7C475E8BEED}" type="presParOf" srcId="{E9E72096-A709-4BFD-93ED-DA8B52122631}" destId="{60074369-0650-409E-839E-3F7A6D8E154F}" srcOrd="0" destOrd="0" presId="urn:microsoft.com/office/officeart/2005/8/layout/process2"/>
    <dgm:cxn modelId="{4283526E-63FF-4E72-A230-CFD4A01CF155}" type="presParOf" srcId="{88F64CB0-D0CD-4BFE-92EF-F07AA13C8664}" destId="{669028B8-3253-443A-BD30-381C6E9429FA}" srcOrd="4" destOrd="0" presId="urn:microsoft.com/office/officeart/2005/8/layout/process2"/>
    <dgm:cxn modelId="{05F8295A-DCD9-4039-885C-34343D33804A}" type="presParOf" srcId="{88F64CB0-D0CD-4BFE-92EF-F07AA13C8664}" destId="{9C965A6C-4CE6-4C9F-915B-9A2098DA5F5F}" srcOrd="5" destOrd="0" presId="urn:microsoft.com/office/officeart/2005/8/layout/process2"/>
    <dgm:cxn modelId="{E521D839-553D-42E9-860C-B504B72D0737}" type="presParOf" srcId="{9C965A6C-4CE6-4C9F-915B-9A2098DA5F5F}" destId="{DFCC02E5-072C-40C3-A949-04A916B2B5A3}" srcOrd="0" destOrd="0" presId="urn:microsoft.com/office/officeart/2005/8/layout/process2"/>
    <dgm:cxn modelId="{8D4D1C91-B6D5-4141-9653-A2AE2A5569E5}" type="presParOf" srcId="{88F64CB0-D0CD-4BFE-92EF-F07AA13C8664}" destId="{9B3E3A7E-B195-4289-8B6B-AFEA6D6C298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1A1C4-77F8-4830-8E4F-08F9B97FDB23}">
      <dsp:nvSpPr>
        <dsp:cNvPr id="0" name=""/>
        <dsp:cNvSpPr/>
      </dsp:nvSpPr>
      <dsp:spPr>
        <a:xfrm>
          <a:off x="2396334" y="1964"/>
          <a:ext cx="5265731" cy="7308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ea typeface="Calibri"/>
              <a:cs typeface="Calibri"/>
              <a:sym typeface="Calibri"/>
            </a:rPr>
            <a:t>Studying </a:t>
          </a:r>
          <a:r>
            <a:rPr lang="en-US" sz="1800" kern="1200" dirty="0" smtClean="0">
              <a:solidFill>
                <a:schemeClr val="tx1"/>
              </a:solidFill>
            </a:rPr>
            <a:t> RESTful web services and HTTP protocol</a:t>
          </a:r>
          <a:endParaRPr lang="en-US" sz="1800" kern="1200" dirty="0"/>
        </a:p>
      </dsp:txBody>
      <dsp:txXfrm>
        <a:off x="2417739" y="23369"/>
        <a:ext cx="5222921" cy="687995"/>
      </dsp:txXfrm>
    </dsp:sp>
    <dsp:sp modelId="{BCE78111-11B9-401E-8890-0BBAF76419E3}">
      <dsp:nvSpPr>
        <dsp:cNvPr id="0" name=""/>
        <dsp:cNvSpPr/>
      </dsp:nvSpPr>
      <dsp:spPr>
        <a:xfrm rot="5400000">
          <a:off x="4892173" y="751040"/>
          <a:ext cx="274052" cy="328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4930540" y="778445"/>
        <a:ext cx="197318" cy="191836"/>
      </dsp:txXfrm>
    </dsp:sp>
    <dsp:sp modelId="{E1C13391-3EB3-4894-BFBC-66A0302550C2}">
      <dsp:nvSpPr>
        <dsp:cNvPr id="0" name=""/>
        <dsp:cNvSpPr/>
      </dsp:nvSpPr>
      <dsp:spPr>
        <a:xfrm>
          <a:off x="2229392" y="1098172"/>
          <a:ext cx="5599615" cy="7308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Fully understanding the system workflow (TMF) </a:t>
          </a:r>
          <a:endParaRPr lang="en-US" sz="1800" kern="1200" dirty="0"/>
        </a:p>
      </dsp:txBody>
      <dsp:txXfrm>
        <a:off x="2250797" y="1119577"/>
        <a:ext cx="5556805" cy="687995"/>
      </dsp:txXfrm>
    </dsp:sp>
    <dsp:sp modelId="{E9E72096-A709-4BFD-93ED-DA8B52122631}">
      <dsp:nvSpPr>
        <dsp:cNvPr id="0" name=""/>
        <dsp:cNvSpPr/>
      </dsp:nvSpPr>
      <dsp:spPr>
        <a:xfrm rot="5400000">
          <a:off x="4892173" y="1847248"/>
          <a:ext cx="274052" cy="328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4930540" y="1874653"/>
        <a:ext cx="197318" cy="191836"/>
      </dsp:txXfrm>
    </dsp:sp>
    <dsp:sp modelId="{669028B8-3253-443A-BD30-381C6E9429FA}">
      <dsp:nvSpPr>
        <dsp:cNvPr id="0" name=""/>
        <dsp:cNvSpPr/>
      </dsp:nvSpPr>
      <dsp:spPr>
        <a:xfrm>
          <a:off x="2432594" y="2194381"/>
          <a:ext cx="5193210" cy="7308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Writing the </a:t>
          </a:r>
          <a:r>
            <a:rPr lang="en-US" sz="1800" kern="1200" dirty="0" smtClean="0">
              <a:solidFill>
                <a:schemeClr val="tx1"/>
              </a:solidFill>
            </a:rPr>
            <a:t>code in JAVA</a:t>
          </a:r>
          <a:endParaRPr lang="en-US" sz="1800" kern="1200" dirty="0"/>
        </a:p>
      </dsp:txBody>
      <dsp:txXfrm>
        <a:off x="2453999" y="2215786"/>
        <a:ext cx="5150400" cy="687995"/>
      </dsp:txXfrm>
    </dsp:sp>
    <dsp:sp modelId="{9C965A6C-4CE6-4C9F-915B-9A2098DA5F5F}">
      <dsp:nvSpPr>
        <dsp:cNvPr id="0" name=""/>
        <dsp:cNvSpPr/>
      </dsp:nvSpPr>
      <dsp:spPr>
        <a:xfrm rot="5400000">
          <a:off x="4892173" y="2943457"/>
          <a:ext cx="274052" cy="328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4930540" y="2970862"/>
        <a:ext cx="197318" cy="191836"/>
      </dsp:txXfrm>
    </dsp:sp>
    <dsp:sp modelId="{9B3E3A7E-B195-4289-8B6B-AFEA6D6C2983}">
      <dsp:nvSpPr>
        <dsp:cNvPr id="0" name=""/>
        <dsp:cNvSpPr/>
      </dsp:nvSpPr>
      <dsp:spPr>
        <a:xfrm>
          <a:off x="3376017" y="3290589"/>
          <a:ext cx="3306364" cy="7308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ea typeface="Calibri"/>
              <a:cs typeface="Calibri"/>
              <a:sym typeface="Calibri"/>
            </a:rPr>
            <a:t>Creating &amp; Preforming use case example</a:t>
          </a:r>
          <a:endParaRPr lang="en-US" sz="1800" kern="1200" dirty="0"/>
        </a:p>
      </dsp:txBody>
      <dsp:txXfrm>
        <a:off x="3397422" y="3311994"/>
        <a:ext cx="3263554" cy="6879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6824A-898B-453E-9296-A889292D5226}" type="datetimeFigureOut">
              <a:rPr lang="en-US" smtClean="0"/>
              <a:t>6/30/2017</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5A066-7E06-4A02-9B29-713C61466EE9}" type="slidenum">
              <a:rPr lang="en-US" smtClean="0"/>
              <a:t>‹#›</a:t>
            </a:fld>
            <a:endParaRPr lang="en-US"/>
          </a:p>
        </p:txBody>
      </p:sp>
    </p:spTree>
    <p:extLst>
      <p:ext uri="{BB962C8B-B14F-4D97-AF65-F5344CB8AC3E}">
        <p14:creationId xmlns:p14="http://schemas.microsoft.com/office/powerpoint/2010/main" val="783841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10"/>
          </p:nvPr>
        </p:nvSpPr>
        <p:spPr/>
        <p:txBody>
          <a:bodyPr/>
          <a:lstStyle/>
          <a:p>
            <a:fld id="{0B6831FD-61DF-49A2-B911-7FB7630D2AC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799033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7235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34" name="Shape 3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601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en-US"/>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en-US"/>
          </a:p>
        </p:txBody>
      </p:sp>
      <p:sp>
        <p:nvSpPr>
          <p:cNvPr id="4" name="מציין מיקום של תאריך 3"/>
          <p:cNvSpPr>
            <a:spLocks noGrp="1"/>
          </p:cNvSpPr>
          <p:nvPr>
            <p:ph type="dt" sz="half" idx="10"/>
          </p:nvPr>
        </p:nvSpPr>
        <p:spPr/>
        <p:txBody>
          <a:bodyPr/>
          <a:lstStyle/>
          <a:p>
            <a:fld id="{DD92EF00-6CB2-47B4-B7B3-613F91990462}" type="datetimeFigureOut">
              <a:rPr lang="en-US" smtClean="0"/>
              <a:t>6/30/2017</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B0A5DE56-B376-48B1-8319-2FF6CD94DA5C}" type="slidenum">
              <a:rPr lang="en-US" smtClean="0"/>
              <a:t>‹#›</a:t>
            </a:fld>
            <a:endParaRPr lang="en-US"/>
          </a:p>
        </p:txBody>
      </p:sp>
    </p:spTree>
    <p:extLst>
      <p:ext uri="{BB962C8B-B14F-4D97-AF65-F5344CB8AC3E}">
        <p14:creationId xmlns:p14="http://schemas.microsoft.com/office/powerpoint/2010/main" val="328302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DD92EF00-6CB2-47B4-B7B3-613F91990462}" type="datetimeFigureOut">
              <a:rPr lang="en-US" smtClean="0"/>
              <a:t>6/30/2017</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B0A5DE56-B376-48B1-8319-2FF6CD94DA5C}" type="slidenum">
              <a:rPr lang="en-US" smtClean="0"/>
              <a:t>‹#›</a:t>
            </a:fld>
            <a:endParaRPr lang="en-US"/>
          </a:p>
        </p:txBody>
      </p:sp>
    </p:spTree>
    <p:extLst>
      <p:ext uri="{BB962C8B-B14F-4D97-AF65-F5344CB8AC3E}">
        <p14:creationId xmlns:p14="http://schemas.microsoft.com/office/powerpoint/2010/main" val="130058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en-US"/>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DD92EF00-6CB2-47B4-B7B3-613F91990462}" type="datetimeFigureOut">
              <a:rPr lang="en-US" smtClean="0"/>
              <a:t>6/30/2017</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B0A5DE56-B376-48B1-8319-2FF6CD94DA5C}" type="slidenum">
              <a:rPr lang="en-US" smtClean="0"/>
              <a:t>‹#›</a:t>
            </a:fld>
            <a:endParaRPr lang="en-US"/>
          </a:p>
        </p:txBody>
      </p:sp>
    </p:spTree>
    <p:extLst>
      <p:ext uri="{BB962C8B-B14F-4D97-AF65-F5344CB8AC3E}">
        <p14:creationId xmlns:p14="http://schemas.microsoft.com/office/powerpoint/2010/main" val="656369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70C0BA7-E242-4665-9AD4-2D1618680461}" type="datetimeFigureOut">
              <a:rPr lang="en-US" smtClean="0"/>
              <a:pPr/>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51E6D-065D-40DE-B372-B44DBCCA4EAA}"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048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770C0BA7-E242-4665-9AD4-2D1618680461}" type="datetimeFigureOut">
              <a:rPr lang="en-US" smtClean="0"/>
              <a:pPr/>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51E6D-065D-40DE-B372-B44DBCCA4EAA}" type="slidenum">
              <a:rPr lang="en-US" smtClean="0"/>
              <a:pPr/>
              <a:t>‹#›</a:t>
            </a:fld>
            <a:endParaRPr lang="en-US"/>
          </a:p>
        </p:txBody>
      </p:sp>
    </p:spTree>
    <p:extLst>
      <p:ext uri="{BB962C8B-B14F-4D97-AF65-F5344CB8AC3E}">
        <p14:creationId xmlns:p14="http://schemas.microsoft.com/office/powerpoint/2010/main" val="3546423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770C0BA7-E242-4665-9AD4-2D1618680461}" type="datetimeFigureOut">
              <a:rPr lang="en-US" smtClean="0"/>
              <a:pPr/>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51E6D-065D-40DE-B372-B44DBCCA4EAA}"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060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770C0BA7-E242-4665-9AD4-2D1618680461}" type="datetimeFigureOut">
              <a:rPr lang="en-US" smtClean="0"/>
              <a:pPr/>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E51E6D-065D-40DE-B372-B44DBCCA4EAA}" type="slidenum">
              <a:rPr lang="en-US" smtClean="0"/>
              <a:pPr/>
              <a:t>‹#›</a:t>
            </a:fld>
            <a:endParaRPr lang="en-US"/>
          </a:p>
        </p:txBody>
      </p:sp>
    </p:spTree>
    <p:extLst>
      <p:ext uri="{BB962C8B-B14F-4D97-AF65-F5344CB8AC3E}">
        <p14:creationId xmlns:p14="http://schemas.microsoft.com/office/powerpoint/2010/main" val="1772953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770C0BA7-E242-4665-9AD4-2D1618680461}" type="datetimeFigureOut">
              <a:rPr lang="en-US" smtClean="0"/>
              <a:pPr/>
              <a:t>6/30/2017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E51E6D-065D-40DE-B372-B44DBCCA4EAA}" type="slidenum">
              <a:rPr lang="en-US" smtClean="0"/>
              <a:pPr/>
              <a:t>‹#›</a:t>
            </a:fld>
            <a:endParaRPr lang="en-US"/>
          </a:p>
        </p:txBody>
      </p:sp>
    </p:spTree>
    <p:extLst>
      <p:ext uri="{BB962C8B-B14F-4D97-AF65-F5344CB8AC3E}">
        <p14:creationId xmlns:p14="http://schemas.microsoft.com/office/powerpoint/2010/main" val="1859298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70C0BA7-E242-4665-9AD4-2D1618680461}" type="datetimeFigureOut">
              <a:rPr lang="en-US" smtClean="0"/>
              <a:pPr/>
              <a:t>6/30/2017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E51E6D-065D-40DE-B372-B44DBCCA4EAA}" type="slidenum">
              <a:rPr lang="en-US" smtClean="0"/>
              <a:pPr/>
              <a:t>‹#›</a:t>
            </a:fld>
            <a:endParaRPr lang="en-US"/>
          </a:p>
        </p:txBody>
      </p:sp>
    </p:spTree>
    <p:extLst>
      <p:ext uri="{BB962C8B-B14F-4D97-AF65-F5344CB8AC3E}">
        <p14:creationId xmlns:p14="http://schemas.microsoft.com/office/powerpoint/2010/main" val="41186230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0C0BA7-E242-4665-9AD4-2D1618680461}" type="datetimeFigureOut">
              <a:rPr lang="en-US" smtClean="0"/>
              <a:pPr/>
              <a:t>6/30/2017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DE51E6D-065D-40DE-B372-B44DBCCA4EAA}" type="slidenum">
              <a:rPr lang="en-US" smtClean="0"/>
              <a:pPr/>
              <a:t>‹#›</a:t>
            </a:fld>
            <a:endParaRPr lang="en-US"/>
          </a:p>
        </p:txBody>
      </p:sp>
    </p:spTree>
    <p:extLst>
      <p:ext uri="{BB962C8B-B14F-4D97-AF65-F5344CB8AC3E}">
        <p14:creationId xmlns:p14="http://schemas.microsoft.com/office/powerpoint/2010/main" val="27925753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70C0BA7-E242-4665-9AD4-2D1618680461}" type="datetimeFigureOut">
              <a:rPr lang="en-US" smtClean="0"/>
              <a:pPr/>
              <a:t>6/30/2017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E51E6D-065D-40DE-B372-B44DBCCA4EAA}" type="slidenum">
              <a:rPr lang="en-US" smtClean="0">
                <a:solidFill>
                  <a:srgbClr val="637052"/>
                </a:solidFill>
              </a:rPr>
              <a:pPr/>
              <a:t>‹#›</a:t>
            </a:fld>
            <a:endParaRPr lang="en-US">
              <a:solidFill>
                <a:srgbClr val="637052"/>
              </a:solidFill>
            </a:endParaRPr>
          </a:p>
        </p:txBody>
      </p:sp>
    </p:spTree>
    <p:extLst>
      <p:ext uri="{BB962C8B-B14F-4D97-AF65-F5344CB8AC3E}">
        <p14:creationId xmlns:p14="http://schemas.microsoft.com/office/powerpoint/2010/main" val="339210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DD92EF00-6CB2-47B4-B7B3-613F91990462}" type="datetimeFigureOut">
              <a:rPr lang="en-US" smtClean="0"/>
              <a:t>6/30/2017</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B0A5DE56-B376-48B1-8319-2FF6CD94DA5C}" type="slidenum">
              <a:rPr lang="en-US" smtClean="0"/>
              <a:t>‹#›</a:t>
            </a:fld>
            <a:endParaRPr lang="en-US"/>
          </a:p>
        </p:txBody>
      </p:sp>
    </p:spTree>
    <p:extLst>
      <p:ext uri="{BB962C8B-B14F-4D97-AF65-F5344CB8AC3E}">
        <p14:creationId xmlns:p14="http://schemas.microsoft.com/office/powerpoint/2010/main" val="22020858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770C0BA7-E242-4665-9AD4-2D1618680461}" type="datetimeFigureOut">
              <a:rPr lang="en-US" smtClean="0"/>
              <a:pPr/>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E51E6D-065D-40DE-B372-B44DBCCA4EAA}" type="slidenum">
              <a:rPr lang="en-US" smtClean="0"/>
              <a:pPr/>
              <a:t>‹#›</a:t>
            </a:fld>
            <a:endParaRPr lang="en-US"/>
          </a:p>
        </p:txBody>
      </p:sp>
    </p:spTree>
    <p:extLst>
      <p:ext uri="{BB962C8B-B14F-4D97-AF65-F5344CB8AC3E}">
        <p14:creationId xmlns:p14="http://schemas.microsoft.com/office/powerpoint/2010/main" val="2644354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770C0BA7-E242-4665-9AD4-2D1618680461}" type="datetimeFigureOut">
              <a:rPr lang="en-US" smtClean="0"/>
              <a:pPr/>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51E6D-065D-40DE-B372-B44DBCCA4EAA}" type="slidenum">
              <a:rPr lang="en-US" smtClean="0"/>
              <a:pPr/>
              <a:t>‹#›</a:t>
            </a:fld>
            <a:endParaRPr lang="en-US"/>
          </a:p>
        </p:txBody>
      </p:sp>
    </p:spTree>
    <p:extLst>
      <p:ext uri="{BB962C8B-B14F-4D97-AF65-F5344CB8AC3E}">
        <p14:creationId xmlns:p14="http://schemas.microsoft.com/office/powerpoint/2010/main" val="568921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770C0BA7-E242-4665-9AD4-2D1618680461}" type="datetimeFigureOut">
              <a:rPr lang="en-US" smtClean="0"/>
              <a:pPr/>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51E6D-065D-40DE-B372-B44DBCCA4EAA}" type="slidenum">
              <a:rPr lang="en-US" smtClean="0"/>
              <a:pPr/>
              <a:t>‹#›</a:t>
            </a:fld>
            <a:endParaRPr lang="en-US"/>
          </a:p>
        </p:txBody>
      </p:sp>
    </p:spTree>
    <p:extLst>
      <p:ext uri="{BB962C8B-B14F-4D97-AF65-F5344CB8AC3E}">
        <p14:creationId xmlns:p14="http://schemas.microsoft.com/office/powerpoint/2010/main" val="149256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DD92EF00-6CB2-47B4-B7B3-613F91990462}" type="datetimeFigureOut">
              <a:rPr lang="en-US" smtClean="0"/>
              <a:t>6/30/2017</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B0A5DE56-B376-48B1-8319-2FF6CD94DA5C}" type="slidenum">
              <a:rPr lang="en-US" smtClean="0"/>
              <a:t>‹#›</a:t>
            </a:fld>
            <a:endParaRPr lang="en-US"/>
          </a:p>
        </p:txBody>
      </p:sp>
    </p:spTree>
    <p:extLst>
      <p:ext uri="{BB962C8B-B14F-4D97-AF65-F5344CB8AC3E}">
        <p14:creationId xmlns:p14="http://schemas.microsoft.com/office/powerpoint/2010/main" val="94169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מציין מיקום של תאריך 4"/>
          <p:cNvSpPr>
            <a:spLocks noGrp="1"/>
          </p:cNvSpPr>
          <p:nvPr>
            <p:ph type="dt" sz="half" idx="10"/>
          </p:nvPr>
        </p:nvSpPr>
        <p:spPr/>
        <p:txBody>
          <a:bodyPr/>
          <a:lstStyle/>
          <a:p>
            <a:fld id="{DD92EF00-6CB2-47B4-B7B3-613F91990462}" type="datetimeFigureOut">
              <a:rPr lang="en-US" smtClean="0"/>
              <a:t>6/30/2017</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B0A5DE56-B376-48B1-8319-2FF6CD94DA5C}" type="slidenum">
              <a:rPr lang="en-US" smtClean="0"/>
              <a:t>‹#›</a:t>
            </a:fld>
            <a:endParaRPr lang="en-US"/>
          </a:p>
        </p:txBody>
      </p:sp>
    </p:spTree>
    <p:extLst>
      <p:ext uri="{BB962C8B-B14F-4D97-AF65-F5344CB8AC3E}">
        <p14:creationId xmlns:p14="http://schemas.microsoft.com/office/powerpoint/2010/main" val="262262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7" name="מציין מיקום של תאריך 6"/>
          <p:cNvSpPr>
            <a:spLocks noGrp="1"/>
          </p:cNvSpPr>
          <p:nvPr>
            <p:ph type="dt" sz="half" idx="10"/>
          </p:nvPr>
        </p:nvSpPr>
        <p:spPr/>
        <p:txBody>
          <a:bodyPr/>
          <a:lstStyle/>
          <a:p>
            <a:fld id="{DD92EF00-6CB2-47B4-B7B3-613F91990462}" type="datetimeFigureOut">
              <a:rPr lang="en-US" smtClean="0"/>
              <a:t>6/30/2017</a:t>
            </a:fld>
            <a:endParaRPr lang="en-US"/>
          </a:p>
        </p:txBody>
      </p:sp>
      <p:sp>
        <p:nvSpPr>
          <p:cNvPr id="8" name="מציין מיקום של כותרת תחתונה 7"/>
          <p:cNvSpPr>
            <a:spLocks noGrp="1"/>
          </p:cNvSpPr>
          <p:nvPr>
            <p:ph type="ftr" sz="quarter" idx="11"/>
          </p:nvPr>
        </p:nvSpPr>
        <p:spPr/>
        <p:txBody>
          <a:bodyPr/>
          <a:lstStyle/>
          <a:p>
            <a:endParaRPr lang="en-US"/>
          </a:p>
        </p:txBody>
      </p:sp>
      <p:sp>
        <p:nvSpPr>
          <p:cNvPr id="9" name="מציין מיקום של מספר שקופית 8"/>
          <p:cNvSpPr>
            <a:spLocks noGrp="1"/>
          </p:cNvSpPr>
          <p:nvPr>
            <p:ph type="sldNum" sz="quarter" idx="12"/>
          </p:nvPr>
        </p:nvSpPr>
        <p:spPr/>
        <p:txBody>
          <a:bodyPr/>
          <a:lstStyle/>
          <a:p>
            <a:fld id="{B0A5DE56-B376-48B1-8319-2FF6CD94DA5C}" type="slidenum">
              <a:rPr lang="en-US" smtClean="0"/>
              <a:t>‹#›</a:t>
            </a:fld>
            <a:endParaRPr lang="en-US"/>
          </a:p>
        </p:txBody>
      </p:sp>
    </p:spTree>
    <p:extLst>
      <p:ext uri="{BB962C8B-B14F-4D97-AF65-F5344CB8AC3E}">
        <p14:creationId xmlns:p14="http://schemas.microsoft.com/office/powerpoint/2010/main" val="50486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של תאריך 2"/>
          <p:cNvSpPr>
            <a:spLocks noGrp="1"/>
          </p:cNvSpPr>
          <p:nvPr>
            <p:ph type="dt" sz="half" idx="10"/>
          </p:nvPr>
        </p:nvSpPr>
        <p:spPr/>
        <p:txBody>
          <a:bodyPr/>
          <a:lstStyle/>
          <a:p>
            <a:fld id="{DD92EF00-6CB2-47B4-B7B3-613F91990462}" type="datetimeFigureOut">
              <a:rPr lang="en-US" smtClean="0"/>
              <a:t>6/30/2017</a:t>
            </a:fld>
            <a:endParaRPr lang="en-US"/>
          </a:p>
        </p:txBody>
      </p:sp>
      <p:sp>
        <p:nvSpPr>
          <p:cNvPr id="4" name="מציין מיקום של כותרת תחתונה 3"/>
          <p:cNvSpPr>
            <a:spLocks noGrp="1"/>
          </p:cNvSpPr>
          <p:nvPr>
            <p:ph type="ftr" sz="quarter" idx="11"/>
          </p:nvPr>
        </p:nvSpPr>
        <p:spPr/>
        <p:txBody>
          <a:bodyPr/>
          <a:lstStyle/>
          <a:p>
            <a:endParaRPr lang="en-US"/>
          </a:p>
        </p:txBody>
      </p:sp>
      <p:sp>
        <p:nvSpPr>
          <p:cNvPr id="5" name="מציין מיקום של מספר שקופית 4"/>
          <p:cNvSpPr>
            <a:spLocks noGrp="1"/>
          </p:cNvSpPr>
          <p:nvPr>
            <p:ph type="sldNum" sz="quarter" idx="12"/>
          </p:nvPr>
        </p:nvSpPr>
        <p:spPr/>
        <p:txBody>
          <a:bodyPr/>
          <a:lstStyle/>
          <a:p>
            <a:fld id="{B0A5DE56-B376-48B1-8319-2FF6CD94DA5C}" type="slidenum">
              <a:rPr lang="en-US" smtClean="0"/>
              <a:t>‹#›</a:t>
            </a:fld>
            <a:endParaRPr lang="en-US"/>
          </a:p>
        </p:txBody>
      </p:sp>
    </p:spTree>
    <p:extLst>
      <p:ext uri="{BB962C8B-B14F-4D97-AF65-F5344CB8AC3E}">
        <p14:creationId xmlns:p14="http://schemas.microsoft.com/office/powerpoint/2010/main" val="1037820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DD92EF00-6CB2-47B4-B7B3-613F91990462}" type="datetimeFigureOut">
              <a:rPr lang="en-US" smtClean="0"/>
              <a:t>6/30/2017</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B0A5DE56-B376-48B1-8319-2FF6CD94DA5C}" type="slidenum">
              <a:rPr lang="en-US" smtClean="0"/>
              <a:t>‹#›</a:t>
            </a:fld>
            <a:endParaRPr lang="en-US"/>
          </a:p>
        </p:txBody>
      </p:sp>
    </p:spTree>
    <p:extLst>
      <p:ext uri="{BB962C8B-B14F-4D97-AF65-F5344CB8AC3E}">
        <p14:creationId xmlns:p14="http://schemas.microsoft.com/office/powerpoint/2010/main" val="381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en-US"/>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DD92EF00-6CB2-47B4-B7B3-613F91990462}" type="datetimeFigureOut">
              <a:rPr lang="en-US" smtClean="0"/>
              <a:t>6/30/2017</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B0A5DE56-B376-48B1-8319-2FF6CD94DA5C}" type="slidenum">
              <a:rPr lang="en-US" smtClean="0"/>
              <a:t>‹#›</a:t>
            </a:fld>
            <a:endParaRPr lang="en-US"/>
          </a:p>
        </p:txBody>
      </p:sp>
    </p:spTree>
    <p:extLst>
      <p:ext uri="{BB962C8B-B14F-4D97-AF65-F5344CB8AC3E}">
        <p14:creationId xmlns:p14="http://schemas.microsoft.com/office/powerpoint/2010/main" val="35470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en-US"/>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DD92EF00-6CB2-47B4-B7B3-613F91990462}" type="datetimeFigureOut">
              <a:rPr lang="en-US" smtClean="0"/>
              <a:t>6/30/2017</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B0A5DE56-B376-48B1-8319-2FF6CD94DA5C}" type="slidenum">
              <a:rPr lang="en-US" smtClean="0"/>
              <a:t>‹#›</a:t>
            </a:fld>
            <a:endParaRPr lang="en-US"/>
          </a:p>
        </p:txBody>
      </p:sp>
    </p:spTree>
    <p:extLst>
      <p:ext uri="{BB962C8B-B14F-4D97-AF65-F5344CB8AC3E}">
        <p14:creationId xmlns:p14="http://schemas.microsoft.com/office/powerpoint/2010/main" val="260876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2EF00-6CB2-47B4-B7B3-613F91990462}" type="datetimeFigureOut">
              <a:rPr lang="en-US" smtClean="0"/>
              <a:t>6/30/2017</a:t>
            </a:fld>
            <a:endParaRPr lang="en-US"/>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מציין מיקום של מספר שקופית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5DE56-B376-48B1-8319-2FF6CD94DA5C}" type="slidenum">
              <a:rPr lang="en-US" smtClean="0"/>
              <a:t>‹#›</a:t>
            </a:fld>
            <a:endParaRPr lang="en-US"/>
          </a:p>
        </p:txBody>
      </p:sp>
    </p:spTree>
    <p:extLst>
      <p:ext uri="{BB962C8B-B14F-4D97-AF65-F5344CB8AC3E}">
        <p14:creationId xmlns:p14="http://schemas.microsoft.com/office/powerpoint/2010/main" val="2780548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70C0BA7-E242-4665-9AD4-2D1618680461}" type="datetimeFigureOut">
              <a:rPr lang="en-US" smtClean="0"/>
              <a:pPr/>
              <a:t>6/30/2017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DE51E6D-065D-40DE-B372-B44DBCCA4EAA}"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138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097280" y="1262743"/>
            <a:ext cx="10058400" cy="3062369"/>
          </a:xfrm>
        </p:spPr>
        <p:txBody>
          <a:bodyPr>
            <a:normAutofit/>
          </a:bodyPr>
          <a:lstStyle/>
          <a:p>
            <a:pPr algn="ctr"/>
            <a:r>
              <a:rPr lang="en-US" sz="2400" dirty="0" smtClean="0">
                <a:effectLst>
                  <a:outerShdw blurRad="38100" dist="38100" dir="2700000" algn="tl">
                    <a:srgbClr val="000000">
                      <a:alpha val="43137"/>
                    </a:srgbClr>
                  </a:outerShdw>
                </a:effectLst>
              </a:rPr>
              <a:t/>
            </a:r>
            <a:br>
              <a:rPr lang="en-US" sz="2400" dirty="0" smtClean="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rPr>
              <a:t/>
            </a:r>
            <a:br>
              <a:rPr lang="en-US" sz="2400" dirty="0">
                <a:effectLst>
                  <a:outerShdw blurRad="38100" dist="38100" dir="2700000" algn="tl">
                    <a:srgbClr val="000000">
                      <a:alpha val="43137"/>
                    </a:srgbClr>
                  </a:outerShdw>
                </a:effectLst>
              </a:rPr>
            </a:br>
            <a:r>
              <a:rPr lang="en-US" sz="3400" b="1" dirty="0">
                <a:effectLst>
                  <a:outerShdw blurRad="38100" dist="38100" dir="2700000" algn="tl">
                    <a:srgbClr val="000000">
                      <a:alpha val="43137"/>
                    </a:srgbClr>
                  </a:outerShdw>
                </a:effectLst>
              </a:rPr>
              <a:t>Automated service ordering </a:t>
            </a:r>
            <a:r>
              <a:rPr lang="en-US" sz="3400" b="1" dirty="0" smtClean="0">
                <a:effectLst>
                  <a:outerShdw blurRad="38100" dist="38100" dir="2700000" algn="tl">
                    <a:srgbClr val="000000">
                      <a:alpha val="43137"/>
                    </a:srgbClr>
                  </a:outerShdw>
                </a:effectLst>
              </a:rPr>
              <a:t>between </a:t>
            </a:r>
            <a:r>
              <a:rPr lang="en-US" sz="3400" b="1" dirty="0">
                <a:effectLst>
                  <a:outerShdw blurRad="38100" dist="38100" dir="2700000" algn="tl">
                    <a:srgbClr val="000000">
                      <a:alpha val="43137"/>
                    </a:srgbClr>
                  </a:outerShdw>
                </a:effectLst>
              </a:rPr>
              <a:t>international service</a:t>
            </a:r>
            <a:br>
              <a:rPr lang="en-US" sz="3400" b="1" dirty="0">
                <a:effectLst>
                  <a:outerShdw blurRad="38100" dist="38100" dir="2700000" algn="tl">
                    <a:srgbClr val="000000">
                      <a:alpha val="43137"/>
                    </a:srgbClr>
                  </a:outerShdw>
                </a:effectLst>
              </a:rPr>
            </a:br>
            <a:r>
              <a:rPr lang="en-US" sz="3400" b="1" dirty="0">
                <a:effectLst>
                  <a:outerShdw blurRad="38100" dist="38100" dir="2700000" algn="tl">
                    <a:srgbClr val="000000">
                      <a:alpha val="43137"/>
                    </a:srgbClr>
                  </a:outerShdw>
                </a:effectLst>
              </a:rPr>
              <a:t> providers for hybrid and NFV services </a:t>
            </a:r>
            <a:r>
              <a:rPr lang="en-US" sz="2400" b="1" dirty="0" smtClean="0"/>
              <a:t/>
            </a:r>
            <a:br>
              <a:rPr lang="en-US" sz="2400" b="1" dirty="0" smtClean="0"/>
            </a:br>
            <a:r>
              <a:rPr lang="en-US" sz="2400" b="1" dirty="0"/>
              <a:t/>
            </a:r>
            <a:br>
              <a:rPr lang="en-US" sz="2400" b="1" dirty="0"/>
            </a:br>
            <a:r>
              <a:rPr lang="en-US" sz="2400" b="1" dirty="0"/>
              <a:t/>
            </a:r>
            <a:br>
              <a:rPr lang="en-US" sz="2400" b="1" dirty="0"/>
            </a:br>
            <a:endParaRPr lang="en-US" sz="2500" dirty="0"/>
          </a:p>
        </p:txBody>
      </p:sp>
      <p:sp>
        <p:nvSpPr>
          <p:cNvPr id="3" name="כותרת משנה 2"/>
          <p:cNvSpPr>
            <a:spLocks noGrp="1"/>
          </p:cNvSpPr>
          <p:nvPr>
            <p:ph type="subTitle" idx="1"/>
          </p:nvPr>
        </p:nvSpPr>
        <p:spPr/>
        <p:txBody>
          <a:bodyPr>
            <a:normAutofit fontScale="92500" lnSpcReduction="20000"/>
          </a:bodyPr>
          <a:lstStyle/>
          <a:p>
            <a:r>
              <a:rPr lang="en-US" dirty="0" smtClean="0"/>
              <a:t/>
            </a:r>
            <a:br>
              <a:rPr lang="en-US" dirty="0" smtClean="0"/>
            </a:br>
            <a:r>
              <a:rPr lang="en-US" b="1" u="sng" dirty="0" smtClean="0">
                <a:solidFill>
                  <a:schemeClr val="tx1"/>
                </a:solidFill>
              </a:rPr>
              <a:t>Students</a:t>
            </a:r>
            <a:r>
              <a:rPr lang="en-US" b="1" dirty="0" smtClean="0">
                <a:solidFill>
                  <a:schemeClr val="tx1"/>
                </a:solidFill>
              </a:rPr>
              <a:t>: Wissam Abu Sinni, Rami </a:t>
            </a:r>
            <a:r>
              <a:rPr lang="en-US" b="1" dirty="0" err="1" smtClean="0">
                <a:solidFill>
                  <a:schemeClr val="tx1"/>
                </a:solidFill>
              </a:rPr>
              <a:t>Geraisy</a:t>
            </a: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u="sng" dirty="0" smtClean="0">
                <a:solidFill>
                  <a:schemeClr val="tx1"/>
                </a:solidFill>
              </a:rPr>
              <a:t>Supervisors</a:t>
            </a:r>
            <a:r>
              <a:rPr lang="en-US" b="1" dirty="0">
                <a:solidFill>
                  <a:schemeClr val="tx1"/>
                </a:solidFill>
              </a:rPr>
              <a:t>: </a:t>
            </a:r>
            <a:r>
              <a:rPr lang="en-US" b="1" dirty="0" err="1">
                <a:solidFill>
                  <a:schemeClr val="tx1"/>
                </a:solidFill>
              </a:rPr>
              <a:t>Itzik</a:t>
            </a:r>
            <a:r>
              <a:rPr lang="en-US" b="1" dirty="0">
                <a:solidFill>
                  <a:schemeClr val="tx1"/>
                </a:solidFill>
              </a:rPr>
              <a:t> </a:t>
            </a:r>
            <a:r>
              <a:rPr lang="en-US" b="1" dirty="0" err="1" smtClean="0">
                <a:solidFill>
                  <a:schemeClr val="tx1"/>
                </a:solidFill>
              </a:rPr>
              <a:t>Ashkenazi,Mark</a:t>
            </a:r>
            <a:r>
              <a:rPr lang="en-US" b="1" dirty="0" smtClean="0">
                <a:solidFill>
                  <a:schemeClr val="tx1"/>
                </a:solidFill>
              </a:rPr>
              <a:t> </a:t>
            </a:r>
            <a:r>
              <a:rPr lang="en-US" b="1" dirty="0">
                <a:solidFill>
                  <a:schemeClr val="tx1"/>
                </a:solidFill>
              </a:rPr>
              <a:t>Gibson AND Ran </a:t>
            </a:r>
            <a:r>
              <a:rPr lang="en-US" b="1" dirty="0" err="1">
                <a:solidFill>
                  <a:schemeClr val="tx1"/>
                </a:solidFill>
              </a:rPr>
              <a:t>Yazdi</a:t>
            </a:r>
            <a:endParaRPr lang="en-US" b="1" dirty="0">
              <a:solidFill>
                <a:schemeClr val="tx1"/>
              </a:solidFill>
            </a:endParaRPr>
          </a:p>
          <a:p>
            <a:endParaRPr lang="en-US" b="1" dirty="0">
              <a:solidFill>
                <a:schemeClr val="tx1"/>
              </a:solidFill>
            </a:endParaRPr>
          </a:p>
        </p:txBody>
      </p:sp>
      <p:sp>
        <p:nvSpPr>
          <p:cNvPr id="11" name="TextBox 10"/>
          <p:cNvSpPr txBox="1"/>
          <p:nvPr/>
        </p:nvSpPr>
        <p:spPr>
          <a:xfrm>
            <a:off x="856343" y="609600"/>
            <a:ext cx="10769600" cy="369332"/>
          </a:xfrm>
          <a:prstGeom prst="rect">
            <a:avLst/>
          </a:prstGeom>
          <a:noFill/>
        </p:spPr>
        <p:txBody>
          <a:bodyPr wrap="square" rtlCol="0">
            <a:spAutoFit/>
          </a:bodyPr>
          <a:lstStyle/>
          <a:p>
            <a:r>
              <a:rPr lang="en-US" dirty="0" err="1">
                <a:solidFill>
                  <a:srgbClr val="000000"/>
                </a:solidFill>
              </a:rPr>
              <a:t>Dddddddddddddddddddddddddddd</a:t>
            </a:r>
            <a:r>
              <a:rPr lang="en-US" dirty="0">
                <a:solidFill>
                  <a:srgbClr val="000000"/>
                </a:solidFill>
              </a:rPr>
              <a:t>							</a:t>
            </a:r>
            <a:r>
              <a:rPr lang="en-US" dirty="0" smtClean="0">
                <a:solidFill>
                  <a:srgbClr val="000000"/>
                </a:solidFill>
              </a:rPr>
              <a:t>June 26,2017</a:t>
            </a:r>
            <a:endParaRPr lang="en-US" dirty="0">
              <a:solidFill>
                <a:srgbClr val="000000"/>
              </a:solidFill>
            </a:endParaRPr>
          </a:p>
        </p:txBody>
      </p:sp>
      <p:pic>
        <p:nvPicPr>
          <p:cNvPr id="12" name="תמונה 11"/>
          <p:cNvPicPr>
            <a:picLocks noChangeAspect="1"/>
          </p:cNvPicPr>
          <p:nvPr/>
        </p:nvPicPr>
        <p:blipFill>
          <a:blip r:embed="rId3"/>
          <a:stretch>
            <a:fillRect/>
          </a:stretch>
        </p:blipFill>
        <p:spPr>
          <a:xfrm>
            <a:off x="856343" y="456128"/>
            <a:ext cx="3486150" cy="676275"/>
          </a:xfrm>
          <a:prstGeom prst="rect">
            <a:avLst/>
          </a:prstGeom>
        </p:spPr>
      </p:pic>
    </p:spTree>
    <p:extLst>
      <p:ext uri="{BB962C8B-B14F-4D97-AF65-F5344CB8AC3E}">
        <p14:creationId xmlns:p14="http://schemas.microsoft.com/office/powerpoint/2010/main" val="1710436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286603"/>
            <a:ext cx="10267406" cy="1450757"/>
          </a:xfrm>
        </p:spPr>
        <p:txBody>
          <a:bodyPr/>
          <a:lstStyle/>
          <a:p>
            <a:r>
              <a:rPr lang="en-US" dirty="0"/>
              <a:t>Step 1+2 :Address Validation Serviceability Check</a:t>
            </a:r>
          </a:p>
        </p:txBody>
      </p:sp>
      <p:sp>
        <p:nvSpPr>
          <p:cNvPr id="3" name="מציין מיקום תוכן 2"/>
          <p:cNvSpPr>
            <a:spLocks noGrp="1"/>
          </p:cNvSpPr>
          <p:nvPr>
            <p:ph idx="1"/>
          </p:nvPr>
        </p:nvSpPr>
        <p:spPr/>
        <p:txBody>
          <a:bodyPr>
            <a:normAutofit fontScale="92500" lnSpcReduction="10000"/>
          </a:bodyPr>
          <a:lstStyle/>
          <a:p>
            <a:r>
              <a:rPr lang="en-US" sz="2600" dirty="0"/>
              <a:t>the process of handle serviceability requests between a Partner/Access Provider (Seller) and Service Provider (Buyer) is twofold: </a:t>
            </a:r>
            <a:endParaRPr lang="en-US" sz="2600" dirty="0" smtClean="0"/>
          </a:p>
          <a:p>
            <a:endParaRPr lang="en-US" dirty="0" smtClean="0"/>
          </a:p>
          <a:p>
            <a:r>
              <a:rPr lang="en-US" sz="2600" dirty="0" smtClean="0"/>
              <a:t>1</a:t>
            </a:r>
            <a:r>
              <a:rPr lang="en-US" sz="2600" dirty="0"/>
              <a:t>) Validate an address for a specific site associated with the service delivery location. </a:t>
            </a:r>
            <a:r>
              <a:rPr lang="en-US" sz="2600" dirty="0" smtClean="0"/>
              <a:t>(Address Validation)</a:t>
            </a:r>
          </a:p>
          <a:p>
            <a:endParaRPr lang="en-US" sz="2600" dirty="0" smtClean="0"/>
          </a:p>
          <a:p>
            <a:r>
              <a:rPr lang="en-US" sz="2600" dirty="0" smtClean="0"/>
              <a:t>2</a:t>
            </a:r>
            <a:r>
              <a:rPr lang="en-US" sz="2600" dirty="0"/>
              <a:t>) Determine if service can be delivered to a specific customer site within a Partner’s domain</a:t>
            </a:r>
            <a:r>
              <a:rPr lang="en-US" dirty="0" smtClean="0"/>
              <a:t>.</a:t>
            </a:r>
            <a:br>
              <a:rPr lang="en-US" dirty="0" smtClean="0"/>
            </a:br>
            <a:r>
              <a:rPr lang="en-US" dirty="0" smtClean="0"/>
              <a:t/>
            </a:r>
            <a:br>
              <a:rPr lang="en-US" dirty="0" smtClean="0"/>
            </a:br>
            <a:r>
              <a:rPr lang="en-US" dirty="0" smtClean="0"/>
              <a:t>As shown in the following high level flow: ( next slide)</a:t>
            </a:r>
          </a:p>
          <a:p>
            <a:r>
              <a:rPr lang="en-US" dirty="0" smtClean="0"/>
              <a:t> </a:t>
            </a:r>
            <a:r>
              <a:rPr lang="en-US" sz="1600" dirty="0" smtClean="0"/>
              <a:t>We used </a:t>
            </a:r>
            <a:r>
              <a:rPr lang="en-US" sz="1600" dirty="0"/>
              <a:t>for this step the TMF APIs(Address Management API and Service Qualification API) message format. </a:t>
            </a:r>
          </a:p>
        </p:txBody>
      </p:sp>
    </p:spTree>
    <p:extLst>
      <p:ext uri="{BB962C8B-B14F-4D97-AF65-F5344CB8AC3E}">
        <p14:creationId xmlns:p14="http://schemas.microsoft.com/office/powerpoint/2010/main" val="1429045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Step 1+2 :Address Validation Serviceability Check</a:t>
            </a:r>
          </a:p>
        </p:txBody>
      </p:sp>
      <p:pic>
        <p:nvPicPr>
          <p:cNvPr id="4" name="מציין מיקום תוכן 3"/>
          <p:cNvPicPr>
            <a:picLocks noGrp="1" noChangeAspect="1"/>
          </p:cNvPicPr>
          <p:nvPr>
            <p:ph idx="1"/>
          </p:nvPr>
        </p:nvPicPr>
        <p:blipFill>
          <a:blip r:embed="rId2"/>
          <a:stretch>
            <a:fillRect/>
          </a:stretch>
        </p:blipFill>
        <p:spPr>
          <a:xfrm>
            <a:off x="1349829" y="1838960"/>
            <a:ext cx="9071429" cy="4464596"/>
          </a:xfrm>
          <a:prstGeom prst="rect">
            <a:avLst/>
          </a:prstGeom>
        </p:spPr>
      </p:pic>
    </p:spTree>
    <p:extLst>
      <p:ext uri="{BB962C8B-B14F-4D97-AF65-F5344CB8AC3E}">
        <p14:creationId xmlns:p14="http://schemas.microsoft.com/office/powerpoint/2010/main" val="3915316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286604"/>
            <a:ext cx="10058400" cy="1119116"/>
          </a:xfrm>
        </p:spPr>
        <p:txBody>
          <a:bodyPr/>
          <a:lstStyle/>
          <a:p>
            <a:r>
              <a:rPr lang="en-US" dirty="0" smtClean="0"/>
              <a:t>Step 3: Create a new Order </a:t>
            </a:r>
            <a:endParaRPr lang="en-US" dirty="0"/>
          </a:p>
        </p:txBody>
      </p:sp>
      <p:pic>
        <p:nvPicPr>
          <p:cNvPr id="4" name="מציין מיקום תוכן 3"/>
          <p:cNvPicPr>
            <a:picLocks noGrp="1" noChangeAspect="1"/>
          </p:cNvPicPr>
          <p:nvPr>
            <p:ph idx="1"/>
          </p:nvPr>
        </p:nvPicPr>
        <p:blipFill>
          <a:blip r:embed="rId2"/>
          <a:stretch>
            <a:fillRect/>
          </a:stretch>
        </p:blipFill>
        <p:spPr>
          <a:xfrm>
            <a:off x="2260601" y="2297905"/>
            <a:ext cx="6642100" cy="2673207"/>
          </a:xfrm>
          <a:prstGeom prst="rect">
            <a:avLst/>
          </a:prstGeom>
        </p:spPr>
      </p:pic>
    </p:spTree>
    <p:extLst>
      <p:ext uri="{BB962C8B-B14F-4D97-AF65-F5344CB8AC3E}">
        <p14:creationId xmlns:p14="http://schemas.microsoft.com/office/powerpoint/2010/main" val="3676478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286604"/>
            <a:ext cx="10058400" cy="1119116"/>
          </a:xfrm>
        </p:spPr>
        <p:txBody>
          <a:bodyPr/>
          <a:lstStyle/>
          <a:p>
            <a:r>
              <a:rPr lang="en-US" dirty="0" smtClean="0"/>
              <a:t>Step 3: Create a new Order (1)</a:t>
            </a:r>
            <a:endParaRPr lang="en-US" dirty="0"/>
          </a:p>
        </p:txBody>
      </p:sp>
      <p:sp>
        <p:nvSpPr>
          <p:cNvPr id="3" name="מציין מיקום תוכן 2"/>
          <p:cNvSpPr>
            <a:spLocks noGrp="1"/>
          </p:cNvSpPr>
          <p:nvPr>
            <p:ph idx="1"/>
          </p:nvPr>
        </p:nvSpPr>
        <p:spPr>
          <a:xfrm>
            <a:off x="1097280" y="1737360"/>
            <a:ext cx="10058400" cy="4131734"/>
          </a:xfrm>
        </p:spPr>
        <p:txBody>
          <a:bodyPr/>
          <a:lstStyle/>
          <a:p>
            <a:r>
              <a:rPr lang="en-US" dirty="0">
                <a:effectLst>
                  <a:outerShdw blurRad="38100" dist="38100" dir="2700000" algn="tl">
                    <a:srgbClr val="000000">
                      <a:alpha val="43137"/>
                    </a:srgbClr>
                  </a:outerShdw>
                </a:effectLst>
              </a:rPr>
              <a:t>Create new Order</a:t>
            </a:r>
            <a:r>
              <a:rPr lang="en-US" dirty="0"/>
              <a:t>: A request initiated by the Buyer to order a </a:t>
            </a:r>
            <a:r>
              <a:rPr lang="en-US" dirty="0" smtClean="0"/>
              <a:t>new service.</a:t>
            </a:r>
          </a:p>
          <a:p>
            <a:endParaRPr lang="en-US" dirty="0"/>
          </a:p>
          <a:p>
            <a:r>
              <a:rPr lang="en-US" dirty="0">
                <a:effectLst>
                  <a:outerShdw blurRad="38100" dist="38100" dir="2700000" algn="tl">
                    <a:srgbClr val="000000">
                      <a:alpha val="43137"/>
                    </a:srgbClr>
                  </a:outerShdw>
                </a:effectLst>
              </a:rPr>
              <a:t>Parameters</a:t>
            </a:r>
            <a:r>
              <a:rPr lang="en-US" dirty="0"/>
              <a:t>: </a:t>
            </a:r>
            <a:r>
              <a:rPr lang="en-US" dirty="0" err="1" smtClean="0"/>
              <a:t>Servicequalification_responseId,Product</a:t>
            </a:r>
            <a:r>
              <a:rPr lang="en-US" dirty="0" smtClean="0"/>
              <a:t>(UNI/EVC</a:t>
            </a:r>
            <a:r>
              <a:rPr lang="en-US" dirty="0"/>
              <a:t>) + all product characteristics to </a:t>
            </a:r>
            <a:r>
              <a:rPr lang="en-US" dirty="0" err="1"/>
              <a:t>initate</a:t>
            </a:r>
            <a:r>
              <a:rPr lang="en-US" dirty="0"/>
              <a:t> order delivery</a:t>
            </a:r>
            <a:r>
              <a:rPr lang="en-US" dirty="0" smtClean="0"/>
              <a:t>.</a:t>
            </a:r>
            <a:r>
              <a:rPr lang="en-US" dirty="0"/>
              <a:t/>
            </a:r>
            <a:br>
              <a:rPr lang="en-US" dirty="0"/>
            </a:br>
            <a:r>
              <a:rPr lang="en-US" dirty="0"/>
              <a:t/>
            </a:r>
            <a:br>
              <a:rPr lang="en-US" dirty="0"/>
            </a:br>
            <a:r>
              <a:rPr lang="en-US" dirty="0">
                <a:effectLst>
                  <a:outerShdw blurRad="38100" dist="38100" dir="2700000" algn="tl">
                    <a:srgbClr val="000000">
                      <a:alpha val="43137"/>
                    </a:srgbClr>
                  </a:outerShdw>
                </a:effectLst>
              </a:rPr>
              <a:t>Response</a:t>
            </a:r>
            <a:r>
              <a:rPr lang="en-US" dirty="0"/>
              <a:t> (to the buyer) : </a:t>
            </a:r>
            <a:r>
              <a:rPr lang="en-US" dirty="0" err="1"/>
              <a:t>productOrderId</a:t>
            </a:r>
            <a:r>
              <a:rPr lang="en-US" dirty="0"/>
              <a:t> + </a:t>
            </a:r>
            <a:r>
              <a:rPr lang="en-US" dirty="0" err="1"/>
              <a:t>OrderStaus</a:t>
            </a:r>
            <a:r>
              <a:rPr lang="en-US" dirty="0"/>
              <a:t> (Acknowledged or Rejected)</a:t>
            </a:r>
            <a:br>
              <a:rPr lang="en-US" dirty="0"/>
            </a:br>
            <a:r>
              <a:rPr lang="en-US" dirty="0"/>
              <a:t/>
            </a:r>
            <a:br>
              <a:rPr lang="en-US" dirty="0"/>
            </a:br>
            <a:r>
              <a:rPr lang="en-US" dirty="0">
                <a:effectLst>
                  <a:outerShdw blurRad="38100" dist="38100" dir="2700000" algn="tl">
                    <a:srgbClr val="000000">
                      <a:alpha val="43137"/>
                    </a:srgbClr>
                  </a:outerShdw>
                </a:effectLst>
              </a:rPr>
              <a:t>Pre-Conditions</a:t>
            </a:r>
            <a:r>
              <a:rPr lang="en-US" dirty="0"/>
              <a:t> : </a:t>
            </a:r>
          </a:p>
          <a:p>
            <a:pPr lvl="0"/>
            <a:r>
              <a:rPr lang="en-US" sz="1700" dirty="0" smtClean="0"/>
              <a:t>1.Buyer </a:t>
            </a:r>
            <a:r>
              <a:rPr lang="en-US" sz="1700" dirty="0"/>
              <a:t>may have completed pre-order inquiries/serviceability request</a:t>
            </a:r>
            <a:r>
              <a:rPr lang="en-US" sz="1700" dirty="0" smtClean="0"/>
              <a:t>.</a:t>
            </a:r>
            <a:endParaRPr lang="en-US" sz="1700" dirty="0"/>
          </a:p>
        </p:txBody>
      </p:sp>
    </p:spTree>
    <p:extLst>
      <p:ext uri="{BB962C8B-B14F-4D97-AF65-F5344CB8AC3E}">
        <p14:creationId xmlns:p14="http://schemas.microsoft.com/office/powerpoint/2010/main" val="2091479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286604"/>
            <a:ext cx="10058400" cy="1119116"/>
          </a:xfrm>
        </p:spPr>
        <p:txBody>
          <a:bodyPr/>
          <a:lstStyle/>
          <a:p>
            <a:r>
              <a:rPr lang="en-US" dirty="0" smtClean="0"/>
              <a:t>Step 3: Create a new Order </a:t>
            </a:r>
            <a:r>
              <a:rPr lang="en-US" dirty="0" smtClean="0"/>
              <a:t>(2)</a:t>
            </a:r>
            <a:endParaRPr lang="en-US" dirty="0"/>
          </a:p>
        </p:txBody>
      </p:sp>
      <p:pic>
        <p:nvPicPr>
          <p:cNvPr id="4" name="מציין מיקום תוכן 3"/>
          <p:cNvPicPr>
            <a:picLocks noGrp="1" noChangeAspect="1"/>
          </p:cNvPicPr>
          <p:nvPr>
            <p:ph idx="1"/>
          </p:nvPr>
        </p:nvPicPr>
        <p:blipFill>
          <a:blip r:embed="rId2"/>
          <a:stretch>
            <a:fillRect/>
          </a:stretch>
        </p:blipFill>
        <p:spPr>
          <a:xfrm>
            <a:off x="1968500" y="2064544"/>
            <a:ext cx="7645399" cy="3891756"/>
          </a:xfrm>
          <a:prstGeom prst="rect">
            <a:avLst/>
          </a:prstGeom>
        </p:spPr>
      </p:pic>
    </p:spTree>
    <p:extLst>
      <p:ext uri="{BB962C8B-B14F-4D97-AF65-F5344CB8AC3E}">
        <p14:creationId xmlns:p14="http://schemas.microsoft.com/office/powerpoint/2010/main" val="3987405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286604"/>
            <a:ext cx="10058400" cy="1119116"/>
          </a:xfrm>
        </p:spPr>
        <p:txBody>
          <a:bodyPr/>
          <a:lstStyle/>
          <a:p>
            <a:r>
              <a:rPr lang="en-US" dirty="0" smtClean="0"/>
              <a:t>Step 3: Create a new Order (2)</a:t>
            </a:r>
            <a:endParaRPr lang="en-US" dirty="0"/>
          </a:p>
        </p:txBody>
      </p:sp>
      <p:sp>
        <p:nvSpPr>
          <p:cNvPr id="3" name="מציין מיקום תוכן 2"/>
          <p:cNvSpPr>
            <a:spLocks noGrp="1"/>
          </p:cNvSpPr>
          <p:nvPr>
            <p:ph idx="1"/>
          </p:nvPr>
        </p:nvSpPr>
        <p:spPr>
          <a:xfrm>
            <a:off x="1097280" y="1737360"/>
            <a:ext cx="10058400" cy="4131734"/>
          </a:xfrm>
        </p:spPr>
        <p:txBody>
          <a:bodyPr/>
          <a:lstStyle/>
          <a:p>
            <a:pPr lvl="0"/>
            <a:r>
              <a:rPr lang="en-US" dirty="0">
                <a:effectLst>
                  <a:outerShdw blurRad="38100" dist="38100" dir="2700000" algn="tl">
                    <a:srgbClr val="000000">
                      <a:alpha val="43137"/>
                    </a:srgbClr>
                  </a:outerShdw>
                </a:effectLst>
              </a:rPr>
              <a:t>Process Steps</a:t>
            </a:r>
            <a:r>
              <a:rPr lang="en-US" dirty="0"/>
              <a:t>:</a:t>
            </a:r>
            <a:br>
              <a:rPr lang="en-US" dirty="0"/>
            </a:br>
            <a:r>
              <a:rPr lang="en-US" dirty="0"/>
              <a:t>1.The Buyer initiates and submits a new </a:t>
            </a:r>
            <a:r>
              <a:rPr lang="en-US" dirty="0" smtClean="0"/>
              <a:t>order with billing info and contact info.</a:t>
            </a:r>
            <a:endParaRPr lang="en-US" dirty="0"/>
          </a:p>
          <a:p>
            <a:pPr lvl="0"/>
            <a:r>
              <a:rPr lang="en-US" dirty="0"/>
              <a:t>2.The Seller's gateway receives a new order.</a:t>
            </a:r>
          </a:p>
          <a:p>
            <a:pPr lvl="0"/>
            <a:r>
              <a:rPr lang="en-US" dirty="0"/>
              <a:t>3.The Seller validates the new </a:t>
            </a:r>
            <a:r>
              <a:rPr lang="en-US" dirty="0" smtClean="0"/>
              <a:t>order (</a:t>
            </a:r>
            <a:r>
              <a:rPr lang="en-US" dirty="0" err="1" smtClean="0"/>
              <a:t>ServiceQualification</a:t>
            </a:r>
            <a:r>
              <a:rPr lang="en-US" dirty="0" smtClean="0"/>
              <a:t> request by the buyer is completed with </a:t>
            </a:r>
            <a:r>
              <a:rPr lang="en-US" dirty="0" smtClean="0">
                <a:solidFill>
                  <a:srgbClr val="00B050"/>
                </a:solidFill>
              </a:rPr>
              <a:t>GREEN</a:t>
            </a:r>
            <a:r>
              <a:rPr lang="en-US" dirty="0" smtClean="0"/>
              <a:t> confidence color).</a:t>
            </a:r>
            <a:endParaRPr lang="en-US" dirty="0"/>
          </a:p>
          <a:p>
            <a:r>
              <a:rPr lang="en-US" dirty="0"/>
              <a:t>4.The Seller accepts the new order and provides a response with an assigned Seller</a:t>
            </a:r>
          </a:p>
          <a:p>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Post-Conditions:</a:t>
            </a:r>
            <a:r>
              <a:rPr lang="en-US" dirty="0"/>
              <a:t/>
            </a:r>
            <a:br>
              <a:rPr lang="en-US" dirty="0"/>
            </a:br>
            <a:r>
              <a:rPr lang="en-US" dirty="0"/>
              <a:t>1.The "Acknowledged" order is ready for processing including additional business rule validation.</a:t>
            </a:r>
          </a:p>
          <a:p>
            <a:r>
              <a:rPr lang="en-US" dirty="0"/>
              <a:t>2.Seller initiates order processing and notifies the Buyer of commitment to provide the requested product by a specific date.</a:t>
            </a:r>
            <a:endParaRPr lang="en-US" sz="1700" dirty="0"/>
          </a:p>
        </p:txBody>
      </p:sp>
    </p:spTree>
    <p:extLst>
      <p:ext uri="{BB962C8B-B14F-4D97-AF65-F5344CB8AC3E}">
        <p14:creationId xmlns:p14="http://schemas.microsoft.com/office/powerpoint/2010/main" val="435683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solidFill>
                  <a:schemeClr val="dk1"/>
                </a:solidFill>
                <a:latin typeface="Calibri"/>
                <a:ea typeface="Calibri"/>
                <a:cs typeface="Calibri"/>
                <a:sym typeface="Calibri"/>
              </a:rPr>
              <a:t>Our Work Flow</a:t>
            </a:r>
            <a:endParaRPr lang="en-US" dirty="0"/>
          </a:p>
        </p:txBody>
      </p:sp>
      <p:graphicFrame>
        <p:nvGraphicFramePr>
          <p:cNvPr id="11" name="מציין מיקום תוכן 10"/>
          <p:cNvGraphicFramePr>
            <a:graphicFrameLocks noGrp="1"/>
          </p:cNvGraphicFramePr>
          <p:nvPr>
            <p:ph idx="1"/>
            <p:extLst>
              <p:ext uri="{D42A27DB-BD31-4B8C-83A1-F6EECF244321}">
                <p14:modId xmlns:p14="http://schemas.microsoft.com/office/powerpoint/2010/main" val="3295149472"/>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0356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1097279" y="1845733"/>
            <a:ext cx="10058398" cy="4023360"/>
          </a:xfrm>
          <a:prstGeom prst="rect">
            <a:avLst/>
          </a:prstGeom>
          <a:noFill/>
          <a:ln>
            <a:noFill/>
          </a:ln>
        </p:spPr>
        <p:txBody>
          <a:bodyPr lIns="91425" tIns="91425" rIns="91425" bIns="91425" anchor="t" anchorCtr="0">
            <a:noAutofit/>
          </a:bodyPr>
          <a:lstStyle/>
          <a:p>
            <a:pPr marL="91440" marR="0" lvl="0" indent="162560" algn="ctr" rtl="0">
              <a:lnSpc>
                <a:spcPct val="90000"/>
              </a:lnSpc>
              <a:spcBef>
                <a:spcPts val="0"/>
              </a:spcBef>
              <a:spcAft>
                <a:spcPts val="0"/>
              </a:spcAft>
              <a:buClr>
                <a:schemeClr val="accent1"/>
              </a:buClr>
              <a:buSzPct val="100000"/>
              <a:buFont typeface="Calibri"/>
              <a:buChar char=" "/>
            </a:pPr>
            <a:r>
              <a:rPr lang="en-US" sz="7200" b="0" i="0" u="none" strike="noStrike" cap="none" dirty="0" smtClean="0">
                <a:solidFill>
                  <a:schemeClr val="dk1"/>
                </a:solidFill>
                <a:latin typeface="Calibri"/>
                <a:ea typeface="Calibri"/>
                <a:cs typeface="Calibri"/>
                <a:sym typeface="Calibri"/>
              </a:rPr>
              <a:t/>
            </a:r>
            <a:br>
              <a:rPr lang="en-US" sz="7200" b="0" i="0" u="none" strike="noStrike" cap="none" dirty="0" smtClean="0">
                <a:solidFill>
                  <a:schemeClr val="dk1"/>
                </a:solidFill>
                <a:latin typeface="Calibri"/>
                <a:ea typeface="Calibri"/>
                <a:cs typeface="Calibri"/>
                <a:sym typeface="Calibri"/>
              </a:rPr>
            </a:br>
            <a:r>
              <a:rPr lang="en-US" sz="7200" b="0" i="0" u="none" strike="noStrike" cap="none" dirty="0" smtClean="0">
                <a:solidFill>
                  <a:schemeClr val="dk1"/>
                </a:solidFill>
                <a:latin typeface="Calibri"/>
                <a:ea typeface="Calibri"/>
                <a:cs typeface="Calibri"/>
                <a:sym typeface="Calibri"/>
              </a:rPr>
              <a:t>DEMO TIME</a:t>
            </a:r>
            <a:endParaRPr lang="en-US" sz="7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0748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marL="384048" marR="0" lvl="1" indent="-3047" algn="l" rtl="1">
              <a:lnSpc>
                <a:spcPct val="90000"/>
              </a:lnSpc>
              <a:spcBef>
                <a:spcPts val="0"/>
              </a:spcBef>
              <a:spcAft>
                <a:spcPts val="0"/>
              </a:spcAft>
            </a:pPr>
            <a:r>
              <a:rPr lang="en-US" sz="6000" b="0" i="0" u="none" strike="noStrike" cap="none" dirty="0" smtClean="0">
                <a:solidFill>
                  <a:schemeClr val="dk1"/>
                </a:solidFill>
                <a:latin typeface="Calibri"/>
                <a:ea typeface="Calibri"/>
                <a:cs typeface="Calibri"/>
                <a:sym typeface="Calibri"/>
              </a:rPr>
              <a:t>USE CASE SIMULATION (1)</a:t>
            </a:r>
            <a:r>
              <a:rPr lang="en-US" sz="4800" b="0" i="0" u="none" strike="noStrike" cap="none" dirty="0" smtClean="0">
                <a:solidFill>
                  <a:schemeClr val="dk1"/>
                </a:solidFill>
                <a:sym typeface="Calibri"/>
              </a:rPr>
              <a:t/>
            </a:r>
            <a:br>
              <a:rPr lang="en-US" sz="4800" b="0" i="0" u="none" strike="noStrike" cap="none" dirty="0" smtClean="0">
                <a:solidFill>
                  <a:schemeClr val="dk1"/>
                </a:solidFill>
                <a:sym typeface="Calibri"/>
              </a:rPr>
            </a:br>
            <a:endParaRPr lang="en-US" dirty="0"/>
          </a:p>
        </p:txBody>
      </p:sp>
      <p:sp>
        <p:nvSpPr>
          <p:cNvPr id="3" name="מציין מיקום תוכן 2"/>
          <p:cNvSpPr>
            <a:spLocks noGrp="1"/>
          </p:cNvSpPr>
          <p:nvPr>
            <p:ph idx="1"/>
          </p:nvPr>
        </p:nvSpPr>
        <p:spPr/>
        <p:txBody>
          <a:bodyPr/>
          <a:lstStyle/>
          <a:p>
            <a:r>
              <a:rPr lang="en-US" dirty="0" smtClean="0"/>
              <a:t>Address Validation : </a:t>
            </a:r>
          </a:p>
          <a:p>
            <a:r>
              <a:rPr lang="en-US" dirty="0" smtClean="0"/>
              <a:t>Wrong address – in our terms the seller cannot provide services at this location:</a:t>
            </a:r>
          </a:p>
          <a:p>
            <a:endParaRPr lang="en-US" dirty="0"/>
          </a:p>
        </p:txBody>
      </p:sp>
      <p:pic>
        <p:nvPicPr>
          <p:cNvPr id="4" name="תמונה 3"/>
          <p:cNvPicPr>
            <a:picLocks noChangeAspect="1"/>
          </p:cNvPicPr>
          <p:nvPr/>
        </p:nvPicPr>
        <p:blipFill>
          <a:blip r:embed="rId2"/>
          <a:stretch>
            <a:fillRect/>
          </a:stretch>
        </p:blipFill>
        <p:spPr>
          <a:xfrm>
            <a:off x="2874962" y="2574925"/>
            <a:ext cx="5934075" cy="3790950"/>
          </a:xfrm>
          <a:prstGeom prst="rect">
            <a:avLst/>
          </a:prstGeom>
        </p:spPr>
      </p:pic>
    </p:spTree>
    <p:extLst>
      <p:ext uri="{BB962C8B-B14F-4D97-AF65-F5344CB8AC3E}">
        <p14:creationId xmlns:p14="http://schemas.microsoft.com/office/powerpoint/2010/main" val="144327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marL="384048" marR="0" lvl="1" indent="-3047" algn="l" rtl="1">
              <a:lnSpc>
                <a:spcPct val="90000"/>
              </a:lnSpc>
              <a:spcBef>
                <a:spcPts val="0"/>
              </a:spcBef>
              <a:spcAft>
                <a:spcPts val="0"/>
              </a:spcAft>
            </a:pPr>
            <a:r>
              <a:rPr lang="en-US" sz="6000" b="0" i="0" u="none" strike="noStrike" cap="none" dirty="0" smtClean="0">
                <a:solidFill>
                  <a:schemeClr val="dk1"/>
                </a:solidFill>
                <a:latin typeface="Calibri"/>
                <a:ea typeface="Calibri"/>
                <a:cs typeface="Calibri"/>
                <a:sym typeface="Calibri"/>
              </a:rPr>
              <a:t>USE CASE SIMULATION (2)</a:t>
            </a:r>
            <a:r>
              <a:rPr lang="en-US" sz="4800" b="0" i="0" u="none" strike="noStrike" cap="none" dirty="0" smtClean="0">
                <a:solidFill>
                  <a:schemeClr val="dk1"/>
                </a:solidFill>
                <a:sym typeface="Calibri"/>
              </a:rPr>
              <a:t/>
            </a:r>
            <a:br>
              <a:rPr lang="en-US" sz="4800" b="0" i="0" u="none" strike="noStrike" cap="none" dirty="0" smtClean="0">
                <a:solidFill>
                  <a:schemeClr val="dk1"/>
                </a:solidFill>
                <a:sym typeface="Calibri"/>
              </a:rPr>
            </a:br>
            <a:endParaRPr lang="en-US" dirty="0"/>
          </a:p>
        </p:txBody>
      </p:sp>
      <p:sp>
        <p:nvSpPr>
          <p:cNvPr id="3" name="מציין מיקום תוכן 2"/>
          <p:cNvSpPr>
            <a:spLocks noGrp="1"/>
          </p:cNvSpPr>
          <p:nvPr>
            <p:ph idx="1"/>
          </p:nvPr>
        </p:nvSpPr>
        <p:spPr/>
        <p:txBody>
          <a:bodyPr/>
          <a:lstStyle/>
          <a:p>
            <a:r>
              <a:rPr lang="en-US" dirty="0" smtClean="0"/>
              <a:t>Address Validation : </a:t>
            </a:r>
          </a:p>
          <a:p>
            <a:r>
              <a:rPr lang="en-US" dirty="0" smtClean="0"/>
              <a:t>Valid address– in our terms the seller can provide services at this location:</a:t>
            </a:r>
          </a:p>
          <a:p>
            <a:endParaRPr lang="en-US" dirty="0"/>
          </a:p>
        </p:txBody>
      </p:sp>
      <p:pic>
        <p:nvPicPr>
          <p:cNvPr id="4" name="תמונה 3"/>
          <p:cNvPicPr>
            <a:picLocks noChangeAspect="1"/>
          </p:cNvPicPr>
          <p:nvPr/>
        </p:nvPicPr>
        <p:blipFill>
          <a:blip r:embed="rId2"/>
          <a:stretch>
            <a:fillRect/>
          </a:stretch>
        </p:blipFill>
        <p:spPr>
          <a:xfrm>
            <a:off x="3039470" y="2638354"/>
            <a:ext cx="5867400" cy="3819525"/>
          </a:xfrm>
          <a:prstGeom prst="rect">
            <a:avLst/>
          </a:prstGeom>
        </p:spPr>
      </p:pic>
    </p:spTree>
    <p:extLst>
      <p:ext uri="{BB962C8B-B14F-4D97-AF65-F5344CB8AC3E}">
        <p14:creationId xmlns:p14="http://schemas.microsoft.com/office/powerpoint/2010/main" val="1471517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effectLst>
                  <a:outerShdw blurRad="38100" dist="38100" dir="2700000" algn="tl">
                    <a:srgbClr val="000000">
                      <a:alpha val="43137"/>
                    </a:srgbClr>
                  </a:outerShdw>
                </a:effectLst>
              </a:rPr>
              <a:t>Introduction</a:t>
            </a:r>
            <a:endParaRPr lang="en-US" dirty="0"/>
          </a:p>
        </p:txBody>
      </p:sp>
      <p:sp>
        <p:nvSpPr>
          <p:cNvPr id="3" name="מציין מיקום תוכן 2"/>
          <p:cNvSpPr>
            <a:spLocks noGrp="1"/>
          </p:cNvSpPr>
          <p:nvPr>
            <p:ph idx="1"/>
          </p:nvPr>
        </p:nvSpPr>
        <p:spPr/>
        <p:txBody>
          <a:bodyPr/>
          <a:lstStyle/>
          <a:p>
            <a:pPr>
              <a:buFont typeface="Wingdings" panose="05000000000000000000" pitchFamily="2" charset="2"/>
              <a:buChar char="Ø"/>
            </a:pPr>
            <a:r>
              <a:rPr lang="en-US" dirty="0" smtClean="0">
                <a:latin typeface="+mj-lt"/>
              </a:rPr>
              <a:t> </a:t>
            </a:r>
            <a:r>
              <a:rPr lang="en-US" sz="2500" dirty="0">
                <a:latin typeface="+mj-lt"/>
              </a:rPr>
              <a:t>MEF (www.mef.net) is a standards forum that works closely with service providers to build interoperation definitions. They build </a:t>
            </a:r>
            <a:r>
              <a:rPr lang="en-US" sz="2500" dirty="0" err="1">
                <a:latin typeface="+mj-lt"/>
              </a:rPr>
              <a:t>ontop</a:t>
            </a:r>
            <a:r>
              <a:rPr lang="en-US" sz="2500" dirty="0">
                <a:latin typeface="+mj-lt"/>
              </a:rPr>
              <a:t> of other standards bodies and don’t write their own protocols. </a:t>
            </a:r>
            <a:endParaRPr lang="en-US" sz="2500" dirty="0" smtClean="0">
              <a:latin typeface="+mj-lt"/>
            </a:endParaRPr>
          </a:p>
          <a:p>
            <a:pPr marL="0" indent="0">
              <a:buNone/>
            </a:pPr>
            <a:endParaRPr lang="en-US" sz="2500" dirty="0">
              <a:latin typeface="+mj-lt"/>
            </a:endParaRPr>
          </a:p>
          <a:p>
            <a:pPr>
              <a:buFont typeface="Wingdings" panose="05000000000000000000" pitchFamily="2" charset="2"/>
              <a:buChar char="Ø"/>
            </a:pPr>
            <a:r>
              <a:rPr lang="en-US" sz="2500" dirty="0" smtClean="0">
                <a:latin typeface="+mj-lt"/>
              </a:rPr>
              <a:t> </a:t>
            </a:r>
            <a:r>
              <a:rPr lang="en-US" sz="2500" dirty="0">
                <a:latin typeface="+mj-lt"/>
              </a:rPr>
              <a:t>MEF are moving into building open interoperable interface specs </a:t>
            </a:r>
            <a:endParaRPr lang="en-US" sz="2500" dirty="0" smtClean="0">
              <a:latin typeface="+mj-lt"/>
            </a:endParaRPr>
          </a:p>
          <a:p>
            <a:pPr>
              <a:buFont typeface="Wingdings" panose="05000000000000000000" pitchFamily="2" charset="2"/>
              <a:buChar char="Ø"/>
            </a:pPr>
            <a:endParaRPr lang="en-US" sz="2500" dirty="0">
              <a:latin typeface="+mj-lt"/>
            </a:endParaRPr>
          </a:p>
          <a:p>
            <a:pPr>
              <a:buFont typeface="Wingdings" panose="05000000000000000000" pitchFamily="2" charset="2"/>
              <a:buChar char="Ø"/>
            </a:pPr>
            <a:r>
              <a:rPr lang="en-US" sz="2500" dirty="0" smtClean="0">
                <a:latin typeface="+mj-lt"/>
              </a:rPr>
              <a:t> </a:t>
            </a:r>
            <a:r>
              <a:rPr lang="en-US" sz="2500" dirty="0">
                <a:latin typeface="+mj-lt"/>
              </a:rPr>
              <a:t>This project will focus on the SONATA reference point which handles inter-service provider ordering </a:t>
            </a:r>
            <a:endParaRPr lang="en-US" sz="2500" dirty="0">
              <a:latin typeface="+mj-lt"/>
            </a:endParaRPr>
          </a:p>
        </p:txBody>
      </p:sp>
    </p:spTree>
    <p:extLst>
      <p:ext uri="{BB962C8B-B14F-4D97-AF65-F5344CB8AC3E}">
        <p14:creationId xmlns:p14="http://schemas.microsoft.com/office/powerpoint/2010/main" val="3173997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marL="384048" marR="0" lvl="1" indent="-3047" algn="l" rtl="1">
              <a:lnSpc>
                <a:spcPct val="90000"/>
              </a:lnSpc>
              <a:spcBef>
                <a:spcPts val="0"/>
              </a:spcBef>
              <a:spcAft>
                <a:spcPts val="0"/>
              </a:spcAft>
            </a:pPr>
            <a:r>
              <a:rPr lang="en-US" sz="6000" b="0" i="0" u="none" strike="noStrike" cap="none" dirty="0" smtClean="0">
                <a:solidFill>
                  <a:schemeClr val="dk1"/>
                </a:solidFill>
                <a:latin typeface="Calibri"/>
                <a:ea typeface="Calibri"/>
                <a:cs typeface="Calibri"/>
                <a:sym typeface="Calibri"/>
              </a:rPr>
              <a:t>USE CASE SIMULATION (3)</a:t>
            </a:r>
            <a:r>
              <a:rPr lang="en-US" sz="4800" b="0" i="0" u="none" strike="noStrike" cap="none" dirty="0" smtClean="0">
                <a:solidFill>
                  <a:schemeClr val="dk1"/>
                </a:solidFill>
                <a:sym typeface="Calibri"/>
              </a:rPr>
              <a:t/>
            </a:r>
            <a:br>
              <a:rPr lang="en-US" sz="4800" b="0" i="0" u="none" strike="noStrike" cap="none" dirty="0" smtClean="0">
                <a:solidFill>
                  <a:schemeClr val="dk1"/>
                </a:solidFill>
                <a:sym typeface="Calibri"/>
              </a:rPr>
            </a:br>
            <a:endParaRPr lang="en-US" dirty="0"/>
          </a:p>
        </p:txBody>
      </p:sp>
      <p:sp>
        <p:nvSpPr>
          <p:cNvPr id="3" name="מציין מיקום תוכן 2"/>
          <p:cNvSpPr>
            <a:spLocks noGrp="1"/>
          </p:cNvSpPr>
          <p:nvPr>
            <p:ph idx="1"/>
          </p:nvPr>
        </p:nvSpPr>
        <p:spPr>
          <a:xfrm>
            <a:off x="1097280" y="1737360"/>
            <a:ext cx="10058400" cy="4131734"/>
          </a:xfrm>
        </p:spPr>
        <p:txBody>
          <a:bodyPr/>
          <a:lstStyle/>
          <a:p>
            <a:r>
              <a:rPr lang="en-US" dirty="0" smtClean="0"/>
              <a:t>Serviceability Request : </a:t>
            </a:r>
          </a:p>
          <a:p>
            <a:r>
              <a:rPr lang="en-US" sz="2400" b="1" dirty="0" smtClean="0"/>
              <a:t>Serviceability Request failed– in our terms the seller cannot provide the specific service due to invalid parameter ( in this case the </a:t>
            </a:r>
            <a:r>
              <a:rPr lang="en-US" sz="2400" b="1" dirty="0" err="1" smtClean="0"/>
              <a:t>maxport</a:t>
            </a:r>
            <a:r>
              <a:rPr lang="en-US" sz="2400" b="1" dirty="0" smtClean="0"/>
              <a:t> speed):</a:t>
            </a:r>
          </a:p>
          <a:p>
            <a:endParaRPr lang="en-US" dirty="0"/>
          </a:p>
        </p:txBody>
      </p:sp>
    </p:spTree>
    <p:extLst>
      <p:ext uri="{BB962C8B-B14F-4D97-AF65-F5344CB8AC3E}">
        <p14:creationId xmlns:p14="http://schemas.microsoft.com/office/powerpoint/2010/main" val="2775216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p:cNvPicPr>
            <a:picLocks noGrp="1" noChangeAspect="1"/>
          </p:cNvPicPr>
          <p:nvPr>
            <p:ph idx="1"/>
          </p:nvPr>
        </p:nvPicPr>
        <p:blipFill>
          <a:blip r:embed="rId2"/>
          <a:stretch>
            <a:fillRect/>
          </a:stretch>
        </p:blipFill>
        <p:spPr>
          <a:xfrm>
            <a:off x="1514532" y="198845"/>
            <a:ext cx="8659983" cy="6527536"/>
          </a:xfrm>
          <a:prstGeom prst="rect">
            <a:avLst/>
          </a:prstGeom>
        </p:spPr>
      </p:pic>
    </p:spTree>
    <p:extLst>
      <p:ext uri="{BB962C8B-B14F-4D97-AF65-F5344CB8AC3E}">
        <p14:creationId xmlns:p14="http://schemas.microsoft.com/office/powerpoint/2010/main" val="720387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marL="384048" marR="0" lvl="1" indent="-3047" algn="l" rtl="1">
              <a:lnSpc>
                <a:spcPct val="90000"/>
              </a:lnSpc>
              <a:spcBef>
                <a:spcPts val="0"/>
              </a:spcBef>
              <a:spcAft>
                <a:spcPts val="0"/>
              </a:spcAft>
            </a:pPr>
            <a:r>
              <a:rPr lang="en-US" sz="6000" b="0" i="0" u="none" strike="noStrike" cap="none" dirty="0" smtClean="0">
                <a:solidFill>
                  <a:schemeClr val="dk1"/>
                </a:solidFill>
                <a:latin typeface="Calibri"/>
                <a:ea typeface="Calibri"/>
                <a:cs typeface="Calibri"/>
                <a:sym typeface="Calibri"/>
              </a:rPr>
              <a:t>USE CASE SIMULATION (4)</a:t>
            </a:r>
            <a:r>
              <a:rPr lang="en-US" sz="4800" b="0" i="0" u="none" strike="noStrike" cap="none" dirty="0" smtClean="0">
                <a:solidFill>
                  <a:schemeClr val="dk1"/>
                </a:solidFill>
                <a:sym typeface="Calibri"/>
              </a:rPr>
              <a:t/>
            </a:r>
            <a:br>
              <a:rPr lang="en-US" sz="4800" b="0" i="0" u="none" strike="noStrike" cap="none" dirty="0" smtClean="0">
                <a:solidFill>
                  <a:schemeClr val="dk1"/>
                </a:solidFill>
                <a:sym typeface="Calibri"/>
              </a:rPr>
            </a:br>
            <a:endParaRPr lang="en-US" dirty="0"/>
          </a:p>
        </p:txBody>
      </p:sp>
      <p:sp>
        <p:nvSpPr>
          <p:cNvPr id="3" name="מציין מיקום תוכן 2"/>
          <p:cNvSpPr>
            <a:spLocks noGrp="1"/>
          </p:cNvSpPr>
          <p:nvPr>
            <p:ph idx="1"/>
          </p:nvPr>
        </p:nvSpPr>
        <p:spPr>
          <a:xfrm>
            <a:off x="1097280" y="1737360"/>
            <a:ext cx="10058400" cy="4131734"/>
          </a:xfrm>
        </p:spPr>
        <p:txBody>
          <a:bodyPr/>
          <a:lstStyle/>
          <a:p>
            <a:r>
              <a:rPr lang="en-US" dirty="0" smtClean="0"/>
              <a:t>Serviceability Request : </a:t>
            </a:r>
          </a:p>
          <a:p>
            <a:r>
              <a:rPr lang="en-US" sz="2400" b="1" dirty="0" smtClean="0"/>
              <a:t>Serviceability Request approved– in our terms the seller can provide the specific service with the attributes the buyer submitted.</a:t>
            </a:r>
          </a:p>
          <a:p>
            <a:endParaRPr lang="en-US" dirty="0"/>
          </a:p>
        </p:txBody>
      </p:sp>
    </p:spTree>
    <p:extLst>
      <p:ext uri="{BB962C8B-B14F-4D97-AF65-F5344CB8AC3E}">
        <p14:creationId xmlns:p14="http://schemas.microsoft.com/office/powerpoint/2010/main" val="2629364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852" y="0"/>
            <a:ext cx="8298673" cy="6858000"/>
          </a:xfrm>
          <a:prstGeom prst="rect">
            <a:avLst/>
          </a:prstGeom>
        </p:spPr>
      </p:pic>
    </p:spTree>
    <p:extLst>
      <p:ext uri="{BB962C8B-B14F-4D97-AF65-F5344CB8AC3E}">
        <p14:creationId xmlns:p14="http://schemas.microsoft.com/office/powerpoint/2010/main" val="23513568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marL="384048" marR="0" lvl="1" indent="-3047" algn="l" rtl="1">
              <a:lnSpc>
                <a:spcPct val="90000"/>
              </a:lnSpc>
              <a:spcBef>
                <a:spcPts val="0"/>
              </a:spcBef>
              <a:spcAft>
                <a:spcPts val="0"/>
              </a:spcAft>
            </a:pPr>
            <a:r>
              <a:rPr lang="en-US" sz="6000" b="0" i="0" u="none" strike="noStrike" cap="none" dirty="0" smtClean="0">
                <a:solidFill>
                  <a:schemeClr val="dk1"/>
                </a:solidFill>
                <a:latin typeface="Calibri"/>
                <a:ea typeface="Calibri"/>
                <a:cs typeface="Calibri"/>
                <a:sym typeface="Calibri"/>
              </a:rPr>
              <a:t>USE CASE SIMULATION (4)</a:t>
            </a:r>
            <a:r>
              <a:rPr lang="en-US" sz="4800" b="0" i="0" u="none" strike="noStrike" cap="none" dirty="0" smtClean="0">
                <a:solidFill>
                  <a:schemeClr val="dk1"/>
                </a:solidFill>
                <a:sym typeface="Calibri"/>
              </a:rPr>
              <a:t/>
            </a:r>
            <a:br>
              <a:rPr lang="en-US" sz="4800" b="0" i="0" u="none" strike="noStrike" cap="none" dirty="0" smtClean="0">
                <a:solidFill>
                  <a:schemeClr val="dk1"/>
                </a:solidFill>
                <a:sym typeface="Calibri"/>
              </a:rPr>
            </a:br>
            <a:endParaRPr lang="en-US" dirty="0"/>
          </a:p>
        </p:txBody>
      </p:sp>
      <p:sp>
        <p:nvSpPr>
          <p:cNvPr id="3" name="מציין מיקום תוכן 2"/>
          <p:cNvSpPr>
            <a:spLocks noGrp="1"/>
          </p:cNvSpPr>
          <p:nvPr>
            <p:ph idx="1"/>
          </p:nvPr>
        </p:nvSpPr>
        <p:spPr>
          <a:xfrm>
            <a:off x="1097280" y="1737360"/>
            <a:ext cx="10058400" cy="4131734"/>
          </a:xfrm>
        </p:spPr>
        <p:txBody>
          <a:bodyPr/>
          <a:lstStyle/>
          <a:p>
            <a:r>
              <a:rPr lang="en-US" dirty="0" smtClean="0"/>
              <a:t>Create a new Order : </a:t>
            </a:r>
          </a:p>
          <a:p>
            <a:r>
              <a:rPr lang="en-US" dirty="0" smtClean="0"/>
              <a:t>After the Serviceability request approved: We send to the buyer the price of the service.</a:t>
            </a:r>
            <a:br>
              <a:rPr lang="en-US" dirty="0" smtClean="0"/>
            </a:br>
            <a:r>
              <a:rPr lang="en-US" dirty="0" smtClean="0"/>
              <a:t> </a:t>
            </a:r>
          </a:p>
          <a:p>
            <a:endParaRPr lang="en-US" dirty="0"/>
          </a:p>
        </p:txBody>
      </p:sp>
    </p:spTree>
    <p:extLst>
      <p:ext uri="{BB962C8B-B14F-4D97-AF65-F5344CB8AC3E}">
        <p14:creationId xmlns:p14="http://schemas.microsoft.com/office/powerpoint/2010/main" val="3405250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56" y="0"/>
            <a:ext cx="10678786" cy="6741994"/>
          </a:xfrm>
          <a:prstGeom prst="rect">
            <a:avLst/>
          </a:prstGeom>
        </p:spPr>
      </p:pic>
    </p:spTree>
    <p:extLst>
      <p:ext uri="{BB962C8B-B14F-4D97-AF65-F5344CB8AC3E}">
        <p14:creationId xmlns:p14="http://schemas.microsoft.com/office/powerpoint/2010/main" val="1905100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714" y="566057"/>
            <a:ext cx="10363200" cy="5834743"/>
          </a:xfrm>
          <a:prstGeom prst="rect">
            <a:avLst/>
          </a:prstGeom>
        </p:spPr>
      </p:pic>
    </p:spTree>
    <p:extLst>
      <p:ext uri="{BB962C8B-B14F-4D97-AF65-F5344CB8AC3E}">
        <p14:creationId xmlns:p14="http://schemas.microsoft.com/office/powerpoint/2010/main" val="2561844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solidFill>
                  <a:schemeClr val="dk1"/>
                </a:solidFill>
                <a:latin typeface="Calibri"/>
                <a:ea typeface="Calibri"/>
                <a:cs typeface="Calibri"/>
                <a:sym typeface="Calibri"/>
              </a:rPr>
              <a:t>The things </a:t>
            </a:r>
            <a:r>
              <a:rPr lang="en-US" dirty="0" smtClean="0">
                <a:solidFill>
                  <a:schemeClr val="dk1"/>
                </a:solidFill>
                <a:latin typeface="Calibri"/>
                <a:ea typeface="Calibri"/>
                <a:cs typeface="Calibri"/>
                <a:sym typeface="Calibri"/>
              </a:rPr>
              <a:t>we’ve </a:t>
            </a:r>
            <a:r>
              <a:rPr lang="en-US" dirty="0">
                <a:solidFill>
                  <a:schemeClr val="dk1"/>
                </a:solidFill>
                <a:latin typeface="Calibri"/>
                <a:ea typeface="Calibri"/>
                <a:cs typeface="Calibri"/>
                <a:sym typeface="Calibri"/>
              </a:rPr>
              <a:t>learned</a:t>
            </a:r>
            <a:endParaRPr lang="en-US" dirty="0"/>
          </a:p>
        </p:txBody>
      </p:sp>
      <p:sp>
        <p:nvSpPr>
          <p:cNvPr id="3" name="מציין מיקום תוכן 2"/>
          <p:cNvSpPr>
            <a:spLocks noGrp="1"/>
          </p:cNvSpPr>
          <p:nvPr>
            <p:ph idx="1"/>
          </p:nvPr>
        </p:nvSpPr>
        <p:spPr/>
        <p:txBody>
          <a:bodyPr>
            <a:normAutofit/>
          </a:bodyPr>
          <a:lstStyle/>
          <a:p>
            <a:pPr>
              <a:buFont typeface="Wingdings" panose="05000000000000000000" pitchFamily="2" charset="2"/>
              <a:buChar char="Ø"/>
            </a:pPr>
            <a:r>
              <a:rPr lang="en-US" dirty="0" smtClean="0">
                <a:solidFill>
                  <a:schemeClr val="tx1"/>
                </a:solidFill>
              </a:rPr>
              <a:t> </a:t>
            </a:r>
            <a:r>
              <a:rPr lang="en-US" sz="2500" dirty="0" smtClean="0">
                <a:solidFill>
                  <a:schemeClr val="tx1"/>
                </a:solidFill>
              </a:rPr>
              <a:t>REST </a:t>
            </a:r>
          </a:p>
          <a:p>
            <a:pPr lvl="1">
              <a:buFont typeface="Wingdings" panose="05000000000000000000" pitchFamily="2" charset="2"/>
              <a:buChar char="Ø"/>
            </a:pPr>
            <a:r>
              <a:rPr lang="en-US" dirty="0" smtClean="0">
                <a:solidFill>
                  <a:schemeClr val="tx1"/>
                </a:solidFill>
              </a:rPr>
              <a:t>HTTP REQUESTS/RESPONSES</a:t>
            </a:r>
          </a:p>
          <a:p>
            <a:pPr lvl="1">
              <a:buFont typeface="Wingdings" panose="05000000000000000000" pitchFamily="2" charset="2"/>
              <a:buChar char="Ø"/>
            </a:pPr>
            <a:r>
              <a:rPr lang="en-US" dirty="0" smtClean="0">
                <a:solidFill>
                  <a:schemeClr val="tx1"/>
                </a:solidFill>
              </a:rPr>
              <a:t>BUILD SERVER side and CLIENT side</a:t>
            </a:r>
          </a:p>
          <a:p>
            <a:pPr marL="201168" lvl="1" indent="0">
              <a:buNone/>
            </a:pPr>
            <a:endParaRPr lang="en-US" dirty="0" smtClean="0">
              <a:solidFill>
                <a:schemeClr val="tx1"/>
              </a:solidFill>
            </a:endParaRPr>
          </a:p>
          <a:p>
            <a:pPr lvl="1">
              <a:buFont typeface="Wingdings" panose="05000000000000000000" pitchFamily="2" charset="2"/>
              <a:buChar char="Ø"/>
            </a:pPr>
            <a:r>
              <a:rPr lang="en-US" sz="2500" dirty="0" smtClean="0">
                <a:solidFill>
                  <a:schemeClr val="tx1"/>
                </a:solidFill>
              </a:rPr>
              <a:t>MAVEN</a:t>
            </a:r>
          </a:p>
          <a:p>
            <a:pPr lvl="1">
              <a:buFont typeface="Wingdings" panose="05000000000000000000" pitchFamily="2" charset="2"/>
              <a:buChar char="Ø"/>
            </a:pPr>
            <a:r>
              <a:rPr lang="en-US" sz="2500" dirty="0" smtClean="0">
                <a:solidFill>
                  <a:schemeClr val="tx1"/>
                </a:solidFill>
              </a:rPr>
              <a:t>Work with </a:t>
            </a:r>
            <a:r>
              <a:rPr lang="en-US" sz="2500" dirty="0" err="1" smtClean="0">
                <a:solidFill>
                  <a:schemeClr val="tx1"/>
                </a:solidFill>
              </a:rPr>
              <a:t>OpenSource</a:t>
            </a:r>
            <a:r>
              <a:rPr lang="en-US" sz="2500" dirty="0" smtClean="0">
                <a:solidFill>
                  <a:schemeClr val="tx1"/>
                </a:solidFill>
              </a:rPr>
              <a:t> code </a:t>
            </a:r>
          </a:p>
          <a:p>
            <a:pPr marL="342900" lvl="0" indent="-342900">
              <a:lnSpc>
                <a:spcPct val="150000"/>
              </a:lnSpc>
              <a:spcBef>
                <a:spcPts val="0"/>
              </a:spcBef>
              <a:spcAft>
                <a:spcPts val="0"/>
              </a:spcAft>
              <a:buFont typeface="Noto Sans Symbols"/>
              <a:buChar char="➢"/>
            </a:pPr>
            <a:r>
              <a:rPr lang="en-US" dirty="0">
                <a:solidFill>
                  <a:schemeClr val="tx1"/>
                </a:solidFill>
                <a:ea typeface="Calibri"/>
                <a:cs typeface="Calibri"/>
                <a:sym typeface="Calibri"/>
              </a:rPr>
              <a:t>Languages and Technologies:</a:t>
            </a:r>
          </a:p>
          <a:p>
            <a:pPr marL="635508" lvl="1" indent="-343408">
              <a:lnSpc>
                <a:spcPct val="150000"/>
              </a:lnSpc>
              <a:spcBef>
                <a:spcPts val="0"/>
              </a:spcBef>
              <a:spcAft>
                <a:spcPts val="0"/>
              </a:spcAft>
              <a:buSzPct val="100000"/>
              <a:buFont typeface="Noto Sans Symbols"/>
              <a:buChar char="▪"/>
            </a:pPr>
            <a:r>
              <a:rPr lang="en-US" dirty="0" err="1">
                <a:solidFill>
                  <a:schemeClr val="tx1"/>
                </a:solidFill>
                <a:ea typeface="Calibri"/>
                <a:cs typeface="Calibri"/>
                <a:sym typeface="Calibri"/>
              </a:rPr>
              <a:t>git</a:t>
            </a:r>
            <a:endParaRPr lang="en-US" dirty="0">
              <a:solidFill>
                <a:schemeClr val="tx1"/>
              </a:solidFill>
              <a:ea typeface="Calibri"/>
              <a:cs typeface="Calibri"/>
              <a:sym typeface="Calibri"/>
            </a:endParaRPr>
          </a:p>
          <a:p>
            <a:pPr marL="635508" lvl="1" indent="-343408">
              <a:lnSpc>
                <a:spcPct val="150000"/>
              </a:lnSpc>
              <a:spcBef>
                <a:spcPts val="0"/>
              </a:spcBef>
              <a:spcAft>
                <a:spcPts val="0"/>
              </a:spcAft>
              <a:buSzPct val="100000"/>
              <a:buFont typeface="Noto Sans Symbols"/>
              <a:buChar char="▪"/>
            </a:pPr>
            <a:r>
              <a:rPr lang="en-US" dirty="0">
                <a:solidFill>
                  <a:schemeClr val="tx1"/>
                </a:solidFill>
                <a:ea typeface="Calibri"/>
                <a:cs typeface="Calibri"/>
                <a:sym typeface="Calibri"/>
              </a:rPr>
              <a:t>Use and deploy APACHE tomcat servers </a:t>
            </a:r>
            <a:r>
              <a:rPr lang="en-US" dirty="0" smtClean="0">
                <a:solidFill>
                  <a:schemeClr val="tx1"/>
                </a:solidFill>
                <a:ea typeface="Calibri"/>
                <a:cs typeface="Calibri"/>
                <a:sym typeface="Calibri"/>
              </a:rPr>
              <a:t> </a:t>
            </a:r>
            <a:endParaRPr lang="en-US" dirty="0">
              <a:solidFill>
                <a:schemeClr val="tx1"/>
              </a:solidFill>
              <a:ea typeface="Calibri"/>
              <a:cs typeface="Calibri"/>
              <a:sym typeface="Calibri"/>
            </a:endParaRPr>
          </a:p>
          <a:p>
            <a:pPr marL="635508" lvl="1" indent="-343408">
              <a:lnSpc>
                <a:spcPct val="150000"/>
              </a:lnSpc>
              <a:spcBef>
                <a:spcPts val="0"/>
              </a:spcBef>
              <a:spcAft>
                <a:spcPts val="0"/>
              </a:spcAft>
              <a:buSzPct val="100000"/>
              <a:buFont typeface="Noto Sans Symbols"/>
              <a:buChar char="▪"/>
            </a:pPr>
            <a:r>
              <a:rPr lang="en-US" dirty="0" smtClean="0">
                <a:solidFill>
                  <a:schemeClr val="tx1"/>
                </a:solidFill>
                <a:ea typeface="Calibri"/>
                <a:cs typeface="Calibri"/>
                <a:sym typeface="Calibri"/>
              </a:rPr>
              <a:t>MySQL </a:t>
            </a:r>
          </a:p>
          <a:p>
            <a:pPr lvl="1">
              <a:buFont typeface="Wingdings" panose="05000000000000000000" pitchFamily="2" charset="2"/>
              <a:buChar char="Ø"/>
            </a:pPr>
            <a:endParaRPr lang="en-US" sz="2500" dirty="0" smtClean="0">
              <a:solidFill>
                <a:schemeClr val="tx1"/>
              </a:solidFill>
            </a:endParaRPr>
          </a:p>
          <a:p>
            <a:pPr lvl="1">
              <a:buFont typeface="Wingdings" panose="05000000000000000000" pitchFamily="2" charset="2"/>
              <a:buChar char="Ø"/>
            </a:pPr>
            <a:endParaRPr lang="en-US" dirty="0" smtClean="0">
              <a:solidFill>
                <a:schemeClr val="tx1"/>
              </a:solidFill>
            </a:endParaRPr>
          </a:p>
        </p:txBody>
      </p:sp>
    </p:spTree>
    <p:extLst>
      <p:ext uri="{BB962C8B-B14F-4D97-AF65-F5344CB8AC3E}">
        <p14:creationId xmlns:p14="http://schemas.microsoft.com/office/powerpoint/2010/main" val="974868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What’s next ?</a:t>
            </a:r>
            <a:endParaRPr lang="en-US" dirty="0"/>
          </a:p>
        </p:txBody>
      </p:sp>
      <p:sp>
        <p:nvSpPr>
          <p:cNvPr id="3" name="מציין מיקום תוכן 2"/>
          <p:cNvSpPr>
            <a:spLocks noGrp="1"/>
          </p:cNvSpPr>
          <p:nvPr>
            <p:ph idx="1"/>
          </p:nvPr>
        </p:nvSpPr>
        <p:spPr/>
        <p:txBody>
          <a:bodyPr>
            <a:normAutofit/>
          </a:bodyPr>
          <a:lstStyle/>
          <a:p>
            <a:r>
              <a:rPr lang="en-US" dirty="0" smtClean="0"/>
              <a:t>- Implement All the use cases : </a:t>
            </a:r>
          </a:p>
          <a:p>
            <a:r>
              <a:rPr lang="en-US" sz="1800" dirty="0" smtClean="0"/>
              <a:t>1) Change Order- </a:t>
            </a:r>
            <a:r>
              <a:rPr lang="en-US" sz="1800" b="1" dirty="0"/>
              <a:t>change to an existing active service or service component(s). </a:t>
            </a:r>
            <a:r>
              <a:rPr lang="en-US" sz="1800" dirty="0"/>
              <a:t>	</a:t>
            </a:r>
            <a:endParaRPr lang="en-US" sz="1800" dirty="0" smtClean="0"/>
          </a:p>
          <a:p>
            <a:r>
              <a:rPr lang="en-US" sz="1800" dirty="0" smtClean="0"/>
              <a:t>2) </a:t>
            </a:r>
            <a:r>
              <a:rPr lang="en-US" sz="1800" dirty="0"/>
              <a:t>Cancel </a:t>
            </a:r>
            <a:r>
              <a:rPr lang="en-US" sz="1800" dirty="0" smtClean="0"/>
              <a:t> </a:t>
            </a:r>
            <a:r>
              <a:rPr lang="en-US" sz="1800" dirty="0"/>
              <a:t>In-Progress/Pending </a:t>
            </a:r>
            <a:r>
              <a:rPr lang="en-US" sz="1800" dirty="0" smtClean="0"/>
              <a:t>Order - </a:t>
            </a:r>
            <a:r>
              <a:rPr lang="en-US" sz="1800" b="1" dirty="0"/>
              <a:t>A request initiated by the Buyer or Seller to cancel an in-progress/pending order. 	</a:t>
            </a:r>
            <a:endParaRPr lang="en-US" sz="1800" b="1" dirty="0" smtClean="0"/>
          </a:p>
          <a:p>
            <a:r>
              <a:rPr lang="en-US" sz="1800" dirty="0" smtClean="0"/>
              <a:t>3) </a:t>
            </a:r>
            <a:r>
              <a:rPr lang="en-US" sz="1800" dirty="0"/>
              <a:t>Create Disconnect </a:t>
            </a:r>
            <a:r>
              <a:rPr lang="en-US" sz="1800" dirty="0"/>
              <a:t>Order </a:t>
            </a:r>
            <a:r>
              <a:rPr lang="en-US" sz="1800" dirty="0" smtClean="0"/>
              <a:t>- </a:t>
            </a:r>
            <a:r>
              <a:rPr lang="en-US" sz="1800" b="1" dirty="0" smtClean="0"/>
              <a:t>A </a:t>
            </a:r>
            <a:r>
              <a:rPr lang="en-US" sz="1800" b="1" dirty="0"/>
              <a:t>request initiated by the Buyer </a:t>
            </a:r>
            <a:r>
              <a:rPr lang="en-US" sz="1800" b="1" dirty="0" smtClean="0"/>
              <a:t>to </a:t>
            </a:r>
            <a:r>
              <a:rPr lang="en-US" sz="1800" b="1" dirty="0"/>
              <a:t>terminate (e.g., disconnect) existing active service(s) or service component(s). </a:t>
            </a:r>
            <a:r>
              <a:rPr lang="en-US" sz="1800" dirty="0"/>
              <a:t>	</a:t>
            </a:r>
            <a:endParaRPr lang="en-US" sz="1800" dirty="0"/>
          </a:p>
          <a:p>
            <a:r>
              <a:rPr lang="en-US" sz="1800" dirty="0" smtClean="0"/>
              <a:t>4) </a:t>
            </a:r>
            <a:r>
              <a:rPr lang="en-US" sz="1800" dirty="0"/>
              <a:t>Complete Order </a:t>
            </a:r>
            <a:r>
              <a:rPr lang="en-US" sz="1800" dirty="0" smtClean="0"/>
              <a:t>- </a:t>
            </a:r>
            <a:r>
              <a:rPr lang="en-US" sz="1800" b="1" dirty="0"/>
              <a:t>A notification initiated by the Seller to the Buyer to close an in-progress/pending order. This use case notifies the Buyer the service is now activated and no further actions are required </a:t>
            </a:r>
            <a:r>
              <a:rPr lang="en-US" dirty="0"/>
              <a:t>	</a:t>
            </a:r>
            <a:endParaRPr lang="en-US" dirty="0" smtClean="0"/>
          </a:p>
          <a:p>
            <a:r>
              <a:rPr lang="en-US" dirty="0" smtClean="0"/>
              <a:t>- </a:t>
            </a:r>
            <a:r>
              <a:rPr lang="en-US" b="1" dirty="0" smtClean="0"/>
              <a:t>R1 only covers E-ACCESS services, next releases will include another services.</a:t>
            </a:r>
            <a:endParaRPr lang="en-US" b="1" dirty="0"/>
          </a:p>
          <a:p>
            <a:r>
              <a:rPr lang="en-US" dirty="0"/>
              <a:t>	</a:t>
            </a:r>
          </a:p>
          <a:p>
            <a:endParaRPr lang="en-US" dirty="0"/>
          </a:p>
          <a:p>
            <a:endParaRPr lang="en-US" dirty="0"/>
          </a:p>
        </p:txBody>
      </p:sp>
    </p:spTree>
    <p:extLst>
      <p:ext uri="{BB962C8B-B14F-4D97-AF65-F5344CB8AC3E}">
        <p14:creationId xmlns:p14="http://schemas.microsoft.com/office/powerpoint/2010/main" val="1889107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noAutofit/>
          </a:bodyPr>
          <a:lstStyle/>
          <a:p>
            <a:pPr marL="0" marR="0" lvl="0" indent="0" algn="ctr" rtl="0">
              <a:lnSpc>
                <a:spcPct val="85000"/>
              </a:lnSpc>
              <a:spcBef>
                <a:spcPts val="0"/>
              </a:spcBef>
              <a:spcAft>
                <a:spcPts val="0"/>
              </a:spcAft>
              <a:buClr>
                <a:srgbClr val="3F3F3F"/>
              </a:buClr>
              <a:buSzPct val="25000"/>
              <a:buFont typeface="Calibri"/>
              <a:buNone/>
            </a:pPr>
            <a:r>
              <a:rPr lang="en-US" sz="4800" b="0" i="0" u="none" strike="noStrike" cap="none" dirty="0">
                <a:solidFill>
                  <a:schemeClr val="tx1"/>
                </a:solidFill>
                <a:latin typeface="Calibri"/>
                <a:ea typeface="Calibri"/>
                <a:cs typeface="Calibri"/>
                <a:sym typeface="Calibri"/>
              </a:rPr>
              <a:t>THE END</a:t>
            </a:r>
          </a:p>
        </p:txBody>
      </p:sp>
      <p:sp>
        <p:nvSpPr>
          <p:cNvPr id="337" name="Shape 337"/>
          <p:cNvSpPr/>
          <p:nvPr/>
        </p:nvSpPr>
        <p:spPr>
          <a:xfrm>
            <a:off x="1919535" y="1916832"/>
            <a:ext cx="8064896" cy="1107995"/>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9437"/>
              </a:buClr>
              <a:buSzPct val="25000"/>
              <a:buFont typeface="Arial"/>
              <a:buNone/>
            </a:pPr>
            <a:r>
              <a:rPr lang="en-US" sz="6600" b="1" i="0" u="none" strike="noStrike" cap="none">
                <a:solidFill>
                  <a:srgbClr val="FF9437"/>
                </a:solidFill>
                <a:latin typeface="Arial"/>
                <a:ea typeface="Arial"/>
                <a:cs typeface="Arial"/>
                <a:sym typeface="Arial"/>
              </a:rPr>
              <a:t>Thank you!</a:t>
            </a:r>
          </a:p>
        </p:txBody>
      </p:sp>
      <p:pic>
        <p:nvPicPr>
          <p:cNvPr id="338" name="Shape 338"/>
          <p:cNvPicPr preferRelativeResize="0"/>
          <p:nvPr/>
        </p:nvPicPr>
        <p:blipFill rotWithShape="1">
          <a:blip r:embed="rId3">
            <a:alphaModFix/>
          </a:blip>
          <a:srcRect/>
          <a:stretch/>
        </p:blipFill>
        <p:spPr>
          <a:xfrm>
            <a:off x="4655839" y="3140967"/>
            <a:ext cx="2438399" cy="2438399"/>
          </a:xfrm>
          <a:prstGeom prst="rect">
            <a:avLst/>
          </a:prstGeom>
          <a:noFill/>
          <a:ln>
            <a:noFill/>
          </a:ln>
        </p:spPr>
      </p:pic>
    </p:spTree>
    <p:extLst>
      <p:ext uri="{BB962C8B-B14F-4D97-AF65-F5344CB8AC3E}">
        <p14:creationId xmlns:p14="http://schemas.microsoft.com/office/powerpoint/2010/main" val="12634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anim calcmode="lin" valueType="num">
                                      <p:cBhvr additive="base">
                                        <p:cTn id="7" dur="500"/>
                                        <p:tgtEl>
                                          <p:spTgt spid="337"/>
                                        </p:tgtEl>
                                        <p:attrNameLst>
                                          <p:attrName>ppt_w</p:attrName>
                                        </p:attrNameLst>
                                      </p:cBhvr>
                                      <p:tavLst>
                                        <p:tav tm="0">
                                          <p:val>
                                            <p:strVal val="0"/>
                                          </p:val>
                                        </p:tav>
                                        <p:tav tm="100000">
                                          <p:val>
                                            <p:strVal val="#ppt_w"/>
                                          </p:val>
                                        </p:tav>
                                      </p:tavLst>
                                    </p:anim>
                                    <p:anim calcmode="lin" valueType="num">
                                      <p:cBhvr additive="base">
                                        <p:cTn id="8" dur="500"/>
                                        <p:tgtEl>
                                          <p:spTgt spid="337"/>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38"/>
                                        </p:tgtEl>
                                        <p:attrNameLst>
                                          <p:attrName>style.visibility</p:attrName>
                                        </p:attrNameLst>
                                      </p:cBhvr>
                                      <p:to>
                                        <p:strVal val="visible"/>
                                      </p:to>
                                    </p:set>
                                    <p:anim calcmode="lin" valueType="num">
                                      <p:cBhvr additive="base">
                                        <p:cTn id="11" dur="500"/>
                                        <p:tgtEl>
                                          <p:spTgt spid="338"/>
                                        </p:tgtEl>
                                        <p:attrNameLst>
                                          <p:attrName>ppt_w</p:attrName>
                                        </p:attrNameLst>
                                      </p:cBhvr>
                                      <p:tavLst>
                                        <p:tav tm="0">
                                          <p:val>
                                            <p:strVal val="0"/>
                                          </p:val>
                                        </p:tav>
                                        <p:tav tm="100000">
                                          <p:val>
                                            <p:strVal val="#ppt_w"/>
                                          </p:val>
                                        </p:tav>
                                      </p:tavLst>
                                    </p:anim>
                                    <p:anim calcmode="lin" valueType="num">
                                      <p:cBhvr additive="base">
                                        <p:cTn id="12" dur="500"/>
                                        <p:tgtEl>
                                          <p:spTgt spid="33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Background</a:t>
            </a:r>
            <a:br>
              <a:rPr lang="en-US" dirty="0" smtClean="0"/>
            </a:br>
            <a:r>
              <a:rPr lang="en-US" dirty="0" smtClean="0"/>
              <a:t>LSO </a:t>
            </a:r>
            <a:r>
              <a:rPr lang="en-US" dirty="0"/>
              <a:t>- Lifecycle Service Orchestration: </a:t>
            </a:r>
            <a:endParaRPr lang="en-US" dirty="0"/>
          </a:p>
        </p:txBody>
      </p:sp>
      <p:sp>
        <p:nvSpPr>
          <p:cNvPr id="3" name="מציין מיקום תוכן 2"/>
          <p:cNvSpPr>
            <a:spLocks noGrp="1"/>
          </p:cNvSpPr>
          <p:nvPr>
            <p:ph idx="1"/>
          </p:nvPr>
        </p:nvSpPr>
        <p:spPr/>
        <p:txBody>
          <a:bodyPr>
            <a:normAutofit/>
          </a:bodyPr>
          <a:lstStyle/>
          <a:p>
            <a:r>
              <a:rPr lang="en-US" sz="2500" dirty="0">
                <a:latin typeface="+mj-lt"/>
              </a:rPr>
              <a:t>LSO provides orchestration capabilities for the open and interoperable management and control of Third Network Connectivity Services [MEF </a:t>
            </a:r>
            <a:r>
              <a:rPr lang="en-US" sz="2500" dirty="0" err="1">
                <a:latin typeface="+mj-lt"/>
              </a:rPr>
              <a:t>ThirdNetwork</a:t>
            </a:r>
            <a:r>
              <a:rPr lang="en-US" sz="2500" dirty="0">
                <a:latin typeface="+mj-lt"/>
              </a:rPr>
              <a:t>]. The LSO Reference Architecture characterizes the management and control domains and entities that enable cooperative LSO capabilities. This architecture also outlines high level operational threads describing orchestrated Connectivity Service behavior as well as interactions among management entities. LSO overcomes existing complexity by defining product, service, and resource abstractions that hide the complexity of underlying technologies and network layers from the applications and users of the services. </a:t>
            </a:r>
            <a:endParaRPr lang="en-US" sz="2500" dirty="0">
              <a:latin typeface="+mj-lt"/>
            </a:endParaRPr>
          </a:p>
        </p:txBody>
      </p:sp>
    </p:spTree>
    <p:extLst>
      <p:ext uri="{BB962C8B-B14F-4D97-AF65-F5344CB8AC3E}">
        <p14:creationId xmlns:p14="http://schemas.microsoft.com/office/powerpoint/2010/main" val="4175894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394977"/>
            <a:ext cx="10058400" cy="1450757"/>
          </a:xfrm>
        </p:spPr>
        <p:txBody>
          <a:bodyPr/>
          <a:lstStyle/>
          <a:p>
            <a:r>
              <a:rPr lang="en-US" dirty="0">
                <a:effectLst>
                  <a:outerShdw blurRad="38100" dist="38100" dir="2700000" algn="tl">
                    <a:srgbClr val="000000">
                      <a:alpha val="43137"/>
                    </a:srgbClr>
                  </a:outerShdw>
                </a:effectLst>
              </a:rPr>
              <a:t>Project </a:t>
            </a:r>
            <a:r>
              <a:rPr lang="en-US" dirty="0" smtClean="0">
                <a:effectLst>
                  <a:outerShdw blurRad="38100" dist="38100" dir="2700000" algn="tl">
                    <a:srgbClr val="000000">
                      <a:alpha val="43137"/>
                    </a:srgbClr>
                  </a:outerShdw>
                </a:effectLst>
              </a:rPr>
              <a:t>Description</a:t>
            </a:r>
            <a:endParaRPr lang="en-US" dirty="0">
              <a:effectLst>
                <a:outerShdw blurRad="38100" dist="38100" dir="2700000" algn="tl">
                  <a:srgbClr val="000000">
                    <a:alpha val="43137"/>
                  </a:srgbClr>
                </a:outerShdw>
              </a:effectLst>
            </a:endParaRPr>
          </a:p>
        </p:txBody>
      </p:sp>
      <p:sp>
        <p:nvSpPr>
          <p:cNvPr id="3" name="מציין מיקום תוכן 2"/>
          <p:cNvSpPr>
            <a:spLocks noGrp="1"/>
          </p:cNvSpPr>
          <p:nvPr>
            <p:ph idx="1"/>
          </p:nvPr>
        </p:nvSpPr>
        <p:spPr/>
        <p:txBody>
          <a:bodyPr>
            <a:normAutofit/>
          </a:bodyPr>
          <a:lstStyle/>
          <a:p>
            <a:pPr>
              <a:buClr>
                <a:schemeClr val="tx1"/>
              </a:buClr>
              <a:buFont typeface="Wingdings" panose="05000000000000000000" pitchFamily="2" charset="2"/>
              <a:buChar char="Ø"/>
            </a:pPr>
            <a:r>
              <a:rPr lang="en-US" sz="3100" dirty="0" smtClean="0">
                <a:latin typeface="+mj-lt"/>
              </a:rPr>
              <a:t>The </a:t>
            </a:r>
            <a:r>
              <a:rPr lang="en-US" sz="3100" dirty="0">
                <a:latin typeface="+mj-lt"/>
              </a:rPr>
              <a:t>project aim is to allow network service providers to support services across the globe by leasing connection from peers in other countries. The project seeks to make this process fully automatic and reduce the time from days and weeks using email to a series of simple API calls.</a:t>
            </a:r>
          </a:p>
        </p:txBody>
      </p:sp>
    </p:spTree>
    <p:extLst>
      <p:ext uri="{BB962C8B-B14F-4D97-AF65-F5344CB8AC3E}">
        <p14:creationId xmlns:p14="http://schemas.microsoft.com/office/powerpoint/2010/main" val="1705244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675862"/>
            <a:ext cx="10058400" cy="781878"/>
          </a:xfrm>
        </p:spPr>
        <p:txBody>
          <a:bodyPr>
            <a:normAutofit/>
          </a:bodyPr>
          <a:lstStyle/>
          <a:p>
            <a:r>
              <a:rPr lang="en-US" dirty="0" smtClean="0">
                <a:effectLst>
                  <a:outerShdw blurRad="38100" dist="38100" dir="2700000" algn="tl">
                    <a:srgbClr val="000000">
                      <a:alpha val="43137"/>
                    </a:srgbClr>
                  </a:outerShdw>
                </a:effectLst>
              </a:rPr>
              <a:t>Our Focus in: Sonata R1 </a:t>
            </a:r>
            <a:endParaRPr lang="en-US" dirty="0">
              <a:effectLst>
                <a:outerShdw blurRad="38100" dist="38100" dir="2700000" algn="tl">
                  <a:srgbClr val="000000">
                    <a:alpha val="43137"/>
                  </a:srgbClr>
                </a:outerShdw>
              </a:effectLst>
            </a:endParaRPr>
          </a:p>
        </p:txBody>
      </p:sp>
      <p:pic>
        <p:nvPicPr>
          <p:cNvPr id="6" name="מציין מיקום תוכן 5"/>
          <p:cNvPicPr>
            <a:picLocks noGrp="1" noChangeAspect="1"/>
          </p:cNvPicPr>
          <p:nvPr>
            <p:ph idx="1"/>
          </p:nvPr>
        </p:nvPicPr>
        <p:blipFill>
          <a:blip r:embed="rId2"/>
          <a:stretch>
            <a:fillRect/>
          </a:stretch>
        </p:blipFill>
        <p:spPr>
          <a:xfrm>
            <a:off x="2741216" y="1846262"/>
            <a:ext cx="6699667" cy="4483285"/>
          </a:xfrm>
          <a:prstGeom prst="rect">
            <a:avLst/>
          </a:prstGeom>
        </p:spPr>
      </p:pic>
    </p:spTree>
    <p:extLst>
      <p:ext uri="{BB962C8B-B14F-4D97-AF65-F5344CB8AC3E}">
        <p14:creationId xmlns:p14="http://schemas.microsoft.com/office/powerpoint/2010/main" val="4007680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6589" y="286603"/>
            <a:ext cx="10169091" cy="1169218"/>
          </a:xfrm>
        </p:spPr>
        <p:txBody>
          <a:bodyPr/>
          <a:lstStyle/>
          <a:p>
            <a:r>
              <a:rPr lang="en-GB" dirty="0"/>
              <a:t>How things currently work</a:t>
            </a:r>
          </a:p>
        </p:txBody>
      </p:sp>
      <p:sp>
        <p:nvSpPr>
          <p:cNvPr id="8" name="Content Placeholder 7"/>
          <p:cNvSpPr>
            <a:spLocks noGrp="1"/>
          </p:cNvSpPr>
          <p:nvPr>
            <p:ph idx="1"/>
          </p:nvPr>
        </p:nvSpPr>
        <p:spPr>
          <a:xfrm>
            <a:off x="464457" y="1828800"/>
            <a:ext cx="10691223" cy="4132439"/>
          </a:xfrm>
        </p:spPr>
        <p:txBody>
          <a:bodyPr>
            <a:normAutofit fontScale="25000" lnSpcReduction="20000"/>
          </a:bodyPr>
          <a:lstStyle/>
          <a:p>
            <a:pPr lvl="1"/>
            <a:r>
              <a:rPr lang="en-GB" sz="6400" dirty="0"/>
              <a:t>Everything done manually by e-mail, fax etc.</a:t>
            </a:r>
          </a:p>
          <a:p>
            <a:pPr lvl="1"/>
            <a:endParaRPr lang="en-GB" dirty="0"/>
          </a:p>
          <a:p>
            <a:pPr marL="432762" lvl="3" indent="0">
              <a:buNone/>
            </a:pPr>
            <a:r>
              <a:rPr lang="en-GB" sz="7600" dirty="0">
                <a:solidFill>
                  <a:schemeClr val="accent4"/>
                </a:solidFill>
              </a:rPr>
              <a:t>“I’d like to order an Ethernet EVC with this configuration”</a:t>
            </a:r>
          </a:p>
          <a:p>
            <a:pPr marL="432762" lvl="3" indent="0">
              <a:buNone/>
            </a:pPr>
            <a:r>
              <a:rPr lang="en-GB" sz="7600" dirty="0">
                <a:solidFill>
                  <a:srgbClr val="0070C0"/>
                </a:solidFill>
              </a:rPr>
              <a:t>Some hours/days pass</a:t>
            </a:r>
          </a:p>
          <a:p>
            <a:pPr marL="432762" lvl="3" indent="0">
              <a:buNone/>
            </a:pPr>
            <a:r>
              <a:rPr lang="en-GB" sz="7600" dirty="0">
                <a:solidFill>
                  <a:schemeClr val="accent3">
                    <a:lumMod val="60000"/>
                    <a:lumOff val="40000"/>
                  </a:schemeClr>
                </a:solidFill>
              </a:rPr>
              <a:t>“That will cost €100 per month and will take about 6 weeks to deliver”</a:t>
            </a:r>
          </a:p>
          <a:p>
            <a:pPr marL="432762" lvl="3" indent="0">
              <a:buNone/>
            </a:pPr>
            <a:r>
              <a:rPr lang="en-GB" sz="7600" dirty="0">
                <a:solidFill>
                  <a:srgbClr val="0070C0"/>
                </a:solidFill>
              </a:rPr>
              <a:t>More hours/days pass</a:t>
            </a:r>
          </a:p>
          <a:p>
            <a:pPr marL="432762" lvl="3" indent="0">
              <a:buNone/>
            </a:pPr>
            <a:r>
              <a:rPr lang="en-GB" sz="7600" dirty="0">
                <a:solidFill>
                  <a:schemeClr val="accent4"/>
                </a:solidFill>
              </a:rPr>
              <a:t>“OK, can I have that please?”</a:t>
            </a:r>
          </a:p>
          <a:p>
            <a:pPr marL="432762" lvl="3" indent="0">
              <a:buNone/>
            </a:pPr>
            <a:r>
              <a:rPr lang="en-GB" sz="7600" dirty="0">
                <a:solidFill>
                  <a:srgbClr val="0070C0"/>
                </a:solidFill>
              </a:rPr>
              <a:t>More hours/days pass</a:t>
            </a:r>
          </a:p>
          <a:p>
            <a:pPr marL="432762" lvl="3" indent="0">
              <a:buNone/>
            </a:pPr>
            <a:r>
              <a:rPr lang="en-GB" sz="7600" dirty="0">
                <a:solidFill>
                  <a:schemeClr val="accent3">
                    <a:lumMod val="60000"/>
                    <a:lumOff val="40000"/>
                  </a:schemeClr>
                </a:solidFill>
              </a:rPr>
              <a:t>“Sure, we started that work, it is Order 123”</a:t>
            </a:r>
          </a:p>
          <a:p>
            <a:pPr marL="432762" lvl="3" indent="0">
              <a:buNone/>
            </a:pPr>
            <a:r>
              <a:rPr lang="en-GB" sz="7600" dirty="0">
                <a:solidFill>
                  <a:srgbClr val="0070C0"/>
                </a:solidFill>
              </a:rPr>
              <a:t>Several weeks/months pass</a:t>
            </a:r>
          </a:p>
          <a:p>
            <a:pPr marL="432762" lvl="3" indent="0">
              <a:buNone/>
            </a:pPr>
            <a:r>
              <a:rPr lang="en-GB" sz="7600" dirty="0">
                <a:solidFill>
                  <a:schemeClr val="accent3">
                    <a:lumMod val="60000"/>
                    <a:lumOff val="40000"/>
                  </a:schemeClr>
                </a:solidFill>
              </a:rPr>
              <a:t>“Order 123 has been delivered and is now working, we are going to start charging you now”</a:t>
            </a:r>
          </a:p>
          <a:p>
            <a:pPr marL="0" lvl="2" indent="0">
              <a:buNone/>
            </a:pPr>
            <a:endParaRPr lang="en-GB" sz="7600" dirty="0"/>
          </a:p>
          <a:p>
            <a:pPr marL="0" lvl="2" indent="0">
              <a:buNone/>
            </a:pPr>
            <a:r>
              <a:rPr lang="en-GB" sz="9600" dirty="0"/>
              <a:t>At least 4 weeks, but as much as 6 months</a:t>
            </a:r>
          </a:p>
        </p:txBody>
      </p:sp>
      <p:sp>
        <p:nvSpPr>
          <p:cNvPr id="4" name="Slide Number Placeholder 3"/>
          <p:cNvSpPr>
            <a:spLocks noGrp="1"/>
          </p:cNvSpPr>
          <p:nvPr>
            <p:ph type="sldNum" sz="quarter" idx="12"/>
          </p:nvPr>
        </p:nvSpPr>
        <p:spPr/>
        <p:txBody>
          <a:bodyPr/>
          <a:lstStyle/>
          <a:p>
            <a:fld id="{C18294A3-4BDB-4429-97D7-8EDB3DA625C0}" type="slidenum">
              <a:rPr lang="en-GB" smtClean="0"/>
              <a:pPr/>
              <a:t>6</a:t>
            </a:fld>
            <a:endParaRPr lang="en-GB"/>
          </a:p>
        </p:txBody>
      </p:sp>
    </p:spTree>
    <p:extLst>
      <p:ext uri="{BB962C8B-B14F-4D97-AF65-F5344CB8AC3E}">
        <p14:creationId xmlns:p14="http://schemas.microsoft.com/office/powerpoint/2010/main" val="2583704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5469"/>
          </a:xfrm>
        </p:spPr>
        <p:txBody>
          <a:bodyPr>
            <a:normAutofit/>
          </a:bodyPr>
          <a:lstStyle/>
          <a:p>
            <a:r>
              <a:rPr lang="en-GB" sz="3600" dirty="0"/>
              <a:t>How things will </a:t>
            </a:r>
            <a:r>
              <a:rPr lang="en-GB" sz="3600" dirty="0" smtClean="0"/>
              <a:t>change</a:t>
            </a:r>
            <a:endParaRPr lang="en-GB" sz="3600" dirty="0"/>
          </a:p>
        </p:txBody>
      </p:sp>
      <p:sp>
        <p:nvSpPr>
          <p:cNvPr id="3" name="Content Placeholder 2"/>
          <p:cNvSpPr>
            <a:spLocks noGrp="1"/>
          </p:cNvSpPr>
          <p:nvPr>
            <p:ph idx="1"/>
          </p:nvPr>
        </p:nvSpPr>
        <p:spPr/>
        <p:txBody>
          <a:bodyPr>
            <a:normAutofit fontScale="92500" lnSpcReduction="20000"/>
          </a:bodyPr>
          <a:lstStyle/>
          <a:p>
            <a:pPr lvl="1"/>
            <a:r>
              <a:rPr lang="en-GB" sz="2400" dirty="0"/>
              <a:t>Things happen quickly</a:t>
            </a:r>
          </a:p>
          <a:p>
            <a:pPr lvl="1"/>
            <a:endParaRPr lang="en-GB" dirty="0"/>
          </a:p>
          <a:p>
            <a:pPr marL="432762" lvl="3" indent="0">
              <a:buNone/>
            </a:pPr>
            <a:r>
              <a:rPr lang="en-GB" sz="2100" dirty="0">
                <a:solidFill>
                  <a:schemeClr val="accent4"/>
                </a:solidFill>
              </a:rPr>
              <a:t>“I’d like to order an Ethernet EVC with this configuration”</a:t>
            </a:r>
          </a:p>
          <a:p>
            <a:pPr marL="432762" lvl="3" indent="0">
              <a:buNone/>
            </a:pPr>
            <a:r>
              <a:rPr lang="en-GB" sz="2100" dirty="0">
                <a:solidFill>
                  <a:srgbClr val="0070C0"/>
                </a:solidFill>
              </a:rPr>
              <a:t>About 2 seconds pass</a:t>
            </a:r>
          </a:p>
          <a:p>
            <a:pPr marL="432762" lvl="3" indent="0">
              <a:buNone/>
            </a:pPr>
            <a:r>
              <a:rPr lang="en-GB" sz="2100" dirty="0">
                <a:solidFill>
                  <a:schemeClr val="accent3">
                    <a:lumMod val="60000"/>
                    <a:lumOff val="40000"/>
                  </a:schemeClr>
                </a:solidFill>
              </a:rPr>
              <a:t>“That will cost €100 per month and will take about 6 weeks to deliver”</a:t>
            </a:r>
          </a:p>
          <a:p>
            <a:pPr marL="432762" lvl="3" indent="0">
              <a:buNone/>
            </a:pPr>
            <a:r>
              <a:rPr lang="en-GB" sz="2100" dirty="0">
                <a:solidFill>
                  <a:srgbClr val="0070C0"/>
                </a:solidFill>
              </a:rPr>
              <a:t>About 5 seconds pass</a:t>
            </a:r>
          </a:p>
          <a:p>
            <a:pPr marL="432762" lvl="3" indent="0">
              <a:buNone/>
            </a:pPr>
            <a:r>
              <a:rPr lang="en-GB" sz="2100" dirty="0">
                <a:solidFill>
                  <a:schemeClr val="accent4"/>
                </a:solidFill>
              </a:rPr>
              <a:t>“OK, can I have that please?”</a:t>
            </a:r>
          </a:p>
          <a:p>
            <a:pPr marL="432762" lvl="3" indent="0">
              <a:buNone/>
            </a:pPr>
            <a:r>
              <a:rPr lang="en-GB" sz="2100" dirty="0" smtClean="0">
                <a:solidFill>
                  <a:srgbClr val="0070C0"/>
                </a:solidFill>
              </a:rPr>
              <a:t>About 10 seconds pass</a:t>
            </a:r>
          </a:p>
          <a:p>
            <a:pPr marL="432762" lvl="3" indent="0">
              <a:buNone/>
            </a:pPr>
            <a:r>
              <a:rPr lang="en-GB" sz="2100" dirty="0" smtClean="0">
                <a:solidFill>
                  <a:schemeClr val="accent3">
                    <a:lumMod val="60000"/>
                    <a:lumOff val="40000"/>
                  </a:schemeClr>
                </a:solidFill>
              </a:rPr>
              <a:t>“Sure, we started that work, it is Order 123”</a:t>
            </a:r>
          </a:p>
          <a:p>
            <a:pPr marL="432762" lvl="3" indent="0">
              <a:buNone/>
            </a:pPr>
            <a:r>
              <a:rPr lang="en-GB" sz="2100" dirty="0" smtClean="0">
                <a:solidFill>
                  <a:srgbClr val="0070C0"/>
                </a:solidFill>
              </a:rPr>
              <a:t>About </a:t>
            </a:r>
            <a:r>
              <a:rPr lang="en-GB" sz="2100" dirty="0">
                <a:solidFill>
                  <a:srgbClr val="0070C0"/>
                </a:solidFill>
              </a:rPr>
              <a:t>5 minutes pass</a:t>
            </a:r>
          </a:p>
          <a:p>
            <a:pPr marL="432762" lvl="3" indent="0">
              <a:buNone/>
            </a:pPr>
            <a:r>
              <a:rPr lang="en-GB" sz="2100" dirty="0">
                <a:solidFill>
                  <a:schemeClr val="accent3">
                    <a:lumMod val="60000"/>
                    <a:lumOff val="40000"/>
                  </a:schemeClr>
                </a:solidFill>
              </a:rPr>
              <a:t>“Order 123 has been delivered and is now working, we are going to start charging you now”</a:t>
            </a:r>
          </a:p>
          <a:p>
            <a:endParaRPr lang="en-GB" dirty="0"/>
          </a:p>
          <a:p>
            <a:r>
              <a:rPr lang="en-GB" dirty="0"/>
              <a:t>Approximately 5½ minutes</a:t>
            </a:r>
          </a:p>
        </p:txBody>
      </p:sp>
      <p:sp>
        <p:nvSpPr>
          <p:cNvPr id="6" name="Slide Number Placeholder 5"/>
          <p:cNvSpPr>
            <a:spLocks noGrp="1"/>
          </p:cNvSpPr>
          <p:nvPr>
            <p:ph type="sldNum" sz="quarter" idx="12"/>
          </p:nvPr>
        </p:nvSpPr>
        <p:spPr/>
        <p:txBody>
          <a:bodyPr/>
          <a:lstStyle/>
          <a:p>
            <a:fld id="{C18294A3-4BDB-4429-97D7-8EDB3DA625C0}" type="slidenum">
              <a:rPr lang="en-GB" smtClean="0"/>
              <a:t>7</a:t>
            </a:fld>
            <a:endParaRPr lang="en-GB"/>
          </a:p>
        </p:txBody>
      </p:sp>
    </p:spTree>
    <p:extLst>
      <p:ext uri="{BB962C8B-B14F-4D97-AF65-F5344CB8AC3E}">
        <p14:creationId xmlns:p14="http://schemas.microsoft.com/office/powerpoint/2010/main" val="2114630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effectLst>
                  <a:outerShdw blurRad="38100" dist="38100" dir="2700000" algn="tl">
                    <a:srgbClr val="000000">
                      <a:alpha val="43137"/>
                    </a:srgbClr>
                  </a:outerShdw>
                </a:effectLst>
              </a:rPr>
              <a:t>Our Project Missions</a:t>
            </a:r>
            <a:endParaRPr lang="en-US" dirty="0">
              <a:effectLst>
                <a:outerShdw blurRad="38100" dist="38100" dir="2700000" algn="tl">
                  <a:srgbClr val="000000">
                    <a:alpha val="43137"/>
                  </a:srgbClr>
                </a:outerShdw>
              </a:effectLst>
            </a:endParaRPr>
          </a:p>
        </p:txBody>
      </p:sp>
      <p:sp>
        <p:nvSpPr>
          <p:cNvPr id="3" name="מציין מיקום תוכן 2"/>
          <p:cNvSpPr>
            <a:spLocks noGrp="1"/>
          </p:cNvSpPr>
          <p:nvPr>
            <p:ph idx="1"/>
          </p:nvPr>
        </p:nvSpPr>
        <p:spPr/>
        <p:txBody>
          <a:bodyPr>
            <a:normAutofit/>
          </a:bodyPr>
          <a:lstStyle/>
          <a:p>
            <a:pPr lvl="1"/>
            <a:r>
              <a:rPr lang="en-US" dirty="0" smtClean="0"/>
              <a:t>1) Matching the buyer location in the peer service provider to ensure they can support them.</a:t>
            </a:r>
            <a:br>
              <a:rPr lang="en-US" dirty="0" smtClean="0"/>
            </a:br>
            <a:r>
              <a:rPr lang="en-US" dirty="0" smtClean="0"/>
              <a:t/>
            </a:r>
            <a:br>
              <a:rPr lang="en-US" dirty="0" smtClean="0"/>
            </a:br>
            <a:r>
              <a:rPr lang="en-US" dirty="0" smtClean="0"/>
              <a:t>2) Ordering the service from the seller service provider gateway to the buyer location.</a:t>
            </a:r>
            <a:br>
              <a:rPr lang="en-US" dirty="0" smtClean="0"/>
            </a:br>
            <a:r>
              <a:rPr lang="en-US" dirty="0" smtClean="0"/>
              <a:t/>
            </a:r>
            <a:br>
              <a:rPr lang="en-US" dirty="0" smtClean="0"/>
            </a:br>
            <a:r>
              <a:rPr lang="en-US" dirty="0" smtClean="0"/>
              <a:t/>
            </a:r>
            <a:br>
              <a:rPr lang="en-US" dirty="0" smtClean="0"/>
            </a:br>
            <a:r>
              <a:rPr lang="en-US" dirty="0" smtClean="0">
                <a:effectLst>
                  <a:outerShdw blurRad="38100" dist="38100" dir="2700000" algn="tl">
                    <a:srgbClr val="000000">
                      <a:alpha val="43137"/>
                    </a:srgbClr>
                  </a:outerShdw>
                </a:effectLst>
              </a:rPr>
              <a:t>Steps: (Overview)</a:t>
            </a:r>
            <a:r>
              <a:rPr lang="en-US" dirty="0" smtClean="0"/>
              <a:t/>
            </a:r>
            <a:br>
              <a:rPr lang="en-US" dirty="0" smtClean="0"/>
            </a:br>
            <a:r>
              <a:rPr lang="en-US" dirty="0" smtClean="0"/>
              <a:t/>
            </a:r>
            <a:br>
              <a:rPr lang="en-US" dirty="0" smtClean="0"/>
            </a:br>
            <a:r>
              <a:rPr lang="en-US" dirty="0" smtClean="0"/>
              <a:t>1. </a:t>
            </a:r>
            <a:r>
              <a:rPr lang="en-GB" dirty="0" smtClean="0"/>
              <a:t>Address validation (checking whether an address is correct and making sure it is in the right format and The seller provide services in this address)</a:t>
            </a:r>
            <a:r>
              <a:rPr lang="en-US" dirty="0" smtClean="0"/>
              <a:t/>
            </a:r>
            <a:br>
              <a:rPr lang="en-US" dirty="0" smtClean="0"/>
            </a:br>
            <a:r>
              <a:rPr lang="en-US" dirty="0" smtClean="0"/>
              <a:t/>
            </a:r>
            <a:br>
              <a:rPr lang="en-US" dirty="0" smtClean="0"/>
            </a:br>
            <a:r>
              <a:rPr lang="en-US" dirty="0" smtClean="0"/>
              <a:t>2. </a:t>
            </a:r>
            <a:r>
              <a:rPr lang="en-GB" dirty="0" smtClean="0"/>
              <a:t>Serviceability Check (finding </a:t>
            </a:r>
            <a:r>
              <a:rPr lang="en-GB" dirty="0"/>
              <a:t>out if you can buy what you </a:t>
            </a:r>
            <a:r>
              <a:rPr lang="en-GB" dirty="0" smtClean="0"/>
              <a:t>want in a specific location)</a:t>
            </a:r>
            <a:r>
              <a:rPr lang="en-US" dirty="0" smtClean="0"/>
              <a:t/>
            </a:r>
            <a:br>
              <a:rPr lang="en-US" dirty="0" smtClean="0"/>
            </a:br>
            <a:r>
              <a:rPr lang="en-US" dirty="0" smtClean="0"/>
              <a:t/>
            </a:r>
            <a:br>
              <a:rPr lang="en-US" dirty="0" smtClean="0"/>
            </a:br>
            <a:r>
              <a:rPr lang="en-US" dirty="0" smtClean="0"/>
              <a:t>3. Create a new Order </a:t>
            </a:r>
            <a:endParaRPr lang="en-US" dirty="0"/>
          </a:p>
        </p:txBody>
      </p:sp>
    </p:spTree>
    <p:extLst>
      <p:ext uri="{BB962C8B-B14F-4D97-AF65-F5344CB8AC3E}">
        <p14:creationId xmlns:p14="http://schemas.microsoft.com/office/powerpoint/2010/main" val="1818709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81166" y="391886"/>
            <a:ext cx="10058400" cy="1262744"/>
          </a:xfrm>
        </p:spPr>
        <p:txBody>
          <a:bodyPr>
            <a:normAutofit fontScale="90000"/>
          </a:bodyPr>
          <a:lstStyle/>
          <a:p>
            <a:r>
              <a:rPr lang="en-US" dirty="0"/>
              <a:t>Step </a:t>
            </a:r>
            <a:r>
              <a:rPr lang="en-US" dirty="0" smtClean="0"/>
              <a:t>1+2 :Address Validation </a:t>
            </a:r>
            <a:r>
              <a:rPr lang="en-US" dirty="0"/>
              <a:t>Serviceability </a:t>
            </a:r>
            <a:r>
              <a:rPr lang="en-US" dirty="0" smtClean="0"/>
              <a:t>Check</a:t>
            </a:r>
            <a:endParaRPr lang="en-US" dirty="0"/>
          </a:p>
        </p:txBody>
      </p:sp>
      <p:sp>
        <p:nvSpPr>
          <p:cNvPr id="3" name="מציין מיקום תוכן 2"/>
          <p:cNvSpPr>
            <a:spLocks noGrp="1"/>
          </p:cNvSpPr>
          <p:nvPr>
            <p:ph idx="1"/>
          </p:nvPr>
        </p:nvSpPr>
        <p:spPr/>
        <p:txBody>
          <a:bodyPr/>
          <a:lstStyle/>
          <a:p>
            <a:r>
              <a:rPr lang="en-US" dirty="0" smtClean="0"/>
              <a:t>. </a:t>
            </a:r>
            <a:endParaRPr lang="en-US" dirty="0"/>
          </a:p>
        </p:txBody>
      </p:sp>
      <p:pic>
        <p:nvPicPr>
          <p:cNvPr id="4" name="תמונה 3"/>
          <p:cNvPicPr>
            <a:picLocks noChangeAspect="1"/>
          </p:cNvPicPr>
          <p:nvPr/>
        </p:nvPicPr>
        <p:blipFill>
          <a:blip r:embed="rId2"/>
          <a:stretch>
            <a:fillRect/>
          </a:stretch>
        </p:blipFill>
        <p:spPr>
          <a:xfrm>
            <a:off x="1956047" y="1866899"/>
            <a:ext cx="7368928" cy="3564909"/>
          </a:xfrm>
          <a:prstGeom prst="rect">
            <a:avLst/>
          </a:prstGeom>
        </p:spPr>
      </p:pic>
    </p:spTree>
    <p:extLst>
      <p:ext uri="{BB962C8B-B14F-4D97-AF65-F5344CB8AC3E}">
        <p14:creationId xmlns:p14="http://schemas.microsoft.com/office/powerpoint/2010/main" val="1171549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817</Words>
  <Application>Microsoft Office PowerPoint</Application>
  <PresentationFormat>מסך רחב</PresentationFormat>
  <Paragraphs>113</Paragraphs>
  <Slides>29</Slides>
  <Notes>3</Notes>
  <HiddenSlides>0</HiddenSlides>
  <MMClips>0</MMClips>
  <ScaleCrop>false</ScaleCrop>
  <HeadingPairs>
    <vt:vector size="6" baseType="variant">
      <vt:variant>
        <vt:lpstr>גופנים בשימוש</vt:lpstr>
      </vt:variant>
      <vt:variant>
        <vt:i4>6</vt:i4>
      </vt:variant>
      <vt:variant>
        <vt:lpstr>ערכת נושא</vt:lpstr>
      </vt:variant>
      <vt:variant>
        <vt:i4>2</vt:i4>
      </vt:variant>
      <vt:variant>
        <vt:lpstr>כותרות שקופיות</vt:lpstr>
      </vt:variant>
      <vt:variant>
        <vt:i4>29</vt:i4>
      </vt:variant>
    </vt:vector>
  </HeadingPairs>
  <TitlesOfParts>
    <vt:vector size="37" baseType="lpstr">
      <vt:lpstr>Arial</vt:lpstr>
      <vt:lpstr>Calibri</vt:lpstr>
      <vt:lpstr>Calibri Light</vt:lpstr>
      <vt:lpstr>Noto Sans Symbols</vt:lpstr>
      <vt:lpstr>Times New Roman</vt:lpstr>
      <vt:lpstr>Wingdings</vt:lpstr>
      <vt:lpstr>ערכת נושא Office</vt:lpstr>
      <vt:lpstr>מבט לאחור</vt:lpstr>
      <vt:lpstr>  Automated service ordering between international service  providers for hybrid and NFV services    </vt:lpstr>
      <vt:lpstr>Introduction</vt:lpstr>
      <vt:lpstr>Background LSO - Lifecycle Service Orchestration: </vt:lpstr>
      <vt:lpstr>Project Description</vt:lpstr>
      <vt:lpstr>Our Focus in: Sonata R1 </vt:lpstr>
      <vt:lpstr>How things currently work</vt:lpstr>
      <vt:lpstr>How things will change</vt:lpstr>
      <vt:lpstr>Our Project Missions</vt:lpstr>
      <vt:lpstr>Step 1+2 :Address Validation Serviceability Check</vt:lpstr>
      <vt:lpstr>Step 1+2 :Address Validation Serviceability Check</vt:lpstr>
      <vt:lpstr>Step 1+2 :Address Validation Serviceability Check</vt:lpstr>
      <vt:lpstr>Step 3: Create a new Order </vt:lpstr>
      <vt:lpstr>Step 3: Create a new Order (1)</vt:lpstr>
      <vt:lpstr>Step 3: Create a new Order (2)</vt:lpstr>
      <vt:lpstr>Step 3: Create a new Order (2)</vt:lpstr>
      <vt:lpstr>Our Work Flow</vt:lpstr>
      <vt:lpstr>מצגת של PowerPoint</vt:lpstr>
      <vt:lpstr>USE CASE SIMULATION (1) </vt:lpstr>
      <vt:lpstr>USE CASE SIMULATION (2) </vt:lpstr>
      <vt:lpstr>USE CASE SIMULATION (3) </vt:lpstr>
      <vt:lpstr>מצגת של PowerPoint</vt:lpstr>
      <vt:lpstr>USE CASE SIMULATION (4) </vt:lpstr>
      <vt:lpstr>מצגת של PowerPoint</vt:lpstr>
      <vt:lpstr>USE CASE SIMULATION (4) </vt:lpstr>
      <vt:lpstr>מצגת של PowerPoint</vt:lpstr>
      <vt:lpstr>מצגת של PowerPoint</vt:lpstr>
      <vt:lpstr>The things we’ve learned</vt:lpstr>
      <vt:lpstr>What’s next ?</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service ordering between international service  providers for hybrid and NFV services</dc:title>
  <dc:creator>Wissam Abu Sinni</dc:creator>
  <cp:lastModifiedBy>Wissam Abu Sinni</cp:lastModifiedBy>
  <cp:revision>25</cp:revision>
  <dcterms:created xsi:type="dcterms:W3CDTF">2017-06-25T11:23:39Z</dcterms:created>
  <dcterms:modified xsi:type="dcterms:W3CDTF">2017-06-30T14:49:26Z</dcterms:modified>
</cp:coreProperties>
</file>