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6" r:id="rId3"/>
    <p:sldId id="267" r:id="rId4"/>
    <p:sldId id="262" r:id="rId5"/>
    <p:sldId id="261" r:id="rId6"/>
    <p:sldId id="268" r:id="rId7"/>
    <p:sldId id="269" r:id="rId8"/>
    <p:sldId id="263" r:id="rId9"/>
    <p:sldId id="264" r:id="rId10"/>
    <p:sldId id="270" r:id="rId11"/>
    <p:sldId id="271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2A1A-A40E-4C05-94B4-B1E729C5F7F5}" type="datetimeFigureOut">
              <a:rPr lang="en-US" smtClean="0"/>
              <a:t>22/8/2016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A42-146F-44FF-AA5D-538522E7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8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2A1A-A40E-4C05-94B4-B1E729C5F7F5}" type="datetimeFigureOut">
              <a:rPr lang="en-US" smtClean="0"/>
              <a:t>22/8/2016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A42-146F-44FF-AA5D-538522E7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2A1A-A40E-4C05-94B4-B1E729C5F7F5}" type="datetimeFigureOut">
              <a:rPr lang="en-US" smtClean="0"/>
              <a:t>22/8/2016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A42-146F-44FF-AA5D-538522E7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2A1A-A40E-4C05-94B4-B1E729C5F7F5}" type="datetimeFigureOut">
              <a:rPr lang="en-US" smtClean="0"/>
              <a:t>22/8/2016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A42-146F-44FF-AA5D-538522E7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4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2A1A-A40E-4C05-94B4-B1E729C5F7F5}" type="datetimeFigureOut">
              <a:rPr lang="en-US" smtClean="0"/>
              <a:t>22/8/2016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A42-146F-44FF-AA5D-538522E7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2A1A-A40E-4C05-94B4-B1E729C5F7F5}" type="datetimeFigureOut">
              <a:rPr lang="en-US" smtClean="0"/>
              <a:t>22/8/2016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A42-146F-44FF-AA5D-538522E7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2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2A1A-A40E-4C05-94B4-B1E729C5F7F5}" type="datetimeFigureOut">
              <a:rPr lang="en-US" smtClean="0"/>
              <a:t>22/8/2016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A42-146F-44FF-AA5D-538522E7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2A1A-A40E-4C05-94B4-B1E729C5F7F5}" type="datetimeFigureOut">
              <a:rPr lang="en-US" smtClean="0"/>
              <a:t>22/8/2016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A42-146F-44FF-AA5D-538522E7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2A1A-A40E-4C05-94B4-B1E729C5F7F5}" type="datetimeFigureOut">
              <a:rPr lang="en-US" smtClean="0"/>
              <a:t>22/8/2016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A42-146F-44FF-AA5D-538522E7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2A1A-A40E-4C05-94B4-B1E729C5F7F5}" type="datetimeFigureOut">
              <a:rPr lang="en-US" smtClean="0"/>
              <a:t>22/8/2016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A42-146F-44FF-AA5D-538522E7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7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2A1A-A40E-4C05-94B4-B1E729C5F7F5}" type="datetimeFigureOut">
              <a:rPr lang="en-US" smtClean="0"/>
              <a:t>22/8/2016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A42-146F-44FF-AA5D-538522E7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E2A1A-A40E-4C05-94B4-B1E729C5F7F5}" type="datetimeFigureOut">
              <a:rPr lang="en-US" smtClean="0"/>
              <a:t>22/8/2016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CA42-146F-44FF-AA5D-538522E7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4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" y="614934"/>
            <a:ext cx="7964424" cy="5628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1809" y="2190597"/>
            <a:ext cx="143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frequency of 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397" y="2190597"/>
            <a:ext cx="82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gamma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7024" y="2190597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mean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586" y="4053254"/>
            <a:ext cx="114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variance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7110" y="4053254"/>
            <a:ext cx="123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skewness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2954" y="4053254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k</a:t>
            </a:r>
            <a:r>
              <a:rPr lang="en-US" sz="1600" dirty="0" smtClean="0">
                <a:latin typeface="Cambria" panose="02040503050406030204" pitchFamily="18" charset="0"/>
              </a:rPr>
              <a:t>urtosis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975" y="5926150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Colless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0670" y="5926150"/>
            <a:ext cx="1283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Sackin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20598" y="2981422"/>
            <a:ext cx="24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Frequency distribution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6123" y="103651"/>
            <a:ext cx="278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Asymmetric </a:t>
            </a:r>
            <a:r>
              <a:rPr lang="en-US" sz="1600" dirty="0" smtClean="0">
                <a:latin typeface="Cambria" panose="02040503050406030204" pitchFamily="18" charset="0"/>
              </a:rPr>
              <a:t>speciation t  = 50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6983" y="5926150"/>
            <a:ext cx="147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</a:t>
            </a:r>
            <a:r>
              <a:rPr lang="en-US" sz="1600" dirty="0" smtClean="0">
                <a:latin typeface="Cambria" panose="02040503050406030204" pitchFamily="18" charset="0"/>
              </a:rPr>
              <a:t>elative tip age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64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" y="614934"/>
            <a:ext cx="7964424" cy="5628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1809" y="2190597"/>
            <a:ext cx="143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frequency of 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397" y="2190597"/>
            <a:ext cx="82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gamma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7024" y="2190597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mean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586" y="4053254"/>
            <a:ext cx="114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variance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7110" y="4053254"/>
            <a:ext cx="123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skewness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2954" y="4053254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k</a:t>
            </a:r>
            <a:r>
              <a:rPr lang="en-US" sz="1600" dirty="0" smtClean="0">
                <a:latin typeface="Cambria" panose="02040503050406030204" pitchFamily="18" charset="0"/>
              </a:rPr>
              <a:t>urtosis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975" y="5926150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Colless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0670" y="5926150"/>
            <a:ext cx="1283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Sackin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20598" y="2981422"/>
            <a:ext cx="24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Frequency distribution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6123" y="103651"/>
            <a:ext cx="2713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Asymmetric </a:t>
            </a:r>
            <a:r>
              <a:rPr lang="en-US" sz="1600" dirty="0" smtClean="0">
                <a:latin typeface="Cambria" panose="02040503050406030204" pitchFamily="18" charset="0"/>
              </a:rPr>
              <a:t>extinction t = 60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6983" y="5926150"/>
            <a:ext cx="147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</a:t>
            </a:r>
            <a:r>
              <a:rPr lang="en-US" sz="1600" dirty="0" smtClean="0">
                <a:latin typeface="Cambria" panose="02040503050406030204" pitchFamily="18" charset="0"/>
              </a:rPr>
              <a:t>elative tip age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" y="614934"/>
            <a:ext cx="7964424" cy="5628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1809" y="2190597"/>
            <a:ext cx="143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frequency of 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397" y="2190597"/>
            <a:ext cx="82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gamma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7024" y="2190597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mean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586" y="4053254"/>
            <a:ext cx="114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variance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7110" y="4053254"/>
            <a:ext cx="123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skewness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2954" y="4053254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k</a:t>
            </a:r>
            <a:r>
              <a:rPr lang="en-US" sz="1600" dirty="0" smtClean="0">
                <a:latin typeface="Cambria" panose="02040503050406030204" pitchFamily="18" charset="0"/>
              </a:rPr>
              <a:t>urtosis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975" y="5926150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Colless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0670" y="5926150"/>
            <a:ext cx="1283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Sackin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20598" y="2981422"/>
            <a:ext cx="24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Frequency distribution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6123" y="103651"/>
            <a:ext cx="2713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Asymmetric </a:t>
            </a:r>
            <a:r>
              <a:rPr lang="en-US" sz="1600" dirty="0" smtClean="0">
                <a:latin typeface="Cambria" panose="02040503050406030204" pitchFamily="18" charset="0"/>
              </a:rPr>
              <a:t>extinction t = 80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6983" y="5926150"/>
            <a:ext cx="147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</a:t>
            </a:r>
            <a:r>
              <a:rPr lang="en-US" sz="1600" dirty="0" smtClean="0">
                <a:latin typeface="Cambria" panose="02040503050406030204" pitchFamily="18" charset="0"/>
              </a:rPr>
              <a:t>elative tip age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1" y="614934"/>
            <a:ext cx="7850397" cy="5628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03608" y="1276196"/>
            <a:ext cx="143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frequency of 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962101" y="1242743"/>
            <a:ext cx="82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gamma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5684636" y="127619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mean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2170" y="3138853"/>
            <a:ext cx="114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variance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757815" y="3105400"/>
            <a:ext cx="123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skewness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5570566" y="3138853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k</a:t>
            </a:r>
            <a:r>
              <a:rPr lang="en-US" sz="1600" dirty="0" smtClean="0">
                <a:latin typeface="Cambria" panose="02040503050406030204" pitchFamily="18" charset="0"/>
              </a:rPr>
              <a:t>urtosis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6989" y="5112108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Colless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734827" y="5089806"/>
            <a:ext cx="1283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Sackin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6123" y="103651"/>
            <a:ext cx="237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Asymmetric colonization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388048" y="5123259"/>
            <a:ext cx="147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</a:t>
            </a:r>
            <a:r>
              <a:rPr lang="en-US" sz="1600" dirty="0" smtClean="0">
                <a:latin typeface="Cambria" panose="02040503050406030204" pitchFamily="18" charset="0"/>
              </a:rPr>
              <a:t>elative tip age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4121" y="2163875"/>
            <a:ext cx="15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tips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74121" y="4084075"/>
            <a:ext cx="15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tips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55648" y="6030912"/>
            <a:ext cx="15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" y="614934"/>
            <a:ext cx="7964424" cy="5628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1809" y="2190597"/>
            <a:ext cx="143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frequency of 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397" y="2190597"/>
            <a:ext cx="82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gamma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7024" y="2190597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mean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586" y="4053254"/>
            <a:ext cx="114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variance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7110" y="4053254"/>
            <a:ext cx="123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skewness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2954" y="4053254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k</a:t>
            </a:r>
            <a:r>
              <a:rPr lang="en-US" sz="1600" dirty="0" smtClean="0">
                <a:latin typeface="Cambria" panose="02040503050406030204" pitchFamily="18" charset="0"/>
              </a:rPr>
              <a:t>urtosis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975" y="5926150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Colless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0670" y="5926150"/>
            <a:ext cx="1283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Sackin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20598" y="2981422"/>
            <a:ext cx="24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Frequency distribution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6123" y="103651"/>
            <a:ext cx="278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Asymmetric </a:t>
            </a:r>
            <a:r>
              <a:rPr lang="en-US" sz="1600" dirty="0" smtClean="0">
                <a:latin typeface="Cambria" panose="02040503050406030204" pitchFamily="18" charset="0"/>
              </a:rPr>
              <a:t>speciation t  = 60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6983" y="5926150"/>
            <a:ext cx="147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</a:t>
            </a:r>
            <a:r>
              <a:rPr lang="en-US" sz="1600" dirty="0" smtClean="0">
                <a:latin typeface="Cambria" panose="02040503050406030204" pitchFamily="18" charset="0"/>
              </a:rPr>
              <a:t>elative tip age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9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" y="614934"/>
            <a:ext cx="7964424" cy="5628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1809" y="2190597"/>
            <a:ext cx="143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frequency of 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397" y="2190597"/>
            <a:ext cx="82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gamma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7024" y="2190597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mean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586" y="4053254"/>
            <a:ext cx="114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variance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7110" y="4053254"/>
            <a:ext cx="123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skewness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2954" y="4053254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k</a:t>
            </a:r>
            <a:r>
              <a:rPr lang="en-US" sz="1600" dirty="0" smtClean="0">
                <a:latin typeface="Cambria" panose="02040503050406030204" pitchFamily="18" charset="0"/>
              </a:rPr>
              <a:t>urtosis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975" y="5926150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Colless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0670" y="5926150"/>
            <a:ext cx="1283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Sackin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20598" y="2981422"/>
            <a:ext cx="24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Frequency distribution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6123" y="103651"/>
            <a:ext cx="278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Asymmetric </a:t>
            </a:r>
            <a:r>
              <a:rPr lang="en-US" sz="1600" dirty="0" smtClean="0">
                <a:latin typeface="Cambria" panose="02040503050406030204" pitchFamily="18" charset="0"/>
              </a:rPr>
              <a:t>speciation t  = 80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6983" y="5926150"/>
            <a:ext cx="147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</a:t>
            </a:r>
            <a:r>
              <a:rPr lang="en-US" sz="1600" dirty="0" smtClean="0">
                <a:latin typeface="Cambria" panose="02040503050406030204" pitchFamily="18" charset="0"/>
              </a:rPr>
              <a:t>elative tip age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29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1" y="614934"/>
            <a:ext cx="7850398" cy="5628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03608" y="1276196"/>
            <a:ext cx="143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frequency of 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962101" y="1242743"/>
            <a:ext cx="82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gamma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5684636" y="127619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mean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2170" y="3138853"/>
            <a:ext cx="114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variance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757815" y="3105400"/>
            <a:ext cx="123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skewness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5570566" y="3138853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k</a:t>
            </a:r>
            <a:r>
              <a:rPr lang="en-US" sz="1600" dirty="0" smtClean="0">
                <a:latin typeface="Cambria" panose="02040503050406030204" pitchFamily="18" charset="0"/>
              </a:rPr>
              <a:t>urtosis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6989" y="5112108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Colless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734827" y="5089806"/>
            <a:ext cx="1283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Sackin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6123" y="103651"/>
            <a:ext cx="219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Asymmetric speciation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388048" y="5123259"/>
            <a:ext cx="147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</a:t>
            </a:r>
            <a:r>
              <a:rPr lang="en-US" sz="1600" dirty="0" smtClean="0">
                <a:latin typeface="Cambria" panose="02040503050406030204" pitchFamily="18" charset="0"/>
              </a:rPr>
              <a:t>elative tip age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4121" y="2163875"/>
            <a:ext cx="15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tips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74121" y="4084075"/>
            <a:ext cx="15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tips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55648" y="6030912"/>
            <a:ext cx="15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3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" y="614934"/>
            <a:ext cx="7964424" cy="5628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1809" y="2190597"/>
            <a:ext cx="143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frequency of 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397" y="2190597"/>
            <a:ext cx="82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gamma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7024" y="2190597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mean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586" y="4053254"/>
            <a:ext cx="114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variance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7110" y="4053254"/>
            <a:ext cx="123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skewness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2954" y="4053254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k</a:t>
            </a:r>
            <a:r>
              <a:rPr lang="en-US" sz="1600" dirty="0" smtClean="0">
                <a:latin typeface="Cambria" panose="02040503050406030204" pitchFamily="18" charset="0"/>
              </a:rPr>
              <a:t>urtosis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975" y="5926150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Colless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0670" y="5926150"/>
            <a:ext cx="1283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Sackin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20598" y="2981422"/>
            <a:ext cx="24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Frequency distribution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6123" y="103651"/>
            <a:ext cx="291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Asymmetric </a:t>
            </a:r>
            <a:r>
              <a:rPr lang="en-US" sz="1600" dirty="0" smtClean="0">
                <a:latin typeface="Cambria" panose="02040503050406030204" pitchFamily="18" charset="0"/>
              </a:rPr>
              <a:t>colonization t = 50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6983" y="5926150"/>
            <a:ext cx="147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</a:t>
            </a:r>
            <a:r>
              <a:rPr lang="en-US" sz="1600" dirty="0" smtClean="0">
                <a:latin typeface="Cambria" panose="02040503050406030204" pitchFamily="18" charset="0"/>
              </a:rPr>
              <a:t>elative tip age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" y="614934"/>
            <a:ext cx="7964424" cy="5628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1809" y="2190597"/>
            <a:ext cx="143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frequency of 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397" y="2190597"/>
            <a:ext cx="82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gamma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7024" y="2190597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mean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586" y="4053254"/>
            <a:ext cx="114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variance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7110" y="4053254"/>
            <a:ext cx="123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skewness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2954" y="4053254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k</a:t>
            </a:r>
            <a:r>
              <a:rPr lang="en-US" sz="1600" dirty="0" smtClean="0">
                <a:latin typeface="Cambria" panose="02040503050406030204" pitchFamily="18" charset="0"/>
              </a:rPr>
              <a:t>urtosis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975" y="5926150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Colless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0670" y="5926150"/>
            <a:ext cx="1283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Sackin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20598" y="2981422"/>
            <a:ext cx="24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Frequency distribution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6123" y="103651"/>
            <a:ext cx="291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Asymmetric </a:t>
            </a:r>
            <a:r>
              <a:rPr lang="en-US" sz="1600" dirty="0" smtClean="0">
                <a:latin typeface="Cambria" panose="02040503050406030204" pitchFamily="18" charset="0"/>
              </a:rPr>
              <a:t>colonization t = 60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6983" y="5926150"/>
            <a:ext cx="147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</a:t>
            </a:r>
            <a:r>
              <a:rPr lang="en-US" sz="1600" dirty="0" smtClean="0">
                <a:latin typeface="Cambria" panose="02040503050406030204" pitchFamily="18" charset="0"/>
              </a:rPr>
              <a:t>elative tip age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8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" y="614934"/>
            <a:ext cx="7964424" cy="5628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1809" y="2190597"/>
            <a:ext cx="143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frequency of 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397" y="2190597"/>
            <a:ext cx="82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gamma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7024" y="2190597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mean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586" y="4053254"/>
            <a:ext cx="114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variance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7110" y="4053254"/>
            <a:ext cx="123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skewness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2954" y="4053254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k</a:t>
            </a:r>
            <a:r>
              <a:rPr lang="en-US" sz="1600" dirty="0" smtClean="0">
                <a:latin typeface="Cambria" panose="02040503050406030204" pitchFamily="18" charset="0"/>
              </a:rPr>
              <a:t>urtosis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975" y="5926150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Colless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0670" y="5926150"/>
            <a:ext cx="1283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Sackin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20598" y="2981422"/>
            <a:ext cx="24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Frequency distribution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6123" y="103651"/>
            <a:ext cx="291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Asymmetric </a:t>
            </a:r>
            <a:r>
              <a:rPr lang="en-US" sz="1600" dirty="0" smtClean="0">
                <a:latin typeface="Cambria" panose="02040503050406030204" pitchFamily="18" charset="0"/>
              </a:rPr>
              <a:t>colonization t = 80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6983" y="5926150"/>
            <a:ext cx="147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</a:t>
            </a:r>
            <a:r>
              <a:rPr lang="en-US" sz="1600" dirty="0" smtClean="0">
                <a:latin typeface="Cambria" panose="02040503050406030204" pitchFamily="18" charset="0"/>
              </a:rPr>
              <a:t>elative tip age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1" y="614934"/>
            <a:ext cx="7850398" cy="5628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03608" y="1276196"/>
            <a:ext cx="143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frequency of 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962101" y="1242743"/>
            <a:ext cx="82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gamma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5684636" y="127619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mean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2170" y="3138853"/>
            <a:ext cx="114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variance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757815" y="3105400"/>
            <a:ext cx="123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skewness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5570566" y="3138853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k</a:t>
            </a:r>
            <a:r>
              <a:rPr lang="en-US" sz="1600" dirty="0" smtClean="0">
                <a:latin typeface="Cambria" panose="02040503050406030204" pitchFamily="18" charset="0"/>
              </a:rPr>
              <a:t>urtosis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6989" y="5112108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Colless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734827" y="5089806"/>
            <a:ext cx="1283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Sackin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6123" y="103651"/>
            <a:ext cx="237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Asymmetric colonization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388048" y="5123259"/>
            <a:ext cx="147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</a:t>
            </a:r>
            <a:r>
              <a:rPr lang="en-US" sz="1600" dirty="0" smtClean="0">
                <a:latin typeface="Cambria" panose="02040503050406030204" pitchFamily="18" charset="0"/>
              </a:rPr>
              <a:t>elative tip age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4121" y="2163875"/>
            <a:ext cx="15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tips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74121" y="4084075"/>
            <a:ext cx="15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tips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55648" y="6030912"/>
            <a:ext cx="15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" y="614934"/>
            <a:ext cx="7964424" cy="5628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1809" y="2190597"/>
            <a:ext cx="143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frequency of 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397" y="2190597"/>
            <a:ext cx="82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gamma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7024" y="2190597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mean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586" y="4053254"/>
            <a:ext cx="114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variance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7110" y="4053254"/>
            <a:ext cx="123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skewness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2954" y="4053254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k</a:t>
            </a:r>
            <a:r>
              <a:rPr lang="en-US" sz="1600" dirty="0" smtClean="0">
                <a:latin typeface="Cambria" panose="02040503050406030204" pitchFamily="18" charset="0"/>
              </a:rPr>
              <a:t>urtosis </a:t>
            </a:r>
            <a:r>
              <a:rPr lang="en-US" sz="1600" dirty="0" err="1" smtClean="0">
                <a:latin typeface="Cambria" panose="02040503050406030204" pitchFamily="18" charset="0"/>
              </a:rPr>
              <a:t>bl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975" y="5926150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Colless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0670" y="5926150"/>
            <a:ext cx="1283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</a:rPr>
              <a:t>Sackin</a:t>
            </a:r>
            <a:r>
              <a:rPr lang="en-US" sz="1600" dirty="0" smtClean="0">
                <a:latin typeface="Cambria" panose="02040503050406030204" pitchFamily="18" charset="0"/>
              </a:rPr>
              <a:t> index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20598" y="2981422"/>
            <a:ext cx="24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Frequency distribution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6123" y="103651"/>
            <a:ext cx="2713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Asymmetric </a:t>
            </a:r>
            <a:r>
              <a:rPr lang="en-US" sz="1600" dirty="0" smtClean="0">
                <a:latin typeface="Cambria" panose="02040503050406030204" pitchFamily="18" charset="0"/>
              </a:rPr>
              <a:t>extinction t = 50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6983" y="5926150"/>
            <a:ext cx="147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</a:t>
            </a:r>
            <a:r>
              <a:rPr lang="en-US" sz="1600" dirty="0" smtClean="0">
                <a:latin typeface="Cambria" panose="02040503050406030204" pitchFamily="18" charset="0"/>
              </a:rPr>
              <a:t>elative tip age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324</Words>
  <Application>Microsoft Office PowerPoint</Application>
  <PresentationFormat>On-screen Show 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Tanjona Ramiadantsoa</dc:creator>
  <cp:lastModifiedBy>Tanjona Ramiadantsoa</cp:lastModifiedBy>
  <cp:revision>7</cp:revision>
  <dcterms:created xsi:type="dcterms:W3CDTF">2016-08-20T20:19:26Z</dcterms:created>
  <dcterms:modified xsi:type="dcterms:W3CDTF">2016-08-22T14:46:41Z</dcterms:modified>
</cp:coreProperties>
</file>