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3" r:id="rId2"/>
    <p:sldId id="264" r:id="rId3"/>
    <p:sldId id="256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68802" autoAdjust="0"/>
  </p:normalViewPr>
  <p:slideViewPr>
    <p:cSldViewPr snapToGrid="0">
      <p:cViewPr varScale="1">
        <p:scale>
          <a:sx n="45" d="100"/>
          <a:sy n="45" d="100"/>
        </p:scale>
        <p:origin x="1485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9A119-9587-4BAF-8600-E8138F86BBBE}" type="datetimeFigureOut">
              <a:rPr lang="en-US" smtClean="0"/>
              <a:t>15/02/2016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64D382-BCC3-48FB-A706-F28479336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27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Net energy gain for different values</a:t>
            </a:r>
            <a:r>
              <a:rPr lang="en-US" baseline="0" dirty="0" smtClean="0"/>
              <a:t> of b_3</a:t>
            </a:r>
          </a:p>
          <a:p>
            <a:pPr marL="228600" indent="-228600">
              <a:buAutoNum type="alphaLcParenR"/>
            </a:pPr>
            <a:r>
              <a:rPr lang="en-US" baseline="0" dirty="0" smtClean="0"/>
              <a:t>Time is limiting (0.5 hours)</a:t>
            </a:r>
          </a:p>
          <a:p>
            <a:pPr marL="228600" indent="-228600">
              <a:buAutoNum type="alphaLcParenR"/>
            </a:pPr>
            <a:r>
              <a:rPr lang="en-US" baseline="0" dirty="0" smtClean="0"/>
              <a:t>Resource is limiting (20 gram)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4D382-BCC3-48FB-A706-F284793368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7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</a:t>
            </a:r>
            <a:r>
              <a:rPr lang="en-US" baseline="0" dirty="0" smtClean="0"/>
              <a:t>et energy gain as a function of body size for different resource quality (epsilon)</a:t>
            </a:r>
          </a:p>
          <a:p>
            <a:pPr marL="228600" indent="-228600">
              <a:buAutoNum type="alphaLcParenR"/>
            </a:pPr>
            <a:r>
              <a:rPr lang="en-US" baseline="0" dirty="0" smtClean="0"/>
              <a:t>Shaded regions show conditions where the net energy gain is maximized for intermediate body size given that resource quality (horizontal line) falls within. (blue = 15 , red = 35).</a:t>
            </a:r>
          </a:p>
          <a:p>
            <a:pPr marL="228600" indent="-228600">
              <a:buAutoNum type="alphaLcParenR"/>
            </a:pPr>
            <a:r>
              <a:rPr lang="en-US" baseline="0" dirty="0" smtClean="0"/>
              <a:t>Example of patterns of energy gain from a)</a:t>
            </a:r>
          </a:p>
          <a:p>
            <a:pPr marL="0" indent="0">
              <a:buNone/>
            </a:pPr>
            <a:r>
              <a:rPr lang="en-US" baseline="0" dirty="0" smtClean="0"/>
              <a:t>Other parameters: b3 = 0.5, foraging time = 1hour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4D382-BCC3-48FB-A706-F2847933687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043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Minimum</a:t>
            </a:r>
            <a:r>
              <a:rPr lang="en-US" baseline="0" dirty="0" smtClean="0"/>
              <a:t> environmental temperature for warm-up to succeed.</a:t>
            </a:r>
            <a:endParaRPr lang="en-US" dirty="0" smtClean="0"/>
          </a:p>
          <a:p>
            <a:pPr marL="228600" indent="-228600">
              <a:buAutoNum type="alphaLcParenR"/>
            </a:pPr>
            <a:r>
              <a:rPr lang="en-US" dirty="0" smtClean="0"/>
              <a:t>Ectotherm:</a:t>
            </a:r>
            <a:r>
              <a:rPr lang="en-US" baseline="0" dirty="0" smtClean="0"/>
              <a:t> f</a:t>
            </a:r>
            <a:r>
              <a:rPr lang="en-US" dirty="0" smtClean="0"/>
              <a:t>ree convection, conductance</a:t>
            </a:r>
            <a:r>
              <a:rPr lang="en-US" baseline="0" dirty="0" smtClean="0"/>
              <a:t> is low (0.1).</a:t>
            </a:r>
          </a:p>
          <a:p>
            <a:pPr marL="228600" indent="-228600">
              <a:buAutoNum type="alphaLcParenR"/>
            </a:pPr>
            <a:r>
              <a:rPr lang="en-US" baseline="0" dirty="0" smtClean="0"/>
              <a:t>Ectotherm: laminar convection, conductance is default (1)</a:t>
            </a:r>
          </a:p>
          <a:p>
            <a:pPr marL="228600" indent="-228600">
              <a:buAutoNum type="alphaLcParenR"/>
            </a:pPr>
            <a:r>
              <a:rPr lang="en-US" baseline="0" dirty="0" smtClean="0"/>
              <a:t>Endotherm: laminar convection (aw = 1.25)</a:t>
            </a:r>
          </a:p>
          <a:p>
            <a:pPr marL="0" indent="0">
              <a:buNone/>
            </a:pPr>
            <a:r>
              <a:rPr lang="en-US" dirty="0" smtClean="0"/>
              <a:t>Solar </a:t>
            </a:r>
            <a:r>
              <a:rPr lang="en-US" dirty="0" smtClean="0"/>
              <a:t>radiation was increased</a:t>
            </a:r>
            <a:r>
              <a:rPr lang="en-US" baseline="0" dirty="0" smtClean="0"/>
              <a:t> from 0 to 0.25 of maximum value during 6 hours. Temperature is fixed. Wind speed </a:t>
            </a:r>
            <a:r>
              <a:rPr lang="en-US" baseline="0" dirty="0" smtClean="0"/>
              <a:t>0.1 </a:t>
            </a:r>
            <a:r>
              <a:rPr lang="en-US" baseline="0" dirty="0" smtClean="0"/>
              <a:t>m/s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4D382-BCC3-48FB-A706-F284793368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384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Duration</a:t>
            </a:r>
            <a:r>
              <a:rPr lang="en-US" baseline="0" dirty="0" smtClean="0"/>
              <a:t> of warm- up time as a function of when warm-up starts.</a:t>
            </a:r>
          </a:p>
          <a:p>
            <a:pPr marL="0" indent="0">
              <a:buNone/>
            </a:pPr>
            <a:r>
              <a:rPr lang="en-US" baseline="0" dirty="0" smtClean="0"/>
              <a:t>In a) and b) thickest, thick, thin, and dashed denotes body size z = 10, 1, 0.1, 0.01</a:t>
            </a:r>
          </a:p>
          <a:p>
            <a:pPr marL="0" indent="0">
              <a:buNone/>
            </a:pPr>
            <a:r>
              <a:rPr lang="en-US" baseline="0" dirty="0" smtClean="0"/>
              <a:t>In c) Thick, thin, and dashed denote high, medium, and low conductance between the rest-of-the-body and the thorax.</a:t>
            </a:r>
          </a:p>
          <a:p>
            <a:pPr marL="0" indent="0">
              <a:buNone/>
            </a:pPr>
            <a:r>
              <a:rPr lang="en-US" baseline="0" dirty="0" smtClean="0"/>
              <a:t>Other parameters: temperature at sunrise = 15 and peaks at 30 at the middle of the afternoon.</a:t>
            </a:r>
          </a:p>
          <a:p>
            <a:pPr marL="0" indent="0">
              <a:buNone/>
            </a:pPr>
            <a:r>
              <a:rPr lang="en-US" baseline="0" dirty="0" smtClean="0"/>
              <a:t>aw = 1.25 for the endotherm, rK2 = 0.1 all the time. </a:t>
            </a:r>
          </a:p>
          <a:p>
            <a:pPr marL="0" indent="0">
              <a:buNone/>
            </a:pPr>
            <a:r>
              <a:rPr lang="en-US" baseline="0" dirty="0" smtClean="0"/>
              <a:t>Latitude  =30, day = 72.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4D382-BCC3-48FB-A706-F2847933687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46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Niche</a:t>
            </a:r>
            <a:r>
              <a:rPr lang="en-US" baseline="0" dirty="0" smtClean="0"/>
              <a:t> shape as a function of temperature during one day.</a:t>
            </a:r>
          </a:p>
          <a:p>
            <a:pPr marL="228600" indent="-228600">
              <a:buAutoNum type="alphaLcParenR"/>
            </a:pPr>
            <a:r>
              <a:rPr lang="en-US" baseline="0" dirty="0" smtClean="0"/>
              <a:t>No warm-up, high resource availability (30 gram), and constant temperature</a:t>
            </a:r>
          </a:p>
          <a:p>
            <a:pPr marL="228600" indent="-228600">
              <a:buAutoNum type="alphaLcParenR"/>
            </a:pPr>
            <a:r>
              <a:rPr lang="en-US" baseline="0" dirty="0" smtClean="0"/>
              <a:t>Resource availability is cut in half, no warm-up and constant temperature</a:t>
            </a:r>
          </a:p>
          <a:p>
            <a:pPr marL="228600" indent="-228600">
              <a:buAutoNum type="alphaLcParenR"/>
            </a:pPr>
            <a:r>
              <a:rPr lang="en-US" baseline="0" dirty="0" smtClean="0"/>
              <a:t>Warm-up is added but resource availability is restored to high</a:t>
            </a:r>
          </a:p>
          <a:p>
            <a:pPr marL="228600" indent="-228600">
              <a:buAutoNum type="alphaLcParenR"/>
            </a:pPr>
            <a:r>
              <a:rPr lang="en-US" baseline="0" dirty="0" smtClean="0"/>
              <a:t>Warm-up is added and temperature increases by 15 during the day which peaks at mid afternoon.</a:t>
            </a:r>
          </a:p>
          <a:p>
            <a:pPr marL="0" indent="0">
              <a:buNone/>
            </a:pPr>
            <a:r>
              <a:rPr lang="en-US" baseline="0" dirty="0" smtClean="0"/>
              <a:t>Other parameters: b3 = 1, b2 = b1  = 0.75, metabolic scope = 20, aw = 1.25.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4D382-BCC3-48FB-A706-F2847933687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547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CCFF-7F30-4EBF-8C9D-A17B7370DFFF}" type="datetimeFigureOut">
              <a:rPr lang="en-US" smtClean="0"/>
              <a:t>15/02/2016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848AA-A2F3-48B5-9C9F-A10506F4D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58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CCFF-7F30-4EBF-8C9D-A17B7370DFFF}" type="datetimeFigureOut">
              <a:rPr lang="en-US" smtClean="0"/>
              <a:t>15/02/2016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848AA-A2F3-48B5-9C9F-A10506F4D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15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CCFF-7F30-4EBF-8C9D-A17B7370DFFF}" type="datetimeFigureOut">
              <a:rPr lang="en-US" smtClean="0"/>
              <a:t>15/02/2016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848AA-A2F3-48B5-9C9F-A10506F4D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78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CCFF-7F30-4EBF-8C9D-A17B7370DFFF}" type="datetimeFigureOut">
              <a:rPr lang="en-US" smtClean="0"/>
              <a:t>15/02/2016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848AA-A2F3-48B5-9C9F-A10506F4D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374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CCFF-7F30-4EBF-8C9D-A17B7370DFFF}" type="datetimeFigureOut">
              <a:rPr lang="en-US" smtClean="0"/>
              <a:t>15/02/2016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848AA-A2F3-48B5-9C9F-A10506F4D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596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CCFF-7F30-4EBF-8C9D-A17B7370DFFF}" type="datetimeFigureOut">
              <a:rPr lang="en-US" smtClean="0"/>
              <a:t>15/02/2016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848AA-A2F3-48B5-9C9F-A10506F4D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12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CCFF-7F30-4EBF-8C9D-A17B7370DFFF}" type="datetimeFigureOut">
              <a:rPr lang="en-US" smtClean="0"/>
              <a:t>15/02/2016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848AA-A2F3-48B5-9C9F-A10506F4D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004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CCFF-7F30-4EBF-8C9D-A17B7370DFFF}" type="datetimeFigureOut">
              <a:rPr lang="en-US" smtClean="0"/>
              <a:t>15/02/2016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848AA-A2F3-48B5-9C9F-A10506F4D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92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CCFF-7F30-4EBF-8C9D-A17B7370DFFF}" type="datetimeFigureOut">
              <a:rPr lang="en-US" smtClean="0"/>
              <a:t>15/02/2016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848AA-A2F3-48B5-9C9F-A10506F4D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8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CCFF-7F30-4EBF-8C9D-A17B7370DFFF}" type="datetimeFigureOut">
              <a:rPr lang="en-US" smtClean="0"/>
              <a:t>15/02/2016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848AA-A2F3-48B5-9C9F-A10506F4D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707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CCFF-7F30-4EBF-8C9D-A17B7370DFFF}" type="datetimeFigureOut">
              <a:rPr lang="en-US" smtClean="0"/>
              <a:t>15/02/2016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848AA-A2F3-48B5-9C9F-A10506F4D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134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9CCFF-7F30-4EBF-8C9D-A17B7370DFFF}" type="datetimeFigureOut">
              <a:rPr lang="en-US" smtClean="0"/>
              <a:t>15/02/2016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848AA-A2F3-48B5-9C9F-A10506F4D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832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223" y="2039537"/>
            <a:ext cx="9171432" cy="25237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96916" y="4297620"/>
            <a:ext cx="2632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Body size in gram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574349" y="2861542"/>
            <a:ext cx="1332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Net gain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55734" y="1843533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18134" y="1868933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76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016" y="2080260"/>
            <a:ext cx="8887968" cy="26974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 rot="16200000">
                <a:off x="435828" y="3137750"/>
                <a:ext cx="1970860" cy="5854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acc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̃"/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acc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35828" y="3137750"/>
                <a:ext cx="1970860" cy="58548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689382" y="4628885"/>
            <a:ext cx="2632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Body size in gram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5537256" y="3005094"/>
            <a:ext cx="1332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Net gain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72680" y="4628884"/>
            <a:ext cx="2632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Body size in gram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82734" y="1843533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34134" y="1868933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232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rot="16200000">
            <a:off x="-856020" y="2913574"/>
            <a:ext cx="2991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Lowest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temperature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65855" y="4457623"/>
            <a:ext cx="2632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Body size in gram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858" y="2290541"/>
            <a:ext cx="10635013" cy="212826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814085" y="201149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29404" y="205031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354404" y="205031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557474" y="2419643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onvection: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4267" y="6265446"/>
            <a:ext cx="1314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Figure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107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786" y="2215008"/>
            <a:ext cx="9683101" cy="22096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-541680" y="2728909"/>
            <a:ext cx="28708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Total warm-up time </a:t>
            </a:r>
          </a:p>
          <a:p>
            <a:pPr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 hours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15916" y="4297620"/>
            <a:ext cx="4502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Timing of warm-up after sunrise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4267" y="6265446"/>
            <a:ext cx="1314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Figure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814085" y="192331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83404" y="192331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608404" y="192331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96936" y="176085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Ectotherm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10218" y="176085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Endotherm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00444" y="1399830"/>
            <a:ext cx="15568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Endotherm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with different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conductance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949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436" y="735954"/>
            <a:ext cx="8637536" cy="492077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92632" y="5627281"/>
            <a:ext cx="3900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Environmental temperature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 rot="16200000">
            <a:off x="81902" y="2793842"/>
            <a:ext cx="1332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Net gain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65204" y="519022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Halving resource availability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29204" y="519022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Default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54714" y="3196343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Adding warm-up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74108" y="3177280"/>
            <a:ext cx="2386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Variable temperature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29172" y="33435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32682" y="36662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54572" y="302675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58082" y="305902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4267" y="6265446"/>
            <a:ext cx="1314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Figure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343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2139</TotalTime>
  <Words>436</Words>
  <Application>Microsoft Office PowerPoint</Application>
  <PresentationFormat>Widescreen</PresentationFormat>
  <Paragraphs>69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Tanjona Ramiadantsoa</dc:creator>
  <cp:lastModifiedBy>Tanjona Ramiadantsoa</cp:lastModifiedBy>
  <cp:revision>34</cp:revision>
  <dcterms:created xsi:type="dcterms:W3CDTF">2015-12-28T19:11:26Z</dcterms:created>
  <dcterms:modified xsi:type="dcterms:W3CDTF">2016-02-16T21:37:14Z</dcterms:modified>
</cp:coreProperties>
</file>