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7" r:id="rId12"/>
    <p:sldId id="286" r:id="rId13"/>
    <p:sldId id="268" r:id="rId14"/>
    <p:sldId id="266" r:id="rId15"/>
    <p:sldId id="288" r:id="rId16"/>
    <p:sldId id="287" r:id="rId17"/>
    <p:sldId id="284" r:id="rId18"/>
  </p:sldIdLst>
  <p:sldSz cx="9144000" cy="5143500" type="screen16x9"/>
  <p:notesSz cx="6858000" cy="9144000"/>
  <p:embeddedFontLst>
    <p:embeddedFont>
      <p:font typeface="Barlow" panose="020B0604020202020204" charset="0"/>
      <p:regular r:id="rId20"/>
      <p:bold r:id="rId21"/>
      <p:italic r:id="rId22"/>
      <p:boldItalic r:id="rId23"/>
    </p:embeddedFont>
    <p:embeddedFont>
      <p:font typeface="Barlow Light"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Miriam Libre" panose="020B0604020202020204" charset="-79"/>
      <p:regular r:id="rId32"/>
      <p:bold r:id="rId33"/>
    </p:embeddedFont>
    <p:embeddedFont>
      <p:font typeface="Work Sans"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E2BCF5-3553-4A6A-890E-64EF0FD3577D}">
  <a:tblStyle styleId="{3DE2BCF5-3553-4A6A-890E-64EF0FD3577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567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00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130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_Toc31013629"/><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Ministry of Foreign Affairs-</a:t>
            </a:r>
            <a:br>
              <a:rPr lang="en-US" dirty="0"/>
            </a:br>
            <a:r>
              <a:rPr lang="en-US" dirty="0"/>
              <a:t>Application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1729975"/>
            <a:ext cx="35379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Design Document</a:t>
            </a:r>
            <a:endParaRPr dirty="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1" name="Google Shape;331;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 name="Text Placeholder 2">
            <a:extLst>
              <a:ext uri="{FF2B5EF4-FFF2-40B4-BE49-F238E27FC236}">
                <a16:creationId xmlns:a16="http://schemas.microsoft.com/office/drawing/2014/main" id="{E63651E6-43DA-444B-B01C-F780E8B0DC5A}"/>
              </a:ext>
            </a:extLst>
          </p:cNvPr>
          <p:cNvSpPr>
            <a:spLocks noGrp="1"/>
          </p:cNvSpPr>
          <p:nvPr>
            <p:ph type="body" idx="1"/>
          </p:nvPr>
        </p:nvSpPr>
        <p:spPr>
          <a:xfrm>
            <a:off x="453246" y="1532967"/>
            <a:ext cx="5081922" cy="1350415"/>
          </a:xfrm>
        </p:spPr>
        <p:txBody>
          <a:bodyPr/>
          <a:lstStyle/>
          <a:p>
            <a:r>
              <a:rPr lang="en-US" sz="2400" dirty="0">
                <a:solidFill>
                  <a:schemeClr val="accent2"/>
                </a:solidFill>
              </a:rPr>
              <a:t>Wireframes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065D3BEC-6CDB-48DA-830C-274CBE43DEB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4112" y="220662"/>
            <a:ext cx="8801100" cy="4702175"/>
          </a:xfrm>
          <a:prstGeom prst="rect">
            <a:avLst/>
          </a:prstGeom>
          <a:noFill/>
          <a:ln>
            <a:noFill/>
          </a:ln>
        </p:spPr>
      </p:pic>
    </p:spTree>
    <p:extLst>
      <p:ext uri="{BB962C8B-B14F-4D97-AF65-F5344CB8AC3E}">
        <p14:creationId xmlns:p14="http://schemas.microsoft.com/office/powerpoint/2010/main" val="343099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Mock-Ups</a:t>
            </a:r>
            <a:endParaRPr dirty="0"/>
          </a:p>
        </p:txBody>
      </p:sp>
      <p:sp>
        <p:nvSpPr>
          <p:cNvPr id="337" name="Google Shape;337;p2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descr="A screenshot of a cell phone&#10;&#10;Description automatically generated">
            <a:extLst>
              <a:ext uri="{FF2B5EF4-FFF2-40B4-BE49-F238E27FC236}">
                <a16:creationId xmlns:a16="http://schemas.microsoft.com/office/drawing/2014/main" id="{9CCB5D4C-17CD-4BFA-8B86-D86678573A35}"/>
              </a:ext>
            </a:extLst>
          </p:cNvPr>
          <p:cNvPicPr/>
          <p:nvPr/>
        </p:nvPicPr>
        <p:blipFill>
          <a:blip r:embed="rId4">
            <a:extLst>
              <a:ext uri="{28A0092B-C50C-407E-A947-70E740481C1C}">
                <a14:useLocalDpi xmlns:a14="http://schemas.microsoft.com/office/drawing/2010/main" val="0"/>
              </a:ext>
            </a:extLst>
          </a:blip>
          <a:stretch>
            <a:fillRect/>
          </a:stretch>
        </p:blipFill>
        <p:spPr>
          <a:xfrm>
            <a:off x="219456" y="207264"/>
            <a:ext cx="8705088" cy="47792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View Map</a:t>
            </a:r>
            <a:endParaRPr dirty="0"/>
          </a:p>
        </p:txBody>
      </p:sp>
      <p:sp>
        <p:nvSpPr>
          <p:cNvPr id="337" name="Google Shape;337;p2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89613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5" name="Picture 4">
            <a:extLst>
              <a:ext uri="{FF2B5EF4-FFF2-40B4-BE49-F238E27FC236}">
                <a16:creationId xmlns:a16="http://schemas.microsoft.com/office/drawing/2014/main" id="{DC51D2A6-A8EA-4F74-9842-672C058E276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2336" y="1358646"/>
            <a:ext cx="8339327" cy="2426208"/>
          </a:xfrm>
          <a:prstGeom prst="rect">
            <a:avLst/>
          </a:prstGeom>
          <a:noFill/>
          <a:ln>
            <a:noFill/>
          </a:ln>
        </p:spPr>
      </p:pic>
    </p:spTree>
    <p:extLst>
      <p:ext uri="{BB962C8B-B14F-4D97-AF65-F5344CB8AC3E}">
        <p14:creationId xmlns:p14="http://schemas.microsoft.com/office/powerpoint/2010/main" val="55638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5B0FE"/>
        </a:solidFill>
        <a:effectLst/>
      </p:bgPr>
    </p:bg>
    <p:spTree>
      <p:nvGrpSpPr>
        <p:cNvPr id="1" name="Shape 1061"/>
        <p:cNvGrpSpPr/>
        <p:nvPr/>
      </p:nvGrpSpPr>
      <p:grpSpPr>
        <a:xfrm>
          <a:off x="0" y="0"/>
          <a:ext cx="0" cy="0"/>
          <a:chOff x="0" y="0"/>
          <a:chExt cx="0" cy="0"/>
        </a:xfrm>
      </p:grpSpPr>
      <p:sp>
        <p:nvSpPr>
          <p:cNvPr id="1062" name="Google Shape;1062;p41"/>
          <p:cNvSpPr txBox="1"/>
          <p:nvPr/>
        </p:nvSpPr>
        <p:spPr>
          <a:xfrm>
            <a:off x="2898418" y="1881300"/>
            <a:ext cx="2819630" cy="69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a:latin typeface="Barlow Light"/>
                <a:ea typeface="Barlow Light"/>
                <a:cs typeface="Barlow Light"/>
                <a:sym typeface="Barlow Light"/>
              </a:rPr>
              <a:t>Thank You for listening</a:t>
            </a:r>
            <a:endParaRPr sz="2000" dirty="0">
              <a:latin typeface="Barlow Light"/>
              <a:ea typeface="Barlow Light"/>
              <a:cs typeface="Barlow Light"/>
              <a:sym typeface="Barlow Light"/>
            </a:endParaRPr>
          </a:p>
          <a:p>
            <a:pPr marL="0" lvl="0" indent="0" algn="l" rtl="0">
              <a:spcBef>
                <a:spcPts val="0"/>
              </a:spcBef>
              <a:spcAft>
                <a:spcPts val="0"/>
              </a:spcAft>
              <a:buNone/>
            </a:pPr>
            <a:endParaRPr sz="2000" dirty="0">
              <a:latin typeface="Barlow Light"/>
              <a:ea typeface="Barlow Light"/>
              <a:cs typeface="Barlow Light"/>
              <a:sym typeface="Barlow Light"/>
            </a:endParaRPr>
          </a:p>
          <a:p>
            <a:pPr marL="0" lvl="0" indent="0" algn="l" rtl="0">
              <a:spcBef>
                <a:spcPts val="0"/>
              </a:spcBef>
              <a:spcAft>
                <a:spcPts val="0"/>
              </a:spcAft>
              <a:buNone/>
            </a:pPr>
            <a:endParaRPr sz="2000" dirty="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sz="2000" dirty="0">
              <a:latin typeface="Barlow Light"/>
              <a:ea typeface="Barlow Light"/>
              <a:cs typeface="Barlow Light"/>
              <a:sym typeface="Barlow Light"/>
            </a:endParaRPr>
          </a:p>
          <a:p>
            <a:pPr marL="0" lvl="0" indent="0" algn="l" rtl="0">
              <a:spcBef>
                <a:spcPts val="0"/>
              </a:spcBef>
              <a:spcAft>
                <a:spcPts val="0"/>
              </a:spcAft>
              <a:buNone/>
            </a:pPr>
            <a:endParaRPr sz="2000" dirty="0">
              <a:latin typeface="Barlow Light"/>
              <a:ea typeface="Barlow Light"/>
              <a:cs typeface="Barlow Light"/>
              <a:sym typeface="Barlow Light"/>
            </a:endParaRPr>
          </a:p>
        </p:txBody>
      </p:sp>
      <p:sp>
        <p:nvSpPr>
          <p:cNvPr id="1065" name="Google Shape;1065;p4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r>
              <a:rPr lang="en-US" b="1" dirty="0"/>
              <a:t>Introduction</a:t>
            </a: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5" name="Text Placeholder 4">
            <a:extLst>
              <a:ext uri="{FF2B5EF4-FFF2-40B4-BE49-F238E27FC236}">
                <a16:creationId xmlns:a16="http://schemas.microsoft.com/office/drawing/2014/main" id="{7E49601B-C88C-46C4-8577-3B1D85366D8A}"/>
              </a:ext>
            </a:extLst>
          </p:cNvPr>
          <p:cNvSpPr>
            <a:spLocks noGrp="1"/>
          </p:cNvSpPr>
          <p:nvPr>
            <p:ph type="body" idx="2"/>
          </p:nvPr>
        </p:nvSpPr>
        <p:spPr>
          <a:xfrm>
            <a:off x="-198234" y="1586956"/>
            <a:ext cx="6449568" cy="3155100"/>
          </a:xfrm>
        </p:spPr>
        <p:txBody>
          <a:bodyPr/>
          <a:lstStyle/>
          <a:p>
            <a:r>
              <a:rPr lang="en-US" dirty="0"/>
              <a:t>The software development company based in Amman-Jordan that I work for as a software developer, has been awarded a project from an NGO(Non-Governmental Organization) that to help the government move faster towards their digital automation, and my company has been given multiple governmental ministries to choose from which are the Ministry of Health, Ministry of Finance, Ministry of Tourism, Ministry of Foreign affairs and finally the Ministry of Interior, and as the software developer I’ve been given upon, multiple of colleagues, and each one of us is required to come up with the application to solve it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800" y="708574"/>
            <a:ext cx="3297300" cy="1159800"/>
          </a:xfrm>
          <a:prstGeom prst="rect">
            <a:avLst/>
          </a:prstGeom>
        </p:spPr>
        <p:txBody>
          <a:bodyPr spcFirstLastPara="1" wrap="square" lIns="91425" tIns="91425" rIns="91425" bIns="91425" anchor="b" anchorCtr="0">
            <a:noAutofit/>
          </a:bodyPr>
          <a:lstStyle/>
          <a:p>
            <a:r>
              <a:rPr lang="en-US" b="1" dirty="0"/>
              <a:t>Scenario</a:t>
            </a:r>
            <a:br>
              <a:rPr lang="en-US" b="1" dirty="0"/>
            </a:br>
            <a:endParaRPr sz="6000" dirty="0"/>
          </a:p>
        </p:txBody>
      </p:sp>
      <p:sp>
        <p:nvSpPr>
          <p:cNvPr id="255" name="Google Shape;255;p15"/>
          <p:cNvSpPr txBox="1">
            <a:spLocks noGrp="1"/>
          </p:cNvSpPr>
          <p:nvPr>
            <p:ph type="subTitle" idx="4294967295"/>
          </p:nvPr>
        </p:nvSpPr>
        <p:spPr>
          <a:xfrm>
            <a:off x="685800" y="1639975"/>
            <a:ext cx="3297300" cy="315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p:txBody>
      </p:sp>
      <p:sp>
        <p:nvSpPr>
          <p:cNvPr id="256" name="Google Shape;256;p1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r>
              <a:rPr lang="en-US" b="1" dirty="0"/>
              <a:t>Problem definition and Solution</a:t>
            </a:r>
          </a:p>
        </p:txBody>
      </p:sp>
      <p:sp>
        <p:nvSpPr>
          <p:cNvPr id="262" name="Google Shape;262;p16"/>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won’t do both. </a:t>
            </a:r>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r>
              <a:rPr lang="en-US" b="1" dirty="0"/>
              <a:t>Algorithm Definition</a:t>
            </a:r>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pPr marL="0" lvl="0" indent="0" algn="l" eaLnBrk="0" fontAlgn="base" hangingPunct="0">
              <a:lnSpc>
                <a:spcPct val="100000"/>
              </a:lnSpc>
              <a:spcBef>
                <a:spcPct val="0"/>
              </a:spcBef>
              <a:spcAft>
                <a:spcPct val="0"/>
              </a:spcAft>
              <a:buClrTx/>
              <a:buSzTx/>
              <a:buNone/>
              <a:tabLst>
                <a:tab pos="419100" algn="l"/>
                <a:tab pos="5937250" algn="r"/>
              </a:tabLst>
            </a:pPr>
            <a:r>
              <a:rPr lang="en-US" altLang="en-US" i="0" dirty="0">
                <a:solidFill>
                  <a:schemeClr val="tx1"/>
                </a:solidFill>
                <a:latin typeface="Arial" panose="020B0604020202020204" pitchFamily="34" charset="0"/>
                <a:ea typeface="Times New Roman" panose="02020603050405020304" pitchFamily="18" charset="0"/>
                <a:cs typeface="Arial" panose="020B0604020202020204" pitchFamily="34" charset="0"/>
              </a:rPr>
              <a:t>Algorithm Types:</a:t>
            </a:r>
            <a:endParaRPr lang="en-US" altLang="en-US" sz="800" i="0" dirty="0">
              <a:solidFill>
                <a:schemeClr val="tx1"/>
              </a:solidFill>
              <a:latin typeface="Arial" panose="020B0604020202020204" pitchFamily="34" charset="0"/>
            </a:endParaRPr>
          </a:p>
          <a:p>
            <a:pPr marL="0" lvl="0" indent="0" algn="l" eaLnBrk="0" fontAlgn="base" hangingPunct="0">
              <a:lnSpc>
                <a:spcPct val="100000"/>
              </a:lnSpc>
              <a:spcBef>
                <a:spcPct val="0"/>
              </a:spcBef>
              <a:spcAft>
                <a:spcPct val="0"/>
              </a:spcAft>
              <a:buClrTx/>
              <a:buSzTx/>
              <a:buNone/>
              <a:tabLst>
                <a:tab pos="419100" algn="l"/>
                <a:tab pos="5937250" algn="r"/>
              </a:tabLst>
            </a:pPr>
            <a:r>
              <a:rPr lang="en-US" altLang="en-US" i="0" dirty="0">
                <a:solidFill>
                  <a:schemeClr val="tx1"/>
                </a:solidFill>
                <a:latin typeface="Arial" panose="020B0604020202020204" pitchFamily="34" charset="0"/>
                <a:ea typeface="Times New Roman" panose="02020603050405020304" pitchFamily="18" charset="0"/>
                <a:cs typeface="Arial" panose="020B0604020202020204" pitchFamily="34" charset="0"/>
              </a:rPr>
              <a:t>1.</a:t>
            </a:r>
            <a:r>
              <a:rPr lang="en-US" altLang="en-US" sz="2000" i="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altLang="en-US" i="0" dirty="0">
                <a:solidFill>
                  <a:schemeClr val="tx1"/>
                </a:solidFill>
                <a:ea typeface="Times New Roman" panose="02020603050405020304" pitchFamily="18" charset="0"/>
                <a:cs typeface="Arial" panose="020B0604020202020204" pitchFamily="34" charset="0"/>
              </a:rPr>
              <a:t>Simple Recursive Algorithms:</a:t>
            </a:r>
            <a:endParaRPr lang="en-US" altLang="en-US" sz="800" i="0" dirty="0">
              <a:solidFill>
                <a:schemeClr val="tx1"/>
              </a:solidFill>
              <a:latin typeface="Arial" panose="020B0604020202020204" pitchFamily="34" charset="0"/>
            </a:endParaRPr>
          </a:p>
          <a:p>
            <a:pPr marL="0" lvl="0" indent="0" algn="l" eaLnBrk="0" fontAlgn="base" hangingPunct="0">
              <a:lnSpc>
                <a:spcPct val="100000"/>
              </a:lnSpc>
              <a:spcBef>
                <a:spcPct val="0"/>
              </a:spcBef>
              <a:spcAft>
                <a:spcPct val="0"/>
              </a:spcAft>
              <a:buClrTx/>
              <a:buSzTx/>
              <a:buNone/>
              <a:tabLst>
                <a:tab pos="419100" algn="l"/>
                <a:tab pos="5937250" algn="r"/>
              </a:tabLst>
            </a:pPr>
            <a:r>
              <a:rPr lang="en-US" altLang="en-US" i="0" dirty="0">
                <a:solidFill>
                  <a:schemeClr val="tx1"/>
                </a:solidFill>
                <a:latin typeface="Arial" panose="020B0604020202020204" pitchFamily="34" charset="0"/>
                <a:ea typeface="Times New Roman" panose="02020603050405020304" pitchFamily="18" charset="0"/>
                <a:cs typeface="Arial" panose="020B0604020202020204" pitchFamily="34" charset="0"/>
              </a:rPr>
              <a:t>2.</a:t>
            </a:r>
            <a:r>
              <a:rPr lang="en-US" altLang="en-US" sz="2000" i="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altLang="en-US" i="0" dirty="0">
                <a:solidFill>
                  <a:schemeClr val="tx1"/>
                </a:solidFill>
                <a:ea typeface="Times New Roman" panose="02020603050405020304" pitchFamily="18" charset="0"/>
                <a:cs typeface="Arial" panose="020B0604020202020204" pitchFamily="34" charset="0"/>
              </a:rPr>
              <a:t>Backtracking Algorithms:</a:t>
            </a:r>
            <a:endParaRPr lang="en-US" altLang="en-US" sz="800" i="0" dirty="0">
              <a:solidFill>
                <a:schemeClr val="tx1"/>
              </a:solidFill>
              <a:latin typeface="Arial" panose="020B0604020202020204" pitchFamily="34" charset="0"/>
            </a:endParaRPr>
          </a:p>
          <a:p>
            <a:pPr marL="0" lvl="0" indent="0" algn="l" eaLnBrk="0" fontAlgn="base" hangingPunct="0">
              <a:lnSpc>
                <a:spcPct val="100000"/>
              </a:lnSpc>
              <a:spcBef>
                <a:spcPct val="0"/>
              </a:spcBef>
              <a:spcAft>
                <a:spcPct val="0"/>
              </a:spcAft>
              <a:buClrTx/>
              <a:buSzTx/>
              <a:buNone/>
              <a:tabLst>
                <a:tab pos="419100" algn="l"/>
                <a:tab pos="5937250" algn="r"/>
              </a:tabLst>
            </a:pPr>
            <a:r>
              <a:rPr lang="en-US" altLang="en-US" i="0" dirty="0">
                <a:solidFill>
                  <a:schemeClr val="tx1"/>
                </a:solidFill>
                <a:latin typeface="Arial" panose="020B0604020202020204" pitchFamily="34" charset="0"/>
                <a:ea typeface="Times New Roman" panose="02020603050405020304" pitchFamily="18" charset="0"/>
                <a:cs typeface="Arial" panose="020B0604020202020204" pitchFamily="34" charset="0"/>
              </a:rPr>
              <a:t>3.</a:t>
            </a:r>
            <a:r>
              <a:rPr lang="en-US" altLang="en-US" sz="2000" i="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altLang="en-US" i="0" dirty="0">
                <a:solidFill>
                  <a:schemeClr val="tx1"/>
                </a:solidFill>
                <a:ea typeface="Times New Roman" panose="02020603050405020304" pitchFamily="18" charset="0"/>
                <a:cs typeface="Arial" panose="020B0604020202020204" pitchFamily="34" charset="0"/>
              </a:rPr>
              <a:t>Divide and Conquer Algorithms:</a:t>
            </a:r>
            <a:endParaRPr lang="en-US" altLang="en-US" sz="800" i="0" dirty="0">
              <a:solidFill>
                <a:schemeClr val="tx1"/>
              </a:solidFill>
              <a:latin typeface="Arial" panose="020B0604020202020204" pitchFamily="34" charset="0"/>
            </a:endParaRPr>
          </a:p>
          <a:p>
            <a:pPr marL="0" lvl="0" indent="0" algn="l" eaLnBrk="0" fontAlgn="base" hangingPunct="0">
              <a:lnSpc>
                <a:spcPct val="100000"/>
              </a:lnSpc>
              <a:spcBef>
                <a:spcPct val="0"/>
              </a:spcBef>
              <a:spcAft>
                <a:spcPct val="0"/>
              </a:spcAft>
              <a:buClrTx/>
              <a:buSzTx/>
              <a:buNone/>
              <a:tabLst>
                <a:tab pos="419100" algn="l"/>
                <a:tab pos="5937250" algn="r"/>
              </a:tabLst>
            </a:pPr>
            <a:r>
              <a:rPr lang="en-US" altLang="en-US" i="0" dirty="0">
                <a:solidFill>
                  <a:schemeClr val="tx1"/>
                </a:solidFill>
                <a:latin typeface="Arial" panose="020B0604020202020204" pitchFamily="34" charset="0"/>
                <a:ea typeface="Times New Roman" panose="02020603050405020304" pitchFamily="18" charset="0"/>
                <a:cs typeface="Arial" panose="020B0604020202020204" pitchFamily="34" charset="0"/>
              </a:rPr>
              <a:t>4.</a:t>
            </a:r>
            <a:r>
              <a:rPr lang="en-US" altLang="en-US" sz="2000" i="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altLang="en-US" i="0" dirty="0">
                <a:solidFill>
                  <a:schemeClr val="tx1"/>
                </a:solidFill>
                <a:ea typeface="Times New Roman" panose="02020603050405020304" pitchFamily="18" charset="0"/>
                <a:cs typeface="Arial" panose="020B0604020202020204" pitchFamily="34" charset="0"/>
              </a:rPr>
              <a:t>Brute Force Algorithms:</a:t>
            </a:r>
            <a:endParaRPr lang="en-US" altLang="en-US" i="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Rectangle 1">
            <a:extLst>
              <a:ext uri="{FF2B5EF4-FFF2-40B4-BE49-F238E27FC236}">
                <a16:creationId xmlns:a16="http://schemas.microsoft.com/office/drawing/2014/main" id="{B881F8DA-3E6A-47D1-9E23-E8F30BE06C42}"/>
              </a:ext>
            </a:extLst>
          </p:cNvPr>
          <p:cNvSpPr>
            <a:spLocks noChangeArrowheads="1"/>
          </p:cNvSpPr>
          <p:nvPr/>
        </p:nvSpPr>
        <p:spPr bwMode="auto">
          <a:xfrm>
            <a:off x="0" y="90100"/>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 algn="l"/>
                <a:tab pos="5937250" algn="r"/>
              </a:tabLst>
            </a:pPr>
            <a:r>
              <a:rPr kumimoji="0" lang="en-US" altLang="en-US" sz="1200" b="0" i="0" u="sng" strike="noStrike" cap="none" normalizeH="0" baseline="0" dirty="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a:t>
            </a:r>
            <a:r>
              <a:rPr kumimoji="0" lang="en-US" altLang="en-US" sz="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454550" y="1583350"/>
            <a:ext cx="5092810" cy="1159800"/>
          </a:xfrm>
          <a:prstGeom prst="rect">
            <a:avLst/>
          </a:prstGeom>
        </p:spPr>
        <p:txBody>
          <a:bodyPr spcFirstLastPara="1" wrap="square" lIns="91425" tIns="91425" rIns="91425" bIns="91425" anchor="b" anchorCtr="0">
            <a:noAutofit/>
          </a:bodyPr>
          <a:lstStyle/>
          <a:p>
            <a:pPr lvl="0" eaLnBrk="0" fontAlgn="base" hangingPunct="0">
              <a:spcBef>
                <a:spcPct val="0"/>
              </a:spcBef>
              <a:spcAft>
                <a:spcPct val="0"/>
              </a:spcAft>
              <a:buClrTx/>
              <a:buSzTx/>
              <a:tabLst>
                <a:tab pos="419100" algn="l"/>
                <a:tab pos="5937250" algn="r"/>
              </a:tabLst>
            </a:pPr>
            <a:r>
              <a:rPr lang="en-US" altLang="en-US" sz="5400" dirty="0">
                <a:solidFill>
                  <a:schemeClr val="tx1"/>
                </a:solidFill>
                <a:latin typeface="Arial" panose="020B0604020202020204" pitchFamily="34" charset="0"/>
                <a:ea typeface="Times New Roman" panose="02020603050405020304" pitchFamily="18" charset="0"/>
                <a:cs typeface="Arial" panose="020B0604020202020204" pitchFamily="34" charset="0"/>
              </a:rPr>
              <a:t>Steps from Code to Execution</a:t>
            </a:r>
            <a:endParaRPr lang="en-US" sz="5400" dirty="0">
              <a:solidFill>
                <a:schemeClr val="tx1"/>
              </a:solidFill>
            </a:endParaRPr>
          </a:p>
        </p:txBody>
      </p:sp>
      <p:sp>
        <p:nvSpPr>
          <p:cNvPr id="281" name="Google Shape;281;p19"/>
          <p:cNvSpPr txBox="1">
            <a:spLocks noGrp="1"/>
          </p:cNvSpPr>
          <p:nvPr>
            <p:ph type="subTitle" idx="4294967295"/>
          </p:nvPr>
        </p:nvSpPr>
        <p:spPr>
          <a:xfrm>
            <a:off x="454550" y="2725750"/>
            <a:ext cx="2229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Object Oriented Paradigm.</a:t>
            </a:r>
          </a:p>
          <a:p>
            <a:pPr marL="0" lvl="0" indent="0" algn="l" rtl="0">
              <a:spcBef>
                <a:spcPts val="600"/>
              </a:spcBef>
              <a:spcAft>
                <a:spcPts val="0"/>
              </a:spcAft>
              <a:buNone/>
            </a:pPr>
            <a:endParaRPr lang="en-US" b="1" dirty="0"/>
          </a:p>
          <a:p>
            <a:pPr marL="0" lvl="0" indent="0" algn="l" rtl="0">
              <a:spcBef>
                <a:spcPts val="600"/>
              </a:spcBef>
              <a:spcAft>
                <a:spcPts val="0"/>
              </a:spcAft>
              <a:buNone/>
            </a:pPr>
            <a:r>
              <a:rPr lang="en-US" b="1" dirty="0"/>
              <a:t>Event Driven Paradigm</a:t>
            </a:r>
          </a:p>
          <a:p>
            <a:pPr marL="0" lvl="0" indent="0" algn="l" rtl="0">
              <a:spcBef>
                <a:spcPts val="600"/>
              </a:spcBef>
              <a:spcAft>
                <a:spcPts val="0"/>
              </a:spcAft>
              <a:buNone/>
            </a:pPr>
            <a:endParaRPr lang="en-US" b="1" dirty="0"/>
          </a:p>
          <a:p>
            <a:pPr marL="0" lvl="0" indent="0" algn="l" rtl="0">
              <a:spcBef>
                <a:spcPts val="600"/>
              </a:spcBef>
              <a:spcAft>
                <a:spcPts val="0"/>
              </a:spcAft>
              <a:buNone/>
            </a:pPr>
            <a:r>
              <a:rPr lang="en-US" b="1" dirty="0"/>
              <a:t>Procedural Paradigm</a:t>
            </a:r>
            <a:endParaRPr dirty="0"/>
          </a:p>
        </p:txBody>
      </p:sp>
      <p:sp>
        <p:nvSpPr>
          <p:cNvPr id="300" name="Google Shape;300;p2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Types of Paradigms</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Definition</a:t>
            </a:r>
            <a:endParaRPr dirty="0"/>
          </a:p>
        </p:txBody>
      </p:sp>
      <p:sp>
        <p:nvSpPr>
          <p:cNvPr id="308" name="Google Shape;308;p21"/>
          <p:cNvSpPr txBox="1">
            <a:spLocks noGrp="1"/>
          </p:cNvSpPr>
          <p:nvPr>
            <p:ph type="body" idx="1"/>
          </p:nvPr>
        </p:nvSpPr>
        <p:spPr>
          <a:xfrm>
            <a:off x="457200" y="1661575"/>
            <a:ext cx="5382768" cy="3055200"/>
          </a:xfrm>
          <a:prstGeom prst="rect">
            <a:avLst/>
          </a:prstGeom>
        </p:spPr>
        <p:txBody>
          <a:bodyPr spcFirstLastPara="1" wrap="square" lIns="91425" tIns="91425" rIns="91425" bIns="91425" anchor="t" anchorCtr="0">
            <a:noAutofit/>
          </a:bodyPr>
          <a:lstStyle/>
          <a:p>
            <a:r>
              <a:rPr lang="en-US" dirty="0"/>
              <a:t>While seeing the services that the Ministry of Foreign Affairs offers the Jordanian population that’s out of </a:t>
            </a:r>
            <a:r>
              <a:rPr lang="en-US" dirty="0" err="1"/>
              <a:t>jordan</a:t>
            </a:r>
            <a:r>
              <a:rPr lang="en-US" dirty="0"/>
              <a:t>, It was found that whether there’d be a citizen that lives abroad that wants to renew their ID or Passport, or a foreigner applying for a visa to visit family, or work, or just to see </a:t>
            </a:r>
            <a:r>
              <a:rPr lang="en-US" dirty="0" err="1"/>
              <a:t>jordan</a:t>
            </a:r>
            <a:r>
              <a:rPr lang="en-US" dirty="0"/>
              <a:t> the Ministry of Foreign Affairs plays the unnecessary middle man role between the people and the designated sector. As aforementioned above that their role as the middleman is unnecessary and considering the number of people that use this service, cutting out the Ministry of Foreign Affairs from their role as there middle man will serve a great step in automating the process of the government while also relieving the Ministry from its unimportant role.</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386</Words>
  <Application>Microsoft Office PowerPoint</Application>
  <PresentationFormat>On-screen Show (16:9)</PresentationFormat>
  <Paragraphs>49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Barlow</vt:lpstr>
      <vt:lpstr>Work Sans</vt:lpstr>
      <vt:lpstr>Miriam Libre</vt:lpstr>
      <vt:lpstr>Barlow Light</vt:lpstr>
      <vt:lpstr>Calibri</vt:lpstr>
      <vt:lpstr>Roderigo template</vt:lpstr>
      <vt:lpstr>Ministry of Foreign Affairs- Application</vt:lpstr>
      <vt:lpstr>Introduction</vt:lpstr>
      <vt:lpstr>Scenario </vt:lpstr>
      <vt:lpstr>Problem definition and Solution</vt:lpstr>
      <vt:lpstr>1. Algorithm Definition</vt:lpstr>
      <vt:lpstr>PowerPoint Presentation</vt:lpstr>
      <vt:lpstr>Steps from Code to Execution</vt:lpstr>
      <vt:lpstr>Types of Paradigms</vt:lpstr>
      <vt:lpstr>Problem Definition</vt:lpstr>
      <vt:lpstr>Design Document</vt:lpstr>
      <vt:lpstr>PowerPoint Presentation</vt:lpstr>
      <vt:lpstr>PowerPoint Presentation</vt:lpstr>
      <vt:lpstr>Mock-Ups</vt:lpstr>
      <vt:lpstr>PowerPoint Presentation</vt:lpstr>
      <vt:lpstr>View Map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 of Foreign Affairs- Application</dc:title>
  <dc:creator>Sekpop(omar saleh)</dc:creator>
  <cp:lastModifiedBy>omar saleh</cp:lastModifiedBy>
  <cp:revision>2</cp:revision>
  <dcterms:modified xsi:type="dcterms:W3CDTF">2020-01-27T08:46:35Z</dcterms:modified>
</cp:coreProperties>
</file>