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97" r:id="rId3"/>
  </p:sldMasterIdLst>
  <p:sldIdLst>
    <p:sldId id="256" r:id="rId4"/>
    <p:sldId id="257" r:id="rId5"/>
    <p:sldId id="258" r:id="rId6"/>
    <p:sldId id="261" r:id="rId7"/>
    <p:sldId id="262" r:id="rId8"/>
    <p:sldId id="263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D96B0-C0D4-40F8-8F92-F0A0AC44DF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8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3E762-53E1-4380-AF8F-ACA1F121A66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71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65F50-BCEF-409F-882C-FB05EDEA80D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9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10D5E-D070-4B77-B5DE-03A366A1FEF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9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20C09-31AA-4FCE-A762-8F23507996C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82DF4-5531-440C-9615-FC006EA384D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3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76913-0510-4557-A436-70B098BB552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72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A50E2-1CAD-49ED-AA31-E225076CF13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2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3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29D0E-76BE-4026-8755-7E3C58E4DC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7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B414A-D148-4013-8A75-885FCF6597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76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93BC9-0E8D-4916-974F-8EDB7FACC24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15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53E26-B211-482F-87F6-F64ADF9840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27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75C1F-8887-4AF7-B8A1-A8EEBB292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C3455-D7E5-4DB4-B1B5-7C286EA554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6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2A600-FB4D-472B-86F5-0EB2E14E79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18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28E21-EA9E-472D-9038-1471C982CC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49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3D1E5-401B-46D5-BAFA-9C079413EA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10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837C4-CAE0-4522-A8E1-8D41A49B6D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3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1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51310-4AAF-4063-9DA2-057A75883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15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7915C-4073-4435-81BE-F852F5FD5B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757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DD69E-CB92-4038-B6E4-2D0756E0B84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71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87C97-77C8-453C-ACC7-1F6B841D85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3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42C51-EA97-4FFE-8BA6-7855CF8548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0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B2F9-24E8-4A3F-B5C8-3D33F9A2C6C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A402-1932-45E5-A78F-9F0646E3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65FEEA8-C7C2-4043-9478-0F3D27049C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0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Canny Edge Detector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9CEADA-54AE-4E29-A640-73394E586E0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doc/tutorials/imgproc/imgtrans/canny_detector/canny_detector.html" TargetMode="External"/><Relationship Id="rId2" Type="http://schemas.openxmlformats.org/officeDocument/2006/relationships/hyperlink" Target="http://www.cse.iitd.ernet.in/~pkalra/csl783/canny.pdf" TargetMode="Externa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://www.cfar.umd.edu/~fer/cmsc426/lectures/edge1.ppt" TargetMode="External"/><Relationship Id="rId4" Type="http://schemas.openxmlformats.org/officeDocument/2006/relationships/hyperlink" Target="http://www.umiacs.umd.edu/~ramani/pubs/luo_gpu_canny_fin_2008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 Edge Detection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Ramidi Tarun Reddy</a:t>
            </a:r>
          </a:p>
          <a:p>
            <a:r>
              <a:rPr lang="en-US" dirty="0" smtClean="0"/>
              <a:t>Mallepalli Rakesh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199"/>
            <a:ext cx="10972800" cy="4813479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http://www.cse.iitd.ernet.in/~pkalra/csl783/canny.pdf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http://docs.opencv.org/2.4/doc/tutorials/imgproc/imgtrans/canny_detector/canny_detector.html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http://www.umiacs.umd.edu/~ramani/pubs/luo_gpu_canny_fin_2008.pdf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http://www.cfar.umd.edu/~fer/cmsc426/lectures/edge1.ppt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397"/>
            <a:ext cx="10515600" cy="5687566"/>
          </a:xfrm>
        </p:spPr>
        <p:txBody>
          <a:bodyPr/>
          <a:lstStyle/>
          <a:p>
            <a:r>
              <a:rPr lang="en-US" dirty="0"/>
              <a:t>Edge detection is an image processing technique for finding the boundaries of objects within images. It works by detecting discontinuities in </a:t>
            </a:r>
            <a:r>
              <a:rPr lang="en-US" dirty="0" smtClean="0"/>
              <a:t>brightness.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Edge detection is used for image segmentation and data extraction in areas such as image processing, computer vision.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5" y="3333180"/>
            <a:ext cx="3893713" cy="2920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95" y="3333180"/>
            <a:ext cx="3504932" cy="28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Canny Edge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 smtClean="0"/>
              <a:t>Smooth image with a Gaussian filter.</a:t>
            </a:r>
          </a:p>
          <a:p>
            <a:pPr marL="990600" lvl="1" indent="-533400">
              <a:buClr>
                <a:schemeClr val="tx1"/>
              </a:buClr>
              <a:buFontTx/>
              <a:buChar char="•"/>
            </a:pPr>
            <a:r>
              <a:rPr lang="en-US" altLang="en-US" dirty="0" smtClean="0"/>
              <a:t>To eliminate the noise in the image.</a:t>
            </a:r>
            <a:endParaRPr lang="en-US" altLang="en-US" dirty="0" smtClean="0"/>
          </a:p>
          <a:p>
            <a:pPr marL="609600" indent="-609600">
              <a:buFontTx/>
              <a:buAutoNum type="arabicParenR" startAt="2"/>
            </a:pPr>
            <a:r>
              <a:rPr lang="en-US" altLang="en-US" dirty="0" smtClean="0"/>
              <a:t>Compute the Gradient magnitude using approximations of partial derivatives</a:t>
            </a:r>
          </a:p>
          <a:p>
            <a:pPr marL="609600" indent="-609600">
              <a:buFontTx/>
              <a:buAutoNum type="arabicParenR" startAt="3"/>
            </a:pPr>
            <a:r>
              <a:rPr lang="en-US" altLang="en-US" dirty="0" smtClean="0"/>
              <a:t>Thin edges by applying non-maxima suppression to the gradient magnitude </a:t>
            </a:r>
          </a:p>
          <a:p>
            <a:pPr marL="609600" indent="-609600">
              <a:buFontTx/>
              <a:buAutoNum type="arabicParenR" startAt="4"/>
            </a:pPr>
            <a:r>
              <a:rPr lang="en-US" altLang="en-US" dirty="0" smtClean="0"/>
              <a:t>Detect edges by double thresholding and Hysteresis.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710" name="Group 62"/>
          <p:cNvGrpSpPr>
            <a:grpSpLocks/>
          </p:cNvGrpSpPr>
          <p:nvPr/>
        </p:nvGrpSpPr>
        <p:grpSpPr bwMode="auto">
          <a:xfrm>
            <a:off x="7620000" y="2819400"/>
            <a:ext cx="2590800" cy="990600"/>
            <a:chOff x="3840" y="1776"/>
            <a:chExt cx="1632" cy="624"/>
          </a:xfrm>
        </p:grpSpPr>
        <p:grpSp>
          <p:nvGrpSpPr>
            <p:cNvPr id="411707" name="Group 59"/>
            <p:cNvGrpSpPr>
              <a:grpSpLocks/>
            </p:cNvGrpSpPr>
            <p:nvPr/>
          </p:nvGrpSpPr>
          <p:grpSpPr bwMode="auto">
            <a:xfrm>
              <a:off x="3840" y="1776"/>
              <a:ext cx="1632" cy="624"/>
              <a:chOff x="3840" y="1776"/>
              <a:chExt cx="1632" cy="624"/>
            </a:xfrm>
          </p:grpSpPr>
          <p:grpSp>
            <p:nvGrpSpPr>
              <p:cNvPr id="411706" name="Group 58"/>
              <p:cNvGrpSpPr>
                <a:grpSpLocks/>
              </p:cNvGrpSpPr>
              <p:nvPr/>
            </p:nvGrpSpPr>
            <p:grpSpPr bwMode="auto">
              <a:xfrm>
                <a:off x="3840" y="1776"/>
                <a:ext cx="624" cy="624"/>
                <a:chOff x="3840" y="1776"/>
                <a:chExt cx="624" cy="624"/>
              </a:xfrm>
            </p:grpSpPr>
            <p:sp>
              <p:nvSpPr>
                <p:cNvPr id="411670" name="Rectangle 22"/>
                <p:cNvSpPr>
                  <a:spLocks noChangeArrowheads="1"/>
                </p:cNvSpPr>
                <p:nvPr/>
              </p:nvSpPr>
              <p:spPr bwMode="auto">
                <a:xfrm>
                  <a:off x="3840" y="1776"/>
                  <a:ext cx="624" cy="62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1"/>
                    </a:gs>
                    <a:gs pos="100000">
                      <a:schemeClr val="tx1">
                        <a:gamma/>
                        <a:tint val="0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7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161" y="1872"/>
                  <a:ext cx="207" cy="2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11678" name="Picture 30" descr="Edittex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" y="1824"/>
                <a:ext cx="9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1677" name="Oval 29"/>
            <p:cNvSpPr>
              <a:spLocks noChangeArrowheads="1"/>
            </p:cNvSpPr>
            <p:nvPr/>
          </p:nvSpPr>
          <p:spPr bwMode="auto">
            <a:xfrm>
              <a:off x="4128" y="2064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Image gradient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077200" cy="1600200"/>
          </a:xfrm>
        </p:spPr>
        <p:txBody>
          <a:bodyPr/>
          <a:lstStyle/>
          <a:p>
            <a:r>
              <a:rPr lang="en-US" altLang="en-US" sz="2000" dirty="0"/>
              <a:t>The gradient of an image: </a:t>
            </a:r>
          </a:p>
          <a:p>
            <a:endParaRPr lang="en-US" altLang="en-US" sz="2000" dirty="0"/>
          </a:p>
          <a:p>
            <a:endParaRPr lang="en-US" altLang="en-US" dirty="0"/>
          </a:p>
          <a:p>
            <a:r>
              <a:rPr lang="en-US" altLang="en-US" sz="2000" dirty="0"/>
              <a:t>The gradient points in the direction of most rapid change in intensity</a:t>
            </a:r>
          </a:p>
        </p:txBody>
      </p:sp>
      <p:pic>
        <p:nvPicPr>
          <p:cNvPr id="411656" name="Picture 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371601"/>
            <a:ext cx="24685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2590800" y="2819400"/>
            <a:ext cx="304800" cy="9906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658" name="Line 10"/>
          <p:cNvSpPr>
            <a:spLocks noChangeShapeType="1"/>
          </p:cNvSpPr>
          <p:nvPr/>
        </p:nvSpPr>
        <p:spPr bwMode="auto">
          <a:xfrm>
            <a:off x="2743200" y="33528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672" name="Oval 24"/>
          <p:cNvSpPr>
            <a:spLocks noChangeArrowheads="1"/>
          </p:cNvSpPr>
          <p:nvPr/>
        </p:nvSpPr>
        <p:spPr bwMode="auto">
          <a:xfrm>
            <a:off x="2686050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1669" name="Picture 21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894014"/>
            <a:ext cx="1408113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705" name="Group 57"/>
          <p:cNvGrpSpPr>
            <a:grpSpLocks/>
          </p:cNvGrpSpPr>
          <p:nvPr/>
        </p:nvGrpSpPr>
        <p:grpSpPr bwMode="auto">
          <a:xfrm>
            <a:off x="5326064" y="2819400"/>
            <a:ext cx="1882775" cy="1157288"/>
            <a:chOff x="2395" y="1776"/>
            <a:chExt cx="1186" cy="729"/>
          </a:xfrm>
        </p:grpSpPr>
        <p:pic>
          <p:nvPicPr>
            <p:cNvPr id="411663" name="Picture 15" descr="Edittex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256"/>
              <a:ext cx="8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 rot="5400000">
              <a:off x="2638" y="1533"/>
              <a:ext cx="192" cy="677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665" name="Line 17"/>
            <p:cNvSpPr>
              <a:spLocks noChangeShapeType="1"/>
            </p:cNvSpPr>
            <p:nvPr/>
          </p:nvSpPr>
          <p:spPr bwMode="auto">
            <a:xfrm rot="5400000">
              <a:off x="2568" y="204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676" name="Oval 28"/>
            <p:cNvSpPr>
              <a:spLocks noChangeArrowheads="1"/>
            </p:cNvSpPr>
            <p:nvPr/>
          </p:nvSpPr>
          <p:spPr bwMode="auto">
            <a:xfrm>
              <a:off x="2712" y="1848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1709" name="Group 61"/>
          <p:cNvGrpSpPr>
            <a:grpSpLocks/>
          </p:cNvGrpSpPr>
          <p:nvPr/>
        </p:nvGrpSpPr>
        <p:grpSpPr bwMode="auto">
          <a:xfrm>
            <a:off x="2209800" y="2819400"/>
            <a:ext cx="8077200" cy="3886200"/>
            <a:chOff x="432" y="1776"/>
            <a:chExt cx="5088" cy="2448"/>
          </a:xfrm>
        </p:grpSpPr>
        <p:grpSp>
          <p:nvGrpSpPr>
            <p:cNvPr id="411708" name="Group 60"/>
            <p:cNvGrpSpPr>
              <a:grpSpLocks/>
            </p:cNvGrpSpPr>
            <p:nvPr/>
          </p:nvGrpSpPr>
          <p:grpSpPr bwMode="auto">
            <a:xfrm>
              <a:off x="4152" y="1776"/>
              <a:ext cx="306" cy="321"/>
              <a:chOff x="4152" y="1776"/>
              <a:chExt cx="306" cy="321"/>
            </a:xfrm>
          </p:grpSpPr>
          <p:sp>
            <p:nvSpPr>
              <p:cNvPr id="411680" name="Line 32"/>
              <p:cNvSpPr>
                <a:spLocks noChangeShapeType="1"/>
              </p:cNvSpPr>
              <p:nvPr/>
            </p:nvSpPr>
            <p:spPr bwMode="auto">
              <a:xfrm>
                <a:off x="4155" y="2088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682" name="Line 34"/>
              <p:cNvSpPr>
                <a:spLocks noChangeShapeType="1"/>
              </p:cNvSpPr>
              <p:nvPr/>
            </p:nvSpPr>
            <p:spPr bwMode="auto">
              <a:xfrm flipV="1">
                <a:off x="4152" y="1776"/>
                <a:ext cx="0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685" name="Freeform 37"/>
              <p:cNvSpPr>
                <a:spLocks/>
              </p:cNvSpPr>
              <p:nvPr/>
            </p:nvSpPr>
            <p:spPr bwMode="auto">
              <a:xfrm flipV="1">
                <a:off x="4216" y="2032"/>
                <a:ext cx="27" cy="51"/>
              </a:xfrm>
              <a:custGeom>
                <a:avLst/>
                <a:gdLst>
                  <a:gd name="T0" fmla="*/ 18 w 27"/>
                  <a:gd name="T1" fmla="*/ 0 h 51"/>
                  <a:gd name="T2" fmla="*/ 24 w 27"/>
                  <a:gd name="T3" fmla="*/ 33 h 51"/>
                  <a:gd name="T4" fmla="*/ 0 w 27"/>
                  <a:gd name="T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51">
                    <a:moveTo>
                      <a:pt x="18" y="0"/>
                    </a:moveTo>
                    <a:cubicBezTo>
                      <a:pt x="22" y="12"/>
                      <a:pt x="27" y="25"/>
                      <a:pt x="24" y="33"/>
                    </a:cubicBezTo>
                    <a:cubicBezTo>
                      <a:pt x="21" y="41"/>
                      <a:pt x="10" y="46"/>
                      <a:pt x="0" y="51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411690" name="Picture 42" descr="Edittex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" y="1968"/>
                <a:ext cx="69" cy="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11699" name="Group 51"/>
            <p:cNvGrpSpPr>
              <a:grpSpLocks/>
            </p:cNvGrpSpPr>
            <p:nvPr/>
          </p:nvGrpSpPr>
          <p:grpSpPr bwMode="auto">
            <a:xfrm>
              <a:off x="432" y="2592"/>
              <a:ext cx="5088" cy="1632"/>
              <a:chOff x="432" y="2592"/>
              <a:chExt cx="5088" cy="1632"/>
            </a:xfrm>
          </p:grpSpPr>
          <p:sp>
            <p:nvSpPr>
              <p:cNvPr id="411679" name="Rectangle 31"/>
              <p:cNvSpPr>
                <a:spLocks noChangeArrowheads="1"/>
              </p:cNvSpPr>
              <p:nvPr/>
            </p:nvSpPr>
            <p:spPr bwMode="auto">
              <a:xfrm>
                <a:off x="432" y="2592"/>
                <a:ext cx="5088" cy="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r>
                  <a:rPr lang="en-US" altLang="en-US" sz="2000" dirty="0">
                    <a:solidFill>
                      <a:srgbClr val="000000"/>
                    </a:solidFill>
                  </a:rPr>
                  <a:t>The gradient direction is given by:</a:t>
                </a:r>
              </a:p>
              <a:p>
                <a:pPr eaLnBrk="0" fontAlgn="base" hangingPunct="0">
                  <a:spcAft>
                    <a:spcPct val="0"/>
                  </a:spcAft>
                </a:pPr>
                <a:endParaRPr lang="en-US" altLang="en-US" sz="2000" dirty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Aft>
                    <a:spcPct val="0"/>
                  </a:spcAft>
                </a:pPr>
                <a:endParaRPr lang="en-US" altLang="en-US" sz="2000" dirty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how does this relate to the direction of the edge?</a:t>
                </a:r>
              </a:p>
              <a:p>
                <a:pPr eaLnBrk="0" fontAlgn="base" hangingPunct="0">
                  <a:spcAft>
                    <a:spcPct val="0"/>
                  </a:spcAft>
                </a:pPr>
                <a:r>
                  <a:rPr lang="en-US" altLang="en-US" sz="2000" dirty="0">
                    <a:solidFill>
                      <a:srgbClr val="000000"/>
                    </a:solidFill>
                  </a:rPr>
                  <a:t>The </a:t>
                </a:r>
                <a:r>
                  <a:rPr lang="en-US" altLang="en-US" sz="2000" i="1" dirty="0">
                    <a:solidFill>
                      <a:srgbClr val="000000"/>
                    </a:solidFill>
                  </a:rPr>
                  <a:t>edge strength</a:t>
                </a:r>
                <a:r>
                  <a:rPr lang="en-US" altLang="en-US" sz="2000" dirty="0">
                    <a:solidFill>
                      <a:srgbClr val="000000"/>
                    </a:solidFill>
                  </a:rPr>
                  <a:t> is given by the gradient magnitude</a:t>
                </a:r>
              </a:p>
            </p:txBody>
          </p:sp>
          <p:pic>
            <p:nvPicPr>
              <p:cNvPr id="411694" name="Picture 46" descr="Edittex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9" y="2887"/>
                <a:ext cx="17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1698" name="Picture 50" descr="Edittex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4" y="3750"/>
                <a:ext cx="2336" cy="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244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discrete gradient &amp; Sobel Operator.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How can we differentiate a </a:t>
            </a:r>
            <a:r>
              <a:rPr lang="en-US" altLang="en-US" i="1" dirty="0" smtClean="0"/>
              <a:t>digital</a:t>
            </a:r>
            <a:r>
              <a:rPr lang="en-US" altLang="en-US" dirty="0" smtClean="0"/>
              <a:t> image f[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]?</a:t>
            </a:r>
          </a:p>
          <a:p>
            <a:pPr marL="0" lvl="1" indent="0">
              <a:buNone/>
            </a:pPr>
            <a:r>
              <a:rPr lang="en-US" dirty="0" smtClean="0"/>
              <a:t>     </a:t>
            </a:r>
            <a:r>
              <a:rPr lang="en-US" altLang="en-US" dirty="0" smtClean="0"/>
              <a:t>reconstruct a continuous image, then take gradient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marL="342900" lvl="1" indent="-342900"/>
            <a:r>
              <a:rPr lang="en-US" altLang="en-US" sz="2400" dirty="0" smtClean="0"/>
              <a:t>Since, </a:t>
            </a:r>
            <a:r>
              <a:rPr lang="en-US" altLang="en-US" sz="2400" dirty="0" smtClean="0"/>
              <a:t>it is difficult to do so, we </a:t>
            </a:r>
            <a:r>
              <a:rPr lang="en-US" altLang="en-US" sz="2400" dirty="0" smtClean="0"/>
              <a:t>take discrete derivative (finite difference)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Sobel operator is used to take approximate gradient functions in x and y directions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4" name="Picture 52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44" y="2843212"/>
            <a:ext cx="4506913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084" y="4781549"/>
            <a:ext cx="3324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Maxima Suppression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61" y="2721416"/>
            <a:ext cx="9038030" cy="3293018"/>
          </a:xfrm>
          <a:prstGeom prst="rect">
            <a:avLst/>
          </a:prstGeom>
        </p:spPr>
      </p:pic>
      <p:pic>
        <p:nvPicPr>
          <p:cNvPr id="5" name="Picture 50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3" y="1483739"/>
            <a:ext cx="37084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34851"/>
            <a:ext cx="10972800" cy="3451337"/>
          </a:xfrm>
        </p:spPr>
        <p:txBody>
          <a:bodyPr/>
          <a:lstStyle/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Reduce </a:t>
            </a:r>
            <a:r>
              <a:rPr lang="en-US" altLang="en-US" sz="2800" dirty="0"/>
              <a:t>angle of Gradient </a:t>
            </a:r>
            <a:r>
              <a:rPr lang="el-GR" altLang="en-US" sz="2800" dirty="0"/>
              <a:t>θ[</a:t>
            </a:r>
            <a:r>
              <a:rPr lang="en-US" altLang="en-US" sz="2800" dirty="0" err="1"/>
              <a:t>i,j</a:t>
            </a:r>
            <a:r>
              <a:rPr lang="en-US" altLang="en-US" sz="2800" dirty="0"/>
              <a:t>] to one of the 4 sectors</a:t>
            </a:r>
          </a:p>
          <a:p>
            <a:pPr eaLnBrk="1" hangingPunct="1"/>
            <a:r>
              <a:rPr lang="en-US" altLang="en-US" sz="2800" dirty="0" smtClean="0"/>
              <a:t>If </a:t>
            </a:r>
            <a:r>
              <a:rPr lang="en-US" altLang="en-US" sz="2800" dirty="0"/>
              <a:t>the value at the center is not greater than the 2 values along the gradient, then G</a:t>
            </a:r>
            <a:r>
              <a:rPr lang="en-US" altLang="en-US" sz="2800" dirty="0" smtClean="0"/>
              <a:t>[</a:t>
            </a:r>
            <a:r>
              <a:rPr lang="en-US" altLang="en-US" sz="2800" dirty="0" err="1" smtClean="0"/>
              <a:t>i,j</a:t>
            </a:r>
            <a:r>
              <a:rPr lang="en-US" altLang="en-US" sz="2800" dirty="0"/>
              <a:t>] is set to 0</a:t>
            </a:r>
          </a:p>
        </p:txBody>
      </p:sp>
      <p:pic>
        <p:nvPicPr>
          <p:cNvPr id="7174" name="Picture 6" descr="canny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lum bright="-16000" contras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1579" y="3218333"/>
            <a:ext cx="3095625" cy="2811463"/>
          </a:xfrm>
          <a:noFill/>
        </p:spPr>
      </p:pic>
      <p:pic>
        <p:nvPicPr>
          <p:cNvPr id="7" name="Picture 46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9" y="745209"/>
            <a:ext cx="27971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28" y="3218333"/>
            <a:ext cx="263879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Double threshold &amp; Hysteresis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199"/>
            <a:ext cx="10972800" cy="4723327"/>
          </a:xfrm>
        </p:spPr>
        <p:txBody>
          <a:bodyPr/>
          <a:lstStyle/>
          <a:p>
            <a:r>
              <a:rPr lang="en-US" dirty="0"/>
              <a:t>Canny does use two thresholds (upper and lower):</a:t>
            </a:r>
          </a:p>
          <a:p>
            <a:r>
              <a:rPr lang="en-US" dirty="0"/>
              <a:t>If a pixel gradient is higher than the </a:t>
            </a:r>
            <a:r>
              <a:rPr lang="en-US" i="1" dirty="0"/>
              <a:t>upper</a:t>
            </a:r>
            <a:r>
              <a:rPr lang="en-US" dirty="0"/>
              <a:t> threshold, the pixel is accepted as an </a:t>
            </a:r>
            <a:r>
              <a:rPr lang="en-US" dirty="0" smtClean="0"/>
              <a:t>edge.</a:t>
            </a:r>
            <a:endParaRPr lang="en-US" dirty="0"/>
          </a:p>
          <a:p>
            <a:r>
              <a:rPr lang="en-US" dirty="0"/>
              <a:t>If a pixel gradient value is below the </a:t>
            </a:r>
            <a:r>
              <a:rPr lang="en-US" i="1" dirty="0"/>
              <a:t>lower</a:t>
            </a:r>
            <a:r>
              <a:rPr lang="en-US" dirty="0"/>
              <a:t> threshold, then it is rejected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the pixel gradient is between the two thresholds, then it will be accepted only if it is connected to a pixel that is above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upper threshold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64593"/>
            <a:ext cx="10972800" cy="469756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of shared memory increases the performance.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1" y="1636901"/>
            <a:ext cx="2261374" cy="2595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76" y="1664593"/>
            <a:ext cx="7803542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0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|\nabla f\| = \sqrt{{(\frac{\partial f}{\partial x})}^2 + {(\frac{\partial f}{\partial y})}^2}$&#10;\end{document}&#10;"/>
  <p:tag name="EXTERNALNAME" val="Edittex"/>
  <p:tag name="BLEND" val="False"/>
  <p:tag name="TRANSPARENT" val="False"/>
  <p:tag name="BITMAPFORMAT" val="bmpmono"/>
  <p:tag name="DEBUGINTERACTIVE" val="True"/>
  <p:tag name="ORIGWIDTH" val="8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0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\partial f}{\partial x}[x,y] \approx&#10;f[x + 1,y] - f[x,y]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1061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|\nabla f\| = \sqrt{{(\frac{\partial f}{\partial x})}^2 + {(\frac{\partial f}{\partial y})}^2}$&#10;\end{document}&#10;"/>
  <p:tag name="EXTERNALNAME" val="Edittex"/>
  <p:tag name="BLEND" val="False"/>
  <p:tag name="TRANSPARENT" val="False"/>
  <p:tag name="BITMAPFORMAT" val="bmpmono"/>
  <p:tag name="DEBUGINTERACTIVE" val="True"/>
  <p:tag name="ORIGWIDTH" val="8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1_Blank Presentation</vt:lpstr>
      <vt:lpstr>1_Default Design</vt:lpstr>
      <vt:lpstr> Edge Detection</vt:lpstr>
      <vt:lpstr>PowerPoint Presentation</vt:lpstr>
      <vt:lpstr>Canny Edge Detection</vt:lpstr>
      <vt:lpstr>Image gradient</vt:lpstr>
      <vt:lpstr>The discrete gradient &amp; Sobel Operator.</vt:lpstr>
      <vt:lpstr>Non Maxima Suppression</vt:lpstr>
      <vt:lpstr>PowerPoint Presentation</vt:lpstr>
      <vt:lpstr> Double threshold &amp; Hysteresis</vt:lpstr>
      <vt:lpstr>Final Result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</dc:title>
  <dc:creator>rakesh reddy</dc:creator>
  <cp:lastModifiedBy>rakesh reddy</cp:lastModifiedBy>
  <cp:revision>19</cp:revision>
  <dcterms:created xsi:type="dcterms:W3CDTF">2015-12-07T18:42:09Z</dcterms:created>
  <dcterms:modified xsi:type="dcterms:W3CDTF">2015-12-07T22:16:11Z</dcterms:modified>
</cp:coreProperties>
</file>