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63" r:id="rId3"/>
    <p:sldId id="265" r:id="rId4"/>
    <p:sldId id="277" r:id="rId5"/>
    <p:sldId id="283" r:id="rId6"/>
    <p:sldId id="279" r:id="rId7"/>
    <p:sldId id="278" r:id="rId8"/>
    <p:sldId id="285" r:id="rId9"/>
    <p:sldId id="282" r:id="rId10"/>
    <p:sldId id="284" r:id="rId11"/>
    <p:sldId id="266" r:id="rId12"/>
    <p:sldId id="259" r:id="rId13"/>
    <p:sldId id="269" r:id="rId14"/>
    <p:sldId id="271" r:id="rId15"/>
    <p:sldId id="280" r:id="rId16"/>
    <p:sldId id="270" r:id="rId17"/>
    <p:sldId id="272" r:id="rId18"/>
    <p:sldId id="273" r:id="rId19"/>
    <p:sldId id="275" r:id="rId20"/>
    <p:sldId id="274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202"/>
    <a:srgbClr val="006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331" y="72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9B910-B472-4689-85A4-7514D8E71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1E8427-5B21-4555-B46D-68FDCDB66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A9ECC-24D9-42BE-95C9-5C9215A1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135C8-9679-4535-823F-0216E0BE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44CB5-4837-46E0-A8DC-750183DC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25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48B5C-59D8-4F3A-9A99-4287F438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02FA9D-C140-49D7-9791-990E904DD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1A887-EFAF-4107-A07A-17B5A742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7A852-EF4F-459E-90B9-AF1CC67E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CDCE9-DA69-4D4D-BE08-4FD752B5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14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D59966-0BCF-498D-810B-19C1F9A37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01F4E3-3306-4445-B29B-27997623D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E97007-2E66-4B01-A113-E5247D8B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CF559B-A733-4BD2-B3E4-9AE5DC04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086AD-B134-472E-8954-4DE7B608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8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74C90-3BCA-43A2-9F83-06735ADF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EF1518-AFBC-4574-8C89-1B1C2B1EE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8E291-4852-4A8D-A5CD-C5C8F022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0E7DF-ECC9-4716-AD35-FE34CA20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61964-EF1E-48EA-AA55-CD0E8834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14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0F8D6-E6DD-49F0-93B4-65728470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D9660C-FCBA-4A80-A6D9-BF1FC78C6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6C798-8CE4-40A5-BD6B-ACD575BD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A6C09-041E-48AA-B088-5819F58B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DFEF5-E2F7-4456-A2A7-F55696D0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62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68C03-58F6-4E15-B3FB-BE032AD7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16CD7-8927-42D5-9120-EF40733C0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EEA0E5-70C6-4423-89A0-5677D3EFF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9A869-7E1B-41E9-A3F6-18277DC7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AAF977-2CC6-4224-B853-CA4756DD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1F6D95-39CA-43E7-A570-12AF88E3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67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D6011-87E4-48F0-98E7-05769482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296A35-CB3A-4770-A4CE-CEBEDD76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DE76CC-E72D-4DFB-9B5E-0F72334CB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7B290D-7797-40E2-B860-BD0AD2E2F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BA181F-14EB-43FC-9BA5-23AB8DED9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9D5837-1CF7-419F-AFC3-7191ED87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67E457-8BCC-4943-83BA-A4ADCF38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15D798-800D-4E8F-AEF0-F7D16497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11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83C31-0EDC-4500-8855-B1EE38D3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940311-EC32-479B-9AAC-A2B0725C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2F0F7C-2ADC-4F99-B977-1C69050E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F8B9F4-3928-40DD-B458-259B465A0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629F2C-3C72-4E42-808B-2DD1A5C9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08B981-33EC-4E45-841E-E367C25B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B7FC29-31F8-4C07-8D5B-9038F60B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53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BC5AE-EDB8-465B-8D48-BD701D08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2298E-7A44-4593-87B4-8529928FA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67004E-D839-41E3-801E-7E398C177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D8FC1B-C959-4EA6-83AE-5960B4A1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283ACE-7400-4B1F-9104-DE4CCBC1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3A9C2-B954-4FD0-94F2-47D2A657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41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9D8CC-9E0E-4A7D-A8BD-6935C277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527641-DFBB-4479-96D6-0BB009E48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00343B-DDF6-424B-91CB-5FE63D54D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4DA080-C48C-4FD6-8574-76D22A5E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2FCAD-8E72-4490-9D67-FF3ADE8F49C3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9D597F-6819-48BF-90E9-1920CB45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DB3E1-4764-4A13-85C8-788FD09E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7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A3B182-E6C8-42F1-BF81-990A772C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BE0D19-6925-4E84-9514-CE45ADFF8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47F5D5-D9CD-4A49-84FD-3BB26FA07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FCAD-8E72-4490-9D67-FF3ADE8F49C3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ED6EB-7EA7-4285-B356-4C49F1F57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A5C84-E3CA-4866-863A-F9DD323E5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26903-8D62-483B-B322-D413D59D0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8B5B-0CFD-4140-85D4-947DB291A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보안탐지 및 </a:t>
            </a:r>
            <a:r>
              <a:rPr lang="en-US" altLang="ko-KR" dirty="0"/>
              <a:t>SMS </a:t>
            </a:r>
            <a:r>
              <a:rPr lang="ko-KR" altLang="en-US" dirty="0"/>
              <a:t>알람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6AA433-04D2-4C51-8060-4116631CD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/>
              <a:t>Semi </a:t>
            </a:r>
            <a:r>
              <a:rPr lang="ko-KR" altLang="en-US" dirty="0"/>
              <a:t>프로젝트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9ABDB-1C8A-45A8-815E-BDA3D37E89EB}"/>
              </a:ext>
            </a:extLst>
          </p:cNvPr>
          <p:cNvSpPr txBox="1"/>
          <p:nvPr/>
        </p:nvSpPr>
        <p:spPr>
          <a:xfrm>
            <a:off x="8546237" y="5349875"/>
            <a:ext cx="2121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2021. 07. 20</a:t>
            </a:r>
          </a:p>
          <a:p>
            <a:endParaRPr lang="en-US" altLang="ko-KR" dirty="0"/>
          </a:p>
          <a:p>
            <a:r>
              <a:rPr lang="ko-KR" altLang="en-US" dirty="0" err="1"/>
              <a:t>연람희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582CAF-9980-418B-A1C4-FD132B718289}"/>
              </a:ext>
            </a:extLst>
          </p:cNvPr>
          <p:cNvCxnSpPr>
            <a:cxnSpLocks/>
          </p:cNvCxnSpPr>
          <p:nvPr/>
        </p:nvCxnSpPr>
        <p:spPr>
          <a:xfrm>
            <a:off x="2064773" y="3156727"/>
            <a:ext cx="801329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3E5ABC6F-45C1-450B-BE93-B7C73792E8C1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3928086-A25F-46B9-95A0-14C1820CE7DC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036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– </a:t>
            </a:r>
            <a:r>
              <a:rPr lang="ko-KR" altLang="en-US" dirty="0"/>
              <a:t>환경 구성</a:t>
            </a:r>
            <a:r>
              <a:rPr lang="en-US" altLang="ko-KR" dirty="0"/>
              <a:t>(</a:t>
            </a:r>
            <a:r>
              <a:rPr lang="ko-KR" altLang="en-US" dirty="0"/>
              <a:t>세부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522"/>
            <a:ext cx="5857240" cy="5324301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altLang="ko-KR" b="1" dirty="0"/>
              <a:t>IDS </a:t>
            </a:r>
            <a:r>
              <a:rPr lang="ko-KR" altLang="en-US" b="1" dirty="0"/>
              <a:t>설정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- Mirror OS: Ubuntu</a:t>
            </a:r>
            <a:r>
              <a:rPr lang="ko-KR" altLang="en-US" dirty="0"/>
              <a:t> </a:t>
            </a:r>
            <a:r>
              <a:rPr lang="en-US" altLang="ko-KR" dirty="0"/>
              <a:t>18.04.1</a:t>
            </a:r>
          </a:p>
          <a:p>
            <a:pPr marL="0" indent="0">
              <a:buNone/>
            </a:pPr>
            <a:r>
              <a:rPr lang="en-US" altLang="ko-KR" dirty="0"/>
              <a:t> - System: Snort 2.9.7.0</a:t>
            </a:r>
          </a:p>
          <a:p>
            <a:pPr marL="0" indent="0">
              <a:buNone/>
            </a:pPr>
            <a:r>
              <a:rPr lang="en-US" altLang="ko-KR" dirty="0"/>
              <a:t> - External threat: Kali Linux 4.6.0</a:t>
            </a:r>
          </a:p>
          <a:p>
            <a:pPr marL="0" indent="0">
              <a:buNone/>
            </a:pPr>
            <a:r>
              <a:rPr lang="en-US" altLang="ko-KR" dirty="0"/>
              <a:t> - Victim: CentOS 7</a:t>
            </a:r>
          </a:p>
          <a:p>
            <a:pPr marL="0" indent="0">
              <a:buNone/>
            </a:pPr>
            <a:r>
              <a:rPr lang="en-US" altLang="ko-KR" dirty="0"/>
              <a:t> - Crontab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2) </a:t>
            </a:r>
            <a:r>
              <a:rPr lang="ko-KR" altLang="en-US" b="1" dirty="0"/>
              <a:t>문자 발송 코딩</a:t>
            </a:r>
            <a:r>
              <a:rPr lang="en-US" altLang="ko-KR" b="1" dirty="0"/>
              <a:t>/</a:t>
            </a:r>
            <a:r>
              <a:rPr lang="ko-KR" altLang="en-US" b="1" dirty="0"/>
              <a:t>서비스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- Language: Python 2.7</a:t>
            </a:r>
          </a:p>
          <a:p>
            <a:pPr marL="0" indent="0">
              <a:buNone/>
            </a:pPr>
            <a:r>
              <a:rPr lang="en-US" altLang="ko-KR" dirty="0"/>
              <a:t> - SMS Service: Twilio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DF4E03F-C68E-43D2-A46D-51B580D113E4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68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9387" y="2045057"/>
            <a:ext cx="5081336" cy="237055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IDS 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en-US" altLang="ko-KR" dirty="0"/>
              <a:t>HOME_NET:</a:t>
            </a:r>
            <a:r>
              <a:rPr lang="ko-KR" altLang="en-US" dirty="0"/>
              <a:t> </a:t>
            </a:r>
            <a:r>
              <a:rPr lang="en-US" altLang="ko-KR" dirty="0"/>
              <a:t>CentOS 7</a:t>
            </a:r>
            <a:r>
              <a:rPr lang="ko-KR" altLang="en-US" dirty="0"/>
              <a:t> </a:t>
            </a:r>
            <a:r>
              <a:rPr lang="en-US" altLang="ko-KR" dirty="0"/>
              <a:t>IP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F5CA55-315D-4424-9628-A39C4B148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631695"/>
            <a:ext cx="5724525" cy="4933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B1879E7-A21A-4CD2-981B-8BBBFA19FBFD}"/>
              </a:ext>
            </a:extLst>
          </p:cNvPr>
          <p:cNvSpPr/>
          <p:nvPr/>
        </p:nvSpPr>
        <p:spPr>
          <a:xfrm>
            <a:off x="2261419" y="4050891"/>
            <a:ext cx="1582994" cy="1671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647A781-FEF2-449C-9DBE-7F69A734188A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F06CE828-CE57-4274-A393-E2D91E076A75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6C9B060-DE62-4143-A77B-719F6DBEA42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4F559-8003-42AC-AAEF-E3C9FE9465CF}"/>
              </a:ext>
            </a:extLst>
          </p:cNvPr>
          <p:cNvSpPr txBox="1"/>
          <p:nvPr/>
        </p:nvSpPr>
        <p:spPr>
          <a:xfrm>
            <a:off x="2337619" y="1247733"/>
            <a:ext cx="34609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</a:t>
            </a:r>
            <a:r>
              <a:rPr lang="en-US" altLang="ko-KR" sz="1500" dirty="0" err="1"/>
              <a:t>snort.conf</a:t>
            </a:r>
            <a:r>
              <a:rPr lang="en-US" altLang="ko-KR" sz="1500" dirty="0"/>
              <a:t> </a:t>
            </a:r>
            <a:r>
              <a:rPr lang="ko-KR" altLang="en-US" sz="1500" dirty="0"/>
              <a:t>설정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22F3D3C4-2AB7-4184-B40C-7394F2E52C4F}"/>
              </a:ext>
            </a:extLst>
          </p:cNvPr>
          <p:cNvSpPr txBox="1">
            <a:spLocks/>
          </p:cNvSpPr>
          <p:nvPr/>
        </p:nvSpPr>
        <p:spPr>
          <a:xfrm>
            <a:off x="720000" y="-36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구현 </a:t>
            </a:r>
            <a:r>
              <a:rPr lang="en-US" altLang="ko-KR" dirty="0"/>
              <a:t>- IDS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1325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286B6-A08B-49AC-9405-78E923D3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- Twilio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E17FE-E9A9-4400-BD08-A873042DC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361" y="4253802"/>
            <a:ext cx="5787960" cy="1385946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arenR"/>
            </a:pPr>
            <a:r>
              <a:rPr lang="en-US" altLang="ko-KR" dirty="0"/>
              <a:t>Twilio </a:t>
            </a:r>
            <a:r>
              <a:rPr lang="ko-KR" altLang="en-US" dirty="0"/>
              <a:t>사이트 접속 후 </a:t>
            </a:r>
            <a:r>
              <a:rPr lang="en-US" altLang="ko-KR" dirty="0"/>
              <a:t>SID/Token/Test </a:t>
            </a:r>
            <a:r>
              <a:rPr lang="ko-KR" altLang="en-US" dirty="0"/>
              <a:t>번호 생성 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en-US" altLang="ko-KR" dirty="0"/>
              <a:t>Twilio </a:t>
            </a:r>
            <a:r>
              <a:rPr lang="ko-KR" altLang="en-US" dirty="0"/>
              <a:t>모듈 설치</a:t>
            </a:r>
            <a:r>
              <a:rPr lang="en-US" altLang="ko-KR" dirty="0"/>
              <a:t>(pip install </a:t>
            </a:r>
            <a:r>
              <a:rPr lang="en-US" altLang="ko-KR" dirty="0" err="1"/>
              <a:t>twilio</a:t>
            </a:r>
            <a:r>
              <a:rPr lang="en-US" altLang="ko-KR" dirty="0"/>
              <a:t>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C0F159C-9596-4E87-9BAD-7D5F6062AF13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51DAD25-1087-45DF-8DC0-3567FF7DFB94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07311960-1C57-496F-9C3E-D1462747494F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AAF70-E794-4304-A132-08B8D2CB546F}"/>
              </a:ext>
            </a:extLst>
          </p:cNvPr>
          <p:cNvSpPr txBox="1"/>
          <p:nvPr/>
        </p:nvSpPr>
        <p:spPr>
          <a:xfrm>
            <a:off x="2346016" y="1431842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&lt;twilio.com </a:t>
            </a:r>
            <a:r>
              <a:rPr lang="ko-KR" altLang="en-US" sz="1500" dirty="0"/>
              <a:t>접속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2144593-0F3C-455B-A7FB-650412D9F4F8}"/>
              </a:ext>
            </a:extLst>
          </p:cNvPr>
          <p:cNvGrpSpPr/>
          <p:nvPr/>
        </p:nvGrpSpPr>
        <p:grpSpPr>
          <a:xfrm>
            <a:off x="976101" y="3570628"/>
            <a:ext cx="4529510" cy="2257412"/>
            <a:chOff x="6267133" y="2217713"/>
            <a:chExt cx="5076825" cy="257090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0FB51E3-E300-4DCF-9360-EDFD21D1B6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4579" b="7943"/>
            <a:stretch/>
          </p:blipFill>
          <p:spPr>
            <a:xfrm>
              <a:off x="6267133" y="2217713"/>
              <a:ext cx="5076825" cy="25709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D77946C-344E-4709-9D75-C4D3EEC76C5A}"/>
                </a:ext>
              </a:extLst>
            </p:cNvPr>
            <p:cNvSpPr/>
            <p:nvPr/>
          </p:nvSpPr>
          <p:spPr>
            <a:xfrm>
              <a:off x="6884042" y="2634547"/>
              <a:ext cx="3362632" cy="27284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616DB39-3689-460C-BCDD-B46530416AC0}"/>
                </a:ext>
              </a:extLst>
            </p:cNvPr>
            <p:cNvSpPr/>
            <p:nvPr/>
          </p:nvSpPr>
          <p:spPr>
            <a:xfrm>
              <a:off x="6790636" y="3564221"/>
              <a:ext cx="663677" cy="27284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3708A38-C9E6-46C8-86CD-CE4130EF2689}"/>
                </a:ext>
              </a:extLst>
            </p:cNvPr>
            <p:cNvSpPr/>
            <p:nvPr/>
          </p:nvSpPr>
          <p:spPr>
            <a:xfrm>
              <a:off x="6884042" y="4493895"/>
              <a:ext cx="1327355" cy="27284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9401F9CB-29CC-4825-A40A-0841CCEBE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94" y="1963482"/>
            <a:ext cx="5419725" cy="15621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A64B061-758B-47C9-9830-D3F00709FE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367"/>
          <a:stretch/>
        </p:blipFill>
        <p:spPr>
          <a:xfrm>
            <a:off x="6390361" y="2043054"/>
            <a:ext cx="5257800" cy="13859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405A96C-1609-470A-9652-6A7F9FDC8D33}"/>
              </a:ext>
            </a:extLst>
          </p:cNvPr>
          <p:cNvSpPr txBox="1"/>
          <p:nvPr/>
        </p:nvSpPr>
        <p:spPr>
          <a:xfrm>
            <a:off x="8134693" y="1577940"/>
            <a:ext cx="20386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</a:t>
            </a:r>
            <a:r>
              <a:rPr lang="ko-KR" altLang="en-US" sz="1500" dirty="0"/>
              <a:t>우분투 </a:t>
            </a:r>
            <a:r>
              <a:rPr lang="en-US" altLang="ko-KR" sz="1500" dirty="0"/>
              <a:t>shell </a:t>
            </a:r>
            <a:r>
              <a:rPr lang="ko-KR" altLang="en-US" sz="1500" dirty="0"/>
              <a:t>창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7026E8-9CDF-4C44-B0D3-005BCBCC7C20}"/>
              </a:ext>
            </a:extLst>
          </p:cNvPr>
          <p:cNvSpPr txBox="1"/>
          <p:nvPr/>
        </p:nvSpPr>
        <p:spPr>
          <a:xfrm>
            <a:off x="396532" y="1595271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1)</a:t>
            </a:r>
            <a:endParaRPr lang="ko-KR" altLang="en-US" sz="1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B22305-41A4-4706-92D7-2D99342ACBAF}"/>
              </a:ext>
            </a:extLst>
          </p:cNvPr>
          <p:cNvSpPr txBox="1"/>
          <p:nvPr/>
        </p:nvSpPr>
        <p:spPr>
          <a:xfrm>
            <a:off x="6238218" y="1648914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2)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09386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- </a:t>
            </a:r>
            <a:r>
              <a:rPr lang="ko-KR" altLang="en-US" dirty="0"/>
              <a:t>코딩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8AF069C-4215-4B61-ADD8-25EDD8602F25}"/>
              </a:ext>
            </a:extLst>
          </p:cNvPr>
          <p:cNvSpPr txBox="1">
            <a:spLocks/>
          </p:cNvSpPr>
          <p:nvPr/>
        </p:nvSpPr>
        <p:spPr>
          <a:xfrm>
            <a:off x="988295" y="2317742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sms_alert.py </a:t>
            </a:r>
            <a:r>
              <a:rPr lang="ko-KR" altLang="en-US" dirty="0"/>
              <a:t>파일 코딩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위치</a:t>
            </a:r>
            <a:r>
              <a:rPr lang="en-US" altLang="ko-KR" dirty="0"/>
              <a:t>: /root)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AC01179-C1A9-4C11-BB31-EC6E28CB3B7E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E5D0E982-089B-4750-896B-92C3A4307495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2771CBF-20E3-4D2B-A7EB-06BA5255D5A2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B6CE85-BE92-4517-B3AF-6DA9D5E1BB17}"/>
              </a:ext>
            </a:extLst>
          </p:cNvPr>
          <p:cNvSpPr txBox="1"/>
          <p:nvPr/>
        </p:nvSpPr>
        <p:spPr>
          <a:xfrm>
            <a:off x="7748390" y="90954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&lt;sms_alert.py&gt;</a:t>
            </a:r>
            <a:endParaRPr lang="ko-KR" altLang="en-US" sz="1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F6C2E1-879C-4DBD-9DCA-BE201D694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265" y="441805"/>
            <a:ext cx="5893935" cy="63835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FACE42-DEE7-4A41-826E-D3DEB3AE252A}"/>
              </a:ext>
            </a:extLst>
          </p:cNvPr>
          <p:cNvSpPr/>
          <p:nvPr/>
        </p:nvSpPr>
        <p:spPr>
          <a:xfrm>
            <a:off x="7236542" y="2121585"/>
            <a:ext cx="511849" cy="1081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B0800A-1EDD-4318-9825-8F283BFD1EA6}"/>
              </a:ext>
            </a:extLst>
          </p:cNvPr>
          <p:cNvSpPr/>
          <p:nvPr/>
        </p:nvSpPr>
        <p:spPr>
          <a:xfrm>
            <a:off x="8387306" y="1289563"/>
            <a:ext cx="1493541" cy="1269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163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- </a:t>
            </a:r>
            <a:r>
              <a:rPr lang="ko-KR" altLang="en-US" dirty="0"/>
              <a:t>코드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8AF069C-4215-4B61-ADD8-25EDD8602F25}"/>
              </a:ext>
            </a:extLst>
          </p:cNvPr>
          <p:cNvSpPr txBox="1">
            <a:spLocks/>
          </p:cNvSpPr>
          <p:nvPr/>
        </p:nvSpPr>
        <p:spPr>
          <a:xfrm>
            <a:off x="6463034" y="5097314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time.txt </a:t>
            </a:r>
            <a:r>
              <a:rPr lang="ko-KR" altLang="en-US" dirty="0"/>
              <a:t>파일 생성 후 로그 시간 붙여넣기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84E66A-5642-4533-80BD-F7D624DEF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01" y="4745881"/>
            <a:ext cx="2724150" cy="1971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B03C98-57EF-4AF3-A7F2-296FEEF687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141"/>
          <a:stretch/>
        </p:blipFill>
        <p:spPr>
          <a:xfrm>
            <a:off x="689914" y="1933829"/>
            <a:ext cx="5343525" cy="1971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EF90079-3D4E-4112-BCBB-B7D34BC940AA}"/>
              </a:ext>
            </a:extLst>
          </p:cNvPr>
          <p:cNvSpPr txBox="1">
            <a:spLocks/>
          </p:cNvSpPr>
          <p:nvPr/>
        </p:nvSpPr>
        <p:spPr>
          <a:xfrm>
            <a:off x="6463033" y="2417516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Snort/alert </a:t>
            </a:r>
            <a:r>
              <a:rPr lang="ko-KR" altLang="en-US" dirty="0"/>
              <a:t>로그의 시간</a:t>
            </a:r>
            <a:r>
              <a:rPr lang="en-US" altLang="ko-KR" dirty="0"/>
              <a:t> </a:t>
            </a:r>
            <a:r>
              <a:rPr lang="ko-KR" altLang="en-US" dirty="0"/>
              <a:t>부분 복사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3B95E2-228C-4FC9-92D3-A0E9C2049956}"/>
              </a:ext>
            </a:extLst>
          </p:cNvPr>
          <p:cNvSpPr/>
          <p:nvPr/>
        </p:nvSpPr>
        <p:spPr>
          <a:xfrm>
            <a:off x="835743" y="2038224"/>
            <a:ext cx="2369574" cy="3116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436CA7-9FA2-48D4-B150-112CA1025C6B}"/>
              </a:ext>
            </a:extLst>
          </p:cNvPr>
          <p:cNvSpPr/>
          <p:nvPr/>
        </p:nvSpPr>
        <p:spPr>
          <a:xfrm>
            <a:off x="2121952" y="5204708"/>
            <a:ext cx="2459880" cy="3701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D4CBF78-11AD-40F9-9498-8D772922C641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FB3DB263-37A2-4ED7-A695-D9D9326ED582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EB7B70B9-AC78-4A9D-9DB8-D660CB57EC1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E489FC-6167-4272-8560-A3DA78296501}"/>
              </a:ext>
            </a:extLst>
          </p:cNvPr>
          <p:cNvSpPr txBox="1"/>
          <p:nvPr/>
        </p:nvSpPr>
        <p:spPr>
          <a:xfrm>
            <a:off x="2550966" y="4315254"/>
            <a:ext cx="16214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&lt;time.txt </a:t>
            </a:r>
            <a:r>
              <a:rPr lang="ko-KR" altLang="en-US" sz="1500" dirty="0"/>
              <a:t>파일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A59F98-C518-4833-A871-1DBF0308E109}"/>
              </a:ext>
            </a:extLst>
          </p:cNvPr>
          <p:cNvSpPr txBox="1"/>
          <p:nvPr/>
        </p:nvSpPr>
        <p:spPr>
          <a:xfrm>
            <a:off x="2628712" y="1501704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&lt;snort alert log&gt;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28021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- </a:t>
            </a:r>
            <a:r>
              <a:rPr lang="ko-KR" altLang="en-US" dirty="0"/>
              <a:t>코드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84E66A-5642-4533-80BD-F7D624DEF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01" y="4745881"/>
            <a:ext cx="2724150" cy="1971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B03C98-57EF-4AF3-A7F2-296FEEF687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141"/>
          <a:stretch/>
        </p:blipFill>
        <p:spPr>
          <a:xfrm>
            <a:off x="689914" y="1933829"/>
            <a:ext cx="5343525" cy="1971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3B95E2-228C-4FC9-92D3-A0E9C2049956}"/>
              </a:ext>
            </a:extLst>
          </p:cNvPr>
          <p:cNvSpPr/>
          <p:nvPr/>
        </p:nvSpPr>
        <p:spPr>
          <a:xfrm>
            <a:off x="835743" y="2038224"/>
            <a:ext cx="2369574" cy="3116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436CA7-9FA2-48D4-B150-112CA1025C6B}"/>
              </a:ext>
            </a:extLst>
          </p:cNvPr>
          <p:cNvSpPr/>
          <p:nvPr/>
        </p:nvSpPr>
        <p:spPr>
          <a:xfrm>
            <a:off x="2121952" y="5204708"/>
            <a:ext cx="2459880" cy="3701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D4CBF78-11AD-40F9-9498-8D772922C641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FB3DB263-37A2-4ED7-A695-D9D9326ED582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EB7B70B9-AC78-4A9D-9DB8-D660CB57EC1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E01FAD-FDBA-42CE-865D-1617E75B2A19}"/>
              </a:ext>
            </a:extLst>
          </p:cNvPr>
          <p:cNvSpPr txBox="1"/>
          <p:nvPr/>
        </p:nvSpPr>
        <p:spPr>
          <a:xfrm>
            <a:off x="2628712" y="1501704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&lt;snort alert log&gt;</a:t>
            </a:r>
            <a:endParaRPr lang="ko-KR" altLang="en-US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E489FC-6167-4272-8560-A3DA78296501}"/>
              </a:ext>
            </a:extLst>
          </p:cNvPr>
          <p:cNvSpPr txBox="1"/>
          <p:nvPr/>
        </p:nvSpPr>
        <p:spPr>
          <a:xfrm>
            <a:off x="2550966" y="4315254"/>
            <a:ext cx="16214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&lt;time.txt </a:t>
            </a:r>
            <a:r>
              <a:rPr lang="ko-KR" altLang="en-US" sz="1500" dirty="0"/>
              <a:t>파일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67705E9-9850-48B3-B5D2-331B23C47F56}"/>
              </a:ext>
            </a:extLst>
          </p:cNvPr>
          <p:cNvSpPr/>
          <p:nvPr/>
        </p:nvSpPr>
        <p:spPr>
          <a:xfrm>
            <a:off x="6802051" y="2675509"/>
            <a:ext cx="1800000" cy="1440000"/>
          </a:xfrm>
          <a:prstGeom prst="roundRect">
            <a:avLst/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Alert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time.txt </a:t>
            </a:r>
            <a:r>
              <a:rPr lang="ko-KR" altLang="en-US" dirty="0">
                <a:solidFill>
                  <a:schemeClr val="tx1"/>
                </a:solidFill>
              </a:rPr>
              <a:t>시간 부분이 같은가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C5A2075-4CB7-4C0D-9806-3B25D2ECD67F}"/>
              </a:ext>
            </a:extLst>
          </p:cNvPr>
          <p:cNvSpPr/>
          <p:nvPr/>
        </p:nvSpPr>
        <p:spPr>
          <a:xfrm>
            <a:off x="9829840" y="2675509"/>
            <a:ext cx="1800000" cy="1440000"/>
          </a:xfrm>
          <a:prstGeom prst="roundRect">
            <a:avLst/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프로그램 종료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B1A0FBB-4E9B-48DD-97CE-C9D794E1BD83}"/>
              </a:ext>
            </a:extLst>
          </p:cNvPr>
          <p:cNvSpPr/>
          <p:nvPr/>
        </p:nvSpPr>
        <p:spPr>
          <a:xfrm>
            <a:off x="8206693" y="5192967"/>
            <a:ext cx="1800000" cy="1440000"/>
          </a:xfrm>
          <a:prstGeom prst="roundRect">
            <a:avLst/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SMS </a:t>
            </a:r>
            <a:r>
              <a:rPr lang="ko-KR" altLang="en-US" dirty="0">
                <a:solidFill>
                  <a:schemeClr val="tx1"/>
                </a:solidFill>
              </a:rPr>
              <a:t>발송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time.txt </a:t>
            </a:r>
            <a:r>
              <a:rPr lang="ko-KR" altLang="en-US" dirty="0">
                <a:solidFill>
                  <a:schemeClr val="tx1"/>
                </a:solidFill>
              </a:rPr>
              <a:t>업데이트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55E57A9A-3E05-4AF7-840F-A69F6F4BAF8F}"/>
              </a:ext>
            </a:extLst>
          </p:cNvPr>
          <p:cNvSpPr/>
          <p:nvPr/>
        </p:nvSpPr>
        <p:spPr>
          <a:xfrm rot="3487308">
            <a:off x="7982256" y="4500682"/>
            <a:ext cx="706843" cy="325687"/>
          </a:xfrm>
          <a:prstGeom prst="rightArrow">
            <a:avLst>
              <a:gd name="adj1" fmla="val 39068"/>
              <a:gd name="adj2" fmla="val 62802"/>
            </a:avLst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7A0D9E6E-864E-4BBD-A48A-A97F0E0B8686}"/>
              </a:ext>
            </a:extLst>
          </p:cNvPr>
          <p:cNvSpPr/>
          <p:nvPr/>
        </p:nvSpPr>
        <p:spPr>
          <a:xfrm>
            <a:off x="8875018" y="3296168"/>
            <a:ext cx="706843" cy="325687"/>
          </a:xfrm>
          <a:prstGeom prst="rightArrow">
            <a:avLst>
              <a:gd name="adj1" fmla="val 39068"/>
              <a:gd name="adj2" fmla="val 62802"/>
            </a:avLst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397BD8-4269-4110-A05F-43F00770A540}"/>
              </a:ext>
            </a:extLst>
          </p:cNvPr>
          <p:cNvSpPr txBox="1"/>
          <p:nvPr/>
        </p:nvSpPr>
        <p:spPr>
          <a:xfrm>
            <a:off x="8854698" y="2960100"/>
            <a:ext cx="70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D9CFE6-E97A-4CBF-B64A-8A9AF52FC5F9}"/>
              </a:ext>
            </a:extLst>
          </p:cNvPr>
          <p:cNvSpPr txBox="1"/>
          <p:nvPr/>
        </p:nvSpPr>
        <p:spPr>
          <a:xfrm>
            <a:off x="8195651" y="4294193"/>
            <a:ext cx="70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D061E81A-FA64-4F25-A4BC-E07D5C4F8D72}"/>
              </a:ext>
            </a:extLst>
          </p:cNvPr>
          <p:cNvSpPr/>
          <p:nvPr/>
        </p:nvSpPr>
        <p:spPr>
          <a:xfrm rot="18296959">
            <a:off x="9513399" y="4500682"/>
            <a:ext cx="706843" cy="325687"/>
          </a:xfrm>
          <a:prstGeom prst="rightArrow">
            <a:avLst>
              <a:gd name="adj1" fmla="val 39068"/>
              <a:gd name="adj2" fmla="val 62802"/>
            </a:avLst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148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– 1</a:t>
            </a:r>
            <a:r>
              <a:rPr lang="ko-KR" altLang="en-US" dirty="0"/>
              <a:t>차 테스트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EF90079-3D4E-4112-BCBB-B7D34BC940AA}"/>
              </a:ext>
            </a:extLst>
          </p:cNvPr>
          <p:cNvSpPr txBox="1">
            <a:spLocks/>
          </p:cNvSpPr>
          <p:nvPr/>
        </p:nvSpPr>
        <p:spPr>
          <a:xfrm>
            <a:off x="6463035" y="1372472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alert </a:t>
            </a:r>
            <a:r>
              <a:rPr lang="ko-KR" altLang="en-US" dirty="0"/>
              <a:t>로그와 </a:t>
            </a:r>
            <a:r>
              <a:rPr lang="en-US" altLang="ko-KR" dirty="0"/>
              <a:t>time.txt </a:t>
            </a:r>
            <a:r>
              <a:rPr lang="ko-KR" altLang="en-US" dirty="0"/>
              <a:t>의 시간을 다르게 설정 </a:t>
            </a:r>
            <a:r>
              <a:rPr lang="en-US" altLang="ko-KR" dirty="0"/>
              <a:t>(no </a:t>
            </a:r>
            <a:r>
              <a:rPr lang="ko-KR" altLang="en-US" dirty="0"/>
              <a:t>조건 만족</a:t>
            </a:r>
            <a:r>
              <a:rPr lang="en-US" altLang="ko-KR" dirty="0"/>
              <a:t>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845CD34-0719-45B3-9CB8-847B2B454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42" y="1960082"/>
            <a:ext cx="5114925" cy="2085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B2BD559-0C76-4E31-A168-532D298A4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17" y="5328528"/>
            <a:ext cx="5124450" cy="371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6B1B6D-EC6B-46EC-A691-19A2D3EF8539}"/>
              </a:ext>
            </a:extLst>
          </p:cNvPr>
          <p:cNvSpPr/>
          <p:nvPr/>
        </p:nvSpPr>
        <p:spPr>
          <a:xfrm>
            <a:off x="604516" y="2075150"/>
            <a:ext cx="2433651" cy="250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8534BD-49D0-4E08-AE83-7BF676DBBEC3}"/>
              </a:ext>
            </a:extLst>
          </p:cNvPr>
          <p:cNvSpPr/>
          <p:nvPr/>
        </p:nvSpPr>
        <p:spPr>
          <a:xfrm>
            <a:off x="604517" y="5427408"/>
            <a:ext cx="2354993" cy="250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BEDF8-6095-41A7-A717-AF3C29E99583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683FD27D-EB67-40D2-BD6B-4F95AB11E42D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EA660BB8-6A3E-4747-B9FE-676292B2FE5D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00A795-DA94-4341-ABCA-482824ADCE39}"/>
              </a:ext>
            </a:extLst>
          </p:cNvPr>
          <p:cNvSpPr txBox="1"/>
          <p:nvPr/>
        </p:nvSpPr>
        <p:spPr>
          <a:xfrm>
            <a:off x="2271899" y="1509440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&lt;snort</a:t>
            </a:r>
            <a:r>
              <a:rPr lang="ko-KR" altLang="en-US" sz="1500" dirty="0"/>
              <a:t> </a:t>
            </a:r>
            <a:r>
              <a:rPr lang="en-US" altLang="ko-KR" sz="1500" dirty="0"/>
              <a:t>alert log&gt;</a:t>
            </a:r>
            <a:endParaRPr lang="ko-KR" altLang="en-US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A92BD1-2AF4-41A9-8861-AC2BD5E34F1E}"/>
              </a:ext>
            </a:extLst>
          </p:cNvPr>
          <p:cNvSpPr txBox="1"/>
          <p:nvPr/>
        </p:nvSpPr>
        <p:spPr>
          <a:xfrm>
            <a:off x="1989245" y="4869802"/>
            <a:ext cx="23549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&lt;time.txt </a:t>
            </a:r>
            <a:r>
              <a:rPr lang="ko-KR" altLang="en-US" sz="1500" dirty="0"/>
              <a:t>파일 내 시간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7DAEF74-2870-4B91-8CD3-58D314284C6F}"/>
              </a:ext>
            </a:extLst>
          </p:cNvPr>
          <p:cNvSpPr/>
          <p:nvPr/>
        </p:nvSpPr>
        <p:spPr>
          <a:xfrm>
            <a:off x="6802051" y="2675509"/>
            <a:ext cx="1800000" cy="1440000"/>
          </a:xfrm>
          <a:prstGeom prst="roundRect">
            <a:avLst/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Alert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time.txt </a:t>
            </a:r>
            <a:r>
              <a:rPr lang="ko-KR" altLang="en-US" dirty="0">
                <a:solidFill>
                  <a:schemeClr val="tx1"/>
                </a:solidFill>
              </a:rPr>
              <a:t>시간 부분이 같은가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7E2471E-0829-481B-8F5E-B569D1546A84}"/>
              </a:ext>
            </a:extLst>
          </p:cNvPr>
          <p:cNvSpPr/>
          <p:nvPr/>
        </p:nvSpPr>
        <p:spPr>
          <a:xfrm>
            <a:off x="9829840" y="2675509"/>
            <a:ext cx="1800000" cy="1440000"/>
          </a:xfrm>
          <a:prstGeom prst="roundRect">
            <a:avLst/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프로그램 종료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9255FB4-1A52-4F58-9ED0-8F9D3D8EF454}"/>
              </a:ext>
            </a:extLst>
          </p:cNvPr>
          <p:cNvSpPr/>
          <p:nvPr/>
        </p:nvSpPr>
        <p:spPr>
          <a:xfrm>
            <a:off x="8206693" y="5192967"/>
            <a:ext cx="1800000" cy="1440000"/>
          </a:xfrm>
          <a:prstGeom prst="roundRect">
            <a:avLst/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SMS </a:t>
            </a:r>
            <a:r>
              <a:rPr lang="ko-KR" altLang="en-US" dirty="0">
                <a:solidFill>
                  <a:schemeClr val="tx1"/>
                </a:solidFill>
              </a:rPr>
              <a:t>발송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time.txt </a:t>
            </a:r>
            <a:r>
              <a:rPr lang="ko-KR" altLang="en-US" dirty="0">
                <a:solidFill>
                  <a:schemeClr val="tx1"/>
                </a:solidFill>
              </a:rPr>
              <a:t>업데이트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488FCBD-7B50-4763-A29E-4A45808C0A90}"/>
              </a:ext>
            </a:extLst>
          </p:cNvPr>
          <p:cNvSpPr/>
          <p:nvPr/>
        </p:nvSpPr>
        <p:spPr>
          <a:xfrm rot="3487308">
            <a:off x="7982256" y="4500682"/>
            <a:ext cx="706843" cy="325687"/>
          </a:xfrm>
          <a:prstGeom prst="rightArrow">
            <a:avLst>
              <a:gd name="adj1" fmla="val 39068"/>
              <a:gd name="adj2" fmla="val 62802"/>
            </a:avLst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2A619294-C885-40BF-87A5-E3B23E5EE28F}"/>
              </a:ext>
            </a:extLst>
          </p:cNvPr>
          <p:cNvSpPr/>
          <p:nvPr/>
        </p:nvSpPr>
        <p:spPr>
          <a:xfrm>
            <a:off x="8875018" y="3296168"/>
            <a:ext cx="706843" cy="325687"/>
          </a:xfrm>
          <a:prstGeom prst="rightArrow">
            <a:avLst>
              <a:gd name="adj1" fmla="val 39068"/>
              <a:gd name="adj2" fmla="val 62802"/>
            </a:avLst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185A1E-B7D7-4235-9ABC-C0DDBCAECCCA}"/>
              </a:ext>
            </a:extLst>
          </p:cNvPr>
          <p:cNvSpPr txBox="1"/>
          <p:nvPr/>
        </p:nvSpPr>
        <p:spPr>
          <a:xfrm>
            <a:off x="8854698" y="2960100"/>
            <a:ext cx="70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61551E-B74D-4954-AFE0-6744D2337E90}"/>
              </a:ext>
            </a:extLst>
          </p:cNvPr>
          <p:cNvSpPr txBox="1"/>
          <p:nvPr/>
        </p:nvSpPr>
        <p:spPr>
          <a:xfrm>
            <a:off x="8195651" y="4294193"/>
            <a:ext cx="70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DB9D9521-CAC8-41D6-8EA3-F63EA6A9281B}"/>
              </a:ext>
            </a:extLst>
          </p:cNvPr>
          <p:cNvSpPr/>
          <p:nvPr/>
        </p:nvSpPr>
        <p:spPr>
          <a:xfrm rot="18296959">
            <a:off x="9513399" y="4500682"/>
            <a:ext cx="706843" cy="325687"/>
          </a:xfrm>
          <a:prstGeom prst="rightArrow">
            <a:avLst>
              <a:gd name="adj1" fmla="val 39068"/>
              <a:gd name="adj2" fmla="val 62802"/>
            </a:avLst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BC4EB81-161E-4457-9B8E-0FA55735355E}"/>
              </a:ext>
            </a:extLst>
          </p:cNvPr>
          <p:cNvSpPr/>
          <p:nvPr/>
        </p:nvSpPr>
        <p:spPr>
          <a:xfrm>
            <a:off x="7713511" y="4007251"/>
            <a:ext cx="1278519" cy="127539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060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- 1</a:t>
            </a:r>
            <a:r>
              <a:rPr lang="ko-KR" altLang="en-US" dirty="0"/>
              <a:t>차 테스트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EF90079-3D4E-4112-BCBB-B7D34BC940AA}"/>
              </a:ext>
            </a:extLst>
          </p:cNvPr>
          <p:cNvSpPr txBox="1">
            <a:spLocks/>
          </p:cNvSpPr>
          <p:nvPr/>
        </p:nvSpPr>
        <p:spPr>
          <a:xfrm>
            <a:off x="6463035" y="1923013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sms_alert.py</a:t>
            </a:r>
            <a:r>
              <a:rPr lang="ko-KR" altLang="en-US" dirty="0"/>
              <a:t> 실행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python sms_alert.py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38B392C-BA11-4867-8ED3-B2EAFBB5F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92" y="1838173"/>
            <a:ext cx="5133975" cy="1390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F8A5BF8-53BB-4F8C-9C0E-7863A4D59B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" b="66290"/>
          <a:stretch/>
        </p:blipFill>
        <p:spPr>
          <a:xfrm>
            <a:off x="1305247" y="3980733"/>
            <a:ext cx="3888190" cy="27140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71855BC-C21D-4F85-8BAC-A6E64296972C}"/>
              </a:ext>
            </a:extLst>
          </p:cNvPr>
          <p:cNvSpPr txBox="1">
            <a:spLocks/>
          </p:cNvSpPr>
          <p:nvPr/>
        </p:nvSpPr>
        <p:spPr>
          <a:xfrm>
            <a:off x="6463034" y="5167311"/>
            <a:ext cx="5373366" cy="12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SMS </a:t>
            </a:r>
            <a:r>
              <a:rPr lang="ko-KR" altLang="en-US" dirty="0"/>
              <a:t>테스트 메시지 내용 확인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A3DDF1-0B7F-48CC-8013-A90FA06A7513}"/>
              </a:ext>
            </a:extLst>
          </p:cNvPr>
          <p:cNvSpPr/>
          <p:nvPr/>
        </p:nvSpPr>
        <p:spPr>
          <a:xfrm>
            <a:off x="1535554" y="5955880"/>
            <a:ext cx="2721814" cy="6219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6B37B9-C631-4CCF-9321-CCCB96B85D81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9E126649-08E1-4394-95AF-F683C29436A5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2E5033F-86DB-4573-A5C1-9A107A56B2B9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B80A5-9043-476A-9C8C-1D6690E86A1A}"/>
              </a:ext>
            </a:extLst>
          </p:cNvPr>
          <p:cNvSpPr txBox="1"/>
          <p:nvPr/>
        </p:nvSpPr>
        <p:spPr>
          <a:xfrm>
            <a:off x="2546343" y="3611471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&lt;SMS </a:t>
            </a:r>
            <a:r>
              <a:rPr lang="ko-KR" altLang="en-US" sz="1500" dirty="0"/>
              <a:t>수신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B63D7A-6670-48F7-9AB8-A90B3E50DA45}"/>
              </a:ext>
            </a:extLst>
          </p:cNvPr>
          <p:cNvSpPr txBox="1"/>
          <p:nvPr/>
        </p:nvSpPr>
        <p:spPr>
          <a:xfrm>
            <a:off x="2339372" y="1444705"/>
            <a:ext cx="22036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</a:t>
            </a:r>
            <a:r>
              <a:rPr lang="ko-KR" altLang="en-US" sz="1500" dirty="0"/>
              <a:t>우분투 </a:t>
            </a:r>
            <a:r>
              <a:rPr lang="en-US" altLang="ko-KR" sz="1500" dirty="0"/>
              <a:t>shell </a:t>
            </a:r>
            <a:r>
              <a:rPr lang="ko-KR" altLang="en-US" sz="1500" dirty="0"/>
              <a:t>창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061631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- Crontab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EF90079-3D4E-4112-BCBB-B7D34BC940AA}"/>
              </a:ext>
            </a:extLst>
          </p:cNvPr>
          <p:cNvSpPr txBox="1">
            <a:spLocks/>
          </p:cNvSpPr>
          <p:nvPr/>
        </p:nvSpPr>
        <p:spPr>
          <a:xfrm>
            <a:off x="6463035" y="1923012"/>
            <a:ext cx="5166805" cy="1430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Crontab –e </a:t>
            </a:r>
            <a:r>
              <a:rPr lang="ko-KR" altLang="en-US" dirty="0"/>
              <a:t>명령어 실행</a:t>
            </a:r>
            <a:endParaRPr lang="en-US" altLang="ko-KR" dirty="0"/>
          </a:p>
          <a:p>
            <a:r>
              <a:rPr lang="ko-KR" altLang="en-US" dirty="0"/>
              <a:t>매 분 </a:t>
            </a:r>
            <a:r>
              <a:rPr lang="en-US" altLang="ko-KR" dirty="0"/>
              <a:t>sms_alert.py </a:t>
            </a:r>
            <a:r>
              <a:rPr lang="ko-KR" altLang="en-US" dirty="0"/>
              <a:t>파일이 실행되도록 설정</a:t>
            </a: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71855BC-C21D-4F85-8BAC-A6E64296972C}"/>
              </a:ext>
            </a:extLst>
          </p:cNvPr>
          <p:cNvSpPr txBox="1">
            <a:spLocks/>
          </p:cNvSpPr>
          <p:nvPr/>
        </p:nvSpPr>
        <p:spPr>
          <a:xfrm>
            <a:off x="6463035" y="4940005"/>
            <a:ext cx="5434325" cy="1232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Crontab –l </a:t>
            </a:r>
            <a:r>
              <a:rPr lang="ko-KR" altLang="en-US" dirty="0"/>
              <a:t>명령어로 내용 확인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5FEF56-28E1-432A-9335-AAD26782A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1" y="1980497"/>
            <a:ext cx="5191125" cy="1628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53DB82-002F-420D-92BD-F8D63F0F8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61" y="4853602"/>
            <a:ext cx="5191125" cy="9429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E53A2C-18CF-4148-B73A-8F6764C0F17A}"/>
              </a:ext>
            </a:extLst>
          </p:cNvPr>
          <p:cNvSpPr/>
          <p:nvPr/>
        </p:nvSpPr>
        <p:spPr>
          <a:xfrm>
            <a:off x="537840" y="3142078"/>
            <a:ext cx="3867011" cy="2690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E5C7DB-B2C7-4CDB-9D02-547556DE4137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E3076AD4-E60D-4EE3-A222-37DB835B58F8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7807645B-FFB8-41C5-9BF0-F7593A952A98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D9E04-AF19-4AC9-BF79-F98770A4D95C}"/>
              </a:ext>
            </a:extLst>
          </p:cNvPr>
          <p:cNvSpPr txBox="1"/>
          <p:nvPr/>
        </p:nvSpPr>
        <p:spPr>
          <a:xfrm>
            <a:off x="2471345" y="4408637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&lt;shell </a:t>
            </a:r>
            <a:r>
              <a:rPr lang="ko-KR" altLang="en-US" sz="1500" dirty="0"/>
              <a:t>창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75C37D-B31C-427D-A82E-1999EF77572B}"/>
              </a:ext>
            </a:extLst>
          </p:cNvPr>
          <p:cNvSpPr txBox="1"/>
          <p:nvPr/>
        </p:nvSpPr>
        <p:spPr>
          <a:xfrm>
            <a:off x="2262881" y="1620760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&lt;sms_alert.py 1&gt;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788504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- </a:t>
            </a:r>
            <a:r>
              <a:rPr lang="ko-KR" altLang="en-US" dirty="0"/>
              <a:t>최종 테스트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71855BC-C21D-4F85-8BAC-A6E64296972C}"/>
              </a:ext>
            </a:extLst>
          </p:cNvPr>
          <p:cNvSpPr txBox="1">
            <a:spLocks/>
          </p:cNvSpPr>
          <p:nvPr/>
        </p:nvSpPr>
        <p:spPr>
          <a:xfrm>
            <a:off x="6820729" y="4996901"/>
            <a:ext cx="5166805" cy="1232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Kali</a:t>
            </a:r>
            <a:r>
              <a:rPr lang="ko-KR" altLang="en-US" dirty="0"/>
              <a:t>로 포트스캔</a:t>
            </a:r>
            <a:endParaRPr lang="en-US" altLang="ko-KR" dirty="0"/>
          </a:p>
          <a:p>
            <a:r>
              <a:rPr lang="en-US" altLang="ko-KR" dirty="0"/>
              <a:t>14</a:t>
            </a:r>
            <a:r>
              <a:rPr lang="ko-KR" altLang="en-US" dirty="0"/>
              <a:t>시 </a:t>
            </a:r>
            <a:r>
              <a:rPr lang="en-US" altLang="ko-KR" dirty="0"/>
              <a:t>42</a:t>
            </a:r>
            <a:r>
              <a:rPr lang="ko-KR" altLang="en-US" dirty="0"/>
              <a:t>분 로그 발생</a:t>
            </a:r>
            <a:endParaRPr lang="en-US" altLang="ko-KR" dirty="0"/>
          </a:p>
          <a:p>
            <a:r>
              <a:rPr lang="en-US" altLang="ko-KR" dirty="0"/>
              <a:t>14</a:t>
            </a:r>
            <a:r>
              <a:rPr lang="ko-KR" altLang="en-US" dirty="0"/>
              <a:t>시 </a:t>
            </a:r>
            <a:r>
              <a:rPr lang="en-US" altLang="ko-KR" dirty="0"/>
              <a:t>43</a:t>
            </a:r>
            <a:r>
              <a:rPr lang="ko-KR" altLang="en-US" dirty="0"/>
              <a:t>분 메시지 발송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748570-4BA7-426F-BA05-078B7235B0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1" b="6052"/>
          <a:stretch/>
        </p:blipFill>
        <p:spPr>
          <a:xfrm>
            <a:off x="204466" y="4788310"/>
            <a:ext cx="5524500" cy="19425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59257A-1C80-4B05-BA6E-73A40D39B7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44"/>
          <a:stretch/>
        </p:blipFill>
        <p:spPr>
          <a:xfrm>
            <a:off x="204467" y="1585421"/>
            <a:ext cx="5550230" cy="2524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F20A644-B465-41E9-9C80-00F4759A3E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194"/>
          <a:stretch/>
        </p:blipFill>
        <p:spPr>
          <a:xfrm>
            <a:off x="7359052" y="2119053"/>
            <a:ext cx="3171825" cy="2524125"/>
          </a:xfrm>
          <a:prstGeom prst="rect">
            <a:avLst/>
          </a:prstGeom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2B1F4D92-4022-42B8-922A-08DF8A08C84E}"/>
              </a:ext>
            </a:extLst>
          </p:cNvPr>
          <p:cNvSpPr/>
          <p:nvPr/>
        </p:nvSpPr>
        <p:spPr>
          <a:xfrm rot="16200000">
            <a:off x="5675131" y="3883435"/>
            <a:ext cx="1712026" cy="514905"/>
          </a:xfrm>
          <a:prstGeom prst="downArrow">
            <a:avLst/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E2C881-FD88-4C49-BC57-708D4E79F917}"/>
              </a:ext>
            </a:extLst>
          </p:cNvPr>
          <p:cNvSpPr/>
          <p:nvPr/>
        </p:nvSpPr>
        <p:spPr>
          <a:xfrm>
            <a:off x="994780" y="1585421"/>
            <a:ext cx="2476008" cy="2256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0B7D25-0E1F-4E6C-B992-82FE97094940}"/>
              </a:ext>
            </a:extLst>
          </p:cNvPr>
          <p:cNvSpPr/>
          <p:nvPr/>
        </p:nvSpPr>
        <p:spPr>
          <a:xfrm>
            <a:off x="204466" y="4945627"/>
            <a:ext cx="2479740" cy="198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145393-C239-49F4-97A2-980C2FA9A924}"/>
              </a:ext>
            </a:extLst>
          </p:cNvPr>
          <p:cNvSpPr/>
          <p:nvPr/>
        </p:nvSpPr>
        <p:spPr>
          <a:xfrm>
            <a:off x="204466" y="5292410"/>
            <a:ext cx="5524500" cy="4004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4DDB7DD-D4DC-482D-944A-4C61168DA454}"/>
              </a:ext>
            </a:extLst>
          </p:cNvPr>
          <p:cNvSpPr/>
          <p:nvPr/>
        </p:nvSpPr>
        <p:spPr>
          <a:xfrm>
            <a:off x="7551173" y="3768850"/>
            <a:ext cx="2231923" cy="675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00E1F7F-1FD9-4F22-B138-4108202F2BD7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2E2C20A6-FF16-44F6-A185-B311BA208CF1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2412C9A4-7477-4AA9-AC44-366A4BDB2D9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08100A-B6E5-43ED-9A99-EB3709A0EDD3}"/>
              </a:ext>
            </a:extLst>
          </p:cNvPr>
          <p:cNvSpPr txBox="1"/>
          <p:nvPr/>
        </p:nvSpPr>
        <p:spPr>
          <a:xfrm>
            <a:off x="2232784" y="1226785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&lt;Kali shell </a:t>
            </a:r>
            <a:r>
              <a:rPr lang="ko-KR" altLang="en-US" sz="1500" dirty="0"/>
              <a:t>창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097389-8118-43D2-A90C-7EA15C6B8AC2}"/>
              </a:ext>
            </a:extLst>
          </p:cNvPr>
          <p:cNvSpPr txBox="1"/>
          <p:nvPr/>
        </p:nvSpPr>
        <p:spPr>
          <a:xfrm>
            <a:off x="2232784" y="4405404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&lt;snort log&gt;</a:t>
            </a:r>
            <a:endParaRPr lang="ko-KR" altLang="en-US" sz="1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1724D2-F120-457B-A93F-A3BCF1A67129}"/>
              </a:ext>
            </a:extLst>
          </p:cNvPr>
          <p:cNvSpPr txBox="1"/>
          <p:nvPr/>
        </p:nvSpPr>
        <p:spPr>
          <a:xfrm>
            <a:off x="8284539" y="1707255"/>
            <a:ext cx="17896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&lt;SMS </a:t>
            </a:r>
            <a:r>
              <a:rPr lang="ko-KR" altLang="en-US" sz="1500" dirty="0"/>
              <a:t>수신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3132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704" y="413851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341" y="1897625"/>
            <a:ext cx="5474323" cy="38837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개요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소개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결론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A8A8384-45CB-48AC-99A2-6AAEBF174486}"/>
              </a:ext>
            </a:extLst>
          </p:cNvPr>
          <p:cNvCxnSpPr>
            <a:cxnSpLocks/>
          </p:cNvCxnSpPr>
          <p:nvPr/>
        </p:nvCxnSpPr>
        <p:spPr>
          <a:xfrm>
            <a:off x="1710813" y="1622897"/>
            <a:ext cx="431636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FB676C5-DB0F-4696-8527-6F7B0F76607F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57450E2-93AF-465C-B97D-B6FB0C200A5E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562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D5C3-FD77-409D-9E6F-3374E84F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3FACF-ECD3-443F-8181-C7E5DC2AC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40" y="1449704"/>
            <a:ext cx="11069320" cy="48393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장점</a:t>
            </a:r>
            <a:endParaRPr lang="en-US" altLang="ko-KR" b="1" dirty="0"/>
          </a:p>
          <a:p>
            <a:r>
              <a:rPr lang="ko-KR" altLang="en-US" dirty="0"/>
              <a:t>자동 </a:t>
            </a:r>
            <a:r>
              <a:rPr lang="en-US" altLang="ko-KR" dirty="0"/>
              <a:t>SMS alert</a:t>
            </a:r>
            <a:r>
              <a:rPr lang="ko-KR" altLang="en-US" dirty="0"/>
              <a:t>로 인해 불필요한 대기시간 감축</a:t>
            </a:r>
            <a:endParaRPr lang="en-US" altLang="ko-KR" dirty="0"/>
          </a:p>
          <a:p>
            <a:r>
              <a:rPr lang="en-US" altLang="ko-KR" dirty="0"/>
              <a:t>Snort log</a:t>
            </a:r>
            <a:r>
              <a:rPr lang="ko-KR" altLang="en-US" dirty="0"/>
              <a:t> 뿐만이 아닌 다른 </a:t>
            </a:r>
            <a:r>
              <a:rPr lang="en-US" altLang="ko-KR" dirty="0"/>
              <a:t>log</a:t>
            </a:r>
            <a:r>
              <a:rPr lang="ko-KR" altLang="en-US" dirty="0"/>
              <a:t>에도 커스텀 사용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고려</a:t>
            </a:r>
            <a:r>
              <a:rPr lang="en-US" altLang="ko-KR" b="1" dirty="0"/>
              <a:t>/</a:t>
            </a:r>
            <a:r>
              <a:rPr lang="ko-KR" altLang="en-US" b="1" dirty="0"/>
              <a:t>개선 사항</a:t>
            </a:r>
            <a:endParaRPr lang="en-US" altLang="ko-KR" b="1" dirty="0"/>
          </a:p>
          <a:p>
            <a:r>
              <a:rPr lang="ko-KR" altLang="en-US" dirty="0" err="1"/>
              <a:t>오탐이</a:t>
            </a:r>
            <a:r>
              <a:rPr lang="ko-KR" altLang="en-US" dirty="0"/>
              <a:t> 지속적으로 발생하지 않도록 </a:t>
            </a:r>
            <a:r>
              <a:rPr lang="en-US" altLang="ko-KR" dirty="0"/>
              <a:t>log </a:t>
            </a:r>
            <a:r>
              <a:rPr lang="ko-KR" altLang="en-US" dirty="0"/>
              <a:t>설정 필수</a:t>
            </a:r>
            <a:endParaRPr lang="en-US" altLang="ko-KR" dirty="0"/>
          </a:p>
          <a:p>
            <a:r>
              <a:rPr lang="en-US" altLang="ko-KR" dirty="0"/>
              <a:t>SMS </a:t>
            </a:r>
            <a:r>
              <a:rPr lang="ko-KR" altLang="en-US" dirty="0"/>
              <a:t>서비스 사용 시 발생하는 요금을 파악하여 적절한 관리 필요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3. </a:t>
            </a:r>
            <a:r>
              <a:rPr lang="ko-KR" altLang="en-US" b="1" dirty="0"/>
              <a:t>보완점</a:t>
            </a:r>
            <a:endParaRPr lang="en-US" altLang="ko-KR" b="1" dirty="0"/>
          </a:p>
          <a:p>
            <a:r>
              <a:rPr lang="en-US" altLang="ko-KR" dirty="0"/>
              <a:t>Snort</a:t>
            </a:r>
            <a:r>
              <a:rPr lang="ko-KR" altLang="en-US" dirty="0"/>
              <a:t>에</a:t>
            </a:r>
            <a:r>
              <a:rPr lang="en-US" altLang="ko-KR" dirty="0"/>
              <a:t> local rule </a:t>
            </a:r>
            <a:r>
              <a:rPr lang="ko-KR" altLang="en-US" dirty="0"/>
              <a:t>정책을 </a:t>
            </a:r>
            <a:r>
              <a:rPr lang="en-US" altLang="ko-KR" dirty="0"/>
              <a:t>alert log</a:t>
            </a:r>
            <a:r>
              <a:rPr lang="ko-KR" altLang="en-US" dirty="0"/>
              <a:t>에 등록될 수 있도록 설정</a:t>
            </a:r>
            <a:endParaRPr lang="en-US" altLang="ko-KR" dirty="0"/>
          </a:p>
          <a:p>
            <a:r>
              <a:rPr lang="ko-KR" altLang="en-US" dirty="0"/>
              <a:t>정밀한 정책 설정을 통하여 다수의 </a:t>
            </a:r>
            <a:r>
              <a:rPr lang="en-US" altLang="ko-KR" dirty="0"/>
              <a:t>SMS</a:t>
            </a:r>
            <a:r>
              <a:rPr lang="ko-KR" altLang="en-US" dirty="0"/>
              <a:t>가 불필요하게 발송되지 않도록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보완</a:t>
            </a:r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55C52FD-41DC-42A5-B6EF-3520F5051386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C58314DD-2B64-4EA8-BDF8-D6EF7FA4CEB8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22D84E28-C9A4-4157-BBED-C2D172616D9F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771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D8B5B-0CFD-4140-85D4-947DB291A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8688"/>
            <a:ext cx="9144000" cy="2387600"/>
          </a:xfrm>
        </p:spPr>
        <p:txBody>
          <a:bodyPr anchor="ctr"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49F4F9D9-EE5A-4BB0-B1CF-D86ABD099B3F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C951FC5-2252-4F3F-A7BF-E1032074229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39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개요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DF4E03F-C68E-43D2-A46D-51B580D113E4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A4E317D5-08EE-447D-AFBF-AD541EB1F54A}"/>
              </a:ext>
            </a:extLst>
          </p:cNvPr>
          <p:cNvSpPr/>
          <p:nvPr/>
        </p:nvSpPr>
        <p:spPr>
          <a:xfrm rot="5400000">
            <a:off x="5541182" y="-400159"/>
            <a:ext cx="1251878" cy="4653282"/>
          </a:xfrm>
          <a:prstGeom prst="chevron">
            <a:avLst>
              <a:gd name="adj" fmla="val 22185"/>
            </a:avLst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IDS(snort) </a:t>
            </a:r>
            <a:r>
              <a:rPr lang="ko-KR" altLang="en-US" sz="25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79F77245-6AD9-4678-8ED0-2175F438C90D}"/>
              </a:ext>
            </a:extLst>
          </p:cNvPr>
          <p:cNvSpPr/>
          <p:nvPr/>
        </p:nvSpPr>
        <p:spPr>
          <a:xfrm rot="5400000">
            <a:off x="5541182" y="987987"/>
            <a:ext cx="1251878" cy="4653282"/>
          </a:xfrm>
          <a:prstGeom prst="chevron">
            <a:avLst>
              <a:gd name="adj" fmla="val 22185"/>
            </a:avLst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SMS</a:t>
            </a:r>
            <a:r>
              <a:rPr lang="ko-KR" altLang="en-US" sz="2500" dirty="0">
                <a:solidFill>
                  <a:schemeClr val="tx1"/>
                </a:solidFill>
              </a:rPr>
              <a:t> 발송 코드 구현</a:t>
            </a: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67A06074-680F-411F-A98A-34EC43D8EBA4}"/>
              </a:ext>
            </a:extLst>
          </p:cNvPr>
          <p:cNvSpPr/>
          <p:nvPr/>
        </p:nvSpPr>
        <p:spPr>
          <a:xfrm rot="5400000">
            <a:off x="5541182" y="2376133"/>
            <a:ext cx="1251878" cy="4653282"/>
          </a:xfrm>
          <a:prstGeom prst="chevron">
            <a:avLst>
              <a:gd name="adj" fmla="val 22185"/>
            </a:avLst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Crontab </a:t>
            </a:r>
            <a:r>
              <a:rPr lang="ko-KR" altLang="en-US" sz="25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670364B3-2617-48A4-8601-EBFDC123E1EB}"/>
              </a:ext>
            </a:extLst>
          </p:cNvPr>
          <p:cNvSpPr/>
          <p:nvPr/>
        </p:nvSpPr>
        <p:spPr>
          <a:xfrm rot="5400000">
            <a:off x="5541182" y="3753020"/>
            <a:ext cx="1251878" cy="4653282"/>
          </a:xfrm>
          <a:prstGeom prst="chevron">
            <a:avLst>
              <a:gd name="adj" fmla="val 22185"/>
            </a:avLst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SMS </a:t>
            </a:r>
            <a:r>
              <a:rPr lang="ko-KR" altLang="en-US" sz="2500" dirty="0">
                <a:solidFill>
                  <a:schemeClr val="tx1"/>
                </a:solidFill>
              </a:rPr>
              <a:t>발송 프로그램 구현 완료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6CAE14-5521-495A-B028-F47457E4AE7C}"/>
              </a:ext>
            </a:extLst>
          </p:cNvPr>
          <p:cNvSpPr txBox="1"/>
          <p:nvPr/>
        </p:nvSpPr>
        <p:spPr>
          <a:xfrm>
            <a:off x="3237108" y="1687955"/>
            <a:ext cx="45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1.  </a:t>
            </a:r>
            <a:endParaRPr lang="ko-KR" altLang="en-US" sz="2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46541E-92B5-433D-B890-C8077C77E83C}"/>
              </a:ext>
            </a:extLst>
          </p:cNvPr>
          <p:cNvSpPr txBox="1"/>
          <p:nvPr/>
        </p:nvSpPr>
        <p:spPr>
          <a:xfrm>
            <a:off x="3237108" y="3076101"/>
            <a:ext cx="45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2.  </a:t>
            </a:r>
            <a:endParaRPr lang="ko-KR" altLang="en-US" sz="2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36DB8-0D6D-436C-B697-73E30B16B363}"/>
              </a:ext>
            </a:extLst>
          </p:cNvPr>
          <p:cNvSpPr txBox="1"/>
          <p:nvPr/>
        </p:nvSpPr>
        <p:spPr>
          <a:xfrm>
            <a:off x="3237108" y="4464247"/>
            <a:ext cx="45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3.  </a:t>
            </a:r>
            <a:endParaRPr lang="ko-KR" altLang="en-US" sz="2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EDCB80-9269-428A-8C8A-2EB1E5753FD1}"/>
              </a:ext>
            </a:extLst>
          </p:cNvPr>
          <p:cNvSpPr txBox="1"/>
          <p:nvPr/>
        </p:nvSpPr>
        <p:spPr>
          <a:xfrm>
            <a:off x="3237108" y="5840946"/>
            <a:ext cx="45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4.  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46914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660"/>
            <a:ext cx="10515600" cy="4658879"/>
          </a:xfrm>
        </p:spPr>
        <p:txBody>
          <a:bodyPr>
            <a:normAutofit/>
          </a:bodyPr>
          <a:lstStyle/>
          <a:p>
            <a:r>
              <a:rPr lang="ko-KR" altLang="en-US" b="1" dirty="0"/>
              <a:t>주제 선정 이유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외부 침입을 탐지하여 업무환경이 아닌 평시에도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위험 정도에 따라 즉각 침입에 대응할 수 있도록 하는 효과적인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프로그램을 구현하기 위함</a:t>
            </a:r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64D8EDD-8543-456D-A32A-EAC76EDD1083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3DA4B491-4686-4306-9580-F61E6E2C8485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5257D612-744C-4CAA-ACA7-25BEC7CD7A9F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14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660"/>
            <a:ext cx="10515600" cy="4658879"/>
          </a:xfrm>
        </p:spPr>
        <p:txBody>
          <a:bodyPr>
            <a:normAutofit/>
          </a:bodyPr>
          <a:lstStyle/>
          <a:p>
            <a:r>
              <a:rPr lang="en-US" altLang="ko-KR" b="1" dirty="0"/>
              <a:t>As-is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효과적이고 능동적인 모니터링을 하지 못하는 환경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침입과 침입을 인지하는 시간 간격</a:t>
            </a:r>
            <a:r>
              <a:rPr lang="en-US" altLang="ko-KR" dirty="0"/>
              <a:t>(dead time)</a:t>
            </a:r>
            <a:r>
              <a:rPr lang="ko-KR" altLang="en-US" dirty="0"/>
              <a:t>의 발생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침입 직후 상세 내용 파악 어려움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r>
              <a:rPr lang="en-US" altLang="ko-KR" b="1" dirty="0"/>
              <a:t>To-be</a:t>
            </a:r>
          </a:p>
          <a:p>
            <a:pPr marL="0" indent="0">
              <a:buNone/>
            </a:pPr>
            <a:r>
              <a:rPr lang="en-US" altLang="ko-KR" dirty="0"/>
              <a:t> - as-is </a:t>
            </a:r>
            <a:r>
              <a:rPr lang="ko-KR" altLang="en-US" dirty="0"/>
              <a:t>대비하여 효과적으로 모니터링이 가능한 환경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침입을 준</a:t>
            </a:r>
            <a:r>
              <a:rPr lang="en-US" altLang="ko-KR" dirty="0"/>
              <a:t>(</a:t>
            </a:r>
            <a:r>
              <a:rPr lang="ko-KR" altLang="en-US" dirty="0"/>
              <a:t>準</a:t>
            </a:r>
            <a:r>
              <a:rPr lang="en-US" altLang="ko-KR" dirty="0"/>
              <a:t>)</a:t>
            </a:r>
            <a:r>
              <a:rPr lang="ko-KR" altLang="en-US" dirty="0"/>
              <a:t> 실시간으로 탐지하여 </a:t>
            </a:r>
            <a:r>
              <a:rPr lang="en-US" altLang="ko-KR" dirty="0"/>
              <a:t>dead time </a:t>
            </a:r>
            <a:r>
              <a:rPr lang="ko-KR" altLang="en-US" dirty="0"/>
              <a:t>감소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침입 내용 파악 용이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64D8EDD-8543-456D-A32A-EAC76EDD1083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3DA4B491-4686-4306-9580-F61E6E2C8485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5257D612-744C-4CAA-ACA7-25BEC7CD7A9F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58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59BDD-9741-4C18-9B02-81AC5138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661"/>
            <a:ext cx="8359066" cy="927378"/>
          </a:xfrm>
        </p:spPr>
        <p:txBody>
          <a:bodyPr>
            <a:noAutofit/>
          </a:bodyPr>
          <a:lstStyle/>
          <a:p>
            <a:r>
              <a:rPr lang="ko-KR" altLang="en-US" b="1" dirty="0"/>
              <a:t>프로젝트 일정</a:t>
            </a:r>
            <a:r>
              <a:rPr lang="en-US" altLang="ko-KR" dirty="0"/>
              <a:t> (</a:t>
            </a:r>
            <a:r>
              <a:rPr lang="ko-KR" altLang="en-US" dirty="0"/>
              <a:t>총 </a:t>
            </a:r>
            <a:r>
              <a:rPr lang="en-US" altLang="ko-KR" dirty="0"/>
              <a:t>4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</a:p>
          <a:p>
            <a:endParaRPr lang="en-US" altLang="ko-KR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64D8EDD-8543-456D-A32A-EAC76EDD1083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3DA4B491-4686-4306-9580-F61E6E2C8485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5257D612-744C-4CAA-ACA7-25BEC7CD7A9F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3E9A5-65AD-4661-9B8E-137FF1BA44AE}"/>
              </a:ext>
            </a:extLst>
          </p:cNvPr>
          <p:cNvSpPr txBox="1"/>
          <p:nvPr/>
        </p:nvSpPr>
        <p:spPr>
          <a:xfrm>
            <a:off x="2369576" y="2694039"/>
            <a:ext cx="2231923" cy="29935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2500" dirty="0"/>
              <a:t>프로젝트 계획</a:t>
            </a:r>
            <a:endParaRPr lang="en-US" altLang="ko-KR" sz="2500" dirty="0"/>
          </a:p>
          <a:p>
            <a:pPr algn="r"/>
            <a:endParaRPr lang="en-US" altLang="ko-KR" sz="2500" dirty="0"/>
          </a:p>
          <a:p>
            <a:pPr algn="r"/>
            <a:r>
              <a:rPr lang="ko-KR" altLang="en-US" sz="2500" dirty="0"/>
              <a:t>구현</a:t>
            </a:r>
            <a:endParaRPr lang="en-US" altLang="ko-KR" sz="2500" dirty="0"/>
          </a:p>
          <a:p>
            <a:pPr algn="r"/>
            <a:endParaRPr lang="en-US" altLang="ko-KR" sz="2500" dirty="0"/>
          </a:p>
          <a:p>
            <a:pPr algn="r"/>
            <a:r>
              <a:rPr lang="ko-KR" altLang="en-US" sz="2500" dirty="0"/>
              <a:t>테스트</a:t>
            </a:r>
            <a:endParaRPr lang="en-US" altLang="ko-KR" sz="2500" dirty="0"/>
          </a:p>
          <a:p>
            <a:pPr algn="r"/>
            <a:endParaRPr lang="en-US" altLang="ko-KR" sz="2500" dirty="0"/>
          </a:p>
          <a:p>
            <a:pPr algn="r"/>
            <a:r>
              <a:rPr lang="ko-KR" altLang="en-US" sz="2500" dirty="0"/>
              <a:t>문서작성</a:t>
            </a:r>
            <a:endParaRPr lang="en-US" altLang="ko-KR" sz="2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0302A1-2C76-4529-83E5-9286D832218D}"/>
              </a:ext>
            </a:extLst>
          </p:cNvPr>
          <p:cNvSpPr txBox="1"/>
          <p:nvPr/>
        </p:nvSpPr>
        <p:spPr>
          <a:xfrm>
            <a:off x="4601499" y="2694038"/>
            <a:ext cx="2231923" cy="36239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500" dirty="0"/>
              <a:t>: 7/13</a:t>
            </a:r>
          </a:p>
          <a:p>
            <a:endParaRPr lang="en-US" altLang="ko-KR" sz="2500" dirty="0"/>
          </a:p>
          <a:p>
            <a:r>
              <a:rPr lang="en-US" altLang="ko-KR" sz="2500" dirty="0"/>
              <a:t>: 7/14 – 7/15</a:t>
            </a:r>
          </a:p>
          <a:p>
            <a:endParaRPr lang="en-US" altLang="ko-KR" sz="2500" dirty="0"/>
          </a:p>
          <a:p>
            <a:r>
              <a:rPr lang="en-US" altLang="ko-KR" sz="2500" dirty="0"/>
              <a:t>: 7/16</a:t>
            </a:r>
          </a:p>
          <a:p>
            <a:endParaRPr lang="en-US" altLang="ko-KR" sz="2500" dirty="0"/>
          </a:p>
          <a:p>
            <a:r>
              <a:rPr lang="en-US" altLang="ko-KR" sz="2500" dirty="0"/>
              <a:t>: 7/16</a:t>
            </a:r>
          </a:p>
          <a:p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193372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- </a:t>
            </a:r>
            <a:r>
              <a:rPr lang="ko-KR" altLang="en-US" dirty="0"/>
              <a:t>흐름도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DF4E03F-C68E-43D2-A46D-51B580D113E4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A5188-E221-4CCD-BE5E-4A57C9993F86}"/>
              </a:ext>
            </a:extLst>
          </p:cNvPr>
          <p:cNvSpPr txBox="1"/>
          <p:nvPr/>
        </p:nvSpPr>
        <p:spPr>
          <a:xfrm>
            <a:off x="2922643" y="1227750"/>
            <a:ext cx="2520000" cy="6480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IDS </a:t>
            </a:r>
            <a:r>
              <a:rPr lang="ko-KR" altLang="en-US" dirty="0"/>
              <a:t>구축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46DC5-66E9-47AD-A032-E16A29517AF8}"/>
              </a:ext>
            </a:extLst>
          </p:cNvPr>
          <p:cNvSpPr txBox="1"/>
          <p:nvPr/>
        </p:nvSpPr>
        <p:spPr>
          <a:xfrm>
            <a:off x="3448291" y="2776811"/>
            <a:ext cx="2520000" cy="6480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코딩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7FE56A-7556-4BA0-A0E9-A22DE8551CCB}"/>
              </a:ext>
            </a:extLst>
          </p:cNvPr>
          <p:cNvSpPr txBox="1"/>
          <p:nvPr/>
        </p:nvSpPr>
        <p:spPr>
          <a:xfrm>
            <a:off x="4314884" y="3497626"/>
            <a:ext cx="2520000" cy="6480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비교 파일 세팅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817E2-48D8-48BF-9081-BEB0EDB93342}"/>
              </a:ext>
            </a:extLst>
          </p:cNvPr>
          <p:cNvSpPr txBox="1"/>
          <p:nvPr/>
        </p:nvSpPr>
        <p:spPr>
          <a:xfrm>
            <a:off x="4494953" y="4305863"/>
            <a:ext cx="2520000" cy="648000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테스트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4A75B7-B726-46A0-94FE-FEB2339C593D}"/>
              </a:ext>
            </a:extLst>
          </p:cNvPr>
          <p:cNvSpPr txBox="1"/>
          <p:nvPr/>
        </p:nvSpPr>
        <p:spPr>
          <a:xfrm>
            <a:off x="5101471" y="5203067"/>
            <a:ext cx="252000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Crontab </a:t>
            </a:r>
            <a:r>
              <a:rPr lang="ko-KR" altLang="en-US" dirty="0"/>
              <a:t>자동화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B3F556-7CDD-43DB-A77E-BC522C291137}"/>
              </a:ext>
            </a:extLst>
          </p:cNvPr>
          <p:cNvSpPr txBox="1"/>
          <p:nvPr/>
        </p:nvSpPr>
        <p:spPr>
          <a:xfrm>
            <a:off x="5321006" y="5968910"/>
            <a:ext cx="252000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최종</a:t>
            </a:r>
            <a:r>
              <a:rPr lang="en-US" altLang="ko-KR" dirty="0"/>
              <a:t> </a:t>
            </a:r>
            <a:r>
              <a:rPr lang="ko-KR" altLang="en-US" dirty="0"/>
              <a:t>테스트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296BCA-0622-46BE-973C-F945AA900C36}"/>
              </a:ext>
            </a:extLst>
          </p:cNvPr>
          <p:cNvSpPr txBox="1"/>
          <p:nvPr/>
        </p:nvSpPr>
        <p:spPr>
          <a:xfrm>
            <a:off x="3682074" y="2141519"/>
            <a:ext cx="342137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Twilio </a:t>
            </a:r>
            <a:r>
              <a:rPr lang="ko-KR" altLang="en-US" dirty="0"/>
              <a:t>문자서비스</a:t>
            </a:r>
            <a:r>
              <a:rPr lang="en-US" altLang="ko-KR" dirty="0"/>
              <a:t> </a:t>
            </a:r>
            <a:r>
              <a:rPr lang="ko-KR" altLang="en-US" dirty="0"/>
              <a:t>활성화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C9BA84B-B7D9-4912-86F7-1B4E0AB5405E}"/>
              </a:ext>
            </a:extLst>
          </p:cNvPr>
          <p:cNvCxnSpPr>
            <a:cxnSpLocks/>
          </p:cNvCxnSpPr>
          <p:nvPr/>
        </p:nvCxnSpPr>
        <p:spPr>
          <a:xfrm>
            <a:off x="2989328" y="1553178"/>
            <a:ext cx="2176805" cy="458408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9779B484-091B-4204-B174-14491723026C}"/>
              </a:ext>
            </a:extLst>
          </p:cNvPr>
          <p:cNvSpPr/>
          <p:nvPr/>
        </p:nvSpPr>
        <p:spPr>
          <a:xfrm>
            <a:off x="2922643" y="1490178"/>
            <a:ext cx="126000" cy="126000"/>
          </a:xfrm>
          <a:prstGeom prst="flowChartConnector">
            <a:avLst/>
          </a:prstGeom>
          <a:solidFill>
            <a:srgbClr val="840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DCAD7895-446D-4D72-9D5F-0E78E302A8B2}"/>
              </a:ext>
            </a:extLst>
          </p:cNvPr>
          <p:cNvSpPr/>
          <p:nvPr/>
        </p:nvSpPr>
        <p:spPr>
          <a:xfrm>
            <a:off x="5103133" y="6074263"/>
            <a:ext cx="126000" cy="126000"/>
          </a:xfrm>
          <a:prstGeom prst="flowChartConnector">
            <a:avLst/>
          </a:prstGeom>
          <a:solidFill>
            <a:srgbClr val="840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44F2E1C1-30EF-48D6-B1A7-08DD9B7B9864}"/>
              </a:ext>
            </a:extLst>
          </p:cNvPr>
          <p:cNvSpPr/>
          <p:nvPr/>
        </p:nvSpPr>
        <p:spPr>
          <a:xfrm>
            <a:off x="3291412" y="2263185"/>
            <a:ext cx="126000" cy="126000"/>
          </a:xfrm>
          <a:prstGeom prst="flowChartConnector">
            <a:avLst/>
          </a:prstGeom>
          <a:solidFill>
            <a:srgbClr val="840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ACE6A341-5B63-4B82-B9E5-8C26F6F4EBB7}"/>
              </a:ext>
            </a:extLst>
          </p:cNvPr>
          <p:cNvSpPr/>
          <p:nvPr/>
        </p:nvSpPr>
        <p:spPr>
          <a:xfrm>
            <a:off x="3659574" y="3037811"/>
            <a:ext cx="126000" cy="126000"/>
          </a:xfrm>
          <a:prstGeom prst="flowChartConnector">
            <a:avLst/>
          </a:prstGeom>
          <a:solidFill>
            <a:srgbClr val="840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>
            <a:extLst>
              <a:ext uri="{FF2B5EF4-FFF2-40B4-BE49-F238E27FC236}">
                <a16:creationId xmlns:a16="http://schemas.microsoft.com/office/drawing/2014/main" id="{045991A4-488A-4DAD-B2E7-4CE2FA2B4364}"/>
              </a:ext>
            </a:extLst>
          </p:cNvPr>
          <p:cNvSpPr/>
          <p:nvPr/>
        </p:nvSpPr>
        <p:spPr>
          <a:xfrm>
            <a:off x="4023608" y="3802537"/>
            <a:ext cx="126000" cy="126000"/>
          </a:xfrm>
          <a:prstGeom prst="flowChartConnector">
            <a:avLst/>
          </a:prstGeom>
          <a:solidFill>
            <a:srgbClr val="840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9F1130EB-C90C-4B58-971D-59686541FD58}"/>
              </a:ext>
            </a:extLst>
          </p:cNvPr>
          <p:cNvSpPr/>
          <p:nvPr/>
        </p:nvSpPr>
        <p:spPr>
          <a:xfrm>
            <a:off x="4379701" y="4566863"/>
            <a:ext cx="126000" cy="126000"/>
          </a:xfrm>
          <a:prstGeom prst="flowChartConnector">
            <a:avLst/>
          </a:prstGeom>
          <a:solidFill>
            <a:srgbClr val="840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ADE6C94C-F3EA-4C62-8D5C-E8458605164F}"/>
              </a:ext>
            </a:extLst>
          </p:cNvPr>
          <p:cNvSpPr/>
          <p:nvPr/>
        </p:nvSpPr>
        <p:spPr>
          <a:xfrm>
            <a:off x="4745520" y="5324733"/>
            <a:ext cx="126000" cy="126000"/>
          </a:xfrm>
          <a:prstGeom prst="flowChartConnector">
            <a:avLst/>
          </a:prstGeom>
          <a:solidFill>
            <a:srgbClr val="840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1B469858-9A5E-4598-A3C1-5EF95BAD701E}"/>
              </a:ext>
            </a:extLst>
          </p:cNvPr>
          <p:cNvSpPr/>
          <p:nvPr/>
        </p:nvSpPr>
        <p:spPr>
          <a:xfrm rot="19898345">
            <a:off x="2542965" y="1716833"/>
            <a:ext cx="238437" cy="586187"/>
          </a:xfrm>
          <a:prstGeom prst="downArrow">
            <a:avLst/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7A6846-C066-47A1-9692-95843AC8BCB9}"/>
              </a:ext>
            </a:extLst>
          </p:cNvPr>
          <p:cNvSpPr txBox="1"/>
          <p:nvPr/>
        </p:nvSpPr>
        <p:spPr>
          <a:xfrm>
            <a:off x="7218347" y="3312960"/>
            <a:ext cx="252000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Alert log (</a:t>
            </a:r>
            <a:r>
              <a:rPr lang="ko-KR" altLang="en-US" dirty="0"/>
              <a:t>시간 부분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5A9E468-C3BA-4C12-A65E-3EF55007FC94}"/>
              </a:ext>
            </a:extLst>
          </p:cNvPr>
          <p:cNvCxnSpPr>
            <a:cxnSpLocks/>
          </p:cNvCxnSpPr>
          <p:nvPr/>
        </p:nvCxnSpPr>
        <p:spPr>
          <a:xfrm flipV="1">
            <a:off x="6669638" y="3598607"/>
            <a:ext cx="548709" cy="20393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A12C4DC-130B-4CA5-AF6D-A775948CBC38}"/>
              </a:ext>
            </a:extLst>
          </p:cNvPr>
          <p:cNvCxnSpPr>
            <a:cxnSpLocks/>
          </p:cNvCxnSpPr>
          <p:nvPr/>
        </p:nvCxnSpPr>
        <p:spPr>
          <a:xfrm>
            <a:off x="6678850" y="3964264"/>
            <a:ext cx="539497" cy="128589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C41E7A8-B15D-4F4B-8F02-53105A4A8D91}"/>
              </a:ext>
            </a:extLst>
          </p:cNvPr>
          <p:cNvSpPr txBox="1"/>
          <p:nvPr/>
        </p:nvSpPr>
        <p:spPr>
          <a:xfrm>
            <a:off x="7218347" y="3960960"/>
            <a:ext cx="2520000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dirty="0"/>
              <a:t>Time.txt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56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– Topology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DF4E03F-C68E-43D2-A46D-51B580D113E4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65329B7-10E6-4DBF-A7E5-461297ECD171}"/>
              </a:ext>
            </a:extLst>
          </p:cNvPr>
          <p:cNvSpPr/>
          <p:nvPr/>
        </p:nvSpPr>
        <p:spPr>
          <a:xfrm>
            <a:off x="2112126" y="1972724"/>
            <a:ext cx="1800000" cy="1440000"/>
          </a:xfrm>
          <a:prstGeom prst="roundRect">
            <a:avLst/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External threat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(Kali)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C4965C3-C049-44C2-A885-7704CC04D565}"/>
              </a:ext>
            </a:extLst>
          </p:cNvPr>
          <p:cNvSpPr/>
          <p:nvPr/>
        </p:nvSpPr>
        <p:spPr>
          <a:xfrm>
            <a:off x="4185093" y="2593383"/>
            <a:ext cx="706843" cy="325687"/>
          </a:xfrm>
          <a:prstGeom prst="rightArrow">
            <a:avLst>
              <a:gd name="adj1" fmla="val 39068"/>
              <a:gd name="adj2" fmla="val 62802"/>
            </a:avLst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9698169-CFB3-4DC5-BB9E-7003E3B5DB0F}"/>
              </a:ext>
            </a:extLst>
          </p:cNvPr>
          <p:cNvSpPr/>
          <p:nvPr/>
        </p:nvSpPr>
        <p:spPr>
          <a:xfrm>
            <a:off x="5164903" y="1972724"/>
            <a:ext cx="1800000" cy="1440000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Inline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C2B67FB-933A-4E48-A09E-993D70A3269D}"/>
              </a:ext>
            </a:extLst>
          </p:cNvPr>
          <p:cNvSpPr/>
          <p:nvPr/>
        </p:nvSpPr>
        <p:spPr>
          <a:xfrm>
            <a:off x="8217680" y="1972724"/>
            <a:ext cx="1800000" cy="1440000"/>
          </a:xfrm>
          <a:prstGeom prst="roundRect">
            <a:avLst/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Victim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(CentOS 7)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7AC58BF-A70A-4AD3-A5A3-771824AA2568}"/>
              </a:ext>
            </a:extLst>
          </p:cNvPr>
          <p:cNvSpPr/>
          <p:nvPr/>
        </p:nvSpPr>
        <p:spPr>
          <a:xfrm>
            <a:off x="7237870" y="2593383"/>
            <a:ext cx="706843" cy="325687"/>
          </a:xfrm>
          <a:prstGeom prst="rightArrow">
            <a:avLst>
              <a:gd name="adj1" fmla="val 39068"/>
              <a:gd name="adj2" fmla="val 62802"/>
            </a:avLst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C633665-7CA9-483C-9DDE-AB54EBC43580}"/>
              </a:ext>
            </a:extLst>
          </p:cNvPr>
          <p:cNvSpPr/>
          <p:nvPr/>
        </p:nvSpPr>
        <p:spPr>
          <a:xfrm>
            <a:off x="5164903" y="4584238"/>
            <a:ext cx="1800000" cy="1440000"/>
          </a:xfrm>
          <a:prstGeom prst="roundRect">
            <a:avLst/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Mirror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(Ubuntu)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89BE441-CD28-4D60-BF2D-B518B21450F5}"/>
              </a:ext>
            </a:extLst>
          </p:cNvPr>
          <p:cNvSpPr/>
          <p:nvPr/>
        </p:nvSpPr>
        <p:spPr>
          <a:xfrm rot="5400000">
            <a:off x="5742578" y="3835637"/>
            <a:ext cx="706843" cy="325687"/>
          </a:xfrm>
          <a:prstGeom prst="rightArrow">
            <a:avLst>
              <a:gd name="adj1" fmla="val 39068"/>
              <a:gd name="adj2" fmla="val 62802"/>
            </a:avLst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75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D3DF2-F891-44C2-AEB7-B70072D1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36000"/>
            <a:ext cx="10515600" cy="1325563"/>
          </a:xfrm>
        </p:spPr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– </a:t>
            </a:r>
            <a:r>
              <a:rPr lang="ko-KR" altLang="en-US" dirty="0"/>
              <a:t>환경 구성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DF4E03F-C68E-43D2-A46D-51B580D113E4}"/>
              </a:ext>
            </a:extLst>
          </p:cNvPr>
          <p:cNvCxnSpPr>
            <a:cxnSpLocks/>
          </p:cNvCxnSpPr>
          <p:nvPr/>
        </p:nvCxnSpPr>
        <p:spPr>
          <a:xfrm>
            <a:off x="838200" y="1091953"/>
            <a:ext cx="1063380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FB3348E3-86F8-46C8-805F-3A781BF42C6B}"/>
              </a:ext>
            </a:extLst>
          </p:cNvPr>
          <p:cNvSpPr/>
          <p:nvPr/>
        </p:nvSpPr>
        <p:spPr>
          <a:xfrm>
            <a:off x="11651226" y="631800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FE485EF-2DBD-4265-A4BD-3D5D2D2AD541}"/>
              </a:ext>
            </a:extLst>
          </p:cNvPr>
          <p:cNvSpPr/>
          <p:nvPr/>
        </p:nvSpPr>
        <p:spPr>
          <a:xfrm rot="10800000">
            <a:off x="0" y="0"/>
            <a:ext cx="540774" cy="540000"/>
          </a:xfrm>
          <a:prstGeom prst="triangle">
            <a:avLst>
              <a:gd name="adj" fmla="val 100000"/>
            </a:avLst>
          </a:prstGeom>
          <a:solidFill>
            <a:srgbClr val="84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C6815-1641-4F52-BC65-B9571EE11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805" y="4555700"/>
            <a:ext cx="1440000" cy="55363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6FD6C19-C805-417C-969A-624478C1F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100" y="4994498"/>
            <a:ext cx="1440000" cy="5261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C24878E-540C-427A-924C-DC8CB468F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805" y="5386662"/>
            <a:ext cx="1440000" cy="7985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3808602-ACA6-4E14-AC9A-0D58FB43E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2316" y="2138479"/>
            <a:ext cx="1440000" cy="110848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5C1732B-0428-4555-8F11-4AA996FA9A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7680" y="2496771"/>
            <a:ext cx="1440000" cy="44729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237521B-7843-4E7B-8F2A-9CE5D0E10D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5878" y="4685333"/>
            <a:ext cx="1440000" cy="61832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7A9BC2C-F9E2-4DE0-B5A0-8A42BE6B55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5878" y="5646780"/>
            <a:ext cx="1440000" cy="540198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50C468C-258C-4BFC-A317-C0202C69B02F}"/>
              </a:ext>
            </a:extLst>
          </p:cNvPr>
          <p:cNvSpPr/>
          <p:nvPr/>
        </p:nvSpPr>
        <p:spPr>
          <a:xfrm>
            <a:off x="2112126" y="1972724"/>
            <a:ext cx="1800000" cy="1440000"/>
          </a:xfrm>
          <a:prstGeom prst="roundRect">
            <a:avLst/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C02BE6F9-093E-408B-9440-7F2780C38BD6}"/>
              </a:ext>
            </a:extLst>
          </p:cNvPr>
          <p:cNvSpPr/>
          <p:nvPr/>
        </p:nvSpPr>
        <p:spPr>
          <a:xfrm>
            <a:off x="4185093" y="2593383"/>
            <a:ext cx="706843" cy="325687"/>
          </a:xfrm>
          <a:prstGeom prst="rightArrow">
            <a:avLst>
              <a:gd name="adj1" fmla="val 39068"/>
              <a:gd name="adj2" fmla="val 62802"/>
            </a:avLst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9F0C09E-6526-4181-80A4-CE741765D5F3}"/>
              </a:ext>
            </a:extLst>
          </p:cNvPr>
          <p:cNvSpPr/>
          <p:nvPr/>
        </p:nvSpPr>
        <p:spPr>
          <a:xfrm>
            <a:off x="5164903" y="1972724"/>
            <a:ext cx="1800000" cy="1440000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Inline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901E7B7-2F5A-4686-B8CE-8B8FE4EC34B0}"/>
              </a:ext>
            </a:extLst>
          </p:cNvPr>
          <p:cNvSpPr/>
          <p:nvPr/>
        </p:nvSpPr>
        <p:spPr>
          <a:xfrm>
            <a:off x="8217680" y="1972724"/>
            <a:ext cx="1800000" cy="1440000"/>
          </a:xfrm>
          <a:prstGeom prst="roundRect">
            <a:avLst/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8C2E513A-1493-448F-B61F-1C0CEDDE064E}"/>
              </a:ext>
            </a:extLst>
          </p:cNvPr>
          <p:cNvSpPr/>
          <p:nvPr/>
        </p:nvSpPr>
        <p:spPr>
          <a:xfrm>
            <a:off x="7237870" y="2593383"/>
            <a:ext cx="706843" cy="325687"/>
          </a:xfrm>
          <a:prstGeom prst="rightArrow">
            <a:avLst>
              <a:gd name="adj1" fmla="val 39068"/>
              <a:gd name="adj2" fmla="val 62802"/>
            </a:avLst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70B954C-1615-4EE0-829B-6F9479936377}"/>
              </a:ext>
            </a:extLst>
          </p:cNvPr>
          <p:cNvSpPr/>
          <p:nvPr/>
        </p:nvSpPr>
        <p:spPr>
          <a:xfrm>
            <a:off x="5164903" y="4584238"/>
            <a:ext cx="1800000" cy="1440000"/>
          </a:xfrm>
          <a:prstGeom prst="roundRect">
            <a:avLst/>
          </a:prstGeom>
          <a:noFill/>
          <a:ln w="25400">
            <a:solidFill>
              <a:srgbClr val="8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A70A3FF1-20A2-433F-A9A6-9C1360B3A31E}"/>
              </a:ext>
            </a:extLst>
          </p:cNvPr>
          <p:cNvSpPr/>
          <p:nvPr/>
        </p:nvSpPr>
        <p:spPr>
          <a:xfrm rot="5400000">
            <a:off x="5742578" y="3835637"/>
            <a:ext cx="706843" cy="325687"/>
          </a:xfrm>
          <a:prstGeom prst="rightArrow">
            <a:avLst>
              <a:gd name="adj1" fmla="val 39068"/>
              <a:gd name="adj2" fmla="val 62802"/>
            </a:avLst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4333CC5D-784D-4231-B767-6741300B9A32}"/>
              </a:ext>
            </a:extLst>
          </p:cNvPr>
          <p:cNvSpPr/>
          <p:nvPr/>
        </p:nvSpPr>
        <p:spPr>
          <a:xfrm rot="12115887">
            <a:off x="4543996" y="4935536"/>
            <a:ext cx="472802" cy="255142"/>
          </a:xfrm>
          <a:prstGeom prst="rightArrow">
            <a:avLst>
              <a:gd name="adj1" fmla="val 39068"/>
              <a:gd name="adj2" fmla="val 62802"/>
            </a:avLst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CDA15522-6975-49BF-A7B2-8B97D1C3E90D}"/>
              </a:ext>
            </a:extLst>
          </p:cNvPr>
          <p:cNvSpPr/>
          <p:nvPr/>
        </p:nvSpPr>
        <p:spPr>
          <a:xfrm rot="9457463">
            <a:off x="4529272" y="5519210"/>
            <a:ext cx="472802" cy="255142"/>
          </a:xfrm>
          <a:prstGeom prst="rightArrow">
            <a:avLst>
              <a:gd name="adj1" fmla="val 39068"/>
              <a:gd name="adj2" fmla="val 62802"/>
            </a:avLst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BA766BFF-8FA0-4334-A6DF-ABCDB6512EB2}"/>
              </a:ext>
            </a:extLst>
          </p:cNvPr>
          <p:cNvSpPr/>
          <p:nvPr/>
        </p:nvSpPr>
        <p:spPr>
          <a:xfrm rot="20117951">
            <a:off x="7196514" y="4935537"/>
            <a:ext cx="472802" cy="255142"/>
          </a:xfrm>
          <a:prstGeom prst="rightArrow">
            <a:avLst>
              <a:gd name="adj1" fmla="val 39068"/>
              <a:gd name="adj2" fmla="val 62802"/>
            </a:avLst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8271D02C-04F4-4500-AF22-43FC1FD3874C}"/>
              </a:ext>
            </a:extLst>
          </p:cNvPr>
          <p:cNvSpPr/>
          <p:nvPr/>
        </p:nvSpPr>
        <p:spPr>
          <a:xfrm rot="1351447">
            <a:off x="7181790" y="5519211"/>
            <a:ext cx="472802" cy="255142"/>
          </a:xfrm>
          <a:prstGeom prst="rightArrow">
            <a:avLst>
              <a:gd name="adj1" fmla="val 39068"/>
              <a:gd name="adj2" fmla="val 62802"/>
            </a:avLst>
          </a:prstGeom>
          <a:solidFill>
            <a:srgbClr val="84020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55E9E36-4510-4B1F-AA11-867926F65D4D}"/>
              </a:ext>
            </a:extLst>
          </p:cNvPr>
          <p:cNvSpPr/>
          <p:nvPr/>
        </p:nvSpPr>
        <p:spPr>
          <a:xfrm>
            <a:off x="1848806" y="3464744"/>
            <a:ext cx="232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External threat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8193F34-FBEA-4D2B-89CE-D390B75074E0}"/>
              </a:ext>
            </a:extLst>
          </p:cNvPr>
          <p:cNvSpPr/>
          <p:nvPr/>
        </p:nvSpPr>
        <p:spPr>
          <a:xfrm>
            <a:off x="8016554" y="3460393"/>
            <a:ext cx="232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Victim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4B4F21B-BDD2-4376-88E8-5B38D2AC22F8}"/>
              </a:ext>
            </a:extLst>
          </p:cNvPr>
          <p:cNvSpPr/>
          <p:nvPr/>
        </p:nvSpPr>
        <p:spPr>
          <a:xfrm>
            <a:off x="4891936" y="6071908"/>
            <a:ext cx="2326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Mirror</a:t>
            </a:r>
          </a:p>
        </p:txBody>
      </p:sp>
    </p:spTree>
    <p:extLst>
      <p:ext uri="{BB962C8B-B14F-4D97-AF65-F5344CB8AC3E}">
        <p14:creationId xmlns:p14="http://schemas.microsoft.com/office/powerpoint/2010/main" val="2790837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1682</TotalTime>
  <Words>636</Words>
  <Application>Microsoft Office PowerPoint</Application>
  <PresentationFormat>와이드스크린</PresentationFormat>
  <Paragraphs>161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보안탐지 및 SMS 알람</vt:lpstr>
      <vt:lpstr>목차</vt:lpstr>
      <vt:lpstr>개요</vt:lpstr>
      <vt:lpstr>소개</vt:lpstr>
      <vt:lpstr>소개</vt:lpstr>
      <vt:lpstr>소개</vt:lpstr>
      <vt:lpstr>구현 - 흐름도</vt:lpstr>
      <vt:lpstr>구현 – Topology</vt:lpstr>
      <vt:lpstr>구현 – 환경 구성</vt:lpstr>
      <vt:lpstr>구현 – 환경 구성(세부)</vt:lpstr>
      <vt:lpstr>PowerPoint 프레젠테이션</vt:lpstr>
      <vt:lpstr>구현 - Twilio</vt:lpstr>
      <vt:lpstr>구현 - 코딩</vt:lpstr>
      <vt:lpstr>구현 - 코드</vt:lpstr>
      <vt:lpstr>구현 - 코드</vt:lpstr>
      <vt:lpstr>구현 – 1차 테스트</vt:lpstr>
      <vt:lpstr>구현 - 1차 테스트</vt:lpstr>
      <vt:lpstr>구현 - Crontab</vt:lpstr>
      <vt:lpstr>구현 - 최종 테스트</vt:lpstr>
      <vt:lpstr>결론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Ramie</dc:creator>
  <cp:lastModifiedBy>Ramie</cp:lastModifiedBy>
  <cp:revision>691</cp:revision>
  <dcterms:created xsi:type="dcterms:W3CDTF">2021-07-13T01:25:23Z</dcterms:created>
  <dcterms:modified xsi:type="dcterms:W3CDTF">2021-07-20T00:36:08Z</dcterms:modified>
</cp:coreProperties>
</file>