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90" r:id="rId4"/>
    <p:sldId id="258" r:id="rId5"/>
    <p:sldId id="289" r:id="rId6"/>
    <p:sldId id="261" r:id="rId7"/>
    <p:sldId id="299" r:id="rId8"/>
    <p:sldId id="263" r:id="rId9"/>
    <p:sldId id="269" r:id="rId10"/>
    <p:sldId id="270" r:id="rId11"/>
    <p:sldId id="265" r:id="rId12"/>
    <p:sldId id="271" r:id="rId13"/>
    <p:sldId id="272" r:id="rId14"/>
    <p:sldId id="266" r:id="rId15"/>
    <p:sldId id="275" r:id="rId16"/>
    <p:sldId id="278" r:id="rId17"/>
    <p:sldId id="279" r:id="rId18"/>
    <p:sldId id="267" r:id="rId19"/>
    <p:sldId id="282" r:id="rId20"/>
    <p:sldId id="283" r:id="rId21"/>
    <p:sldId id="284" r:id="rId22"/>
    <p:sldId id="300" r:id="rId23"/>
    <p:sldId id="301" r:id="rId24"/>
    <p:sldId id="268" r:id="rId25"/>
    <p:sldId id="273" r:id="rId26"/>
    <p:sldId id="274" r:id="rId27"/>
    <p:sldId id="280" r:id="rId28"/>
    <p:sldId id="285" r:id="rId29"/>
    <p:sldId id="281" r:id="rId30"/>
    <p:sldId id="276" r:id="rId31"/>
    <p:sldId id="286" r:id="rId32"/>
    <p:sldId id="287" r:id="rId33"/>
    <p:sldId id="29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361" autoAdjust="0"/>
    <p:restoredTop sz="94660"/>
  </p:normalViewPr>
  <p:slideViewPr>
    <p:cSldViewPr snapToGrid="0">
      <p:cViewPr>
        <p:scale>
          <a:sx n="75" d="100"/>
          <a:sy n="75" d="100"/>
        </p:scale>
        <p:origin x="-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image" Target="../media/image8.jpeg"/><Relationship Id="rId4" Type="http://schemas.openxmlformats.org/officeDocument/2006/relationships/image" Target="../media/image11.jp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image" Target="../media/image8.jpeg"/><Relationship Id="rId4" Type="http://schemas.openxmlformats.org/officeDocument/2006/relationships/image" Target="../media/image1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575028-9165-44DF-B13B-236B713249B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685EF44-261F-4C7B-8BAA-498F0251121D}">
      <dgm:prSet/>
      <dgm:spPr/>
      <dgm:t>
        <a:bodyPr/>
        <a:lstStyle/>
        <a:p>
          <a:pPr>
            <a:lnSpc>
              <a:spcPct val="100000"/>
            </a:lnSpc>
          </a:pPr>
          <a:r>
            <a:rPr lang="en-US"/>
            <a:t>Many schools use the learning styles of their students to improve academic outcomes. </a:t>
          </a:r>
        </a:p>
      </dgm:t>
    </dgm:pt>
    <dgm:pt modelId="{0AEF2714-00EE-4EC0-9543-78E94B2BBDBA}" type="parTrans" cxnId="{7642E552-B069-498E-AA67-0DDB9B975B60}">
      <dgm:prSet/>
      <dgm:spPr/>
      <dgm:t>
        <a:bodyPr/>
        <a:lstStyle/>
        <a:p>
          <a:endParaRPr lang="en-US"/>
        </a:p>
      </dgm:t>
    </dgm:pt>
    <dgm:pt modelId="{2908D160-1BC8-4544-9D85-4E6529753A6C}" type="sibTrans" cxnId="{7642E552-B069-498E-AA67-0DDB9B975B60}">
      <dgm:prSet/>
      <dgm:spPr/>
      <dgm:t>
        <a:bodyPr/>
        <a:lstStyle/>
        <a:p>
          <a:endParaRPr lang="en-US"/>
        </a:p>
      </dgm:t>
    </dgm:pt>
    <dgm:pt modelId="{3399E297-B52D-4B9D-A050-FC6899471D68}">
      <dgm:prSet/>
      <dgm:spPr/>
      <dgm:t>
        <a:bodyPr/>
        <a:lstStyle/>
        <a:p>
          <a:pPr>
            <a:lnSpc>
              <a:spcPct val="100000"/>
            </a:lnSpc>
          </a:pPr>
          <a:r>
            <a:rPr lang="en-US"/>
            <a:t>The traditional method for identifying learning styles is to give students a questionnaire</a:t>
          </a:r>
        </a:p>
      </dgm:t>
    </dgm:pt>
    <dgm:pt modelId="{F834C7B2-BDCD-48C3-8E36-E2B1A5E069B3}" type="parTrans" cxnId="{CED1B803-C708-4EFA-A5A5-58009D6905F0}">
      <dgm:prSet/>
      <dgm:spPr/>
      <dgm:t>
        <a:bodyPr/>
        <a:lstStyle/>
        <a:p>
          <a:endParaRPr lang="en-US"/>
        </a:p>
      </dgm:t>
    </dgm:pt>
    <dgm:pt modelId="{C285FA96-2B24-41AE-AB39-A5DA18E2DE54}" type="sibTrans" cxnId="{CED1B803-C708-4EFA-A5A5-58009D6905F0}">
      <dgm:prSet/>
      <dgm:spPr/>
      <dgm:t>
        <a:bodyPr/>
        <a:lstStyle/>
        <a:p>
          <a:endParaRPr lang="en-US"/>
        </a:p>
      </dgm:t>
    </dgm:pt>
    <dgm:pt modelId="{E3590851-83B9-4AD1-BD20-C55F9D3F9BAF}" type="pres">
      <dgm:prSet presAssocID="{55575028-9165-44DF-B13B-236B713249BD}" presName="root" presStyleCnt="0">
        <dgm:presLayoutVars>
          <dgm:dir/>
          <dgm:resizeHandles val="exact"/>
        </dgm:presLayoutVars>
      </dgm:prSet>
      <dgm:spPr/>
    </dgm:pt>
    <dgm:pt modelId="{3D3A8D57-B6C6-46C4-B957-36AC38847306}" type="pres">
      <dgm:prSet presAssocID="{3685EF44-261F-4C7B-8BAA-498F0251121D}" presName="compNode" presStyleCnt="0"/>
      <dgm:spPr/>
    </dgm:pt>
    <dgm:pt modelId="{2D654E28-1CB2-4CA5-8326-63768AC77CC8}" type="pres">
      <dgm:prSet presAssocID="{3685EF44-261F-4C7B-8BAA-498F0251121D}" presName="bgRect" presStyleLbl="bgShp" presStyleIdx="0" presStyleCnt="2"/>
      <dgm:spPr/>
    </dgm:pt>
    <dgm:pt modelId="{D55258A1-1406-4A76-8A3C-E6172CA189BB}" type="pres">
      <dgm:prSet presAssocID="{3685EF44-261F-4C7B-8BAA-498F0251121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7C18B065-55C9-4576-8903-A30C30D8263A}" type="pres">
      <dgm:prSet presAssocID="{3685EF44-261F-4C7B-8BAA-498F0251121D}" presName="spaceRect" presStyleCnt="0"/>
      <dgm:spPr/>
    </dgm:pt>
    <dgm:pt modelId="{A71A3D81-2E0E-4F73-ADDA-F79B8023814A}" type="pres">
      <dgm:prSet presAssocID="{3685EF44-261F-4C7B-8BAA-498F0251121D}" presName="parTx" presStyleLbl="revTx" presStyleIdx="0" presStyleCnt="2">
        <dgm:presLayoutVars>
          <dgm:chMax val="0"/>
          <dgm:chPref val="0"/>
        </dgm:presLayoutVars>
      </dgm:prSet>
      <dgm:spPr/>
    </dgm:pt>
    <dgm:pt modelId="{16710FB4-96DA-4881-8DA7-CBA59605A333}" type="pres">
      <dgm:prSet presAssocID="{2908D160-1BC8-4544-9D85-4E6529753A6C}" presName="sibTrans" presStyleCnt="0"/>
      <dgm:spPr/>
    </dgm:pt>
    <dgm:pt modelId="{A8EE760F-0AE1-4E5E-A7D3-FFABF2C7353C}" type="pres">
      <dgm:prSet presAssocID="{3399E297-B52D-4B9D-A050-FC6899471D68}" presName="compNode" presStyleCnt="0"/>
      <dgm:spPr/>
    </dgm:pt>
    <dgm:pt modelId="{C46D9187-03DE-469F-9FF9-C4C2E7AA5193}" type="pres">
      <dgm:prSet presAssocID="{3399E297-B52D-4B9D-A050-FC6899471D68}" presName="bgRect" presStyleLbl="bgShp" presStyleIdx="1" presStyleCnt="2"/>
      <dgm:spPr/>
    </dgm:pt>
    <dgm:pt modelId="{D6E5DC82-4DBD-43F8-AF4A-A28C951F20D5}" type="pres">
      <dgm:prSet presAssocID="{3399E297-B52D-4B9D-A050-FC6899471D6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a:ext>
      </dgm:extLst>
    </dgm:pt>
    <dgm:pt modelId="{E82A9236-240C-48B1-B06B-0023DA7F504B}" type="pres">
      <dgm:prSet presAssocID="{3399E297-B52D-4B9D-A050-FC6899471D68}" presName="spaceRect" presStyleCnt="0"/>
      <dgm:spPr/>
    </dgm:pt>
    <dgm:pt modelId="{198B8DCF-5D2F-4295-AB09-D49A6E3BB0DE}" type="pres">
      <dgm:prSet presAssocID="{3399E297-B52D-4B9D-A050-FC6899471D68}" presName="parTx" presStyleLbl="revTx" presStyleIdx="1" presStyleCnt="2">
        <dgm:presLayoutVars>
          <dgm:chMax val="0"/>
          <dgm:chPref val="0"/>
        </dgm:presLayoutVars>
      </dgm:prSet>
      <dgm:spPr/>
    </dgm:pt>
  </dgm:ptLst>
  <dgm:cxnLst>
    <dgm:cxn modelId="{CED1B803-C708-4EFA-A5A5-58009D6905F0}" srcId="{55575028-9165-44DF-B13B-236B713249BD}" destId="{3399E297-B52D-4B9D-A050-FC6899471D68}" srcOrd="1" destOrd="0" parTransId="{F834C7B2-BDCD-48C3-8E36-E2B1A5E069B3}" sibTransId="{C285FA96-2B24-41AE-AB39-A5DA18E2DE54}"/>
    <dgm:cxn modelId="{5CCD6B0D-F224-44B8-86EA-B5F62C24DA99}" type="presOf" srcId="{3399E297-B52D-4B9D-A050-FC6899471D68}" destId="{198B8DCF-5D2F-4295-AB09-D49A6E3BB0DE}" srcOrd="0" destOrd="0" presId="urn:microsoft.com/office/officeart/2018/2/layout/IconVerticalSolidList"/>
    <dgm:cxn modelId="{051A6764-1917-41AF-94F6-5E87D2393004}" type="presOf" srcId="{3685EF44-261F-4C7B-8BAA-498F0251121D}" destId="{A71A3D81-2E0E-4F73-ADDA-F79B8023814A}" srcOrd="0" destOrd="0" presId="urn:microsoft.com/office/officeart/2018/2/layout/IconVerticalSolidList"/>
    <dgm:cxn modelId="{81A46C52-927E-4AD6-BDEA-4D1C045ECC31}" type="presOf" srcId="{55575028-9165-44DF-B13B-236B713249BD}" destId="{E3590851-83B9-4AD1-BD20-C55F9D3F9BAF}" srcOrd="0" destOrd="0" presId="urn:microsoft.com/office/officeart/2018/2/layout/IconVerticalSolidList"/>
    <dgm:cxn modelId="{7642E552-B069-498E-AA67-0DDB9B975B60}" srcId="{55575028-9165-44DF-B13B-236B713249BD}" destId="{3685EF44-261F-4C7B-8BAA-498F0251121D}" srcOrd="0" destOrd="0" parTransId="{0AEF2714-00EE-4EC0-9543-78E94B2BBDBA}" sibTransId="{2908D160-1BC8-4544-9D85-4E6529753A6C}"/>
    <dgm:cxn modelId="{50CB5D4D-34A8-4249-8ECD-5A66CBCE7D65}" type="presParOf" srcId="{E3590851-83B9-4AD1-BD20-C55F9D3F9BAF}" destId="{3D3A8D57-B6C6-46C4-B957-36AC38847306}" srcOrd="0" destOrd="0" presId="urn:microsoft.com/office/officeart/2018/2/layout/IconVerticalSolidList"/>
    <dgm:cxn modelId="{447157C4-B655-488F-9F2D-B1F88C74C9E4}" type="presParOf" srcId="{3D3A8D57-B6C6-46C4-B957-36AC38847306}" destId="{2D654E28-1CB2-4CA5-8326-63768AC77CC8}" srcOrd="0" destOrd="0" presId="urn:microsoft.com/office/officeart/2018/2/layout/IconVerticalSolidList"/>
    <dgm:cxn modelId="{2D35969D-410E-40F8-84BC-642876DFE04F}" type="presParOf" srcId="{3D3A8D57-B6C6-46C4-B957-36AC38847306}" destId="{D55258A1-1406-4A76-8A3C-E6172CA189BB}" srcOrd="1" destOrd="0" presId="urn:microsoft.com/office/officeart/2018/2/layout/IconVerticalSolidList"/>
    <dgm:cxn modelId="{6792A4F6-ED30-4966-8026-65505108D15A}" type="presParOf" srcId="{3D3A8D57-B6C6-46C4-B957-36AC38847306}" destId="{7C18B065-55C9-4576-8903-A30C30D8263A}" srcOrd="2" destOrd="0" presId="urn:microsoft.com/office/officeart/2018/2/layout/IconVerticalSolidList"/>
    <dgm:cxn modelId="{FDAA215F-941C-49D1-A039-7A9E73F0F344}" type="presParOf" srcId="{3D3A8D57-B6C6-46C4-B957-36AC38847306}" destId="{A71A3D81-2E0E-4F73-ADDA-F79B8023814A}" srcOrd="3" destOrd="0" presId="urn:microsoft.com/office/officeart/2018/2/layout/IconVerticalSolidList"/>
    <dgm:cxn modelId="{B55F4C47-9C2A-4DB6-B2E4-A184A94FE1B9}" type="presParOf" srcId="{E3590851-83B9-4AD1-BD20-C55F9D3F9BAF}" destId="{16710FB4-96DA-4881-8DA7-CBA59605A333}" srcOrd="1" destOrd="0" presId="urn:microsoft.com/office/officeart/2018/2/layout/IconVerticalSolidList"/>
    <dgm:cxn modelId="{11DFB342-8037-47A3-A7B1-CB8494DF9A35}" type="presParOf" srcId="{E3590851-83B9-4AD1-BD20-C55F9D3F9BAF}" destId="{A8EE760F-0AE1-4E5E-A7D3-FFABF2C7353C}" srcOrd="2" destOrd="0" presId="urn:microsoft.com/office/officeart/2018/2/layout/IconVerticalSolidList"/>
    <dgm:cxn modelId="{4C8E299C-F9E8-4B65-BCF1-ED7128C411AA}" type="presParOf" srcId="{A8EE760F-0AE1-4E5E-A7D3-FFABF2C7353C}" destId="{C46D9187-03DE-469F-9FF9-C4C2E7AA5193}" srcOrd="0" destOrd="0" presId="urn:microsoft.com/office/officeart/2018/2/layout/IconVerticalSolidList"/>
    <dgm:cxn modelId="{A86546D1-D5F7-432F-B836-A503EFA7E7C0}" type="presParOf" srcId="{A8EE760F-0AE1-4E5E-A7D3-FFABF2C7353C}" destId="{D6E5DC82-4DBD-43F8-AF4A-A28C951F20D5}" srcOrd="1" destOrd="0" presId="urn:microsoft.com/office/officeart/2018/2/layout/IconVerticalSolidList"/>
    <dgm:cxn modelId="{7BDA66C4-C61F-4B6B-B049-2465022A483C}" type="presParOf" srcId="{A8EE760F-0AE1-4E5E-A7D3-FFABF2C7353C}" destId="{E82A9236-240C-48B1-B06B-0023DA7F504B}" srcOrd="2" destOrd="0" presId="urn:microsoft.com/office/officeart/2018/2/layout/IconVerticalSolidList"/>
    <dgm:cxn modelId="{D5BDBB7D-1116-4FC1-B041-4EE19D5D9A04}" type="presParOf" srcId="{A8EE760F-0AE1-4E5E-A7D3-FFABF2C7353C}" destId="{198B8DCF-5D2F-4295-AB09-D49A6E3BB0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3A7DF9-51A2-4C21-A851-9A1F5E8137A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FECB3FEE-AAEA-498C-90E5-115ECB1AF056}">
      <dgm:prSet/>
      <dgm:spPr/>
      <dgm:t>
        <a:bodyPr/>
        <a:lstStyle/>
        <a:p>
          <a:r>
            <a:rPr lang="en-US"/>
            <a:t>The traditional method for identifying learning styles involves administering a questionnaire</a:t>
          </a:r>
        </a:p>
      </dgm:t>
    </dgm:pt>
    <dgm:pt modelId="{748C839C-1B8F-4EB2-B666-A32CC471A770}" type="parTrans" cxnId="{7EB51B1C-7D81-4E90-8D67-5AB1DC81CC45}">
      <dgm:prSet/>
      <dgm:spPr/>
      <dgm:t>
        <a:bodyPr/>
        <a:lstStyle/>
        <a:p>
          <a:endParaRPr lang="en-US"/>
        </a:p>
      </dgm:t>
    </dgm:pt>
    <dgm:pt modelId="{57378092-6DF7-4225-B895-0E762F61636F}" type="sibTrans" cxnId="{7EB51B1C-7D81-4E90-8D67-5AB1DC81CC45}">
      <dgm:prSet/>
      <dgm:spPr/>
      <dgm:t>
        <a:bodyPr/>
        <a:lstStyle/>
        <a:p>
          <a:endParaRPr lang="en-US"/>
        </a:p>
      </dgm:t>
    </dgm:pt>
    <dgm:pt modelId="{C0F09CC0-28B8-48EB-A7E3-AC26508E8FF7}">
      <dgm:prSet/>
      <dgm:spPr/>
      <dgm:t>
        <a:bodyPr/>
        <a:lstStyle/>
        <a:p>
          <a:r>
            <a:rPr lang="en-US"/>
            <a:t>inaccurate results</a:t>
          </a:r>
        </a:p>
      </dgm:t>
    </dgm:pt>
    <dgm:pt modelId="{E9E0153B-9EB3-48D9-8E91-8B2ED6CD32A8}" type="parTrans" cxnId="{53BADCDC-7F71-452F-9537-CE0017435017}">
      <dgm:prSet/>
      <dgm:spPr/>
      <dgm:t>
        <a:bodyPr/>
        <a:lstStyle/>
        <a:p>
          <a:endParaRPr lang="en-US"/>
        </a:p>
      </dgm:t>
    </dgm:pt>
    <dgm:pt modelId="{45B404CC-3D97-465A-8397-74526F4A32B3}" type="sibTrans" cxnId="{53BADCDC-7F71-452F-9537-CE0017435017}">
      <dgm:prSet/>
      <dgm:spPr/>
      <dgm:t>
        <a:bodyPr/>
        <a:lstStyle/>
        <a:p>
          <a:endParaRPr lang="en-US"/>
        </a:p>
      </dgm:t>
    </dgm:pt>
    <dgm:pt modelId="{BE34D37E-7039-40EE-91E6-6798A8AB079C}" type="pres">
      <dgm:prSet presAssocID="{233A7DF9-51A2-4C21-A851-9A1F5E8137A9}" presName="hierChild1" presStyleCnt="0">
        <dgm:presLayoutVars>
          <dgm:chPref val="1"/>
          <dgm:dir/>
          <dgm:animOne val="branch"/>
          <dgm:animLvl val="lvl"/>
          <dgm:resizeHandles/>
        </dgm:presLayoutVars>
      </dgm:prSet>
      <dgm:spPr/>
    </dgm:pt>
    <dgm:pt modelId="{7C00BBC2-66F0-4E8C-9C78-27F7A1CD827C}" type="pres">
      <dgm:prSet presAssocID="{FECB3FEE-AAEA-498C-90E5-115ECB1AF056}" presName="hierRoot1" presStyleCnt="0"/>
      <dgm:spPr/>
    </dgm:pt>
    <dgm:pt modelId="{967032F6-40AA-42ED-8C20-4A1B751A7E8D}" type="pres">
      <dgm:prSet presAssocID="{FECB3FEE-AAEA-498C-90E5-115ECB1AF056}" presName="composite" presStyleCnt="0"/>
      <dgm:spPr/>
    </dgm:pt>
    <dgm:pt modelId="{9EFC21F5-F737-4453-941B-7E3F410D56A0}" type="pres">
      <dgm:prSet presAssocID="{FECB3FEE-AAEA-498C-90E5-115ECB1AF056}" presName="background" presStyleLbl="node0" presStyleIdx="0" presStyleCnt="2"/>
      <dgm:spPr/>
    </dgm:pt>
    <dgm:pt modelId="{5A904512-285B-4857-9D20-3C0B0320B322}" type="pres">
      <dgm:prSet presAssocID="{FECB3FEE-AAEA-498C-90E5-115ECB1AF056}" presName="text" presStyleLbl="fgAcc0" presStyleIdx="0" presStyleCnt="2">
        <dgm:presLayoutVars>
          <dgm:chPref val="3"/>
        </dgm:presLayoutVars>
      </dgm:prSet>
      <dgm:spPr/>
    </dgm:pt>
    <dgm:pt modelId="{9595889F-31D8-40F5-9CB3-C1C4FA012926}" type="pres">
      <dgm:prSet presAssocID="{FECB3FEE-AAEA-498C-90E5-115ECB1AF056}" presName="hierChild2" presStyleCnt="0"/>
      <dgm:spPr/>
    </dgm:pt>
    <dgm:pt modelId="{9555492D-821B-4C60-8AD1-5849EF19B37C}" type="pres">
      <dgm:prSet presAssocID="{C0F09CC0-28B8-48EB-A7E3-AC26508E8FF7}" presName="hierRoot1" presStyleCnt="0"/>
      <dgm:spPr/>
    </dgm:pt>
    <dgm:pt modelId="{1AC59201-82C7-40E4-986A-5B74D5B6976B}" type="pres">
      <dgm:prSet presAssocID="{C0F09CC0-28B8-48EB-A7E3-AC26508E8FF7}" presName="composite" presStyleCnt="0"/>
      <dgm:spPr/>
    </dgm:pt>
    <dgm:pt modelId="{CF4AF8A4-FD43-49D2-B035-E5F9B57A8657}" type="pres">
      <dgm:prSet presAssocID="{C0F09CC0-28B8-48EB-A7E3-AC26508E8FF7}" presName="background" presStyleLbl="node0" presStyleIdx="1" presStyleCnt="2"/>
      <dgm:spPr/>
    </dgm:pt>
    <dgm:pt modelId="{AE1158B2-5AE6-451B-B533-BCD172F47266}" type="pres">
      <dgm:prSet presAssocID="{C0F09CC0-28B8-48EB-A7E3-AC26508E8FF7}" presName="text" presStyleLbl="fgAcc0" presStyleIdx="1" presStyleCnt="2">
        <dgm:presLayoutVars>
          <dgm:chPref val="3"/>
        </dgm:presLayoutVars>
      </dgm:prSet>
      <dgm:spPr/>
    </dgm:pt>
    <dgm:pt modelId="{45755533-4685-4268-9B7A-9DD496B54E99}" type="pres">
      <dgm:prSet presAssocID="{C0F09CC0-28B8-48EB-A7E3-AC26508E8FF7}" presName="hierChild2" presStyleCnt="0"/>
      <dgm:spPr/>
    </dgm:pt>
  </dgm:ptLst>
  <dgm:cxnLst>
    <dgm:cxn modelId="{7EB51B1C-7D81-4E90-8D67-5AB1DC81CC45}" srcId="{233A7DF9-51A2-4C21-A851-9A1F5E8137A9}" destId="{FECB3FEE-AAEA-498C-90E5-115ECB1AF056}" srcOrd="0" destOrd="0" parTransId="{748C839C-1B8F-4EB2-B666-A32CC471A770}" sibTransId="{57378092-6DF7-4225-B895-0E762F61636F}"/>
    <dgm:cxn modelId="{CF5E0066-3484-49C2-B173-6A9B4569800E}" type="presOf" srcId="{FECB3FEE-AAEA-498C-90E5-115ECB1AF056}" destId="{5A904512-285B-4857-9D20-3C0B0320B322}" srcOrd="0" destOrd="0" presId="urn:microsoft.com/office/officeart/2005/8/layout/hierarchy1"/>
    <dgm:cxn modelId="{FDA6C2B3-FA33-42ED-9B60-BA38E2735860}" type="presOf" srcId="{233A7DF9-51A2-4C21-A851-9A1F5E8137A9}" destId="{BE34D37E-7039-40EE-91E6-6798A8AB079C}" srcOrd="0" destOrd="0" presId="urn:microsoft.com/office/officeart/2005/8/layout/hierarchy1"/>
    <dgm:cxn modelId="{C94D8FB6-30C0-46AA-BBFA-D4E824A75ED5}" type="presOf" srcId="{C0F09CC0-28B8-48EB-A7E3-AC26508E8FF7}" destId="{AE1158B2-5AE6-451B-B533-BCD172F47266}" srcOrd="0" destOrd="0" presId="urn:microsoft.com/office/officeart/2005/8/layout/hierarchy1"/>
    <dgm:cxn modelId="{53BADCDC-7F71-452F-9537-CE0017435017}" srcId="{233A7DF9-51A2-4C21-A851-9A1F5E8137A9}" destId="{C0F09CC0-28B8-48EB-A7E3-AC26508E8FF7}" srcOrd="1" destOrd="0" parTransId="{E9E0153B-9EB3-48D9-8E91-8B2ED6CD32A8}" sibTransId="{45B404CC-3D97-465A-8397-74526F4A32B3}"/>
    <dgm:cxn modelId="{D2DC35EC-248D-43CE-898B-9D0F8DA0DEDF}" type="presParOf" srcId="{BE34D37E-7039-40EE-91E6-6798A8AB079C}" destId="{7C00BBC2-66F0-4E8C-9C78-27F7A1CD827C}" srcOrd="0" destOrd="0" presId="urn:microsoft.com/office/officeart/2005/8/layout/hierarchy1"/>
    <dgm:cxn modelId="{0E125F5B-27DD-4BA3-868B-797B6E69F11C}" type="presParOf" srcId="{7C00BBC2-66F0-4E8C-9C78-27F7A1CD827C}" destId="{967032F6-40AA-42ED-8C20-4A1B751A7E8D}" srcOrd="0" destOrd="0" presId="urn:microsoft.com/office/officeart/2005/8/layout/hierarchy1"/>
    <dgm:cxn modelId="{CB3F29C8-0696-415D-895C-08E946270D9A}" type="presParOf" srcId="{967032F6-40AA-42ED-8C20-4A1B751A7E8D}" destId="{9EFC21F5-F737-4453-941B-7E3F410D56A0}" srcOrd="0" destOrd="0" presId="urn:microsoft.com/office/officeart/2005/8/layout/hierarchy1"/>
    <dgm:cxn modelId="{60236264-2CBD-4B43-855E-3F4A76F91B35}" type="presParOf" srcId="{967032F6-40AA-42ED-8C20-4A1B751A7E8D}" destId="{5A904512-285B-4857-9D20-3C0B0320B322}" srcOrd="1" destOrd="0" presId="urn:microsoft.com/office/officeart/2005/8/layout/hierarchy1"/>
    <dgm:cxn modelId="{C056E411-49A0-42FF-9742-03F338F18006}" type="presParOf" srcId="{7C00BBC2-66F0-4E8C-9C78-27F7A1CD827C}" destId="{9595889F-31D8-40F5-9CB3-C1C4FA012926}" srcOrd="1" destOrd="0" presId="urn:microsoft.com/office/officeart/2005/8/layout/hierarchy1"/>
    <dgm:cxn modelId="{2D138F1D-AA25-4DF8-8598-978AC3993DB2}" type="presParOf" srcId="{BE34D37E-7039-40EE-91E6-6798A8AB079C}" destId="{9555492D-821B-4C60-8AD1-5849EF19B37C}" srcOrd="1" destOrd="0" presId="urn:microsoft.com/office/officeart/2005/8/layout/hierarchy1"/>
    <dgm:cxn modelId="{F3A05FAB-C99A-420E-89FB-0A1CE692CB8B}" type="presParOf" srcId="{9555492D-821B-4C60-8AD1-5849EF19B37C}" destId="{1AC59201-82C7-40E4-986A-5B74D5B6976B}" srcOrd="0" destOrd="0" presId="urn:microsoft.com/office/officeart/2005/8/layout/hierarchy1"/>
    <dgm:cxn modelId="{151BB98C-6808-4C3C-A54A-7E9BDDCA9376}" type="presParOf" srcId="{1AC59201-82C7-40E4-986A-5B74D5B6976B}" destId="{CF4AF8A4-FD43-49D2-B035-E5F9B57A8657}" srcOrd="0" destOrd="0" presId="urn:microsoft.com/office/officeart/2005/8/layout/hierarchy1"/>
    <dgm:cxn modelId="{501D7EBB-E8CF-4141-AF50-14E11CF098CB}" type="presParOf" srcId="{1AC59201-82C7-40E4-986A-5B74D5B6976B}" destId="{AE1158B2-5AE6-451B-B533-BCD172F47266}" srcOrd="1" destOrd="0" presId="urn:microsoft.com/office/officeart/2005/8/layout/hierarchy1"/>
    <dgm:cxn modelId="{FFF7B122-BCE9-4041-8460-AD8436BC9085}" type="presParOf" srcId="{9555492D-821B-4C60-8AD1-5849EF19B37C}" destId="{45755533-4685-4268-9B7A-9DD496B54E9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5E0DA2-D793-423B-B57A-17D213EB7A3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DD0BD80-5DA5-4CC2-82FD-742E10ACE6B1}">
      <dgm:prSet/>
      <dgm:spPr/>
      <dgm:t>
        <a:bodyPr/>
        <a:lstStyle/>
        <a:p>
          <a:pPr>
            <a:lnSpc>
              <a:spcPct val="100000"/>
            </a:lnSpc>
          </a:pPr>
          <a:r>
            <a:rPr lang="en-US"/>
            <a:t>Predict the learning styles of a student based on analysis of their written sentences using deep learning and natural language processing.</a:t>
          </a:r>
        </a:p>
      </dgm:t>
    </dgm:pt>
    <dgm:pt modelId="{71DC6E8B-5711-4A02-9745-C3AAB435E389}" type="parTrans" cxnId="{04B9C9D8-1F68-449E-98BD-1C9CD2E31D92}">
      <dgm:prSet/>
      <dgm:spPr/>
      <dgm:t>
        <a:bodyPr/>
        <a:lstStyle/>
        <a:p>
          <a:endParaRPr lang="en-US"/>
        </a:p>
      </dgm:t>
    </dgm:pt>
    <dgm:pt modelId="{6992CF41-B581-4488-A9CF-AF8F8FA1D9DD}" type="sibTrans" cxnId="{04B9C9D8-1F68-449E-98BD-1C9CD2E31D92}">
      <dgm:prSet/>
      <dgm:spPr/>
      <dgm:t>
        <a:bodyPr/>
        <a:lstStyle/>
        <a:p>
          <a:endParaRPr lang="en-US"/>
        </a:p>
      </dgm:t>
    </dgm:pt>
    <dgm:pt modelId="{C1AA49A9-8E20-4D8F-AB42-8D67BC9CE831}" type="pres">
      <dgm:prSet presAssocID="{A25E0DA2-D793-423B-B57A-17D213EB7A3F}" presName="root" presStyleCnt="0">
        <dgm:presLayoutVars>
          <dgm:dir/>
          <dgm:resizeHandles val="exact"/>
        </dgm:presLayoutVars>
      </dgm:prSet>
      <dgm:spPr/>
    </dgm:pt>
    <dgm:pt modelId="{2A3519D7-B738-4DD4-809C-7CD8056619D6}" type="pres">
      <dgm:prSet presAssocID="{1DD0BD80-5DA5-4CC2-82FD-742E10ACE6B1}" presName="compNode" presStyleCnt="0"/>
      <dgm:spPr/>
    </dgm:pt>
    <dgm:pt modelId="{963B47AA-E747-41C6-9CE7-D037FC4AAE3F}" type="pres">
      <dgm:prSet presAssocID="{1DD0BD80-5DA5-4CC2-82FD-742E10ACE6B1}" presName="bgRect" presStyleLbl="bgShp" presStyleIdx="0" presStyleCnt="1"/>
      <dgm:spPr/>
    </dgm:pt>
    <dgm:pt modelId="{A03BA323-B129-4C64-A67D-5219C98E69DE}" type="pres">
      <dgm:prSet presAssocID="{1DD0BD80-5DA5-4CC2-82FD-742E10ACE6B1}"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C4545F58-0A5C-470F-911D-3AB3F1DE9040}" type="pres">
      <dgm:prSet presAssocID="{1DD0BD80-5DA5-4CC2-82FD-742E10ACE6B1}" presName="spaceRect" presStyleCnt="0"/>
      <dgm:spPr/>
    </dgm:pt>
    <dgm:pt modelId="{A51EC4E0-1C04-4EFA-903B-A56A262863DB}" type="pres">
      <dgm:prSet presAssocID="{1DD0BD80-5DA5-4CC2-82FD-742E10ACE6B1}" presName="parTx" presStyleLbl="revTx" presStyleIdx="0" presStyleCnt="1">
        <dgm:presLayoutVars>
          <dgm:chMax val="0"/>
          <dgm:chPref val="0"/>
        </dgm:presLayoutVars>
      </dgm:prSet>
      <dgm:spPr/>
    </dgm:pt>
  </dgm:ptLst>
  <dgm:cxnLst>
    <dgm:cxn modelId="{A8872B27-F162-4642-B2F0-D657FFBFF206}" type="presOf" srcId="{1DD0BD80-5DA5-4CC2-82FD-742E10ACE6B1}" destId="{A51EC4E0-1C04-4EFA-903B-A56A262863DB}" srcOrd="0" destOrd="0" presId="urn:microsoft.com/office/officeart/2018/2/layout/IconVerticalSolidList"/>
    <dgm:cxn modelId="{142B2F57-DC1F-47D5-A1E8-F60E98D36F9F}" type="presOf" srcId="{A25E0DA2-D793-423B-B57A-17D213EB7A3F}" destId="{C1AA49A9-8E20-4D8F-AB42-8D67BC9CE831}" srcOrd="0" destOrd="0" presId="urn:microsoft.com/office/officeart/2018/2/layout/IconVerticalSolidList"/>
    <dgm:cxn modelId="{04B9C9D8-1F68-449E-98BD-1C9CD2E31D92}" srcId="{A25E0DA2-D793-423B-B57A-17D213EB7A3F}" destId="{1DD0BD80-5DA5-4CC2-82FD-742E10ACE6B1}" srcOrd="0" destOrd="0" parTransId="{71DC6E8B-5711-4A02-9745-C3AAB435E389}" sibTransId="{6992CF41-B581-4488-A9CF-AF8F8FA1D9DD}"/>
    <dgm:cxn modelId="{65F04135-4C50-4B6F-A21A-F4B84FAFA280}" type="presParOf" srcId="{C1AA49A9-8E20-4D8F-AB42-8D67BC9CE831}" destId="{2A3519D7-B738-4DD4-809C-7CD8056619D6}" srcOrd="0" destOrd="0" presId="urn:microsoft.com/office/officeart/2018/2/layout/IconVerticalSolidList"/>
    <dgm:cxn modelId="{9679D54A-E699-4BE4-B2F4-E5298D72DC42}" type="presParOf" srcId="{2A3519D7-B738-4DD4-809C-7CD8056619D6}" destId="{963B47AA-E747-41C6-9CE7-D037FC4AAE3F}" srcOrd="0" destOrd="0" presId="urn:microsoft.com/office/officeart/2018/2/layout/IconVerticalSolidList"/>
    <dgm:cxn modelId="{05C66869-FF0B-4257-8E3B-293725BCC8FE}" type="presParOf" srcId="{2A3519D7-B738-4DD4-809C-7CD8056619D6}" destId="{A03BA323-B129-4C64-A67D-5219C98E69DE}" srcOrd="1" destOrd="0" presId="urn:microsoft.com/office/officeart/2018/2/layout/IconVerticalSolidList"/>
    <dgm:cxn modelId="{28DF766F-F101-4336-B733-7580A6CCA471}" type="presParOf" srcId="{2A3519D7-B738-4DD4-809C-7CD8056619D6}" destId="{C4545F58-0A5C-470F-911D-3AB3F1DE9040}" srcOrd="2" destOrd="0" presId="urn:microsoft.com/office/officeart/2018/2/layout/IconVerticalSolidList"/>
    <dgm:cxn modelId="{386CEF00-24E5-44C9-AAAD-9B4827BBE699}" type="presParOf" srcId="{2A3519D7-B738-4DD4-809C-7CD8056619D6}" destId="{A51EC4E0-1C04-4EFA-903B-A56A262863D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FED039-FD46-468D-A4A6-164133912814}" type="doc">
      <dgm:prSet loTypeId="urn:microsoft.com/office/officeart/2005/8/layout/hProcess10" loCatId="process" qsTypeId="urn:microsoft.com/office/officeart/2005/8/quickstyle/simple1" qsCatId="simple" csTypeId="urn:microsoft.com/office/officeart/2005/8/colors/accent0_1" csCatId="mainScheme" phldr="1"/>
      <dgm:spPr/>
      <dgm:t>
        <a:bodyPr/>
        <a:lstStyle/>
        <a:p>
          <a:endParaRPr lang="en-US"/>
        </a:p>
      </dgm:t>
    </dgm:pt>
    <dgm:pt modelId="{CBC494FD-25C3-491A-8802-8A65CE720D8C}">
      <dgm:prSet phldrT="[Text]"/>
      <dgm:spPr/>
      <dgm:t>
        <a:bodyPr/>
        <a:lstStyle/>
        <a:p>
          <a:r>
            <a:rPr lang="en-US" b="0" dirty="0"/>
            <a:t>The student write English sentence </a:t>
          </a:r>
        </a:p>
      </dgm:t>
    </dgm:pt>
    <dgm:pt modelId="{30461803-E2B9-49F9-9BFC-37E0F769A849}" type="parTrans" cxnId="{7BE84A10-4F07-48CA-963D-329F7C590CD4}">
      <dgm:prSet/>
      <dgm:spPr/>
      <dgm:t>
        <a:bodyPr/>
        <a:lstStyle/>
        <a:p>
          <a:endParaRPr lang="en-US"/>
        </a:p>
      </dgm:t>
    </dgm:pt>
    <dgm:pt modelId="{EC7D2712-EC42-4805-9EF1-1CA997DBC70D}" type="sibTrans" cxnId="{7BE84A10-4F07-48CA-963D-329F7C590CD4}">
      <dgm:prSet/>
      <dgm:spPr/>
      <dgm:t>
        <a:bodyPr/>
        <a:lstStyle/>
        <a:p>
          <a:endParaRPr lang="en-US"/>
        </a:p>
      </dgm:t>
    </dgm:pt>
    <dgm:pt modelId="{C477E94B-4B5D-46B7-9951-680EBA7FD60F}">
      <dgm:prSet phldrT="[Text]"/>
      <dgm:spPr/>
      <dgm:t>
        <a:bodyPr/>
        <a:lstStyle/>
        <a:p>
          <a:r>
            <a:rPr lang="en-US"/>
            <a:t>Text Preprocessing</a:t>
          </a:r>
        </a:p>
      </dgm:t>
    </dgm:pt>
    <dgm:pt modelId="{888D9266-08A8-4AD9-9691-321385CD6740}" type="parTrans" cxnId="{25D62EAF-BD5D-4C0B-ABD1-542A803CADA4}">
      <dgm:prSet/>
      <dgm:spPr/>
      <dgm:t>
        <a:bodyPr/>
        <a:lstStyle/>
        <a:p>
          <a:endParaRPr lang="en-US"/>
        </a:p>
      </dgm:t>
    </dgm:pt>
    <dgm:pt modelId="{CF120B47-0E34-4674-AF48-B3A751AB6F60}" type="sibTrans" cxnId="{25D62EAF-BD5D-4C0B-ABD1-542A803CADA4}">
      <dgm:prSet/>
      <dgm:spPr/>
      <dgm:t>
        <a:bodyPr/>
        <a:lstStyle/>
        <a:p>
          <a:endParaRPr lang="en-US"/>
        </a:p>
      </dgm:t>
    </dgm:pt>
    <dgm:pt modelId="{9F0E4BF9-6387-4860-88F9-06A2F755D27C}">
      <dgm:prSet phldrT="[Text]"/>
      <dgm:spPr/>
      <dgm:t>
        <a:bodyPr/>
        <a:lstStyle/>
        <a:p>
          <a:r>
            <a:rPr lang="en-US"/>
            <a:t>input data to the model</a:t>
          </a:r>
        </a:p>
      </dgm:t>
    </dgm:pt>
    <dgm:pt modelId="{81CD7E4E-BC77-4FC0-A29D-14BFBA5C0896}" type="parTrans" cxnId="{0BE920EF-87A6-4B2F-94DD-1F08BB098874}">
      <dgm:prSet/>
      <dgm:spPr/>
      <dgm:t>
        <a:bodyPr/>
        <a:lstStyle/>
        <a:p>
          <a:endParaRPr lang="en-US"/>
        </a:p>
      </dgm:t>
    </dgm:pt>
    <dgm:pt modelId="{FE3F249A-D9C2-4EF7-82FB-445149A0FF21}" type="sibTrans" cxnId="{0BE920EF-87A6-4B2F-94DD-1F08BB098874}">
      <dgm:prSet/>
      <dgm:spPr/>
      <dgm:t>
        <a:bodyPr/>
        <a:lstStyle/>
        <a:p>
          <a:endParaRPr lang="en-US"/>
        </a:p>
      </dgm:t>
    </dgm:pt>
    <dgm:pt modelId="{44345134-AAE8-4710-AE77-ED634C30F3F7}">
      <dgm:prSet phldrT="[Text]"/>
      <dgm:spPr/>
      <dgm:t>
        <a:bodyPr/>
        <a:lstStyle/>
        <a:p>
          <a:r>
            <a:rPr lang="en-US"/>
            <a:t>learning styles prediction</a:t>
          </a:r>
        </a:p>
      </dgm:t>
    </dgm:pt>
    <dgm:pt modelId="{B5A1458D-35B8-4465-9DCE-D20E493514FB}" type="parTrans" cxnId="{779D6366-0F3A-4BF9-81E7-7FBC0CFAB1BF}">
      <dgm:prSet/>
      <dgm:spPr/>
      <dgm:t>
        <a:bodyPr/>
        <a:lstStyle/>
        <a:p>
          <a:endParaRPr lang="en-US"/>
        </a:p>
      </dgm:t>
    </dgm:pt>
    <dgm:pt modelId="{51CF5E82-AB16-43F7-B93F-BE5289412437}" type="sibTrans" cxnId="{779D6366-0F3A-4BF9-81E7-7FBC0CFAB1BF}">
      <dgm:prSet/>
      <dgm:spPr/>
      <dgm:t>
        <a:bodyPr/>
        <a:lstStyle/>
        <a:p>
          <a:endParaRPr lang="en-US"/>
        </a:p>
      </dgm:t>
    </dgm:pt>
    <dgm:pt modelId="{90E7B3C6-7773-4098-9F2E-1A94271DB687}" type="pres">
      <dgm:prSet presAssocID="{53FED039-FD46-468D-A4A6-164133912814}" presName="Name0" presStyleCnt="0">
        <dgm:presLayoutVars>
          <dgm:dir/>
          <dgm:resizeHandles val="exact"/>
        </dgm:presLayoutVars>
      </dgm:prSet>
      <dgm:spPr/>
    </dgm:pt>
    <dgm:pt modelId="{6DB19CDB-E987-49C1-BD56-6AE0D5D5F00A}" type="pres">
      <dgm:prSet presAssocID="{CBC494FD-25C3-491A-8802-8A65CE720D8C}" presName="composite" presStyleCnt="0"/>
      <dgm:spPr/>
    </dgm:pt>
    <dgm:pt modelId="{328A847E-8D11-4253-BB07-659CF01DAA90}" type="pres">
      <dgm:prSet presAssocID="{CBC494FD-25C3-491A-8802-8A65CE720D8C}" presName="imagSh" presStyleLbl="bgImgPlac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pt>
    <dgm:pt modelId="{AE608801-BE07-42FF-9F01-64C254F3E7E1}" type="pres">
      <dgm:prSet presAssocID="{CBC494FD-25C3-491A-8802-8A65CE720D8C}" presName="txNode" presStyleLbl="node1" presStyleIdx="0" presStyleCnt="4">
        <dgm:presLayoutVars>
          <dgm:bulletEnabled val="1"/>
        </dgm:presLayoutVars>
      </dgm:prSet>
      <dgm:spPr/>
    </dgm:pt>
    <dgm:pt modelId="{4C914FCE-66BC-4898-AF7D-9C185D8EB3E5}" type="pres">
      <dgm:prSet presAssocID="{EC7D2712-EC42-4805-9EF1-1CA997DBC70D}" presName="sibTrans" presStyleLbl="sibTrans2D1" presStyleIdx="0" presStyleCnt="3"/>
      <dgm:spPr/>
    </dgm:pt>
    <dgm:pt modelId="{156F8426-FA3D-41AF-A544-8764BDA6BC5A}" type="pres">
      <dgm:prSet presAssocID="{EC7D2712-EC42-4805-9EF1-1CA997DBC70D}" presName="connTx" presStyleLbl="sibTrans2D1" presStyleIdx="0" presStyleCnt="3"/>
      <dgm:spPr/>
    </dgm:pt>
    <dgm:pt modelId="{F09AD6C0-7CD2-490E-BE68-BF0D7815B141}" type="pres">
      <dgm:prSet presAssocID="{C477E94B-4B5D-46B7-9951-680EBA7FD60F}" presName="composite" presStyleCnt="0"/>
      <dgm:spPr/>
    </dgm:pt>
    <dgm:pt modelId="{197ED0D6-9098-4918-B17F-21F350C78942}" type="pres">
      <dgm:prSet presAssocID="{C477E94B-4B5D-46B7-9951-680EBA7FD60F}" presName="imagSh" presStyleLbl="bgImgPlac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36000" r="-36000"/>
          </a:stretch>
        </a:blipFill>
      </dgm:spPr>
    </dgm:pt>
    <dgm:pt modelId="{069D124F-6123-430F-A1AF-84AEB7F3C73C}" type="pres">
      <dgm:prSet presAssocID="{C477E94B-4B5D-46B7-9951-680EBA7FD60F}" presName="txNode" presStyleLbl="node1" presStyleIdx="1" presStyleCnt="4">
        <dgm:presLayoutVars>
          <dgm:bulletEnabled val="1"/>
        </dgm:presLayoutVars>
      </dgm:prSet>
      <dgm:spPr/>
    </dgm:pt>
    <dgm:pt modelId="{391BE995-A151-4627-8969-807B4AD1EB04}" type="pres">
      <dgm:prSet presAssocID="{CF120B47-0E34-4674-AF48-B3A751AB6F60}" presName="sibTrans" presStyleLbl="sibTrans2D1" presStyleIdx="1" presStyleCnt="3"/>
      <dgm:spPr/>
    </dgm:pt>
    <dgm:pt modelId="{E782DC77-05DE-49A4-AB85-397A83228AEC}" type="pres">
      <dgm:prSet presAssocID="{CF120B47-0E34-4674-AF48-B3A751AB6F60}" presName="connTx" presStyleLbl="sibTrans2D1" presStyleIdx="1" presStyleCnt="3"/>
      <dgm:spPr/>
    </dgm:pt>
    <dgm:pt modelId="{BFB80995-C399-4C29-9443-4D9BF46C0BE8}" type="pres">
      <dgm:prSet presAssocID="{9F0E4BF9-6387-4860-88F9-06A2F755D27C}" presName="composite" presStyleCnt="0"/>
      <dgm:spPr/>
    </dgm:pt>
    <dgm:pt modelId="{833A05E1-2CD6-4B92-8FDC-45B9B13F75A8}" type="pres">
      <dgm:prSet presAssocID="{9F0E4BF9-6387-4860-88F9-06A2F755D27C}" presName="imagSh" presStyleLbl="b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5418F379-6072-4859-9FE9-39143802E71E}" type="pres">
      <dgm:prSet presAssocID="{9F0E4BF9-6387-4860-88F9-06A2F755D27C}" presName="txNode" presStyleLbl="node1" presStyleIdx="2" presStyleCnt="4">
        <dgm:presLayoutVars>
          <dgm:bulletEnabled val="1"/>
        </dgm:presLayoutVars>
      </dgm:prSet>
      <dgm:spPr/>
    </dgm:pt>
    <dgm:pt modelId="{3127FB21-980A-4372-B12E-723D51FB7F2A}" type="pres">
      <dgm:prSet presAssocID="{FE3F249A-D9C2-4EF7-82FB-445149A0FF21}" presName="sibTrans" presStyleLbl="sibTrans2D1" presStyleIdx="2" presStyleCnt="3"/>
      <dgm:spPr/>
    </dgm:pt>
    <dgm:pt modelId="{41E21ADB-2466-4424-9C26-9A21F6459454}" type="pres">
      <dgm:prSet presAssocID="{FE3F249A-D9C2-4EF7-82FB-445149A0FF21}" presName="connTx" presStyleLbl="sibTrans2D1" presStyleIdx="2" presStyleCnt="3"/>
      <dgm:spPr/>
    </dgm:pt>
    <dgm:pt modelId="{88F06A07-8617-4259-AE7F-9799074FDCF4}" type="pres">
      <dgm:prSet presAssocID="{44345134-AAE8-4710-AE77-ED634C30F3F7}" presName="composite" presStyleCnt="0"/>
      <dgm:spPr/>
    </dgm:pt>
    <dgm:pt modelId="{18173BFF-A635-4117-B1C4-E3DE3B71F182}" type="pres">
      <dgm:prSet presAssocID="{44345134-AAE8-4710-AE77-ED634C30F3F7}" presName="imagSh" presStyleLbl="b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12000" b="-12000"/>
          </a:stretch>
        </a:blipFill>
      </dgm:spPr>
    </dgm:pt>
    <dgm:pt modelId="{3C2C90A4-C444-4392-B97A-86A629A0990D}" type="pres">
      <dgm:prSet presAssocID="{44345134-AAE8-4710-AE77-ED634C30F3F7}" presName="txNode" presStyleLbl="node1" presStyleIdx="3" presStyleCnt="4">
        <dgm:presLayoutVars>
          <dgm:bulletEnabled val="1"/>
        </dgm:presLayoutVars>
      </dgm:prSet>
      <dgm:spPr/>
    </dgm:pt>
  </dgm:ptLst>
  <dgm:cxnLst>
    <dgm:cxn modelId="{93849F07-2BC5-4940-BF4F-B7F05FFF3BF6}" type="presOf" srcId="{C477E94B-4B5D-46B7-9951-680EBA7FD60F}" destId="{069D124F-6123-430F-A1AF-84AEB7F3C73C}" srcOrd="0" destOrd="0" presId="urn:microsoft.com/office/officeart/2005/8/layout/hProcess10"/>
    <dgm:cxn modelId="{6294920A-C9A8-453B-AA4C-22D316F787DD}" type="presOf" srcId="{44345134-AAE8-4710-AE77-ED634C30F3F7}" destId="{3C2C90A4-C444-4392-B97A-86A629A0990D}" srcOrd="0" destOrd="0" presId="urn:microsoft.com/office/officeart/2005/8/layout/hProcess10"/>
    <dgm:cxn modelId="{7BE84A10-4F07-48CA-963D-329F7C590CD4}" srcId="{53FED039-FD46-468D-A4A6-164133912814}" destId="{CBC494FD-25C3-491A-8802-8A65CE720D8C}" srcOrd="0" destOrd="0" parTransId="{30461803-E2B9-49F9-9BFC-37E0F769A849}" sibTransId="{EC7D2712-EC42-4805-9EF1-1CA997DBC70D}"/>
    <dgm:cxn modelId="{8BC8E91D-02C2-4886-A86B-E67BD20B04F8}" type="presOf" srcId="{FE3F249A-D9C2-4EF7-82FB-445149A0FF21}" destId="{41E21ADB-2466-4424-9C26-9A21F6459454}" srcOrd="1" destOrd="0" presId="urn:microsoft.com/office/officeart/2005/8/layout/hProcess10"/>
    <dgm:cxn modelId="{D356702C-A3B9-44B4-97F0-8C643A461513}" type="presOf" srcId="{EC7D2712-EC42-4805-9EF1-1CA997DBC70D}" destId="{156F8426-FA3D-41AF-A544-8764BDA6BC5A}" srcOrd="1" destOrd="0" presId="urn:microsoft.com/office/officeart/2005/8/layout/hProcess10"/>
    <dgm:cxn modelId="{779D6366-0F3A-4BF9-81E7-7FBC0CFAB1BF}" srcId="{53FED039-FD46-468D-A4A6-164133912814}" destId="{44345134-AAE8-4710-AE77-ED634C30F3F7}" srcOrd="3" destOrd="0" parTransId="{B5A1458D-35B8-4465-9DCE-D20E493514FB}" sibTransId="{51CF5E82-AB16-43F7-B93F-BE5289412437}"/>
    <dgm:cxn modelId="{7F485092-34A9-4627-BE29-229A8049CF9D}" type="presOf" srcId="{CF120B47-0E34-4674-AF48-B3A751AB6F60}" destId="{E782DC77-05DE-49A4-AB85-397A83228AEC}" srcOrd="1" destOrd="0" presId="urn:microsoft.com/office/officeart/2005/8/layout/hProcess10"/>
    <dgm:cxn modelId="{AA639D9D-C3F0-4827-97E7-ED8123058C52}" type="presOf" srcId="{9F0E4BF9-6387-4860-88F9-06A2F755D27C}" destId="{5418F379-6072-4859-9FE9-39143802E71E}" srcOrd="0" destOrd="0" presId="urn:microsoft.com/office/officeart/2005/8/layout/hProcess10"/>
    <dgm:cxn modelId="{1D7ED5A2-C011-4CAE-8C06-106317F3AA4C}" type="presOf" srcId="{CBC494FD-25C3-491A-8802-8A65CE720D8C}" destId="{AE608801-BE07-42FF-9F01-64C254F3E7E1}" srcOrd="0" destOrd="0" presId="urn:microsoft.com/office/officeart/2005/8/layout/hProcess10"/>
    <dgm:cxn modelId="{EC4EEFA5-9171-443C-9311-788B72DFE023}" type="presOf" srcId="{CF120B47-0E34-4674-AF48-B3A751AB6F60}" destId="{391BE995-A151-4627-8969-807B4AD1EB04}" srcOrd="0" destOrd="0" presId="urn:microsoft.com/office/officeart/2005/8/layout/hProcess10"/>
    <dgm:cxn modelId="{25D62EAF-BD5D-4C0B-ABD1-542A803CADA4}" srcId="{53FED039-FD46-468D-A4A6-164133912814}" destId="{C477E94B-4B5D-46B7-9951-680EBA7FD60F}" srcOrd="1" destOrd="0" parTransId="{888D9266-08A8-4AD9-9691-321385CD6740}" sibTransId="{CF120B47-0E34-4674-AF48-B3A751AB6F60}"/>
    <dgm:cxn modelId="{2E39A6CB-9FCC-49DB-8722-94F031D614E9}" type="presOf" srcId="{FE3F249A-D9C2-4EF7-82FB-445149A0FF21}" destId="{3127FB21-980A-4372-B12E-723D51FB7F2A}" srcOrd="0" destOrd="0" presId="urn:microsoft.com/office/officeart/2005/8/layout/hProcess10"/>
    <dgm:cxn modelId="{73A8B5E8-91C4-41AE-857D-CB92B15E36D2}" type="presOf" srcId="{EC7D2712-EC42-4805-9EF1-1CA997DBC70D}" destId="{4C914FCE-66BC-4898-AF7D-9C185D8EB3E5}" srcOrd="0" destOrd="0" presId="urn:microsoft.com/office/officeart/2005/8/layout/hProcess10"/>
    <dgm:cxn modelId="{982CD5EC-A908-409B-8D97-BCEFA3D24DC9}" type="presOf" srcId="{53FED039-FD46-468D-A4A6-164133912814}" destId="{90E7B3C6-7773-4098-9F2E-1A94271DB687}" srcOrd="0" destOrd="0" presId="urn:microsoft.com/office/officeart/2005/8/layout/hProcess10"/>
    <dgm:cxn modelId="{0BE920EF-87A6-4B2F-94DD-1F08BB098874}" srcId="{53FED039-FD46-468D-A4A6-164133912814}" destId="{9F0E4BF9-6387-4860-88F9-06A2F755D27C}" srcOrd="2" destOrd="0" parTransId="{81CD7E4E-BC77-4FC0-A29D-14BFBA5C0896}" sibTransId="{FE3F249A-D9C2-4EF7-82FB-445149A0FF21}"/>
    <dgm:cxn modelId="{00E51A93-4036-45F6-9728-F61A6931B279}" type="presParOf" srcId="{90E7B3C6-7773-4098-9F2E-1A94271DB687}" destId="{6DB19CDB-E987-49C1-BD56-6AE0D5D5F00A}" srcOrd="0" destOrd="0" presId="urn:microsoft.com/office/officeart/2005/8/layout/hProcess10"/>
    <dgm:cxn modelId="{71F40DC3-F925-4747-B10E-0BDE4DA9E0FA}" type="presParOf" srcId="{6DB19CDB-E987-49C1-BD56-6AE0D5D5F00A}" destId="{328A847E-8D11-4253-BB07-659CF01DAA90}" srcOrd="0" destOrd="0" presId="urn:microsoft.com/office/officeart/2005/8/layout/hProcess10"/>
    <dgm:cxn modelId="{A98C10FC-E8A1-4FEF-AD3A-17B041EE4A00}" type="presParOf" srcId="{6DB19CDB-E987-49C1-BD56-6AE0D5D5F00A}" destId="{AE608801-BE07-42FF-9F01-64C254F3E7E1}" srcOrd="1" destOrd="0" presId="urn:microsoft.com/office/officeart/2005/8/layout/hProcess10"/>
    <dgm:cxn modelId="{A2AA4CB3-8522-4153-83E5-6850DC9CDDAE}" type="presParOf" srcId="{90E7B3C6-7773-4098-9F2E-1A94271DB687}" destId="{4C914FCE-66BC-4898-AF7D-9C185D8EB3E5}" srcOrd="1" destOrd="0" presId="urn:microsoft.com/office/officeart/2005/8/layout/hProcess10"/>
    <dgm:cxn modelId="{20D0641D-2DD9-407B-85C6-3B9C7B0EA85B}" type="presParOf" srcId="{4C914FCE-66BC-4898-AF7D-9C185D8EB3E5}" destId="{156F8426-FA3D-41AF-A544-8764BDA6BC5A}" srcOrd="0" destOrd="0" presId="urn:microsoft.com/office/officeart/2005/8/layout/hProcess10"/>
    <dgm:cxn modelId="{564B9697-7D68-4A04-AE70-BF76E3C70989}" type="presParOf" srcId="{90E7B3C6-7773-4098-9F2E-1A94271DB687}" destId="{F09AD6C0-7CD2-490E-BE68-BF0D7815B141}" srcOrd="2" destOrd="0" presId="urn:microsoft.com/office/officeart/2005/8/layout/hProcess10"/>
    <dgm:cxn modelId="{8D6EAF54-31A4-48A9-AC53-621300E37769}" type="presParOf" srcId="{F09AD6C0-7CD2-490E-BE68-BF0D7815B141}" destId="{197ED0D6-9098-4918-B17F-21F350C78942}" srcOrd="0" destOrd="0" presId="urn:microsoft.com/office/officeart/2005/8/layout/hProcess10"/>
    <dgm:cxn modelId="{A80D111C-83FD-4155-8236-7C85CD4508C9}" type="presParOf" srcId="{F09AD6C0-7CD2-490E-BE68-BF0D7815B141}" destId="{069D124F-6123-430F-A1AF-84AEB7F3C73C}" srcOrd="1" destOrd="0" presId="urn:microsoft.com/office/officeart/2005/8/layout/hProcess10"/>
    <dgm:cxn modelId="{1B44881B-3658-4C71-9788-1658E5C65CB6}" type="presParOf" srcId="{90E7B3C6-7773-4098-9F2E-1A94271DB687}" destId="{391BE995-A151-4627-8969-807B4AD1EB04}" srcOrd="3" destOrd="0" presId="urn:microsoft.com/office/officeart/2005/8/layout/hProcess10"/>
    <dgm:cxn modelId="{BDA4E5E4-E3E4-4DCE-9579-9F1E9756BF09}" type="presParOf" srcId="{391BE995-A151-4627-8969-807B4AD1EB04}" destId="{E782DC77-05DE-49A4-AB85-397A83228AEC}" srcOrd="0" destOrd="0" presId="urn:microsoft.com/office/officeart/2005/8/layout/hProcess10"/>
    <dgm:cxn modelId="{0A90816E-9597-4318-A956-797DA06013B3}" type="presParOf" srcId="{90E7B3C6-7773-4098-9F2E-1A94271DB687}" destId="{BFB80995-C399-4C29-9443-4D9BF46C0BE8}" srcOrd="4" destOrd="0" presId="urn:microsoft.com/office/officeart/2005/8/layout/hProcess10"/>
    <dgm:cxn modelId="{44F268B5-9995-44B8-AE84-B7B4CD12ADA3}" type="presParOf" srcId="{BFB80995-C399-4C29-9443-4D9BF46C0BE8}" destId="{833A05E1-2CD6-4B92-8FDC-45B9B13F75A8}" srcOrd="0" destOrd="0" presId="urn:microsoft.com/office/officeart/2005/8/layout/hProcess10"/>
    <dgm:cxn modelId="{E6EBD169-2B4E-47E6-B890-0F227D2B28D3}" type="presParOf" srcId="{BFB80995-C399-4C29-9443-4D9BF46C0BE8}" destId="{5418F379-6072-4859-9FE9-39143802E71E}" srcOrd="1" destOrd="0" presId="urn:microsoft.com/office/officeart/2005/8/layout/hProcess10"/>
    <dgm:cxn modelId="{AEC06257-DAD4-46F4-80DA-8D6639FDB02F}" type="presParOf" srcId="{90E7B3C6-7773-4098-9F2E-1A94271DB687}" destId="{3127FB21-980A-4372-B12E-723D51FB7F2A}" srcOrd="5" destOrd="0" presId="urn:microsoft.com/office/officeart/2005/8/layout/hProcess10"/>
    <dgm:cxn modelId="{CAD69BDF-A695-4CFA-99AE-03718888AF4A}" type="presParOf" srcId="{3127FB21-980A-4372-B12E-723D51FB7F2A}" destId="{41E21ADB-2466-4424-9C26-9A21F6459454}" srcOrd="0" destOrd="0" presId="urn:microsoft.com/office/officeart/2005/8/layout/hProcess10"/>
    <dgm:cxn modelId="{7110A960-1F58-474C-9A47-500B60D7B1EF}" type="presParOf" srcId="{90E7B3C6-7773-4098-9F2E-1A94271DB687}" destId="{88F06A07-8617-4259-AE7F-9799074FDCF4}" srcOrd="6" destOrd="0" presId="urn:microsoft.com/office/officeart/2005/8/layout/hProcess10"/>
    <dgm:cxn modelId="{74CDF4AB-65E7-4E9A-A3F4-92E961937FD8}" type="presParOf" srcId="{88F06A07-8617-4259-AE7F-9799074FDCF4}" destId="{18173BFF-A635-4117-B1C4-E3DE3B71F182}" srcOrd="0" destOrd="0" presId="urn:microsoft.com/office/officeart/2005/8/layout/hProcess10"/>
    <dgm:cxn modelId="{14A83605-5596-4CF2-AD37-972C78B680DC}" type="presParOf" srcId="{88F06A07-8617-4259-AE7F-9799074FDCF4}" destId="{3C2C90A4-C444-4392-B97A-86A629A0990D}"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2BB033-3291-48DB-B058-6181890BCA0C}"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BFBB49B3-7A8B-4341-881F-39478DA5048D}">
      <dgm:prSet/>
      <dgm:spPr/>
      <dgm:t>
        <a:bodyPr/>
        <a:lstStyle/>
        <a:p>
          <a:r>
            <a:rPr lang="en-US" dirty="0"/>
            <a:t>Public: consists of 15,451 observations with 2 variables</a:t>
          </a:r>
        </a:p>
      </dgm:t>
    </dgm:pt>
    <dgm:pt modelId="{131570E3-5C7B-4168-98F7-65DA1CE10DB9}" type="parTrans" cxnId="{72026472-9A19-4D14-804F-BFF1DCDD0D2C}">
      <dgm:prSet/>
      <dgm:spPr/>
      <dgm:t>
        <a:bodyPr/>
        <a:lstStyle/>
        <a:p>
          <a:endParaRPr lang="en-US"/>
        </a:p>
      </dgm:t>
    </dgm:pt>
    <dgm:pt modelId="{B816F6E4-863B-447A-A846-302A7C687EF3}" type="sibTrans" cxnId="{72026472-9A19-4D14-804F-BFF1DCDD0D2C}">
      <dgm:prSet/>
      <dgm:spPr/>
      <dgm:t>
        <a:bodyPr/>
        <a:lstStyle/>
        <a:p>
          <a:endParaRPr lang="en-US"/>
        </a:p>
      </dgm:t>
    </dgm:pt>
    <dgm:pt modelId="{EBEA36CB-210D-4A29-8C87-3BEDA804450C}">
      <dgm:prSet/>
      <dgm:spPr/>
      <dgm:t>
        <a:bodyPr/>
        <a:lstStyle/>
        <a:p>
          <a:r>
            <a:rPr lang="en-US" b="1"/>
            <a:t>Feature:</a:t>
          </a:r>
          <a:r>
            <a:rPr lang="en-US"/>
            <a:t> a column containing English sentences</a:t>
          </a:r>
        </a:p>
      </dgm:t>
    </dgm:pt>
    <dgm:pt modelId="{7A72FADB-D3CF-403B-8ECF-9EC999C5CB1A}" type="parTrans" cxnId="{A2FC253B-ADA0-4FF3-8CC4-F949480BBEE5}">
      <dgm:prSet/>
      <dgm:spPr/>
      <dgm:t>
        <a:bodyPr/>
        <a:lstStyle/>
        <a:p>
          <a:endParaRPr lang="en-US"/>
        </a:p>
      </dgm:t>
    </dgm:pt>
    <dgm:pt modelId="{3E554C92-CCB4-41F8-B66C-A7AAEC3BD962}" type="sibTrans" cxnId="{A2FC253B-ADA0-4FF3-8CC4-F949480BBEE5}">
      <dgm:prSet/>
      <dgm:spPr/>
      <dgm:t>
        <a:bodyPr/>
        <a:lstStyle/>
        <a:p>
          <a:endParaRPr lang="en-US"/>
        </a:p>
      </dgm:t>
    </dgm:pt>
    <dgm:pt modelId="{50E8518F-E006-48B8-85DA-969ACC35B2FC}">
      <dgm:prSet/>
      <dgm:spPr/>
      <dgm:t>
        <a:bodyPr/>
        <a:lstStyle/>
        <a:p>
          <a:r>
            <a:rPr lang="en-US" b="1"/>
            <a:t>Target:</a:t>
          </a:r>
          <a:r>
            <a:rPr lang="en-US"/>
            <a:t> a column indicating the learning style of the corresponding English sentence (either visual, auditory, or kinesthetic)</a:t>
          </a:r>
        </a:p>
      </dgm:t>
    </dgm:pt>
    <dgm:pt modelId="{89270EB7-1DED-4AB8-A5F1-61E492E4209C}" type="parTrans" cxnId="{B74E84F0-5ACC-45D9-844F-87AF453CE3FB}">
      <dgm:prSet/>
      <dgm:spPr/>
      <dgm:t>
        <a:bodyPr/>
        <a:lstStyle/>
        <a:p>
          <a:endParaRPr lang="en-US"/>
        </a:p>
      </dgm:t>
    </dgm:pt>
    <dgm:pt modelId="{A30124D9-27E2-49F5-99C9-F3974C420F98}" type="sibTrans" cxnId="{B74E84F0-5ACC-45D9-844F-87AF453CE3FB}">
      <dgm:prSet/>
      <dgm:spPr/>
      <dgm:t>
        <a:bodyPr/>
        <a:lstStyle/>
        <a:p>
          <a:endParaRPr lang="en-US"/>
        </a:p>
      </dgm:t>
    </dgm:pt>
    <dgm:pt modelId="{63D42CBE-C1C5-4DAD-B368-6B43E15D7778}" type="pres">
      <dgm:prSet presAssocID="{A22BB033-3291-48DB-B058-6181890BCA0C}" presName="outerComposite" presStyleCnt="0">
        <dgm:presLayoutVars>
          <dgm:chMax val="5"/>
          <dgm:dir/>
          <dgm:resizeHandles val="exact"/>
        </dgm:presLayoutVars>
      </dgm:prSet>
      <dgm:spPr/>
    </dgm:pt>
    <dgm:pt modelId="{2D755DB7-4936-4AFB-AB2B-B96F1A99C20B}" type="pres">
      <dgm:prSet presAssocID="{A22BB033-3291-48DB-B058-6181890BCA0C}" presName="dummyMaxCanvas" presStyleCnt="0">
        <dgm:presLayoutVars/>
      </dgm:prSet>
      <dgm:spPr/>
    </dgm:pt>
    <dgm:pt modelId="{5691C4D9-6ED1-422F-A205-9E552EDBAF84}" type="pres">
      <dgm:prSet presAssocID="{A22BB033-3291-48DB-B058-6181890BCA0C}" presName="ThreeNodes_1" presStyleLbl="node1" presStyleIdx="0" presStyleCnt="3">
        <dgm:presLayoutVars>
          <dgm:bulletEnabled val="1"/>
        </dgm:presLayoutVars>
      </dgm:prSet>
      <dgm:spPr/>
    </dgm:pt>
    <dgm:pt modelId="{34A5DB9E-16D1-480F-8190-9877527ABEFE}" type="pres">
      <dgm:prSet presAssocID="{A22BB033-3291-48DB-B058-6181890BCA0C}" presName="ThreeNodes_2" presStyleLbl="node1" presStyleIdx="1" presStyleCnt="3">
        <dgm:presLayoutVars>
          <dgm:bulletEnabled val="1"/>
        </dgm:presLayoutVars>
      </dgm:prSet>
      <dgm:spPr/>
    </dgm:pt>
    <dgm:pt modelId="{B69CA951-0300-4F7D-B833-3584D6F606C0}" type="pres">
      <dgm:prSet presAssocID="{A22BB033-3291-48DB-B058-6181890BCA0C}" presName="ThreeNodes_3" presStyleLbl="node1" presStyleIdx="2" presStyleCnt="3">
        <dgm:presLayoutVars>
          <dgm:bulletEnabled val="1"/>
        </dgm:presLayoutVars>
      </dgm:prSet>
      <dgm:spPr/>
    </dgm:pt>
    <dgm:pt modelId="{44EB7A8C-6455-4999-8D19-374AFEBF7C42}" type="pres">
      <dgm:prSet presAssocID="{A22BB033-3291-48DB-B058-6181890BCA0C}" presName="ThreeConn_1-2" presStyleLbl="fgAccFollowNode1" presStyleIdx="0" presStyleCnt="2">
        <dgm:presLayoutVars>
          <dgm:bulletEnabled val="1"/>
        </dgm:presLayoutVars>
      </dgm:prSet>
      <dgm:spPr/>
    </dgm:pt>
    <dgm:pt modelId="{8BCD083F-DE31-4700-B8B0-5336E8AD734B}" type="pres">
      <dgm:prSet presAssocID="{A22BB033-3291-48DB-B058-6181890BCA0C}" presName="ThreeConn_2-3" presStyleLbl="fgAccFollowNode1" presStyleIdx="1" presStyleCnt="2">
        <dgm:presLayoutVars>
          <dgm:bulletEnabled val="1"/>
        </dgm:presLayoutVars>
      </dgm:prSet>
      <dgm:spPr/>
    </dgm:pt>
    <dgm:pt modelId="{6477FDD8-1944-42E2-85A4-F7EFFC0EC9F6}" type="pres">
      <dgm:prSet presAssocID="{A22BB033-3291-48DB-B058-6181890BCA0C}" presName="ThreeNodes_1_text" presStyleLbl="node1" presStyleIdx="2" presStyleCnt="3">
        <dgm:presLayoutVars>
          <dgm:bulletEnabled val="1"/>
        </dgm:presLayoutVars>
      </dgm:prSet>
      <dgm:spPr/>
    </dgm:pt>
    <dgm:pt modelId="{DD1E45FA-9425-4DA7-8A92-21082B4CBF9E}" type="pres">
      <dgm:prSet presAssocID="{A22BB033-3291-48DB-B058-6181890BCA0C}" presName="ThreeNodes_2_text" presStyleLbl="node1" presStyleIdx="2" presStyleCnt="3">
        <dgm:presLayoutVars>
          <dgm:bulletEnabled val="1"/>
        </dgm:presLayoutVars>
      </dgm:prSet>
      <dgm:spPr/>
    </dgm:pt>
    <dgm:pt modelId="{B556FA2B-86FA-4261-B037-9B6CDC9C512F}" type="pres">
      <dgm:prSet presAssocID="{A22BB033-3291-48DB-B058-6181890BCA0C}" presName="ThreeNodes_3_text" presStyleLbl="node1" presStyleIdx="2" presStyleCnt="3">
        <dgm:presLayoutVars>
          <dgm:bulletEnabled val="1"/>
        </dgm:presLayoutVars>
      </dgm:prSet>
      <dgm:spPr/>
    </dgm:pt>
  </dgm:ptLst>
  <dgm:cxnLst>
    <dgm:cxn modelId="{F2EFAA07-AD11-47C9-9B96-CD31C5516CEE}" type="presOf" srcId="{EBEA36CB-210D-4A29-8C87-3BEDA804450C}" destId="{34A5DB9E-16D1-480F-8190-9877527ABEFE}" srcOrd="0" destOrd="0" presId="urn:microsoft.com/office/officeart/2005/8/layout/vProcess5"/>
    <dgm:cxn modelId="{3945300E-2F27-4F72-9020-99E78A3AF9C8}" type="presOf" srcId="{BFBB49B3-7A8B-4341-881F-39478DA5048D}" destId="{6477FDD8-1944-42E2-85A4-F7EFFC0EC9F6}" srcOrd="1" destOrd="0" presId="urn:microsoft.com/office/officeart/2005/8/layout/vProcess5"/>
    <dgm:cxn modelId="{A2FC253B-ADA0-4FF3-8CC4-F949480BBEE5}" srcId="{A22BB033-3291-48DB-B058-6181890BCA0C}" destId="{EBEA36CB-210D-4A29-8C87-3BEDA804450C}" srcOrd="1" destOrd="0" parTransId="{7A72FADB-D3CF-403B-8ECF-9EC999C5CB1A}" sibTransId="{3E554C92-CCB4-41F8-B66C-A7AAEC3BD962}"/>
    <dgm:cxn modelId="{85A8EF46-3BF5-47DA-94CB-027BA06961A4}" type="presOf" srcId="{50E8518F-E006-48B8-85DA-969ACC35B2FC}" destId="{B556FA2B-86FA-4261-B037-9B6CDC9C512F}" srcOrd="1" destOrd="0" presId="urn:microsoft.com/office/officeart/2005/8/layout/vProcess5"/>
    <dgm:cxn modelId="{8FD5296A-28D3-4435-B3E8-FAD5D733B87E}" type="presOf" srcId="{B816F6E4-863B-447A-A846-302A7C687EF3}" destId="{44EB7A8C-6455-4999-8D19-374AFEBF7C42}" srcOrd="0" destOrd="0" presId="urn:microsoft.com/office/officeart/2005/8/layout/vProcess5"/>
    <dgm:cxn modelId="{72026472-9A19-4D14-804F-BFF1DCDD0D2C}" srcId="{A22BB033-3291-48DB-B058-6181890BCA0C}" destId="{BFBB49B3-7A8B-4341-881F-39478DA5048D}" srcOrd="0" destOrd="0" parTransId="{131570E3-5C7B-4168-98F7-65DA1CE10DB9}" sibTransId="{B816F6E4-863B-447A-A846-302A7C687EF3}"/>
    <dgm:cxn modelId="{36145B9B-EBC2-4F92-933B-E989F335BE33}" type="presOf" srcId="{3E554C92-CCB4-41F8-B66C-A7AAEC3BD962}" destId="{8BCD083F-DE31-4700-B8B0-5336E8AD734B}" srcOrd="0" destOrd="0" presId="urn:microsoft.com/office/officeart/2005/8/layout/vProcess5"/>
    <dgm:cxn modelId="{04D039B7-AFF9-4A2C-A227-C8439A90F225}" type="presOf" srcId="{A22BB033-3291-48DB-B058-6181890BCA0C}" destId="{63D42CBE-C1C5-4DAD-B368-6B43E15D7778}" srcOrd="0" destOrd="0" presId="urn:microsoft.com/office/officeart/2005/8/layout/vProcess5"/>
    <dgm:cxn modelId="{93D6A7D3-9B5D-4DC2-B96B-1ACD005A9171}" type="presOf" srcId="{50E8518F-E006-48B8-85DA-969ACC35B2FC}" destId="{B69CA951-0300-4F7D-B833-3584D6F606C0}" srcOrd="0" destOrd="0" presId="urn:microsoft.com/office/officeart/2005/8/layout/vProcess5"/>
    <dgm:cxn modelId="{62B4A6EB-C40B-479D-8302-DBEE63C83EDE}" type="presOf" srcId="{BFBB49B3-7A8B-4341-881F-39478DA5048D}" destId="{5691C4D9-6ED1-422F-A205-9E552EDBAF84}" srcOrd="0" destOrd="0" presId="urn:microsoft.com/office/officeart/2005/8/layout/vProcess5"/>
    <dgm:cxn modelId="{B74E84F0-5ACC-45D9-844F-87AF453CE3FB}" srcId="{A22BB033-3291-48DB-B058-6181890BCA0C}" destId="{50E8518F-E006-48B8-85DA-969ACC35B2FC}" srcOrd="2" destOrd="0" parTransId="{89270EB7-1DED-4AB8-A5F1-61E492E4209C}" sibTransId="{A30124D9-27E2-49F5-99C9-F3974C420F98}"/>
    <dgm:cxn modelId="{AAA3CAF6-E704-4532-B52A-625CABE209CC}" type="presOf" srcId="{EBEA36CB-210D-4A29-8C87-3BEDA804450C}" destId="{DD1E45FA-9425-4DA7-8A92-21082B4CBF9E}" srcOrd="1" destOrd="0" presId="urn:microsoft.com/office/officeart/2005/8/layout/vProcess5"/>
    <dgm:cxn modelId="{0952BBCC-9A6E-46AD-924E-7859ADBA5C2B}" type="presParOf" srcId="{63D42CBE-C1C5-4DAD-B368-6B43E15D7778}" destId="{2D755DB7-4936-4AFB-AB2B-B96F1A99C20B}" srcOrd="0" destOrd="0" presId="urn:microsoft.com/office/officeart/2005/8/layout/vProcess5"/>
    <dgm:cxn modelId="{130B3FA6-114B-460C-A072-51318C709895}" type="presParOf" srcId="{63D42CBE-C1C5-4DAD-B368-6B43E15D7778}" destId="{5691C4D9-6ED1-422F-A205-9E552EDBAF84}" srcOrd="1" destOrd="0" presId="urn:microsoft.com/office/officeart/2005/8/layout/vProcess5"/>
    <dgm:cxn modelId="{F7771940-4220-4E4E-B4FE-D3FC5C3AF8A8}" type="presParOf" srcId="{63D42CBE-C1C5-4DAD-B368-6B43E15D7778}" destId="{34A5DB9E-16D1-480F-8190-9877527ABEFE}" srcOrd="2" destOrd="0" presId="urn:microsoft.com/office/officeart/2005/8/layout/vProcess5"/>
    <dgm:cxn modelId="{B4914875-8194-41D8-8F44-160745D3EDB3}" type="presParOf" srcId="{63D42CBE-C1C5-4DAD-B368-6B43E15D7778}" destId="{B69CA951-0300-4F7D-B833-3584D6F606C0}" srcOrd="3" destOrd="0" presId="urn:microsoft.com/office/officeart/2005/8/layout/vProcess5"/>
    <dgm:cxn modelId="{CB6CD804-9591-4309-84CB-D1FCCCB58FF9}" type="presParOf" srcId="{63D42CBE-C1C5-4DAD-B368-6B43E15D7778}" destId="{44EB7A8C-6455-4999-8D19-374AFEBF7C42}" srcOrd="4" destOrd="0" presId="urn:microsoft.com/office/officeart/2005/8/layout/vProcess5"/>
    <dgm:cxn modelId="{83F6388B-4C5F-4BB5-ABC6-801FE5E5058A}" type="presParOf" srcId="{63D42CBE-C1C5-4DAD-B368-6B43E15D7778}" destId="{8BCD083F-DE31-4700-B8B0-5336E8AD734B}" srcOrd="5" destOrd="0" presId="urn:microsoft.com/office/officeart/2005/8/layout/vProcess5"/>
    <dgm:cxn modelId="{468165C1-B1F7-481A-AB97-B252CC10AF20}" type="presParOf" srcId="{63D42CBE-C1C5-4DAD-B368-6B43E15D7778}" destId="{6477FDD8-1944-42E2-85A4-F7EFFC0EC9F6}" srcOrd="6" destOrd="0" presId="urn:microsoft.com/office/officeart/2005/8/layout/vProcess5"/>
    <dgm:cxn modelId="{EF87C75D-74DB-45BA-BCF9-AF95E10764FB}" type="presParOf" srcId="{63D42CBE-C1C5-4DAD-B368-6B43E15D7778}" destId="{DD1E45FA-9425-4DA7-8A92-21082B4CBF9E}" srcOrd="7" destOrd="0" presId="urn:microsoft.com/office/officeart/2005/8/layout/vProcess5"/>
    <dgm:cxn modelId="{AB1DA2B8-5777-42A7-AECC-047AE3130937}" type="presParOf" srcId="{63D42CBE-C1C5-4DAD-B368-6B43E15D7778}" destId="{B556FA2B-86FA-4261-B037-9B6CDC9C512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54E28-1CB2-4CA5-8326-63768AC77CC8}">
      <dsp:nvSpPr>
        <dsp:cNvPr id="0" name=""/>
        <dsp:cNvSpPr/>
      </dsp:nvSpPr>
      <dsp:spPr>
        <a:xfrm>
          <a:off x="0" y="597532"/>
          <a:ext cx="4991629" cy="11031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5258A1-1406-4A76-8A3C-E6172CA189BB}">
      <dsp:nvSpPr>
        <dsp:cNvPr id="0" name=""/>
        <dsp:cNvSpPr/>
      </dsp:nvSpPr>
      <dsp:spPr>
        <a:xfrm>
          <a:off x="333698" y="845738"/>
          <a:ext cx="606725" cy="6067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1A3D81-2E0E-4F73-ADDA-F79B8023814A}">
      <dsp:nvSpPr>
        <dsp:cNvPr id="0" name=""/>
        <dsp:cNvSpPr/>
      </dsp:nvSpPr>
      <dsp:spPr>
        <a:xfrm>
          <a:off x="1274123" y="597532"/>
          <a:ext cx="3717505" cy="1103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49" tIns="116749" rIns="116749" bIns="116749" numCol="1" spcCol="1270" anchor="ctr" anchorCtr="0">
          <a:noAutofit/>
        </a:bodyPr>
        <a:lstStyle/>
        <a:p>
          <a:pPr marL="0" lvl="0" indent="0" algn="l" defTabSz="800100">
            <a:lnSpc>
              <a:spcPct val="100000"/>
            </a:lnSpc>
            <a:spcBef>
              <a:spcPct val="0"/>
            </a:spcBef>
            <a:spcAft>
              <a:spcPct val="35000"/>
            </a:spcAft>
            <a:buNone/>
          </a:pPr>
          <a:r>
            <a:rPr lang="en-US" sz="1800" kern="1200"/>
            <a:t>Many schools use the learning styles of their students to improve academic outcomes. </a:t>
          </a:r>
        </a:p>
      </dsp:txBody>
      <dsp:txXfrm>
        <a:off x="1274123" y="597532"/>
        <a:ext cx="3717505" cy="1103136"/>
      </dsp:txXfrm>
    </dsp:sp>
    <dsp:sp modelId="{C46D9187-03DE-469F-9FF9-C4C2E7AA5193}">
      <dsp:nvSpPr>
        <dsp:cNvPr id="0" name=""/>
        <dsp:cNvSpPr/>
      </dsp:nvSpPr>
      <dsp:spPr>
        <a:xfrm>
          <a:off x="0" y="1976453"/>
          <a:ext cx="4991629" cy="11031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E5DC82-4DBD-43F8-AF4A-A28C951F20D5}">
      <dsp:nvSpPr>
        <dsp:cNvPr id="0" name=""/>
        <dsp:cNvSpPr/>
      </dsp:nvSpPr>
      <dsp:spPr>
        <a:xfrm>
          <a:off x="333698" y="2224659"/>
          <a:ext cx="606725" cy="6067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8B8DCF-5D2F-4295-AB09-D49A6E3BB0DE}">
      <dsp:nvSpPr>
        <dsp:cNvPr id="0" name=""/>
        <dsp:cNvSpPr/>
      </dsp:nvSpPr>
      <dsp:spPr>
        <a:xfrm>
          <a:off x="1274123" y="1976453"/>
          <a:ext cx="3717505" cy="1103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49" tIns="116749" rIns="116749" bIns="116749" numCol="1" spcCol="1270" anchor="ctr" anchorCtr="0">
          <a:noAutofit/>
        </a:bodyPr>
        <a:lstStyle/>
        <a:p>
          <a:pPr marL="0" lvl="0" indent="0" algn="l" defTabSz="800100">
            <a:lnSpc>
              <a:spcPct val="100000"/>
            </a:lnSpc>
            <a:spcBef>
              <a:spcPct val="0"/>
            </a:spcBef>
            <a:spcAft>
              <a:spcPct val="35000"/>
            </a:spcAft>
            <a:buNone/>
          </a:pPr>
          <a:r>
            <a:rPr lang="en-US" sz="1800" kern="1200"/>
            <a:t>The traditional method for identifying learning styles is to give students a questionnaire</a:t>
          </a:r>
        </a:p>
      </dsp:txBody>
      <dsp:txXfrm>
        <a:off x="1274123" y="1976453"/>
        <a:ext cx="3717505" cy="11031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C21F5-F737-4453-941B-7E3F410D56A0}">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904512-285B-4857-9D20-3C0B0320B322}">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The traditional method for identifying learning styles involves administering a questionnaire</a:t>
          </a:r>
        </a:p>
      </dsp:txBody>
      <dsp:txXfrm>
        <a:off x="696297" y="538547"/>
        <a:ext cx="4171627" cy="2590157"/>
      </dsp:txXfrm>
    </dsp:sp>
    <dsp:sp modelId="{CF4AF8A4-FD43-49D2-B035-E5F9B57A8657}">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1158B2-5AE6-451B-B533-BCD172F47266}">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inaccurate results</a:t>
          </a:r>
        </a:p>
      </dsp:txBody>
      <dsp:txXfrm>
        <a:off x="5991936" y="538547"/>
        <a:ext cx="4171627" cy="25901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B47AA-E747-41C6-9CE7-D037FC4AAE3F}">
      <dsp:nvSpPr>
        <dsp:cNvPr id="0" name=""/>
        <dsp:cNvSpPr/>
      </dsp:nvSpPr>
      <dsp:spPr>
        <a:xfrm>
          <a:off x="0" y="1123465"/>
          <a:ext cx="10378440" cy="9629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3BA323-B129-4C64-A67D-5219C98E69DE}">
      <dsp:nvSpPr>
        <dsp:cNvPr id="0" name=""/>
        <dsp:cNvSpPr/>
      </dsp:nvSpPr>
      <dsp:spPr>
        <a:xfrm>
          <a:off x="291298" y="1340134"/>
          <a:ext cx="529633" cy="5296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1EC4E0-1C04-4EFA-903B-A56A262863DB}">
      <dsp:nvSpPr>
        <dsp:cNvPr id="0" name=""/>
        <dsp:cNvSpPr/>
      </dsp:nvSpPr>
      <dsp:spPr>
        <a:xfrm>
          <a:off x="1112231" y="1123465"/>
          <a:ext cx="9266208" cy="962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14" tIns="101914" rIns="101914" bIns="101914" numCol="1" spcCol="1270" anchor="ctr" anchorCtr="0">
          <a:noAutofit/>
        </a:bodyPr>
        <a:lstStyle/>
        <a:p>
          <a:pPr marL="0" lvl="0" indent="0" algn="l" defTabSz="1066800">
            <a:lnSpc>
              <a:spcPct val="100000"/>
            </a:lnSpc>
            <a:spcBef>
              <a:spcPct val="0"/>
            </a:spcBef>
            <a:spcAft>
              <a:spcPct val="35000"/>
            </a:spcAft>
            <a:buNone/>
          </a:pPr>
          <a:r>
            <a:rPr lang="en-US" sz="2400" kern="1200"/>
            <a:t>Predict the learning styles of a student based on analysis of their written sentences using deep learning and natural language processing.</a:t>
          </a:r>
        </a:p>
      </dsp:txBody>
      <dsp:txXfrm>
        <a:off x="1112231" y="1123465"/>
        <a:ext cx="9266208" cy="9629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A847E-8D11-4253-BB07-659CF01DAA90}">
      <dsp:nvSpPr>
        <dsp:cNvPr id="0" name=""/>
        <dsp:cNvSpPr/>
      </dsp:nvSpPr>
      <dsp:spPr>
        <a:xfrm>
          <a:off x="1519" y="748678"/>
          <a:ext cx="1977893" cy="1977893"/>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608801-BE07-42FF-9F01-64C254F3E7E1}">
      <dsp:nvSpPr>
        <dsp:cNvPr id="0" name=""/>
        <dsp:cNvSpPr/>
      </dsp:nvSpPr>
      <dsp:spPr>
        <a:xfrm>
          <a:off x="323501" y="1935414"/>
          <a:ext cx="1977893" cy="197789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kern="1200" dirty="0"/>
            <a:t>The student write English sentence </a:t>
          </a:r>
        </a:p>
      </dsp:txBody>
      <dsp:txXfrm>
        <a:off x="381432" y="1993345"/>
        <a:ext cx="1862031" cy="1862031"/>
      </dsp:txXfrm>
    </dsp:sp>
    <dsp:sp modelId="{4C914FCE-66BC-4898-AF7D-9C185D8EB3E5}">
      <dsp:nvSpPr>
        <dsp:cNvPr id="0" name=""/>
        <dsp:cNvSpPr/>
      </dsp:nvSpPr>
      <dsp:spPr>
        <a:xfrm>
          <a:off x="2360398" y="1499994"/>
          <a:ext cx="380986" cy="4752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360398" y="1595046"/>
        <a:ext cx="266690" cy="285156"/>
      </dsp:txXfrm>
    </dsp:sp>
    <dsp:sp modelId="{197ED0D6-9098-4918-B17F-21F350C78942}">
      <dsp:nvSpPr>
        <dsp:cNvPr id="0" name=""/>
        <dsp:cNvSpPr/>
      </dsp:nvSpPr>
      <dsp:spPr>
        <a:xfrm>
          <a:off x="3067944" y="748678"/>
          <a:ext cx="1977893" cy="1977893"/>
        </a:xfrm>
        <a:prstGeom prst="roundRect">
          <a:avLst>
            <a:gd name="adj" fmla="val 1000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36000" r="-36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9D124F-6123-430F-A1AF-84AEB7F3C73C}">
      <dsp:nvSpPr>
        <dsp:cNvPr id="0" name=""/>
        <dsp:cNvSpPr/>
      </dsp:nvSpPr>
      <dsp:spPr>
        <a:xfrm>
          <a:off x="3389926" y="1935414"/>
          <a:ext cx="1977893" cy="197789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Text Preprocessing</a:t>
          </a:r>
        </a:p>
      </dsp:txBody>
      <dsp:txXfrm>
        <a:off x="3447857" y="1993345"/>
        <a:ext cx="1862031" cy="1862031"/>
      </dsp:txXfrm>
    </dsp:sp>
    <dsp:sp modelId="{391BE995-A151-4627-8969-807B4AD1EB04}">
      <dsp:nvSpPr>
        <dsp:cNvPr id="0" name=""/>
        <dsp:cNvSpPr/>
      </dsp:nvSpPr>
      <dsp:spPr>
        <a:xfrm>
          <a:off x="5426823" y="1499994"/>
          <a:ext cx="380986" cy="4752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5426823" y="1595046"/>
        <a:ext cx="266690" cy="285156"/>
      </dsp:txXfrm>
    </dsp:sp>
    <dsp:sp modelId="{833A05E1-2CD6-4B92-8FDC-45B9B13F75A8}">
      <dsp:nvSpPr>
        <dsp:cNvPr id="0" name=""/>
        <dsp:cNvSpPr/>
      </dsp:nvSpPr>
      <dsp:spPr>
        <a:xfrm>
          <a:off x="6134369" y="748678"/>
          <a:ext cx="1977893" cy="1977893"/>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18F379-6072-4859-9FE9-39143802E71E}">
      <dsp:nvSpPr>
        <dsp:cNvPr id="0" name=""/>
        <dsp:cNvSpPr/>
      </dsp:nvSpPr>
      <dsp:spPr>
        <a:xfrm>
          <a:off x="6456352" y="1935414"/>
          <a:ext cx="1977893" cy="197789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input data to the model</a:t>
          </a:r>
        </a:p>
      </dsp:txBody>
      <dsp:txXfrm>
        <a:off x="6514283" y="1993345"/>
        <a:ext cx="1862031" cy="1862031"/>
      </dsp:txXfrm>
    </dsp:sp>
    <dsp:sp modelId="{3127FB21-980A-4372-B12E-723D51FB7F2A}">
      <dsp:nvSpPr>
        <dsp:cNvPr id="0" name=""/>
        <dsp:cNvSpPr/>
      </dsp:nvSpPr>
      <dsp:spPr>
        <a:xfrm>
          <a:off x="8493249" y="1499994"/>
          <a:ext cx="380986" cy="4752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493249" y="1595046"/>
        <a:ext cx="266690" cy="285156"/>
      </dsp:txXfrm>
    </dsp:sp>
    <dsp:sp modelId="{18173BFF-A635-4117-B1C4-E3DE3B71F182}">
      <dsp:nvSpPr>
        <dsp:cNvPr id="0" name=""/>
        <dsp:cNvSpPr/>
      </dsp:nvSpPr>
      <dsp:spPr>
        <a:xfrm>
          <a:off x="9200794" y="748678"/>
          <a:ext cx="1977893" cy="1977893"/>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2000" b="-12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2C90A4-C444-4392-B97A-86A629A0990D}">
      <dsp:nvSpPr>
        <dsp:cNvPr id="0" name=""/>
        <dsp:cNvSpPr/>
      </dsp:nvSpPr>
      <dsp:spPr>
        <a:xfrm>
          <a:off x="9522777" y="1935414"/>
          <a:ext cx="1977893" cy="197789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learning styles prediction</a:t>
          </a:r>
        </a:p>
      </dsp:txBody>
      <dsp:txXfrm>
        <a:off x="9580708" y="1993345"/>
        <a:ext cx="1862031" cy="18620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1C4D9-6ED1-422F-A205-9E552EDBAF84}">
      <dsp:nvSpPr>
        <dsp:cNvPr id="0" name=""/>
        <dsp:cNvSpPr/>
      </dsp:nvSpPr>
      <dsp:spPr>
        <a:xfrm>
          <a:off x="0" y="0"/>
          <a:ext cx="8821674" cy="96297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Public: consists of 15,451 observations with 2 variables</a:t>
          </a:r>
        </a:p>
      </dsp:txBody>
      <dsp:txXfrm>
        <a:off x="28204" y="28204"/>
        <a:ext cx="7782554" cy="906562"/>
      </dsp:txXfrm>
    </dsp:sp>
    <dsp:sp modelId="{34A5DB9E-16D1-480F-8190-9877527ABEFE}">
      <dsp:nvSpPr>
        <dsp:cNvPr id="0" name=""/>
        <dsp:cNvSpPr/>
      </dsp:nvSpPr>
      <dsp:spPr>
        <a:xfrm>
          <a:off x="778382" y="1123465"/>
          <a:ext cx="8821674" cy="962970"/>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Feature:</a:t>
          </a:r>
          <a:r>
            <a:rPr lang="en-US" sz="2100" kern="1200"/>
            <a:t> a column containing English sentences</a:t>
          </a:r>
        </a:p>
      </dsp:txBody>
      <dsp:txXfrm>
        <a:off x="806586" y="1151669"/>
        <a:ext cx="7360952" cy="906562"/>
      </dsp:txXfrm>
    </dsp:sp>
    <dsp:sp modelId="{B69CA951-0300-4F7D-B833-3584D6F606C0}">
      <dsp:nvSpPr>
        <dsp:cNvPr id="0" name=""/>
        <dsp:cNvSpPr/>
      </dsp:nvSpPr>
      <dsp:spPr>
        <a:xfrm>
          <a:off x="1556765" y="2246931"/>
          <a:ext cx="8821674" cy="962970"/>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Target:</a:t>
          </a:r>
          <a:r>
            <a:rPr lang="en-US" sz="2100" kern="1200"/>
            <a:t> a column indicating the learning style of the corresponding English sentence (either visual, auditory, or kinesthetic)</a:t>
          </a:r>
        </a:p>
      </dsp:txBody>
      <dsp:txXfrm>
        <a:off x="1584969" y="2275135"/>
        <a:ext cx="7360952" cy="906562"/>
      </dsp:txXfrm>
    </dsp:sp>
    <dsp:sp modelId="{44EB7A8C-6455-4999-8D19-374AFEBF7C42}">
      <dsp:nvSpPr>
        <dsp:cNvPr id="0" name=""/>
        <dsp:cNvSpPr/>
      </dsp:nvSpPr>
      <dsp:spPr>
        <a:xfrm>
          <a:off x="8195743" y="730252"/>
          <a:ext cx="625930" cy="62593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336577" y="730252"/>
        <a:ext cx="344262" cy="471012"/>
      </dsp:txXfrm>
    </dsp:sp>
    <dsp:sp modelId="{8BCD083F-DE31-4700-B8B0-5336E8AD734B}">
      <dsp:nvSpPr>
        <dsp:cNvPr id="0" name=""/>
        <dsp:cNvSpPr/>
      </dsp:nvSpPr>
      <dsp:spPr>
        <a:xfrm>
          <a:off x="8974126" y="1847298"/>
          <a:ext cx="625930" cy="625930"/>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114960" y="1847298"/>
        <a:ext cx="344262" cy="47101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C835-6297-A402-D0B0-0CA30E0E5E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E6AD43-9BC7-6C5B-7848-DF3DC19525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54A04F-7FDB-A4E8-0954-F7B73A76C648}"/>
              </a:ext>
            </a:extLst>
          </p:cNvPr>
          <p:cNvSpPr>
            <a:spLocks noGrp="1"/>
          </p:cNvSpPr>
          <p:nvPr>
            <p:ph type="dt" sz="half" idx="10"/>
          </p:nvPr>
        </p:nvSpPr>
        <p:spPr/>
        <p:txBody>
          <a:bodyPr/>
          <a:lstStyle/>
          <a:p>
            <a:fld id="{F7F4523D-5D05-4B1C-8DC6-5FB19B2D9A66}" type="datetimeFigureOut">
              <a:rPr lang="en-US" smtClean="0"/>
              <a:t>1/18/2023</a:t>
            </a:fld>
            <a:endParaRPr lang="en-US"/>
          </a:p>
        </p:txBody>
      </p:sp>
      <p:sp>
        <p:nvSpPr>
          <p:cNvPr id="5" name="Footer Placeholder 4">
            <a:extLst>
              <a:ext uri="{FF2B5EF4-FFF2-40B4-BE49-F238E27FC236}">
                <a16:creationId xmlns:a16="http://schemas.microsoft.com/office/drawing/2014/main" id="{F5D75E2C-1FAC-BDD3-408B-4F89B7E9E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56D264-91D4-B0FA-976E-EDCC944BBAAB}"/>
              </a:ext>
            </a:extLst>
          </p:cNvPr>
          <p:cNvSpPr>
            <a:spLocks noGrp="1"/>
          </p:cNvSpPr>
          <p:nvPr>
            <p:ph type="sldNum" sz="quarter" idx="12"/>
          </p:nvPr>
        </p:nvSpPr>
        <p:spPr/>
        <p:txBody>
          <a:bodyPr/>
          <a:lstStyle/>
          <a:p>
            <a:fld id="{A7BBF5DD-D638-492C-8AA8-88B7BF7BA67D}" type="slidenum">
              <a:rPr lang="en-US" smtClean="0"/>
              <a:t>‹#›</a:t>
            </a:fld>
            <a:endParaRPr lang="en-US"/>
          </a:p>
        </p:txBody>
      </p:sp>
    </p:spTree>
    <p:extLst>
      <p:ext uri="{BB962C8B-B14F-4D97-AF65-F5344CB8AC3E}">
        <p14:creationId xmlns:p14="http://schemas.microsoft.com/office/powerpoint/2010/main" val="230131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F6BCE-02AC-A677-57B7-8F28B7B766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E5F183-7492-EF5A-A9D8-B1B152436B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D63B9-C0E4-2FC0-1D10-36B3C08CBFE3}"/>
              </a:ext>
            </a:extLst>
          </p:cNvPr>
          <p:cNvSpPr>
            <a:spLocks noGrp="1"/>
          </p:cNvSpPr>
          <p:nvPr>
            <p:ph type="dt" sz="half" idx="10"/>
          </p:nvPr>
        </p:nvSpPr>
        <p:spPr/>
        <p:txBody>
          <a:bodyPr/>
          <a:lstStyle/>
          <a:p>
            <a:fld id="{F7F4523D-5D05-4B1C-8DC6-5FB19B2D9A66}" type="datetimeFigureOut">
              <a:rPr lang="en-US" smtClean="0"/>
              <a:t>1/18/2023</a:t>
            </a:fld>
            <a:endParaRPr lang="en-US"/>
          </a:p>
        </p:txBody>
      </p:sp>
      <p:sp>
        <p:nvSpPr>
          <p:cNvPr id="5" name="Footer Placeholder 4">
            <a:extLst>
              <a:ext uri="{FF2B5EF4-FFF2-40B4-BE49-F238E27FC236}">
                <a16:creationId xmlns:a16="http://schemas.microsoft.com/office/drawing/2014/main" id="{FE595903-EC88-46D9-7F1F-7AB3ED729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14939F-ABA4-65C4-F15E-E49308B09824}"/>
              </a:ext>
            </a:extLst>
          </p:cNvPr>
          <p:cNvSpPr>
            <a:spLocks noGrp="1"/>
          </p:cNvSpPr>
          <p:nvPr>
            <p:ph type="sldNum" sz="quarter" idx="12"/>
          </p:nvPr>
        </p:nvSpPr>
        <p:spPr/>
        <p:txBody>
          <a:bodyPr/>
          <a:lstStyle/>
          <a:p>
            <a:fld id="{A7BBF5DD-D638-492C-8AA8-88B7BF7BA67D}" type="slidenum">
              <a:rPr lang="en-US" smtClean="0"/>
              <a:t>‹#›</a:t>
            </a:fld>
            <a:endParaRPr lang="en-US"/>
          </a:p>
        </p:txBody>
      </p:sp>
    </p:spTree>
    <p:extLst>
      <p:ext uri="{BB962C8B-B14F-4D97-AF65-F5344CB8AC3E}">
        <p14:creationId xmlns:p14="http://schemas.microsoft.com/office/powerpoint/2010/main" val="231740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F30F84-6FFB-BBB6-85D4-AB7EE7DE9E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E99604-8419-A672-42D8-4D3917B328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76F397-0A05-DE02-81E6-5ACFAB83D3D8}"/>
              </a:ext>
            </a:extLst>
          </p:cNvPr>
          <p:cNvSpPr>
            <a:spLocks noGrp="1"/>
          </p:cNvSpPr>
          <p:nvPr>
            <p:ph type="dt" sz="half" idx="10"/>
          </p:nvPr>
        </p:nvSpPr>
        <p:spPr/>
        <p:txBody>
          <a:bodyPr/>
          <a:lstStyle/>
          <a:p>
            <a:fld id="{F7F4523D-5D05-4B1C-8DC6-5FB19B2D9A66}" type="datetimeFigureOut">
              <a:rPr lang="en-US" smtClean="0"/>
              <a:t>1/18/2023</a:t>
            </a:fld>
            <a:endParaRPr lang="en-US"/>
          </a:p>
        </p:txBody>
      </p:sp>
      <p:sp>
        <p:nvSpPr>
          <p:cNvPr id="5" name="Footer Placeholder 4">
            <a:extLst>
              <a:ext uri="{FF2B5EF4-FFF2-40B4-BE49-F238E27FC236}">
                <a16:creationId xmlns:a16="http://schemas.microsoft.com/office/drawing/2014/main" id="{E0133258-B54A-CD0C-A66E-2DE1C5144D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406745-0814-6C06-6DF2-EB767258A1BA}"/>
              </a:ext>
            </a:extLst>
          </p:cNvPr>
          <p:cNvSpPr>
            <a:spLocks noGrp="1"/>
          </p:cNvSpPr>
          <p:nvPr>
            <p:ph type="sldNum" sz="quarter" idx="12"/>
          </p:nvPr>
        </p:nvSpPr>
        <p:spPr/>
        <p:txBody>
          <a:bodyPr/>
          <a:lstStyle/>
          <a:p>
            <a:fld id="{A7BBF5DD-D638-492C-8AA8-88B7BF7BA67D}" type="slidenum">
              <a:rPr lang="en-US" smtClean="0"/>
              <a:t>‹#›</a:t>
            </a:fld>
            <a:endParaRPr lang="en-US"/>
          </a:p>
        </p:txBody>
      </p:sp>
    </p:spTree>
    <p:extLst>
      <p:ext uri="{BB962C8B-B14F-4D97-AF65-F5344CB8AC3E}">
        <p14:creationId xmlns:p14="http://schemas.microsoft.com/office/powerpoint/2010/main" val="1003098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FD2B-4F91-1C00-4768-E8782B06E1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4737B5-7A54-B60F-4AF1-0C90458F6E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19EBA-BDE7-B36B-DFC4-314A9DCAC079}"/>
              </a:ext>
            </a:extLst>
          </p:cNvPr>
          <p:cNvSpPr>
            <a:spLocks noGrp="1"/>
          </p:cNvSpPr>
          <p:nvPr>
            <p:ph type="dt" sz="half" idx="10"/>
          </p:nvPr>
        </p:nvSpPr>
        <p:spPr/>
        <p:txBody>
          <a:bodyPr/>
          <a:lstStyle/>
          <a:p>
            <a:fld id="{F7F4523D-5D05-4B1C-8DC6-5FB19B2D9A66}" type="datetimeFigureOut">
              <a:rPr lang="en-US" smtClean="0"/>
              <a:t>1/18/2023</a:t>
            </a:fld>
            <a:endParaRPr lang="en-US"/>
          </a:p>
        </p:txBody>
      </p:sp>
      <p:sp>
        <p:nvSpPr>
          <p:cNvPr id="5" name="Footer Placeholder 4">
            <a:extLst>
              <a:ext uri="{FF2B5EF4-FFF2-40B4-BE49-F238E27FC236}">
                <a16:creationId xmlns:a16="http://schemas.microsoft.com/office/drawing/2014/main" id="{7DE96DF6-DEFA-3DD6-4108-BB19884C67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EF48E-E7E5-8125-79F4-E58B2F60FF29}"/>
              </a:ext>
            </a:extLst>
          </p:cNvPr>
          <p:cNvSpPr>
            <a:spLocks noGrp="1"/>
          </p:cNvSpPr>
          <p:nvPr>
            <p:ph type="sldNum" sz="quarter" idx="12"/>
          </p:nvPr>
        </p:nvSpPr>
        <p:spPr/>
        <p:txBody>
          <a:bodyPr/>
          <a:lstStyle/>
          <a:p>
            <a:fld id="{A7BBF5DD-D638-492C-8AA8-88B7BF7BA67D}" type="slidenum">
              <a:rPr lang="en-US" smtClean="0"/>
              <a:t>‹#›</a:t>
            </a:fld>
            <a:endParaRPr lang="en-US"/>
          </a:p>
        </p:txBody>
      </p:sp>
    </p:spTree>
    <p:extLst>
      <p:ext uri="{BB962C8B-B14F-4D97-AF65-F5344CB8AC3E}">
        <p14:creationId xmlns:p14="http://schemas.microsoft.com/office/powerpoint/2010/main" val="2393295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776BD-D7F0-F742-7870-CF8865033C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AA1939-0078-BEDB-8AA8-9AC7716D8B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F7D479-FB58-552A-8FDB-538E373E3F75}"/>
              </a:ext>
            </a:extLst>
          </p:cNvPr>
          <p:cNvSpPr>
            <a:spLocks noGrp="1"/>
          </p:cNvSpPr>
          <p:nvPr>
            <p:ph type="dt" sz="half" idx="10"/>
          </p:nvPr>
        </p:nvSpPr>
        <p:spPr/>
        <p:txBody>
          <a:bodyPr/>
          <a:lstStyle/>
          <a:p>
            <a:fld id="{F7F4523D-5D05-4B1C-8DC6-5FB19B2D9A66}" type="datetimeFigureOut">
              <a:rPr lang="en-US" smtClean="0"/>
              <a:t>1/18/2023</a:t>
            </a:fld>
            <a:endParaRPr lang="en-US"/>
          </a:p>
        </p:txBody>
      </p:sp>
      <p:sp>
        <p:nvSpPr>
          <p:cNvPr id="5" name="Footer Placeholder 4">
            <a:extLst>
              <a:ext uri="{FF2B5EF4-FFF2-40B4-BE49-F238E27FC236}">
                <a16:creationId xmlns:a16="http://schemas.microsoft.com/office/drawing/2014/main" id="{842B8D7D-0258-2ADE-8F93-205BA09153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FA433-65D8-76A8-FBC0-5BADED61831C}"/>
              </a:ext>
            </a:extLst>
          </p:cNvPr>
          <p:cNvSpPr>
            <a:spLocks noGrp="1"/>
          </p:cNvSpPr>
          <p:nvPr>
            <p:ph type="sldNum" sz="quarter" idx="12"/>
          </p:nvPr>
        </p:nvSpPr>
        <p:spPr/>
        <p:txBody>
          <a:bodyPr/>
          <a:lstStyle/>
          <a:p>
            <a:fld id="{A7BBF5DD-D638-492C-8AA8-88B7BF7BA67D}" type="slidenum">
              <a:rPr lang="en-US" smtClean="0"/>
              <a:t>‹#›</a:t>
            </a:fld>
            <a:endParaRPr lang="en-US"/>
          </a:p>
        </p:txBody>
      </p:sp>
    </p:spTree>
    <p:extLst>
      <p:ext uri="{BB962C8B-B14F-4D97-AF65-F5344CB8AC3E}">
        <p14:creationId xmlns:p14="http://schemas.microsoft.com/office/powerpoint/2010/main" val="1746293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2A7F-7009-6234-899D-42EACA08A5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5E2A39-F4AC-66C8-ED75-FB5599D0BF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B86DF9-653D-239A-4519-C11429A078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680F40-8C85-17F8-E141-59A77F736E87}"/>
              </a:ext>
            </a:extLst>
          </p:cNvPr>
          <p:cNvSpPr>
            <a:spLocks noGrp="1"/>
          </p:cNvSpPr>
          <p:nvPr>
            <p:ph type="dt" sz="half" idx="10"/>
          </p:nvPr>
        </p:nvSpPr>
        <p:spPr/>
        <p:txBody>
          <a:bodyPr/>
          <a:lstStyle/>
          <a:p>
            <a:fld id="{F7F4523D-5D05-4B1C-8DC6-5FB19B2D9A66}" type="datetimeFigureOut">
              <a:rPr lang="en-US" smtClean="0"/>
              <a:t>1/18/2023</a:t>
            </a:fld>
            <a:endParaRPr lang="en-US"/>
          </a:p>
        </p:txBody>
      </p:sp>
      <p:sp>
        <p:nvSpPr>
          <p:cNvPr id="6" name="Footer Placeholder 5">
            <a:extLst>
              <a:ext uri="{FF2B5EF4-FFF2-40B4-BE49-F238E27FC236}">
                <a16:creationId xmlns:a16="http://schemas.microsoft.com/office/drawing/2014/main" id="{69503FF5-4294-EB6F-E8CE-2D45FA4DD6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748EE8-651C-D010-E350-548CAADB7D3C}"/>
              </a:ext>
            </a:extLst>
          </p:cNvPr>
          <p:cNvSpPr>
            <a:spLocks noGrp="1"/>
          </p:cNvSpPr>
          <p:nvPr>
            <p:ph type="sldNum" sz="quarter" idx="12"/>
          </p:nvPr>
        </p:nvSpPr>
        <p:spPr/>
        <p:txBody>
          <a:bodyPr/>
          <a:lstStyle/>
          <a:p>
            <a:fld id="{A7BBF5DD-D638-492C-8AA8-88B7BF7BA67D}" type="slidenum">
              <a:rPr lang="en-US" smtClean="0"/>
              <a:t>‹#›</a:t>
            </a:fld>
            <a:endParaRPr lang="en-US"/>
          </a:p>
        </p:txBody>
      </p:sp>
    </p:spTree>
    <p:extLst>
      <p:ext uri="{BB962C8B-B14F-4D97-AF65-F5344CB8AC3E}">
        <p14:creationId xmlns:p14="http://schemas.microsoft.com/office/powerpoint/2010/main" val="2672779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293C2-FEBA-755C-99FE-DFB9CA859F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955525-D7D9-65F6-2224-9E89FA3415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48BD73-C218-9392-D6A3-5AD5431693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076C91-A52F-50F5-64C4-EEC9D8BC74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F42B21-576C-7221-00A9-1D3086217E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E37DCA-5C1F-38EA-0F88-E83B45F59315}"/>
              </a:ext>
            </a:extLst>
          </p:cNvPr>
          <p:cNvSpPr>
            <a:spLocks noGrp="1"/>
          </p:cNvSpPr>
          <p:nvPr>
            <p:ph type="dt" sz="half" idx="10"/>
          </p:nvPr>
        </p:nvSpPr>
        <p:spPr/>
        <p:txBody>
          <a:bodyPr/>
          <a:lstStyle/>
          <a:p>
            <a:fld id="{F7F4523D-5D05-4B1C-8DC6-5FB19B2D9A66}" type="datetimeFigureOut">
              <a:rPr lang="en-US" smtClean="0"/>
              <a:t>1/18/2023</a:t>
            </a:fld>
            <a:endParaRPr lang="en-US"/>
          </a:p>
        </p:txBody>
      </p:sp>
      <p:sp>
        <p:nvSpPr>
          <p:cNvPr id="8" name="Footer Placeholder 7">
            <a:extLst>
              <a:ext uri="{FF2B5EF4-FFF2-40B4-BE49-F238E27FC236}">
                <a16:creationId xmlns:a16="http://schemas.microsoft.com/office/drawing/2014/main" id="{9518CAF9-75C8-81AB-E43D-1375E5C56F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4B76F8-05DD-7A48-1155-7D0A67A60EF3}"/>
              </a:ext>
            </a:extLst>
          </p:cNvPr>
          <p:cNvSpPr>
            <a:spLocks noGrp="1"/>
          </p:cNvSpPr>
          <p:nvPr>
            <p:ph type="sldNum" sz="quarter" idx="12"/>
          </p:nvPr>
        </p:nvSpPr>
        <p:spPr/>
        <p:txBody>
          <a:bodyPr/>
          <a:lstStyle/>
          <a:p>
            <a:fld id="{A7BBF5DD-D638-492C-8AA8-88B7BF7BA67D}" type="slidenum">
              <a:rPr lang="en-US" smtClean="0"/>
              <a:t>‹#›</a:t>
            </a:fld>
            <a:endParaRPr lang="en-US"/>
          </a:p>
        </p:txBody>
      </p:sp>
    </p:spTree>
    <p:extLst>
      <p:ext uri="{BB962C8B-B14F-4D97-AF65-F5344CB8AC3E}">
        <p14:creationId xmlns:p14="http://schemas.microsoft.com/office/powerpoint/2010/main" val="76272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732C-D63B-C5A9-90E0-4A1639D9DB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825EB5-66EE-26F1-5109-F2A03E54D230}"/>
              </a:ext>
            </a:extLst>
          </p:cNvPr>
          <p:cNvSpPr>
            <a:spLocks noGrp="1"/>
          </p:cNvSpPr>
          <p:nvPr>
            <p:ph type="dt" sz="half" idx="10"/>
          </p:nvPr>
        </p:nvSpPr>
        <p:spPr/>
        <p:txBody>
          <a:bodyPr/>
          <a:lstStyle/>
          <a:p>
            <a:fld id="{F7F4523D-5D05-4B1C-8DC6-5FB19B2D9A66}" type="datetimeFigureOut">
              <a:rPr lang="en-US" smtClean="0"/>
              <a:t>1/18/2023</a:t>
            </a:fld>
            <a:endParaRPr lang="en-US"/>
          </a:p>
        </p:txBody>
      </p:sp>
      <p:sp>
        <p:nvSpPr>
          <p:cNvPr id="4" name="Footer Placeholder 3">
            <a:extLst>
              <a:ext uri="{FF2B5EF4-FFF2-40B4-BE49-F238E27FC236}">
                <a16:creationId xmlns:a16="http://schemas.microsoft.com/office/drawing/2014/main" id="{82746CF1-4C5C-D10A-B2DD-4D2ACF9E30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AFBE7C-76AF-FBC3-AC0F-C66EB850B9F8}"/>
              </a:ext>
            </a:extLst>
          </p:cNvPr>
          <p:cNvSpPr>
            <a:spLocks noGrp="1"/>
          </p:cNvSpPr>
          <p:nvPr>
            <p:ph type="sldNum" sz="quarter" idx="12"/>
          </p:nvPr>
        </p:nvSpPr>
        <p:spPr/>
        <p:txBody>
          <a:bodyPr/>
          <a:lstStyle/>
          <a:p>
            <a:fld id="{A7BBF5DD-D638-492C-8AA8-88B7BF7BA67D}" type="slidenum">
              <a:rPr lang="en-US" smtClean="0"/>
              <a:t>‹#›</a:t>
            </a:fld>
            <a:endParaRPr lang="en-US"/>
          </a:p>
        </p:txBody>
      </p:sp>
    </p:spTree>
    <p:extLst>
      <p:ext uri="{BB962C8B-B14F-4D97-AF65-F5344CB8AC3E}">
        <p14:creationId xmlns:p14="http://schemas.microsoft.com/office/powerpoint/2010/main" val="219091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F1718F-5AE0-7B62-AEDD-A29B9241A837}"/>
              </a:ext>
            </a:extLst>
          </p:cNvPr>
          <p:cNvSpPr>
            <a:spLocks noGrp="1"/>
          </p:cNvSpPr>
          <p:nvPr>
            <p:ph type="dt" sz="half" idx="10"/>
          </p:nvPr>
        </p:nvSpPr>
        <p:spPr/>
        <p:txBody>
          <a:bodyPr/>
          <a:lstStyle/>
          <a:p>
            <a:fld id="{F7F4523D-5D05-4B1C-8DC6-5FB19B2D9A66}" type="datetimeFigureOut">
              <a:rPr lang="en-US" smtClean="0"/>
              <a:t>1/18/2023</a:t>
            </a:fld>
            <a:endParaRPr lang="en-US"/>
          </a:p>
        </p:txBody>
      </p:sp>
      <p:sp>
        <p:nvSpPr>
          <p:cNvPr id="3" name="Footer Placeholder 2">
            <a:extLst>
              <a:ext uri="{FF2B5EF4-FFF2-40B4-BE49-F238E27FC236}">
                <a16:creationId xmlns:a16="http://schemas.microsoft.com/office/drawing/2014/main" id="{3B15FEA7-542D-E815-188C-F49E007169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5237DC-84F0-BC07-88A4-C0BD45817625}"/>
              </a:ext>
            </a:extLst>
          </p:cNvPr>
          <p:cNvSpPr>
            <a:spLocks noGrp="1"/>
          </p:cNvSpPr>
          <p:nvPr>
            <p:ph type="sldNum" sz="quarter" idx="12"/>
          </p:nvPr>
        </p:nvSpPr>
        <p:spPr/>
        <p:txBody>
          <a:bodyPr/>
          <a:lstStyle/>
          <a:p>
            <a:fld id="{A7BBF5DD-D638-492C-8AA8-88B7BF7BA67D}" type="slidenum">
              <a:rPr lang="en-US" smtClean="0"/>
              <a:t>‹#›</a:t>
            </a:fld>
            <a:endParaRPr lang="en-US"/>
          </a:p>
        </p:txBody>
      </p:sp>
    </p:spTree>
    <p:extLst>
      <p:ext uri="{BB962C8B-B14F-4D97-AF65-F5344CB8AC3E}">
        <p14:creationId xmlns:p14="http://schemas.microsoft.com/office/powerpoint/2010/main" val="1697998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79738-3B37-CD38-810D-AB2B8F01E2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593BB5-0013-BAC2-B759-4C171010D1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91C44D-CAF2-9C8B-3273-8EBDFC0719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4AC52-1DC1-5193-18B8-85BFECAF68FB}"/>
              </a:ext>
            </a:extLst>
          </p:cNvPr>
          <p:cNvSpPr>
            <a:spLocks noGrp="1"/>
          </p:cNvSpPr>
          <p:nvPr>
            <p:ph type="dt" sz="half" idx="10"/>
          </p:nvPr>
        </p:nvSpPr>
        <p:spPr/>
        <p:txBody>
          <a:bodyPr/>
          <a:lstStyle/>
          <a:p>
            <a:fld id="{F7F4523D-5D05-4B1C-8DC6-5FB19B2D9A66}" type="datetimeFigureOut">
              <a:rPr lang="en-US" smtClean="0"/>
              <a:t>1/18/2023</a:t>
            </a:fld>
            <a:endParaRPr lang="en-US"/>
          </a:p>
        </p:txBody>
      </p:sp>
      <p:sp>
        <p:nvSpPr>
          <p:cNvPr id="6" name="Footer Placeholder 5">
            <a:extLst>
              <a:ext uri="{FF2B5EF4-FFF2-40B4-BE49-F238E27FC236}">
                <a16:creationId xmlns:a16="http://schemas.microsoft.com/office/drawing/2014/main" id="{1626571C-C7BF-0DD6-76F3-90468F6AB7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3BE1E-32D4-2AD6-B0DC-F10F86E544DB}"/>
              </a:ext>
            </a:extLst>
          </p:cNvPr>
          <p:cNvSpPr>
            <a:spLocks noGrp="1"/>
          </p:cNvSpPr>
          <p:nvPr>
            <p:ph type="sldNum" sz="quarter" idx="12"/>
          </p:nvPr>
        </p:nvSpPr>
        <p:spPr/>
        <p:txBody>
          <a:bodyPr/>
          <a:lstStyle/>
          <a:p>
            <a:fld id="{A7BBF5DD-D638-492C-8AA8-88B7BF7BA67D}" type="slidenum">
              <a:rPr lang="en-US" smtClean="0"/>
              <a:t>‹#›</a:t>
            </a:fld>
            <a:endParaRPr lang="en-US"/>
          </a:p>
        </p:txBody>
      </p:sp>
    </p:spTree>
    <p:extLst>
      <p:ext uri="{BB962C8B-B14F-4D97-AF65-F5344CB8AC3E}">
        <p14:creationId xmlns:p14="http://schemas.microsoft.com/office/powerpoint/2010/main" val="1783441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4C967-CA1B-6B23-3F11-BC8C67BD0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282DE3-2552-0B83-21E4-8D7C749F9F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C4D25D-C1DB-53BD-FC5A-B5DDEB5E3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4860D5-F7F1-B7F5-249E-108E1F1C89E4}"/>
              </a:ext>
            </a:extLst>
          </p:cNvPr>
          <p:cNvSpPr>
            <a:spLocks noGrp="1"/>
          </p:cNvSpPr>
          <p:nvPr>
            <p:ph type="dt" sz="half" idx="10"/>
          </p:nvPr>
        </p:nvSpPr>
        <p:spPr/>
        <p:txBody>
          <a:bodyPr/>
          <a:lstStyle/>
          <a:p>
            <a:fld id="{F7F4523D-5D05-4B1C-8DC6-5FB19B2D9A66}" type="datetimeFigureOut">
              <a:rPr lang="en-US" smtClean="0"/>
              <a:t>1/18/2023</a:t>
            </a:fld>
            <a:endParaRPr lang="en-US"/>
          </a:p>
        </p:txBody>
      </p:sp>
      <p:sp>
        <p:nvSpPr>
          <p:cNvPr id="6" name="Footer Placeholder 5">
            <a:extLst>
              <a:ext uri="{FF2B5EF4-FFF2-40B4-BE49-F238E27FC236}">
                <a16:creationId xmlns:a16="http://schemas.microsoft.com/office/drawing/2014/main" id="{C4C9A007-7B3C-E8E2-FEB3-E52735654B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32B6EC-CE18-3150-9B1C-3848E0FAA583}"/>
              </a:ext>
            </a:extLst>
          </p:cNvPr>
          <p:cNvSpPr>
            <a:spLocks noGrp="1"/>
          </p:cNvSpPr>
          <p:nvPr>
            <p:ph type="sldNum" sz="quarter" idx="12"/>
          </p:nvPr>
        </p:nvSpPr>
        <p:spPr/>
        <p:txBody>
          <a:bodyPr/>
          <a:lstStyle/>
          <a:p>
            <a:fld id="{A7BBF5DD-D638-492C-8AA8-88B7BF7BA67D}" type="slidenum">
              <a:rPr lang="en-US" smtClean="0"/>
              <a:t>‹#›</a:t>
            </a:fld>
            <a:endParaRPr lang="en-US"/>
          </a:p>
        </p:txBody>
      </p:sp>
    </p:spTree>
    <p:extLst>
      <p:ext uri="{BB962C8B-B14F-4D97-AF65-F5344CB8AC3E}">
        <p14:creationId xmlns:p14="http://schemas.microsoft.com/office/powerpoint/2010/main" val="3762873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ED785-36E5-0B1B-2A31-45394C263D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D3027C-CE08-CDCC-AE44-A9CCC341C1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B30E2-6603-8847-DD50-410EEC5AF4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F4523D-5D05-4B1C-8DC6-5FB19B2D9A66}" type="datetimeFigureOut">
              <a:rPr lang="en-US" smtClean="0"/>
              <a:t>1/18/2023</a:t>
            </a:fld>
            <a:endParaRPr lang="en-US"/>
          </a:p>
        </p:txBody>
      </p:sp>
      <p:sp>
        <p:nvSpPr>
          <p:cNvPr id="5" name="Footer Placeholder 4">
            <a:extLst>
              <a:ext uri="{FF2B5EF4-FFF2-40B4-BE49-F238E27FC236}">
                <a16:creationId xmlns:a16="http://schemas.microsoft.com/office/drawing/2014/main" id="{C4495BE7-D52F-69B7-6577-29E66E1FE1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604D5C-20EB-F417-440D-8A58B799D1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BBF5DD-D638-492C-8AA8-88B7BF7BA67D}" type="slidenum">
              <a:rPr lang="en-US" smtClean="0"/>
              <a:t>‹#›</a:t>
            </a:fld>
            <a:endParaRPr lang="en-US"/>
          </a:p>
        </p:txBody>
      </p:sp>
    </p:spTree>
    <p:extLst>
      <p:ext uri="{BB962C8B-B14F-4D97-AF65-F5344CB8AC3E}">
        <p14:creationId xmlns:p14="http://schemas.microsoft.com/office/powerpoint/2010/main" val="2718821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1E97C7-5170-099F-BCFC-C831BE62388E}"/>
              </a:ext>
            </a:extLst>
          </p:cNvPr>
          <p:cNvSpPr>
            <a:spLocks noGrp="1"/>
          </p:cNvSpPr>
          <p:nvPr>
            <p:ph type="ctrTitle"/>
          </p:nvPr>
        </p:nvSpPr>
        <p:spPr>
          <a:xfrm>
            <a:off x="968203" y="2849524"/>
            <a:ext cx="4220784" cy="2363324"/>
          </a:xfrm>
        </p:spPr>
        <p:txBody>
          <a:bodyPr anchor="t">
            <a:normAutofit/>
          </a:bodyPr>
          <a:lstStyle/>
          <a:p>
            <a:pPr algn="l"/>
            <a:br>
              <a:rPr lang="en-US" sz="3000" dirty="0">
                <a:latin typeface="Calibri" panose="020F0502020204030204" pitchFamily="34" charset="0"/>
                <a:ea typeface="Calibri" panose="020F0502020204030204" pitchFamily="34" charset="0"/>
                <a:cs typeface="Arial" panose="020B0604020202020204" pitchFamily="34" charset="0"/>
              </a:rPr>
            </a:br>
            <a:r>
              <a:rPr lang="en-US" sz="3000" b="1" dirty="0">
                <a:latin typeface="Calibri" panose="020F0502020204030204" pitchFamily="34" charset="0"/>
                <a:ea typeface="Calibri" panose="020F0502020204030204" pitchFamily="34" charset="0"/>
                <a:cs typeface="Calibri" panose="020F0502020204030204" pitchFamily="34" charset="0"/>
              </a:rPr>
              <a:t>Learning Styles Classification </a:t>
            </a:r>
            <a:br>
              <a:rPr lang="en-US" sz="3000" b="1" dirty="0">
                <a:latin typeface="Calibri" panose="020F0502020204030204" pitchFamily="34" charset="0"/>
                <a:ea typeface="Calibri" panose="020F0502020204030204" pitchFamily="34" charset="0"/>
                <a:cs typeface="Calibri" panose="020F0502020204030204" pitchFamily="34" charset="0"/>
              </a:rPr>
            </a:br>
            <a:r>
              <a:rPr lang="en-US" sz="3000" dirty="0">
                <a:latin typeface="Calibri" panose="020F0502020204030204" pitchFamily="34" charset="0"/>
                <a:ea typeface="Calibri" panose="020F0502020204030204" pitchFamily="34" charset="0"/>
                <a:cs typeface="Calibri" panose="020F0502020204030204" pitchFamily="34" charset="0"/>
              </a:rPr>
              <a:t>Using natural language processing</a:t>
            </a:r>
            <a:endParaRPr lang="en-US" sz="3000" dirty="0"/>
          </a:p>
        </p:txBody>
      </p:sp>
      <p:grpSp>
        <p:nvGrpSpPr>
          <p:cNvPr id="89" name="Group 8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49524"/>
            <a:ext cx="731521" cy="673460"/>
            <a:chOff x="3940602" y="308034"/>
            <a:chExt cx="2116791" cy="3428999"/>
          </a:xfrm>
          <a:solidFill>
            <a:schemeClr val="accent4"/>
          </a:solidFill>
        </p:grpSpPr>
        <p:sp>
          <p:nvSpPr>
            <p:cNvPr id="90" name="Rectangle 8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venn diagram&#10;&#10;Description automatically generated">
            <a:extLst>
              <a:ext uri="{FF2B5EF4-FFF2-40B4-BE49-F238E27FC236}">
                <a16:creationId xmlns:a16="http://schemas.microsoft.com/office/drawing/2014/main" id="{2F2033D3-E107-AF2A-FCF0-BE47A3439F0B}"/>
              </a:ext>
            </a:extLst>
          </p:cNvPr>
          <p:cNvPicPr>
            <a:picLocks noChangeAspect="1"/>
          </p:cNvPicPr>
          <p:nvPr/>
        </p:nvPicPr>
        <p:blipFill rotWithShape="1">
          <a:blip r:embed="rId2">
            <a:extLst>
              <a:ext uri="{28A0092B-C50C-407E-A947-70E740481C1C}">
                <a14:useLocalDpi xmlns:a14="http://schemas.microsoft.com/office/drawing/2010/main" val="0"/>
              </a:ext>
            </a:extLst>
          </a:blip>
          <a:srcRect l="13027" r="16266"/>
          <a:stretch/>
        </p:blipFill>
        <p:spPr>
          <a:xfrm>
            <a:off x="5922492" y="1042824"/>
            <a:ext cx="5536001" cy="4697696"/>
          </a:xfrm>
          <a:prstGeom prst="rect">
            <a:avLst/>
          </a:prstGeom>
        </p:spPr>
      </p:pic>
      <p:sp>
        <p:nvSpPr>
          <p:cNvPr id="96" name="Rectangle 9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668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3BDE45-96DC-2C08-02C8-413E7807EC9C}"/>
              </a:ext>
            </a:extLst>
          </p:cNvPr>
          <p:cNvSpPr>
            <a:spLocks noGrp="1"/>
          </p:cNvSpPr>
          <p:nvPr>
            <p:ph type="title"/>
          </p:nvPr>
        </p:nvSpPr>
        <p:spPr>
          <a:xfrm>
            <a:off x="1043631" y="809898"/>
            <a:ext cx="9942716" cy="1554480"/>
          </a:xfrm>
        </p:spPr>
        <p:txBody>
          <a:bodyPr anchor="ctr">
            <a:normAutofit/>
          </a:bodyPr>
          <a:lstStyle/>
          <a:p>
            <a:r>
              <a:rPr lang="en-US" sz="4800" b="1" dirty="0">
                <a:effectLst/>
                <a:latin typeface="Calibri" panose="020F0502020204030204" pitchFamily="34" charset="0"/>
                <a:ea typeface="Calibri" panose="020F0502020204030204" pitchFamily="34" charset="0"/>
              </a:rPr>
              <a:t>Exploratory Data Analysis</a:t>
            </a:r>
            <a:endParaRPr lang="en-US" sz="4800" dirty="0"/>
          </a:p>
        </p:txBody>
      </p:sp>
      <p:sp>
        <p:nvSpPr>
          <p:cNvPr id="3" name="Content Placeholder 2">
            <a:extLst>
              <a:ext uri="{FF2B5EF4-FFF2-40B4-BE49-F238E27FC236}">
                <a16:creationId xmlns:a16="http://schemas.microsoft.com/office/drawing/2014/main" id="{0147EA69-4DB9-48EF-A902-DD5EBC4A5AC6}"/>
              </a:ext>
            </a:extLst>
          </p:cNvPr>
          <p:cNvSpPr>
            <a:spLocks noGrp="1"/>
          </p:cNvSpPr>
          <p:nvPr>
            <p:ph idx="1"/>
          </p:nvPr>
        </p:nvSpPr>
        <p:spPr>
          <a:xfrm>
            <a:off x="1045028" y="3017522"/>
            <a:ext cx="9941319" cy="3124658"/>
          </a:xfrm>
        </p:spPr>
        <p:txBody>
          <a:bodyPr anchor="ctr">
            <a:normAutofit/>
          </a:bodyPr>
          <a:lstStyle/>
          <a:p>
            <a:r>
              <a:rPr lang="en-US" sz="2400">
                <a:effectLst/>
                <a:latin typeface="Calibri" panose="020F0502020204030204" pitchFamily="34" charset="0"/>
                <a:ea typeface="Calibri" panose="020F0502020204030204" pitchFamily="34" charset="0"/>
              </a:rPr>
              <a:t>I looked at the most frequent words in each class sentences</a:t>
            </a:r>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50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FE17F5-1D75-9810-1AC2-8B8A9ACCBCBE}"/>
              </a:ext>
            </a:extLst>
          </p:cNvPr>
          <p:cNvSpPr>
            <a:spLocks noGrp="1"/>
          </p:cNvSpPr>
          <p:nvPr>
            <p:ph type="title"/>
          </p:nvPr>
        </p:nvSpPr>
        <p:spPr>
          <a:xfrm>
            <a:off x="1043631" y="873940"/>
            <a:ext cx="5052369" cy="1035781"/>
          </a:xfrm>
        </p:spPr>
        <p:txBody>
          <a:bodyPr anchor="ctr">
            <a:normAutofit/>
          </a:bodyPr>
          <a:lstStyle/>
          <a:p>
            <a:r>
              <a:rPr lang="en-US" sz="4800" b="1" spc="-5" dirty="0">
                <a:effectLst/>
                <a:latin typeface="Calibri" panose="020F0502020204030204" pitchFamily="34" charset="0"/>
                <a:ea typeface="Calibri" panose="020F0502020204030204" pitchFamily="34" charset="0"/>
              </a:rPr>
              <a:t>Auditory</a:t>
            </a:r>
            <a:endParaRPr lang="en-US" sz="4800" b="1" dirty="0"/>
          </a:p>
        </p:txBody>
      </p:sp>
      <p:sp>
        <p:nvSpPr>
          <p:cNvPr id="3" name="Content Placeholder 2">
            <a:extLst>
              <a:ext uri="{FF2B5EF4-FFF2-40B4-BE49-F238E27FC236}">
                <a16:creationId xmlns:a16="http://schemas.microsoft.com/office/drawing/2014/main" id="{4B7D207B-B3E8-38C1-E1FE-9CF1BD538154}"/>
              </a:ext>
            </a:extLst>
          </p:cNvPr>
          <p:cNvSpPr>
            <a:spLocks noGrp="1"/>
          </p:cNvSpPr>
          <p:nvPr>
            <p:ph idx="1"/>
          </p:nvPr>
        </p:nvSpPr>
        <p:spPr>
          <a:xfrm>
            <a:off x="1045029" y="2524721"/>
            <a:ext cx="4991629" cy="3677123"/>
          </a:xfrm>
        </p:spPr>
        <p:txBody>
          <a:bodyPr anchor="ctr">
            <a:normAutofit/>
          </a:bodyPr>
          <a:lstStyle/>
          <a:p>
            <a:r>
              <a:rPr lang="en-US" sz="1700" spc="-5">
                <a:effectLst/>
                <a:latin typeface="Calibri" panose="020F0502020204030204" pitchFamily="34" charset="0"/>
                <a:ea typeface="Calibri" panose="020F0502020204030204" pitchFamily="34" charset="0"/>
                <a:cs typeface="Calibri" panose="020F0502020204030204" pitchFamily="34" charset="0"/>
              </a:rPr>
              <a:t>[('sound', 490), ('hear', 469), ('voice', 397), ('noise', 345), ('loud', 337), ('listen', 325), ('tone', 318), ('silence', 314), ('discuss', 305), ('love', 263), ('speak', 244), ('talk', 217), ('like', 196), ('audible', 173), ('shrill', 168), ('time', 164), ('people', 145), ('tell', 128), ('come', 126), ('music', 125), ('articulate', 123), ('word', 120), ('screech', 110), ('know', 109), ('new', 107), ('converse', 99), ('man', 96), ('go', 95), ('pronounce', 89), ('say', 87), ('language', 87), ('shout', 85), ('think', 81), ('work', 80), ('want', 79), ('radio', 79), ('long', 77), ('find', 74), ('good', 74), ('year', 73), ('way', 72), ('give', 72), ('court', 71), ('high', 69), ('film', 68), ('try', 67), ('play', 66), ('set', 64), ('squeal', 64), ('feel', 62)]</a:t>
            </a:r>
            <a:endParaRPr lang="en-US" sz="1700">
              <a:effectLst/>
              <a:latin typeface="Calibri" panose="020F0502020204030204" pitchFamily="34" charset="0"/>
              <a:ea typeface="Calibri" panose="020F0502020204030204" pitchFamily="34" charset="0"/>
              <a:cs typeface="Arial" panose="020B0604020202020204" pitchFamily="34" charset="0"/>
            </a:endParaRPr>
          </a:p>
          <a:p>
            <a:endParaRPr lang="en-US" sz="1700"/>
          </a:p>
        </p:txBody>
      </p:sp>
      <p:sp>
        <p:nvSpPr>
          <p:cNvPr id="18" name="Rectangle 17">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170F86C-CF77-3C11-1F45-944EAB711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0493" y="2254108"/>
            <a:ext cx="4223252" cy="2410068"/>
          </a:xfrm>
          <a:prstGeom prst="rect">
            <a:avLst/>
          </a:prstGeom>
        </p:spPr>
      </p:pic>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296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C3D431-EBAE-6CCE-B023-D1851D77E571}"/>
              </a:ext>
            </a:extLst>
          </p:cNvPr>
          <p:cNvSpPr>
            <a:spLocks noGrp="1"/>
          </p:cNvSpPr>
          <p:nvPr>
            <p:ph type="title"/>
          </p:nvPr>
        </p:nvSpPr>
        <p:spPr>
          <a:xfrm>
            <a:off x="1043631" y="873940"/>
            <a:ext cx="5052369" cy="1035781"/>
          </a:xfrm>
        </p:spPr>
        <p:txBody>
          <a:bodyPr anchor="ctr">
            <a:normAutofit/>
          </a:bodyPr>
          <a:lstStyle/>
          <a:p>
            <a:r>
              <a:rPr lang="en-US" sz="4800" b="1" spc="-5" dirty="0">
                <a:effectLst/>
                <a:latin typeface="Calibri" panose="020F0502020204030204" pitchFamily="34" charset="0"/>
                <a:ea typeface="Calibri" panose="020F0502020204030204" pitchFamily="34" charset="0"/>
              </a:rPr>
              <a:t>Visual</a:t>
            </a:r>
            <a:endParaRPr lang="en-US" sz="4800" b="1" dirty="0"/>
          </a:p>
        </p:txBody>
      </p:sp>
      <p:sp>
        <p:nvSpPr>
          <p:cNvPr id="3" name="Content Placeholder 2">
            <a:extLst>
              <a:ext uri="{FF2B5EF4-FFF2-40B4-BE49-F238E27FC236}">
                <a16:creationId xmlns:a16="http://schemas.microsoft.com/office/drawing/2014/main" id="{4923C9F3-D86A-A32B-38EE-E7F73F83A0E5}"/>
              </a:ext>
            </a:extLst>
          </p:cNvPr>
          <p:cNvSpPr>
            <a:spLocks noGrp="1"/>
          </p:cNvSpPr>
          <p:nvPr>
            <p:ph idx="1"/>
          </p:nvPr>
        </p:nvSpPr>
        <p:spPr>
          <a:xfrm>
            <a:off x="1045029" y="2524721"/>
            <a:ext cx="4991629" cy="3677123"/>
          </a:xfrm>
        </p:spPr>
        <p:txBody>
          <a:bodyPr anchor="ctr">
            <a:normAutofit/>
          </a:bodyPr>
          <a:lstStyle/>
          <a:p>
            <a:r>
              <a:rPr lang="en-US" sz="1700" spc="-5">
                <a:effectLst/>
                <a:latin typeface="Calibri" panose="020F0502020204030204" pitchFamily="34" charset="0"/>
                <a:ea typeface="Calibri" panose="020F0502020204030204" pitchFamily="34" charset="0"/>
                <a:cs typeface="Calibri" panose="020F0502020204030204" pitchFamily="34" charset="0"/>
              </a:rPr>
              <a:t>[('idea', 329), ('vision', 327), ('focus', 321), ('dream', 320), ('picture', 318), ('horizon', 316), ('notice', 311), ('imagine', 308), ('observe', 308), ('obvious', 305), ('illusion', 305), ('clarity', 302), ('illustrate', 302), ('view', 237), ('look', 216), ('watch', 208), ('scope', 206), ('time', 204), ('inspect', 178), ('like', 173), ('give', 153), ('analyze', 151), ('work', 151), ('conspicuous', 147), ('people', 146), ('appear', 130), ('new', 126), ('sight', 124), ('come', 118), ('take', 118), ('create', 118), ('year', 117), ('way', 116), ('good', 113), ('world', 110), ('great', 104), ('use', 104), ('day', 103), ('long', 102), ('line', 99), ('life', 97), ('eye', 95), ('point', 95), ('go', 87), ('envision', 85), ('man', 84), ('light', 80), ('study', 77), ('say', 76), ('include', 74)]</a:t>
            </a:r>
            <a:endParaRPr lang="en-US" sz="1700">
              <a:effectLst/>
              <a:latin typeface="Calibri" panose="020F0502020204030204" pitchFamily="34" charset="0"/>
              <a:ea typeface="Calibri" panose="020F0502020204030204" pitchFamily="34" charset="0"/>
              <a:cs typeface="Arial" panose="020B0604020202020204" pitchFamily="34" charset="0"/>
            </a:endParaRPr>
          </a:p>
          <a:p>
            <a:endParaRPr lang="en-US" sz="1700"/>
          </a:p>
        </p:txBody>
      </p:sp>
      <p:sp>
        <p:nvSpPr>
          <p:cNvPr id="18" name="Rectangle 17">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33D65DF-7BDE-DD61-19CC-EA28B2923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0493" y="2254108"/>
            <a:ext cx="4223252" cy="2410068"/>
          </a:xfrm>
          <a:prstGeom prst="rect">
            <a:avLst/>
          </a:prstGeom>
        </p:spPr>
      </p:pic>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73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33D87-E52E-B550-930B-14ED4EC503A3}"/>
              </a:ext>
            </a:extLst>
          </p:cNvPr>
          <p:cNvSpPr>
            <a:spLocks noGrp="1"/>
          </p:cNvSpPr>
          <p:nvPr>
            <p:ph type="title"/>
          </p:nvPr>
        </p:nvSpPr>
        <p:spPr>
          <a:xfrm>
            <a:off x="1043631" y="873940"/>
            <a:ext cx="5052369" cy="1035781"/>
          </a:xfrm>
        </p:spPr>
        <p:txBody>
          <a:bodyPr anchor="ctr">
            <a:normAutofit/>
          </a:bodyPr>
          <a:lstStyle/>
          <a:p>
            <a:r>
              <a:rPr lang="en-US" sz="4800" b="1" spc="-5" dirty="0">
                <a:effectLst/>
                <a:latin typeface="Calibri" panose="020F0502020204030204" pitchFamily="34" charset="0"/>
                <a:ea typeface="Calibri" panose="020F0502020204030204" pitchFamily="34" charset="0"/>
              </a:rPr>
              <a:t>Kinesthetic</a:t>
            </a:r>
            <a:r>
              <a:rPr lang="en-US" sz="3600" spc="-5" dirty="0">
                <a:effectLst/>
                <a:latin typeface="Calibri" panose="020F0502020204030204" pitchFamily="34" charset="0"/>
                <a:ea typeface="Calibri" panose="020F0502020204030204" pitchFamily="34" charset="0"/>
              </a:rPr>
              <a:t> </a:t>
            </a:r>
            <a:endParaRPr lang="en-US" sz="3600" dirty="0"/>
          </a:p>
        </p:txBody>
      </p:sp>
      <p:sp>
        <p:nvSpPr>
          <p:cNvPr id="3" name="Content Placeholder 2">
            <a:extLst>
              <a:ext uri="{FF2B5EF4-FFF2-40B4-BE49-F238E27FC236}">
                <a16:creationId xmlns:a16="http://schemas.microsoft.com/office/drawing/2014/main" id="{8B2FD587-C5BB-82B3-FF0D-C16C2D4CCCB4}"/>
              </a:ext>
            </a:extLst>
          </p:cNvPr>
          <p:cNvSpPr>
            <a:spLocks noGrp="1"/>
          </p:cNvSpPr>
          <p:nvPr>
            <p:ph idx="1"/>
          </p:nvPr>
        </p:nvSpPr>
        <p:spPr>
          <a:xfrm>
            <a:off x="1045029" y="2524721"/>
            <a:ext cx="4991629" cy="3677123"/>
          </a:xfrm>
        </p:spPr>
        <p:txBody>
          <a:bodyPr anchor="ctr">
            <a:normAutofit/>
          </a:bodyPr>
          <a:lstStyle/>
          <a:p>
            <a:pPr marL="685800" marR="0">
              <a:spcBef>
                <a:spcPts val="0"/>
              </a:spcBef>
              <a:spcAft>
                <a:spcPts val="0"/>
              </a:spcAft>
            </a:pPr>
            <a:r>
              <a:rPr lang="en-US" sz="1500" spc="-5">
                <a:effectLst/>
                <a:latin typeface="Calibri" panose="020F0502020204030204" pitchFamily="34" charset="0"/>
                <a:ea typeface="Calibri" panose="020F0502020204030204" pitchFamily="34" charset="0"/>
                <a:cs typeface="Calibri" panose="020F0502020204030204" pitchFamily="34" charset="0"/>
              </a:rPr>
              <a:t>[('try', 489), ('hold', 349), ('motion', 327), ('pressure', 322), ('grip', 310), ('tie', 309), ('emotional', 305), ('sensitive', 302), ('softly', 281), ('shift', 250), ('stress', 199), ('feel', 189), ('feeling', 187), ('support', 168), ('active', 166), ('time', 166), ('intuition', 154), ('hang', 144), ('like', 136), ('hassle', 123), ('people', 121), ('water', 116), ('high', 105), ('work', 99), ('take', 96), ('year', 95), ('stir', 94), ('life', 90), ('hand', 88), ('way', 87), ('hustle', 87), ('man', 85), ('find', 85), ('come', 83), ('callous', 83), ('long', 81), ('cause', 80), ('change', 79), ('go', 76), ('good', 75), ('know', 75), ('increase', 74), ('leave', 70), ('use', 69), ('place', 68), ('result', 67), ('give', 66), ('right', 66), ('hunch', 66), ('day', 65)]</a:t>
            </a:r>
            <a:endParaRPr lang="en-US" sz="1500">
              <a:effectLst/>
              <a:latin typeface="Calibri" panose="020F0502020204030204" pitchFamily="34" charset="0"/>
              <a:ea typeface="Calibri" panose="020F0502020204030204" pitchFamily="34" charset="0"/>
              <a:cs typeface="Arial" panose="020B0604020202020204" pitchFamily="34" charset="0"/>
            </a:endParaRPr>
          </a:p>
          <a:p>
            <a:pPr marL="457200" marR="0" indent="0">
              <a:spcBef>
                <a:spcPts val="0"/>
              </a:spcBef>
              <a:spcAft>
                <a:spcPts val="800"/>
              </a:spcAft>
              <a:buNone/>
            </a:pPr>
            <a:endParaRPr lang="en-US" sz="1500">
              <a:effectLst/>
              <a:latin typeface="Calibri" panose="020F0502020204030204" pitchFamily="34" charset="0"/>
              <a:ea typeface="Calibri" panose="020F050202020403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3D8D46C-66B5-57DB-A030-C713B50A7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0493" y="2254108"/>
            <a:ext cx="4223252" cy="2410068"/>
          </a:xfrm>
          <a:prstGeom prst="rect">
            <a:avLst/>
          </a:prstGeom>
        </p:spPr>
      </p:pic>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8923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74">
            <a:extLst>
              <a:ext uri="{FF2B5EF4-FFF2-40B4-BE49-F238E27FC236}">
                <a16:creationId xmlns:a16="http://schemas.microsoft.com/office/drawing/2014/main" id="{D5B339F4-93B9-4E04-9721-143AD6782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76">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0"/>
            <a:ext cx="7147352" cy="5777808"/>
            <a:chOff x="329184" y="1"/>
            <a:chExt cx="524256" cy="5777808"/>
          </a:xfrm>
        </p:grpSpPr>
        <p:cxnSp>
          <p:nvCxnSpPr>
            <p:cNvPr id="78" name="Straight Connector 77">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5" name="Rectangle 7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AFB670-31BD-F712-0D0A-157CFF6E3170}"/>
              </a:ext>
            </a:extLst>
          </p:cNvPr>
          <p:cNvSpPr>
            <a:spLocks noGrp="1"/>
          </p:cNvSpPr>
          <p:nvPr>
            <p:ph type="title"/>
          </p:nvPr>
        </p:nvSpPr>
        <p:spPr>
          <a:xfrm>
            <a:off x="1524000" y="1231961"/>
            <a:ext cx="9144000" cy="2387600"/>
          </a:xfrm>
        </p:spPr>
        <p:txBody>
          <a:bodyPr vert="horz" lIns="91440" tIns="45720" rIns="91440" bIns="45720" rtlCol="0" anchor="b">
            <a:normAutofit/>
          </a:bodyPr>
          <a:lstStyle/>
          <a:p>
            <a:pPr algn="ctr"/>
            <a:r>
              <a:rPr lang="en-US" sz="6000" b="1" kern="1200" dirty="0">
                <a:solidFill>
                  <a:schemeClr val="tx1"/>
                </a:solidFill>
                <a:effectLst/>
                <a:latin typeface="+mn-lt"/>
                <a:ea typeface="+mj-ea"/>
                <a:cs typeface="+mj-cs"/>
              </a:rPr>
              <a:t>parts of a neural network model architecture</a:t>
            </a:r>
            <a:endParaRPr lang="en-US" sz="6000" kern="1200" dirty="0">
              <a:solidFill>
                <a:schemeClr val="tx1"/>
              </a:solidFill>
              <a:latin typeface="+mn-lt"/>
              <a:ea typeface="+mj-ea"/>
              <a:cs typeface="+mj-cs"/>
            </a:endParaRPr>
          </a:p>
        </p:txBody>
      </p:sp>
    </p:spTree>
    <p:extLst>
      <p:ext uri="{BB962C8B-B14F-4D97-AF65-F5344CB8AC3E}">
        <p14:creationId xmlns:p14="http://schemas.microsoft.com/office/powerpoint/2010/main" val="226646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34" name="Rectangle 3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F6F342-0276-BE55-9568-AF50C5055C08}"/>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300" b="1" kern="1200" dirty="0">
                <a:solidFill>
                  <a:schemeClr val="tx1"/>
                </a:solidFill>
                <a:effectLst/>
                <a:latin typeface="+mn-lt"/>
                <a:ea typeface="+mj-ea"/>
                <a:cs typeface="+mj-cs"/>
              </a:rPr>
              <a:t>bidirectional long short-term memory (LSTM) layer</a:t>
            </a:r>
            <a:endParaRPr lang="en-US" sz="3300" b="1" kern="1200" dirty="0">
              <a:solidFill>
                <a:schemeClr val="tx1"/>
              </a:solidFill>
              <a:latin typeface="+mn-lt"/>
              <a:ea typeface="+mj-ea"/>
              <a:cs typeface="+mj-cs"/>
            </a:endParaRPr>
          </a:p>
        </p:txBody>
      </p:sp>
      <p:sp>
        <p:nvSpPr>
          <p:cNvPr id="6" name="TextBox 5">
            <a:extLst>
              <a:ext uri="{FF2B5EF4-FFF2-40B4-BE49-F238E27FC236}">
                <a16:creationId xmlns:a16="http://schemas.microsoft.com/office/drawing/2014/main" id="{C4F0F398-04FA-57A1-2545-A9C1D580794B}"/>
              </a:ext>
            </a:extLst>
          </p:cNvPr>
          <p:cNvSpPr txBox="1"/>
          <p:nvPr/>
        </p:nvSpPr>
        <p:spPr>
          <a:xfrm>
            <a:off x="1045029" y="2524721"/>
            <a:ext cx="4991629" cy="3677123"/>
          </a:xfrm>
          <a:prstGeom prst="rect">
            <a:avLst/>
          </a:prstGeom>
        </p:spPr>
        <p:txBody>
          <a:bodyPr vert="horz" lIns="91440" tIns="45720" rIns="91440" bIns="45720" rtlCol="0" anchor="ctr">
            <a:normAutofit/>
          </a:bodyPr>
          <a:lstStyle/>
          <a:p>
            <a:pPr>
              <a:lnSpc>
                <a:spcPct val="90000"/>
              </a:lnSpc>
              <a:spcAft>
                <a:spcPts val="600"/>
              </a:spcAft>
            </a:pPr>
            <a:r>
              <a:rPr lang="en-US" dirty="0"/>
              <a:t>I</a:t>
            </a:r>
            <a:r>
              <a:rPr lang="en-US" dirty="0">
                <a:effectLst/>
              </a:rPr>
              <a:t>t is a type of recurrent neural network (RNN) layer that processes input data in both forward and backward directions. An LSTM layer processes input data sequentially, using a memory cell and three gates (input, forget, and output) to control the flow of information into and out of the cell. A bidirectional LSTM layer processes the input data in both forward and backward directions, using two separate LSTM layers for each direction. The outputs from the two LSTM layers are then concatenated, allowing the model to capture contextual information from both past and future time steps.</a:t>
            </a:r>
            <a:endParaRPr lang="en-US" dirty="0"/>
          </a:p>
        </p:txBody>
      </p:sp>
      <p:sp>
        <p:nvSpPr>
          <p:cNvPr id="40" name="Rectangle 3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Diagram&#10;&#10;Description automatically generated">
            <a:extLst>
              <a:ext uri="{FF2B5EF4-FFF2-40B4-BE49-F238E27FC236}">
                <a16:creationId xmlns:a16="http://schemas.microsoft.com/office/drawing/2014/main" id="{38D98405-44F6-9ECC-10F9-DE018DF4203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930493" y="2561701"/>
            <a:ext cx="4223252" cy="1794881"/>
          </a:xfrm>
          <a:prstGeom prst="rect">
            <a:avLst/>
          </a:prstGeom>
        </p:spPr>
      </p:pic>
      <p:cxnSp>
        <p:nvCxnSpPr>
          <p:cNvPr id="42" name="Straight Connector 4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32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056BF8-C5AD-1282-BEF5-659F3E5E7B30}"/>
              </a:ext>
            </a:extLst>
          </p:cNvPr>
          <p:cNvSpPr>
            <a:spLocks noGrp="1"/>
          </p:cNvSpPr>
          <p:nvPr>
            <p:ph type="title"/>
          </p:nvPr>
        </p:nvSpPr>
        <p:spPr>
          <a:xfrm>
            <a:off x="1043631" y="809898"/>
            <a:ext cx="9942716" cy="1554480"/>
          </a:xfrm>
        </p:spPr>
        <p:txBody>
          <a:bodyPr anchor="ctr">
            <a:normAutofit/>
          </a:bodyPr>
          <a:lstStyle/>
          <a:p>
            <a:r>
              <a:rPr lang="en-US" sz="3300" b="1" dirty="0">
                <a:effectLst/>
                <a:latin typeface="Calibri" panose="020F0502020204030204" pitchFamily="34" charset="0"/>
                <a:ea typeface="Times New Roman" panose="02020603050405020304" pitchFamily="18" charset="0"/>
              </a:rPr>
              <a:t>GlobalMaxPool1D Layer </a:t>
            </a:r>
            <a:endParaRPr lang="en-US" sz="3300" dirty="0"/>
          </a:p>
        </p:txBody>
      </p:sp>
      <p:sp>
        <p:nvSpPr>
          <p:cNvPr id="3" name="Content Placeholder 2">
            <a:extLst>
              <a:ext uri="{FF2B5EF4-FFF2-40B4-BE49-F238E27FC236}">
                <a16:creationId xmlns:a16="http://schemas.microsoft.com/office/drawing/2014/main" id="{62B790C6-4248-AD0F-E8F9-3A85B8AC530B}"/>
              </a:ext>
            </a:extLst>
          </p:cNvPr>
          <p:cNvSpPr>
            <a:spLocks noGrp="1"/>
          </p:cNvSpPr>
          <p:nvPr>
            <p:ph idx="1"/>
          </p:nvPr>
        </p:nvSpPr>
        <p:spPr>
          <a:xfrm>
            <a:off x="1045028" y="3017522"/>
            <a:ext cx="9941319" cy="3124658"/>
          </a:xfrm>
        </p:spPr>
        <p:txBody>
          <a:bodyPr anchor="ctr">
            <a:normAutofit/>
          </a:bodyPr>
          <a:lstStyle/>
          <a:p>
            <a:pPr marL="0" indent="0">
              <a:buNone/>
            </a:pPr>
            <a:r>
              <a:rPr lang="en-US" sz="2400" dirty="0">
                <a:latin typeface="Calibri" panose="020F0502020204030204" pitchFamily="34" charset="0"/>
                <a:ea typeface="Times New Roman" panose="02020603050405020304" pitchFamily="18" charset="0"/>
              </a:rPr>
              <a:t>I</a:t>
            </a:r>
            <a:r>
              <a:rPr lang="en-US" sz="2400" dirty="0">
                <a:effectLst/>
                <a:latin typeface="Calibri" panose="020F0502020204030204" pitchFamily="34" charset="0"/>
                <a:ea typeface="Times New Roman" panose="02020603050405020304" pitchFamily="18" charset="0"/>
              </a:rPr>
              <a:t>t is a special case of max pooling where the window size is the entire spatial dimension of the input, such that the output of the pooling layer is a tensor with a single element. For example, suppose we have an input tensor with shape (</a:t>
            </a:r>
            <a:r>
              <a:rPr lang="en-US" sz="2400" dirty="0" err="1">
                <a:effectLst/>
                <a:latin typeface="Calibri" panose="020F0502020204030204" pitchFamily="34" charset="0"/>
                <a:ea typeface="Times New Roman" panose="02020603050405020304" pitchFamily="18" charset="0"/>
              </a:rPr>
              <a:t>batch_size</a:t>
            </a:r>
            <a:r>
              <a:rPr lang="en-US" sz="2400" dirty="0">
                <a:effectLst/>
                <a:latin typeface="Calibri" panose="020F0502020204030204" pitchFamily="34" charset="0"/>
                <a:ea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rPr>
              <a:t>time_steps</a:t>
            </a:r>
            <a:r>
              <a:rPr lang="en-US" sz="2400" dirty="0">
                <a:effectLst/>
                <a:latin typeface="Calibri" panose="020F0502020204030204" pitchFamily="34" charset="0"/>
                <a:ea typeface="Times New Roman" panose="02020603050405020304" pitchFamily="18" charset="0"/>
              </a:rPr>
              <a:t>, features), and we apply GlobalMaxPool1D to this tensor. The output tensor will have the shape (</a:t>
            </a:r>
            <a:r>
              <a:rPr lang="en-US" sz="2400" dirty="0" err="1">
                <a:effectLst/>
                <a:latin typeface="Calibri" panose="020F0502020204030204" pitchFamily="34" charset="0"/>
                <a:ea typeface="Times New Roman" panose="02020603050405020304" pitchFamily="18" charset="0"/>
              </a:rPr>
              <a:t>batch_size</a:t>
            </a:r>
            <a:r>
              <a:rPr lang="en-US" sz="2400" dirty="0">
                <a:effectLst/>
                <a:latin typeface="Calibri" panose="020F0502020204030204" pitchFamily="34" charset="0"/>
                <a:ea typeface="Times New Roman" panose="02020603050405020304" pitchFamily="18" charset="0"/>
              </a:rPr>
              <a:t>, features), where each element in the output is the maximum value of the corresponding feature over all time steps.</a:t>
            </a:r>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3542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D09BB3-1B9F-22FE-3500-48339735A280}"/>
              </a:ext>
            </a:extLst>
          </p:cNvPr>
          <p:cNvSpPr>
            <a:spLocks noGrp="1"/>
          </p:cNvSpPr>
          <p:nvPr>
            <p:ph type="title"/>
          </p:nvPr>
        </p:nvSpPr>
        <p:spPr>
          <a:xfrm>
            <a:off x="1043631" y="809898"/>
            <a:ext cx="9942716" cy="1554480"/>
          </a:xfrm>
        </p:spPr>
        <p:txBody>
          <a:bodyPr anchor="ctr">
            <a:normAutofit/>
          </a:bodyPr>
          <a:lstStyle/>
          <a:p>
            <a:r>
              <a:rPr lang="en-US" sz="3300" b="1" dirty="0">
                <a:effectLst/>
                <a:latin typeface="Calibri" panose="020F0502020204030204" pitchFamily="34" charset="0"/>
                <a:ea typeface="Times New Roman" panose="02020603050405020304" pitchFamily="18" charset="0"/>
              </a:rPr>
              <a:t>Dropout Layer </a:t>
            </a:r>
            <a:endParaRPr lang="en-US" sz="3300" dirty="0"/>
          </a:p>
        </p:txBody>
      </p:sp>
      <p:sp>
        <p:nvSpPr>
          <p:cNvPr id="3" name="Content Placeholder 2">
            <a:extLst>
              <a:ext uri="{FF2B5EF4-FFF2-40B4-BE49-F238E27FC236}">
                <a16:creationId xmlns:a16="http://schemas.microsoft.com/office/drawing/2014/main" id="{44C4B19D-EB75-9402-8C7F-23F3F36D475F}"/>
              </a:ext>
            </a:extLst>
          </p:cNvPr>
          <p:cNvSpPr>
            <a:spLocks noGrp="1"/>
          </p:cNvSpPr>
          <p:nvPr>
            <p:ph idx="1"/>
          </p:nvPr>
        </p:nvSpPr>
        <p:spPr>
          <a:xfrm>
            <a:off x="1045028" y="3017522"/>
            <a:ext cx="9941319" cy="3124658"/>
          </a:xfrm>
        </p:spPr>
        <p:txBody>
          <a:bodyPr anchor="ctr">
            <a:normAutofit/>
          </a:bodyPr>
          <a:lstStyle/>
          <a:p>
            <a:pPr marL="0" indent="0">
              <a:buNone/>
            </a:pPr>
            <a:r>
              <a:rPr lang="en-US" sz="2400">
                <a:effectLst/>
                <a:latin typeface="Calibri" panose="020F0502020204030204" pitchFamily="34" charset="0"/>
                <a:ea typeface="Times New Roman" panose="02020603050405020304" pitchFamily="18" charset="0"/>
              </a:rPr>
              <a:t>It is a regularization technique that randomly sets a fraction of the input units to zero during training, which helps to prevent overfitting and improve the generalization ability of the model</a:t>
            </a:r>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117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62083-79D9-82D1-70C3-E3554AF7F69D}"/>
              </a:ext>
            </a:extLst>
          </p:cNvPr>
          <p:cNvSpPr>
            <a:spLocks noGrp="1"/>
          </p:cNvSpPr>
          <p:nvPr>
            <p:ph type="title"/>
          </p:nvPr>
        </p:nvSpPr>
        <p:spPr>
          <a:xfrm>
            <a:off x="1043631" y="809898"/>
            <a:ext cx="9942716" cy="1554480"/>
          </a:xfrm>
        </p:spPr>
        <p:txBody>
          <a:bodyPr anchor="ctr">
            <a:normAutofit/>
          </a:bodyPr>
          <a:lstStyle/>
          <a:p>
            <a:r>
              <a:rPr lang="en-US" sz="3300" b="1" dirty="0">
                <a:effectLst/>
                <a:latin typeface="+mn-lt"/>
                <a:ea typeface="Times New Roman" panose="02020603050405020304" pitchFamily="18" charset="0"/>
              </a:rPr>
              <a:t>Early Stopping Callbacks</a:t>
            </a:r>
            <a:endParaRPr lang="en-US" sz="3300" dirty="0">
              <a:latin typeface="+mn-lt"/>
            </a:endParaRPr>
          </a:p>
        </p:txBody>
      </p:sp>
      <p:sp>
        <p:nvSpPr>
          <p:cNvPr id="3" name="Content Placeholder 2">
            <a:extLst>
              <a:ext uri="{FF2B5EF4-FFF2-40B4-BE49-F238E27FC236}">
                <a16:creationId xmlns:a16="http://schemas.microsoft.com/office/drawing/2014/main" id="{8087CF21-3C7A-A5DF-B197-44330E802F84}"/>
              </a:ext>
            </a:extLst>
          </p:cNvPr>
          <p:cNvSpPr>
            <a:spLocks noGrp="1"/>
          </p:cNvSpPr>
          <p:nvPr>
            <p:ph idx="1"/>
          </p:nvPr>
        </p:nvSpPr>
        <p:spPr>
          <a:xfrm>
            <a:off x="1045028" y="3017522"/>
            <a:ext cx="9941319" cy="3124658"/>
          </a:xfrm>
        </p:spPr>
        <p:txBody>
          <a:bodyPr anchor="ctr">
            <a:normAutofit/>
          </a:bodyPr>
          <a:lstStyle/>
          <a:p>
            <a:pPr marL="0" indent="0">
              <a:buNone/>
            </a:pPr>
            <a:r>
              <a:rPr lang="en-US" sz="2400" dirty="0">
                <a:latin typeface="Calibri" panose="020F0502020204030204" pitchFamily="34" charset="0"/>
                <a:ea typeface="Calibri" panose="020F0502020204030204" pitchFamily="34" charset="0"/>
                <a:cs typeface="Arial" panose="020B0604020202020204" pitchFamily="34" charset="0"/>
              </a:rPr>
              <a:t>I</a:t>
            </a:r>
            <a:r>
              <a:rPr lang="en-US" sz="2400" dirty="0">
                <a:effectLst/>
                <a:latin typeface="Calibri" panose="020F0502020204030204" pitchFamily="34" charset="0"/>
                <a:ea typeface="Calibri" panose="020F0502020204030204" pitchFamily="34" charset="0"/>
                <a:cs typeface="Arial" panose="020B0604020202020204" pitchFamily="34" charset="0"/>
              </a:rPr>
              <a:t>t </a:t>
            </a:r>
            <a:r>
              <a:rPr lang="en-US" sz="2400" dirty="0">
                <a:effectLst/>
                <a:latin typeface="Calibri" panose="020F0502020204030204" pitchFamily="34" charset="0"/>
                <a:ea typeface="Times New Roman" panose="02020603050405020304" pitchFamily="18" charset="0"/>
              </a:rPr>
              <a:t>is a technique used to prevent overfitting in deep learning models. It involves monitoring the performance of the model on a validation set during training and stopping the training process when the performance stops improving.</a:t>
            </a:r>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404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24473A-2660-6B70-510C-6432A28677ED}"/>
              </a:ext>
            </a:extLst>
          </p:cNvPr>
          <p:cNvSpPr>
            <a:spLocks noGrp="1"/>
          </p:cNvSpPr>
          <p:nvPr>
            <p:ph type="title"/>
          </p:nvPr>
        </p:nvSpPr>
        <p:spPr>
          <a:xfrm>
            <a:off x="1043631" y="809898"/>
            <a:ext cx="9942716" cy="1554480"/>
          </a:xfrm>
        </p:spPr>
        <p:txBody>
          <a:bodyPr anchor="ctr">
            <a:normAutofit/>
          </a:bodyPr>
          <a:lstStyle/>
          <a:p>
            <a:r>
              <a:rPr lang="en-US" sz="3300" b="1" dirty="0">
                <a:effectLst/>
                <a:latin typeface="Calibri" panose="020F0502020204030204" pitchFamily="34" charset="0"/>
                <a:ea typeface="Times New Roman" panose="02020603050405020304" pitchFamily="18" charset="0"/>
              </a:rPr>
              <a:t>Categorical cross entropy Loos Function</a:t>
            </a:r>
            <a:endParaRPr lang="en-US" sz="3300" dirty="0"/>
          </a:p>
        </p:txBody>
      </p:sp>
      <p:sp>
        <p:nvSpPr>
          <p:cNvPr id="3" name="Content Placeholder 2">
            <a:extLst>
              <a:ext uri="{FF2B5EF4-FFF2-40B4-BE49-F238E27FC236}">
                <a16:creationId xmlns:a16="http://schemas.microsoft.com/office/drawing/2014/main" id="{FC4E3A01-DCE2-A81B-32EB-36C4D7CA2939}"/>
              </a:ext>
            </a:extLst>
          </p:cNvPr>
          <p:cNvSpPr>
            <a:spLocks noGrp="1"/>
          </p:cNvSpPr>
          <p:nvPr>
            <p:ph idx="1"/>
          </p:nvPr>
        </p:nvSpPr>
        <p:spPr>
          <a:xfrm>
            <a:off x="1045028" y="3017522"/>
            <a:ext cx="9941319" cy="3124658"/>
          </a:xfrm>
        </p:spPr>
        <p:txBody>
          <a:bodyPr anchor="ctr">
            <a:normAutofit/>
          </a:bodyPr>
          <a:lstStyle/>
          <a:p>
            <a:pPr marL="0" indent="0">
              <a:buNone/>
            </a:pPr>
            <a:r>
              <a:rPr lang="en-US" sz="2400">
                <a:effectLst/>
                <a:latin typeface="Calibri" panose="020F0502020204030204" pitchFamily="34" charset="0"/>
                <a:ea typeface="Times New Roman" panose="02020603050405020304" pitchFamily="18" charset="0"/>
              </a:rPr>
              <a:t>it is a loss function used for classification tasks with multiple classes, and it is a measure of the difference between the true distribution of the classes and the predicted distribution of the classes. The output label is assigned a one-hot category encoding value in form of 0s and 1.</a:t>
            </a:r>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411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844ED4-3B31-76E6-1ED2-D58C931EFA43}"/>
              </a:ext>
            </a:extLst>
          </p:cNvPr>
          <p:cNvSpPr>
            <a:spLocks noGrp="1"/>
          </p:cNvSpPr>
          <p:nvPr>
            <p:ph type="title"/>
          </p:nvPr>
        </p:nvSpPr>
        <p:spPr>
          <a:xfrm>
            <a:off x="1043631" y="873940"/>
            <a:ext cx="5052369" cy="1035781"/>
          </a:xfrm>
        </p:spPr>
        <p:txBody>
          <a:bodyPr anchor="ctr">
            <a:normAutofit/>
          </a:bodyPr>
          <a:lstStyle/>
          <a:p>
            <a:r>
              <a:rPr lang="en-US" sz="3300" b="1" dirty="0">
                <a:latin typeface="+mn-lt"/>
              </a:rPr>
              <a:t>Idea</a:t>
            </a:r>
          </a:p>
        </p:txBody>
      </p:sp>
      <p:graphicFrame>
        <p:nvGraphicFramePr>
          <p:cNvPr id="23" name="Content Placeholder 2">
            <a:extLst>
              <a:ext uri="{FF2B5EF4-FFF2-40B4-BE49-F238E27FC236}">
                <a16:creationId xmlns:a16="http://schemas.microsoft.com/office/drawing/2014/main" id="{2AAD4045-91D1-A057-BED6-5C841783D0CB}"/>
              </a:ext>
            </a:extLst>
          </p:cNvPr>
          <p:cNvGraphicFramePr>
            <a:graphicFrameLocks noGrp="1"/>
          </p:cNvGraphicFramePr>
          <p:nvPr>
            <p:ph idx="1"/>
          </p:nvPr>
        </p:nvGraphicFramePr>
        <p:xfrm>
          <a:off x="1045029" y="2524721"/>
          <a:ext cx="4991629" cy="3677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Rectangle 18">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Education">
            <a:extLst>
              <a:ext uri="{FF2B5EF4-FFF2-40B4-BE49-F238E27FC236}">
                <a16:creationId xmlns:a16="http://schemas.microsoft.com/office/drawing/2014/main" id="{17DB521A-C623-ECE3-8DDD-21613FFD53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930493" y="1347516"/>
            <a:ext cx="4223252" cy="4223252"/>
          </a:xfrm>
          <a:prstGeom prst="rect">
            <a:avLst/>
          </a:prstGeom>
        </p:spPr>
      </p:pic>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788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AE9F06-DDF8-1BD2-FF4E-597859DCBC05}"/>
              </a:ext>
            </a:extLst>
          </p:cNvPr>
          <p:cNvSpPr>
            <a:spLocks noGrp="1"/>
          </p:cNvSpPr>
          <p:nvPr>
            <p:ph type="title"/>
          </p:nvPr>
        </p:nvSpPr>
        <p:spPr>
          <a:xfrm>
            <a:off x="1043631" y="809898"/>
            <a:ext cx="9942716" cy="1554480"/>
          </a:xfrm>
        </p:spPr>
        <p:txBody>
          <a:bodyPr anchor="ctr">
            <a:normAutofit/>
          </a:bodyPr>
          <a:lstStyle/>
          <a:p>
            <a:r>
              <a:rPr lang="en-US" sz="3300" b="1" dirty="0">
                <a:effectLst/>
                <a:latin typeface="Calibri" panose="020F0502020204030204" pitchFamily="34" charset="0"/>
                <a:ea typeface="Times New Roman" panose="02020603050405020304" pitchFamily="18" charset="0"/>
              </a:rPr>
              <a:t>Adam optimizer</a:t>
            </a:r>
            <a:endParaRPr lang="en-US" sz="3300" dirty="0"/>
          </a:p>
        </p:txBody>
      </p:sp>
      <p:sp>
        <p:nvSpPr>
          <p:cNvPr id="3" name="Content Placeholder 2">
            <a:extLst>
              <a:ext uri="{FF2B5EF4-FFF2-40B4-BE49-F238E27FC236}">
                <a16:creationId xmlns:a16="http://schemas.microsoft.com/office/drawing/2014/main" id="{DBE031DE-CFA4-26B3-404E-80BDDC946177}"/>
              </a:ext>
            </a:extLst>
          </p:cNvPr>
          <p:cNvSpPr>
            <a:spLocks noGrp="1"/>
          </p:cNvSpPr>
          <p:nvPr>
            <p:ph idx="1"/>
          </p:nvPr>
        </p:nvSpPr>
        <p:spPr>
          <a:xfrm>
            <a:off x="1045028" y="3017522"/>
            <a:ext cx="9941319" cy="3124658"/>
          </a:xfrm>
        </p:spPr>
        <p:txBody>
          <a:bodyPr anchor="ctr">
            <a:normAutofit/>
          </a:bodyPr>
          <a:lstStyle/>
          <a:p>
            <a:pPr marL="0" indent="0">
              <a:buNone/>
            </a:pPr>
            <a:r>
              <a:rPr lang="en-US" sz="2400" dirty="0">
                <a:latin typeface="Calibri" panose="020F0502020204030204" pitchFamily="34" charset="0"/>
                <a:ea typeface="Times New Roman" panose="02020603050405020304" pitchFamily="18" charset="0"/>
              </a:rPr>
              <a:t>I</a:t>
            </a:r>
            <a:r>
              <a:rPr lang="en-US" sz="2400" dirty="0">
                <a:effectLst/>
                <a:latin typeface="Calibri" panose="020F0502020204030204" pitchFamily="34" charset="0"/>
                <a:ea typeface="Times New Roman" panose="02020603050405020304" pitchFamily="18" charset="0"/>
              </a:rPr>
              <a:t>t is an alternative optimization algorithm that provides more efficient neural network weights by running repeated cycles of “adaptive moment estimation.” Adam extends on stochastic gradient descent to solve non-convex problems faster while using fewer resources than many other optimization programs.</a:t>
            </a:r>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050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A19FEF-6865-EF40-44CF-1D07569FFC8B}"/>
              </a:ext>
            </a:extLst>
          </p:cNvPr>
          <p:cNvSpPr>
            <a:spLocks noGrp="1"/>
          </p:cNvSpPr>
          <p:nvPr>
            <p:ph type="title"/>
          </p:nvPr>
        </p:nvSpPr>
        <p:spPr>
          <a:xfrm>
            <a:off x="1043631" y="809898"/>
            <a:ext cx="9942716" cy="1554480"/>
          </a:xfrm>
        </p:spPr>
        <p:txBody>
          <a:bodyPr anchor="ctr">
            <a:normAutofit/>
          </a:bodyPr>
          <a:lstStyle/>
          <a:p>
            <a:r>
              <a:rPr lang="en-US" sz="3300" b="1" dirty="0">
                <a:effectLst/>
                <a:latin typeface="Calibri" panose="020F0502020204030204" pitchFamily="34" charset="0"/>
                <a:ea typeface="Times New Roman" panose="02020603050405020304" pitchFamily="18" charset="0"/>
              </a:rPr>
              <a:t>Batch size</a:t>
            </a:r>
            <a:endParaRPr lang="en-US" sz="3300" dirty="0"/>
          </a:p>
        </p:txBody>
      </p:sp>
      <p:sp>
        <p:nvSpPr>
          <p:cNvPr id="3" name="Content Placeholder 2">
            <a:extLst>
              <a:ext uri="{FF2B5EF4-FFF2-40B4-BE49-F238E27FC236}">
                <a16:creationId xmlns:a16="http://schemas.microsoft.com/office/drawing/2014/main" id="{4DAB7C32-7CE8-4C2A-6358-181552FB9669}"/>
              </a:ext>
            </a:extLst>
          </p:cNvPr>
          <p:cNvSpPr>
            <a:spLocks noGrp="1"/>
          </p:cNvSpPr>
          <p:nvPr>
            <p:ph idx="1"/>
          </p:nvPr>
        </p:nvSpPr>
        <p:spPr>
          <a:xfrm>
            <a:off x="1045028" y="3017522"/>
            <a:ext cx="9941319" cy="3124658"/>
          </a:xfrm>
        </p:spPr>
        <p:txBody>
          <a:bodyPr anchor="ctr">
            <a:normAutofit/>
          </a:bodyPr>
          <a:lstStyle/>
          <a:p>
            <a:pPr marL="0" indent="0">
              <a:buNone/>
            </a:pPr>
            <a:r>
              <a:rPr lang="en-US" sz="2400" dirty="0">
                <a:latin typeface="Calibri" panose="020F0502020204030204" pitchFamily="34" charset="0"/>
                <a:ea typeface="Times New Roman" panose="02020603050405020304" pitchFamily="18" charset="0"/>
              </a:rPr>
              <a:t>I</a:t>
            </a:r>
            <a:r>
              <a:rPr lang="en-US" sz="2400" dirty="0">
                <a:effectLst/>
                <a:latin typeface="Calibri" panose="020F0502020204030204" pitchFamily="34" charset="0"/>
                <a:ea typeface="Times New Roman" panose="02020603050405020304" pitchFamily="18" charset="0"/>
              </a:rPr>
              <a:t>t is the number of samples processed by the model in a single forward/backward pass. The batch size is a hyperparameter that can have a significant impact on the performance and efficiency of the model.</a:t>
            </a:r>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4337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91CD00-009A-7471-258B-86E8AD3DC002}"/>
              </a:ext>
            </a:extLst>
          </p:cNvPr>
          <p:cNvSpPr>
            <a:spLocks noGrp="1"/>
          </p:cNvSpPr>
          <p:nvPr>
            <p:ph type="title"/>
          </p:nvPr>
        </p:nvSpPr>
        <p:spPr>
          <a:xfrm>
            <a:off x="1043631" y="809898"/>
            <a:ext cx="9942716" cy="1554480"/>
          </a:xfrm>
        </p:spPr>
        <p:txBody>
          <a:bodyPr anchor="ctr">
            <a:normAutofit/>
          </a:bodyPr>
          <a:lstStyle/>
          <a:p>
            <a:pPr fontAlgn="base"/>
            <a:r>
              <a:rPr lang="en-US" sz="4800" b="1">
                <a:latin typeface="+mn-lt"/>
              </a:rPr>
              <a:t>R</a:t>
            </a:r>
            <a:r>
              <a:rPr lang="en-US" sz="4800" b="1" i="0">
                <a:effectLst/>
                <a:latin typeface="+mn-lt"/>
              </a:rPr>
              <a:t>ectified </a:t>
            </a:r>
            <a:r>
              <a:rPr lang="en-US" sz="4800" b="1">
                <a:latin typeface="+mn-lt"/>
              </a:rPr>
              <a:t>L</a:t>
            </a:r>
            <a:r>
              <a:rPr lang="en-US" sz="4800" b="1" i="0">
                <a:effectLst/>
                <a:latin typeface="+mn-lt"/>
              </a:rPr>
              <a:t>inear </a:t>
            </a:r>
            <a:r>
              <a:rPr lang="en-US" sz="4800" b="1">
                <a:latin typeface="+mn-lt"/>
              </a:rPr>
              <a:t>A</a:t>
            </a:r>
            <a:r>
              <a:rPr lang="en-US" sz="4800" b="1" i="0">
                <a:effectLst/>
                <a:latin typeface="+mn-lt"/>
              </a:rPr>
              <a:t>ctivation </a:t>
            </a:r>
            <a:r>
              <a:rPr lang="en-US" sz="4800" b="1">
                <a:latin typeface="+mn-lt"/>
              </a:rPr>
              <a:t>F</a:t>
            </a:r>
            <a:r>
              <a:rPr lang="en-US" sz="4800" b="1" i="0">
                <a:effectLst/>
                <a:latin typeface="+mn-lt"/>
              </a:rPr>
              <a:t>unction (</a:t>
            </a:r>
            <a:r>
              <a:rPr lang="en-US" sz="4800" b="1">
                <a:effectLst/>
                <a:latin typeface="+mn-lt"/>
              </a:rPr>
              <a:t>ReLU</a:t>
            </a:r>
            <a:r>
              <a:rPr lang="en-US" sz="4800" b="1" i="0">
                <a:effectLst/>
                <a:latin typeface="+mn-lt"/>
              </a:rPr>
              <a:t>)</a:t>
            </a:r>
            <a:endParaRPr lang="en-US" sz="4800" b="1">
              <a:effectLst/>
              <a:latin typeface="+mn-lt"/>
            </a:endParaRPr>
          </a:p>
        </p:txBody>
      </p:sp>
      <p:sp>
        <p:nvSpPr>
          <p:cNvPr id="6" name="Rectangle 1">
            <a:extLst>
              <a:ext uri="{FF2B5EF4-FFF2-40B4-BE49-F238E27FC236}">
                <a16:creationId xmlns:a16="http://schemas.microsoft.com/office/drawing/2014/main" id="{5367BE4B-0A60-8444-A1E9-CA26873EA3AE}"/>
              </a:ext>
            </a:extLst>
          </p:cNvPr>
          <p:cNvSpPr>
            <a:spLocks noGrp="1" noChangeArrowheads="1"/>
          </p:cNvSpPr>
          <p:nvPr>
            <p:ph idx="1"/>
          </p:nvPr>
        </p:nvSpPr>
        <p:spPr bwMode="auto">
          <a:xfrm>
            <a:off x="1045028" y="3017522"/>
            <a:ext cx="9941319" cy="31246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a:ln>
                  <a:noFill/>
                </a:ln>
                <a:effectLst/>
                <a:latin typeface="Inter"/>
              </a:rPr>
              <a:t>The Rectified Linear Unit is the most commonly used activation function in deep learning models. The function returns 0 if it receives any negative input, but for any positive value </a:t>
            </a:r>
            <a:r>
              <a:rPr kumimoji="0" lang="en-US" altLang="en-US" sz="2400" b="0" i="0" u="none" strike="noStrike" cap="none" normalizeH="0" baseline="0">
                <a:ln>
                  <a:noFill/>
                </a:ln>
                <a:effectLst/>
                <a:latin typeface="MathJax_Math-italic"/>
              </a:rPr>
              <a:t>x</a:t>
            </a:r>
            <a:r>
              <a:rPr kumimoji="0" lang="en-US" altLang="en-US" sz="2400" b="0" i="0" u="none" strike="noStrike" cap="none" normalizeH="0" baseline="0">
                <a:ln>
                  <a:noFill/>
                </a:ln>
                <a:effectLst/>
                <a:latin typeface="Inter"/>
              </a:rPr>
              <a:t> it returns that value back. So it can be written as </a:t>
            </a:r>
            <a:r>
              <a:rPr kumimoji="0" lang="en-US" altLang="en-US" sz="2400" b="0" i="0" u="none" strike="noStrike" cap="none" normalizeH="0" baseline="0">
                <a:ln>
                  <a:noFill/>
                </a:ln>
                <a:effectLst/>
                <a:latin typeface="MathJax_Math-italic"/>
              </a:rPr>
              <a:t>f</a:t>
            </a:r>
            <a:r>
              <a:rPr kumimoji="0" lang="en-US" altLang="en-US" sz="2400" b="0" i="0" u="none" strike="noStrike" cap="none" normalizeH="0" baseline="0">
                <a:ln>
                  <a:noFill/>
                </a:ln>
                <a:effectLst/>
                <a:latin typeface="MathJax_Main"/>
              </a:rPr>
              <a:t>(</a:t>
            </a:r>
            <a:r>
              <a:rPr kumimoji="0" lang="en-US" altLang="en-US" sz="2400" b="0" i="0" u="none" strike="noStrike" cap="none" normalizeH="0" baseline="0">
                <a:ln>
                  <a:noFill/>
                </a:ln>
                <a:effectLst/>
                <a:latin typeface="MathJax_Math-italic"/>
              </a:rPr>
              <a:t>x</a:t>
            </a:r>
            <a:r>
              <a:rPr kumimoji="0" lang="en-US" altLang="en-US" sz="2400" b="0" i="0" u="none" strike="noStrike" cap="none" normalizeH="0" baseline="0">
                <a:ln>
                  <a:noFill/>
                </a:ln>
                <a:effectLst/>
                <a:latin typeface="MathJax_Main"/>
              </a:rPr>
              <a:t>)=</a:t>
            </a:r>
            <a:r>
              <a:rPr kumimoji="0" lang="en-US" altLang="en-US" sz="2400" b="0" i="0" u="none" strike="noStrike" cap="none" normalizeH="0" baseline="0">
                <a:ln>
                  <a:noFill/>
                </a:ln>
                <a:effectLst/>
                <a:latin typeface="MathJax_Math-italic"/>
              </a:rPr>
              <a:t>max</a:t>
            </a:r>
            <a:r>
              <a:rPr kumimoji="0" lang="en-US" altLang="en-US" sz="2400" b="0" i="0" u="none" strike="noStrike" cap="none" normalizeH="0" baseline="0">
                <a:ln>
                  <a:noFill/>
                </a:ln>
                <a:effectLst/>
                <a:latin typeface="MathJax_Main"/>
              </a:rPr>
              <a:t>(0,</a:t>
            </a:r>
            <a:r>
              <a:rPr kumimoji="0" lang="en-US" altLang="en-US" sz="2400" b="0" i="0" u="none" strike="noStrike" cap="none" normalizeH="0" baseline="0">
                <a:ln>
                  <a:noFill/>
                </a:ln>
                <a:effectLst/>
                <a:latin typeface="MathJax_Math-italic"/>
              </a:rPr>
              <a:t>x</a:t>
            </a:r>
            <a:r>
              <a:rPr kumimoji="0" lang="en-US" altLang="en-US" sz="2400" b="0" i="0" u="none" strike="noStrike" cap="none" normalizeH="0" baseline="0">
                <a:ln>
                  <a:noFill/>
                </a:ln>
                <a:effectLst/>
                <a:latin typeface="MathJax_Main"/>
              </a:rPr>
              <a:t>)</a:t>
            </a:r>
            <a:r>
              <a:rPr kumimoji="0" lang="en-US" altLang="en-US" sz="2400" b="0" i="0" u="none" strike="noStrike" cap="none" normalizeH="0" baseline="0">
                <a:ln>
                  <a:noFill/>
                </a:ln>
                <a:effectLst/>
              </a:rPr>
              <a:t> </a:t>
            </a:r>
            <a:endParaRPr kumimoji="0" lang="en-US" altLang="en-US" sz="2400" b="0" i="0" u="none" strike="noStrike" cap="none" normalizeH="0" baseline="0">
              <a:ln>
                <a:noFill/>
              </a:ln>
              <a:effectLst/>
              <a:latin typeface="Arial" panose="020B0604020202020204" pitchFamily="34" charset="0"/>
            </a:endParaRPr>
          </a:p>
        </p:txBody>
      </p:sp>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56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600060-68F6-6CB0-E574-CC68FF58E2C4}"/>
              </a:ext>
            </a:extLst>
          </p:cNvPr>
          <p:cNvSpPr>
            <a:spLocks noGrp="1"/>
          </p:cNvSpPr>
          <p:nvPr>
            <p:ph type="title"/>
          </p:nvPr>
        </p:nvSpPr>
        <p:spPr>
          <a:xfrm>
            <a:off x="1043631" y="809898"/>
            <a:ext cx="9942716" cy="1554480"/>
          </a:xfrm>
        </p:spPr>
        <p:txBody>
          <a:bodyPr anchor="ctr">
            <a:normAutofit/>
          </a:bodyPr>
          <a:lstStyle/>
          <a:p>
            <a:r>
              <a:rPr lang="en-US" sz="4800" b="1" i="0">
                <a:effectLst/>
                <a:latin typeface="+mn-lt"/>
              </a:rPr>
              <a:t>Softmax Activation Functions</a:t>
            </a:r>
            <a:endParaRPr lang="en-US" sz="4800" b="1">
              <a:latin typeface="+mn-lt"/>
            </a:endParaRPr>
          </a:p>
        </p:txBody>
      </p:sp>
      <p:sp>
        <p:nvSpPr>
          <p:cNvPr id="4" name="Rectangle 1">
            <a:extLst>
              <a:ext uri="{FF2B5EF4-FFF2-40B4-BE49-F238E27FC236}">
                <a16:creationId xmlns:a16="http://schemas.microsoft.com/office/drawing/2014/main" id="{59C88049-9827-FF85-19DC-0BB8F828C9DB}"/>
              </a:ext>
            </a:extLst>
          </p:cNvPr>
          <p:cNvSpPr>
            <a:spLocks noGrp="1" noChangeArrowheads="1"/>
          </p:cNvSpPr>
          <p:nvPr>
            <p:ph idx="1"/>
          </p:nvPr>
        </p:nvSpPr>
        <p:spPr bwMode="auto">
          <a:xfrm>
            <a:off x="1045028" y="3030222"/>
            <a:ext cx="9941319" cy="312465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a:ln>
                  <a:noFill/>
                </a:ln>
                <a:effectLst/>
                <a:latin typeface="mediumllweb"/>
              </a:rPr>
              <a:t>The softmax activation function transforms the raw outputs of the neural network into a vector of </a:t>
            </a:r>
            <a:r>
              <a:rPr kumimoji="0" lang="en-US" altLang="en-US" sz="2400" b="0" i="1" u="none" strike="noStrike" cap="none" normalizeH="0" baseline="0">
                <a:ln>
                  <a:noFill/>
                </a:ln>
                <a:effectLst/>
                <a:latin typeface="mediumllweb"/>
              </a:rPr>
              <a:t>probabilities</a:t>
            </a:r>
            <a:r>
              <a:rPr kumimoji="0" lang="en-US" altLang="en-US" sz="2400" b="0" i="0" u="none" strike="noStrike" cap="none" normalizeH="0" baseline="0">
                <a:ln>
                  <a:noFill/>
                </a:ln>
                <a:effectLst/>
                <a:latin typeface="mediumllweb"/>
              </a:rPr>
              <a:t>, essentially a probability distribution over the input classes. Consider a multiclass classification problem with </a:t>
            </a:r>
            <a:r>
              <a:rPr kumimoji="0" lang="en-US" altLang="en-US" sz="2400" b="0" i="0" u="none" strike="noStrike" cap="none" normalizeH="0" baseline="0">
                <a:ln>
                  <a:noFill/>
                </a:ln>
                <a:effectLst/>
                <a:latin typeface="decima mono"/>
              </a:rPr>
              <a:t>N</a:t>
            </a:r>
            <a:r>
              <a:rPr kumimoji="0" lang="en-US" altLang="en-US" sz="2400" b="0" i="0" u="none" strike="noStrike" cap="none" normalizeH="0" baseline="0">
                <a:ln>
                  <a:noFill/>
                </a:ln>
                <a:effectLst/>
                <a:latin typeface="mediumllweb"/>
              </a:rPr>
              <a:t> classes.</a:t>
            </a:r>
            <a:r>
              <a:rPr kumimoji="0" lang="en-US" altLang="en-US" sz="2400" b="0" i="0" u="none" strike="noStrike" cap="none" normalizeH="0" baseline="0">
                <a:ln>
                  <a:noFill/>
                </a:ln>
                <a:effectLst/>
              </a:rPr>
              <a:t> </a:t>
            </a:r>
            <a:endParaRPr kumimoji="0" lang="en-US" altLang="en-US" sz="2400" b="0" i="0" u="none" strike="noStrike" cap="none" normalizeH="0" baseline="0">
              <a:ln>
                <a:noFill/>
              </a:ln>
              <a:effectLst/>
              <a:latin typeface="Arial" panose="020B0604020202020204" pitchFamily="34" charset="0"/>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480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5B339F4-93B9-4E04-9721-143AD6782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0"/>
            <a:ext cx="7147352" cy="5777808"/>
            <a:chOff x="329184" y="1"/>
            <a:chExt cx="524256" cy="5777808"/>
          </a:xfrm>
        </p:grpSpPr>
        <p:cxnSp>
          <p:nvCxnSpPr>
            <p:cNvPr id="10" name="Straight Connector 9">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Rectangle 1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499007-C4DB-73B7-7052-468B2A401B81}"/>
              </a:ext>
            </a:extLst>
          </p:cNvPr>
          <p:cNvSpPr>
            <a:spLocks noGrp="1"/>
          </p:cNvSpPr>
          <p:nvPr>
            <p:ph type="title"/>
          </p:nvPr>
        </p:nvSpPr>
        <p:spPr>
          <a:xfrm>
            <a:off x="1524000" y="1231961"/>
            <a:ext cx="9144000" cy="2387600"/>
          </a:xfrm>
        </p:spPr>
        <p:txBody>
          <a:bodyPr vert="horz" lIns="91440" tIns="45720" rIns="91440" bIns="45720" rtlCol="0" anchor="b">
            <a:normAutofit/>
          </a:bodyPr>
          <a:lstStyle/>
          <a:p>
            <a:pPr algn="ctr"/>
            <a:r>
              <a:rPr lang="en-US" sz="6000" b="1" kern="1200">
                <a:solidFill>
                  <a:schemeClr val="tx1"/>
                </a:solidFill>
                <a:latin typeface="+mj-lt"/>
                <a:ea typeface="+mj-ea"/>
                <a:cs typeface="+mj-cs"/>
              </a:rPr>
              <a:t>models and result</a:t>
            </a:r>
          </a:p>
        </p:txBody>
      </p:sp>
    </p:spTree>
    <p:extLst>
      <p:ext uri="{BB962C8B-B14F-4D97-AF65-F5344CB8AC3E}">
        <p14:creationId xmlns:p14="http://schemas.microsoft.com/office/powerpoint/2010/main" val="84731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5B339F4-93B9-4E04-9721-143AD6782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0"/>
            <a:ext cx="7147352" cy="5777808"/>
            <a:chOff x="329184" y="1"/>
            <a:chExt cx="524256" cy="5777808"/>
          </a:xfrm>
        </p:grpSpPr>
        <p:cxnSp>
          <p:nvCxnSpPr>
            <p:cNvPr id="22" name="Straight Connector 21">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Rectangle 24">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8856F-8600-734B-E333-2FCCF85914B2}"/>
              </a:ext>
            </a:extLst>
          </p:cNvPr>
          <p:cNvSpPr>
            <a:spLocks noGrp="1"/>
          </p:cNvSpPr>
          <p:nvPr>
            <p:ph type="title"/>
          </p:nvPr>
        </p:nvSpPr>
        <p:spPr>
          <a:xfrm>
            <a:off x="1524000" y="1231961"/>
            <a:ext cx="9144000" cy="2387600"/>
          </a:xfrm>
        </p:spPr>
        <p:txBody>
          <a:bodyPr vert="horz" lIns="91440" tIns="45720" rIns="91440" bIns="45720" rtlCol="0" anchor="b">
            <a:normAutofit/>
          </a:bodyPr>
          <a:lstStyle/>
          <a:p>
            <a:pPr algn="ctr"/>
            <a:r>
              <a:rPr lang="en-US" sz="6000" b="1" kern="1200" dirty="0">
                <a:solidFill>
                  <a:schemeClr val="tx1"/>
                </a:solidFill>
                <a:effectLst/>
                <a:latin typeface="+mj-lt"/>
                <a:ea typeface="+mj-ea"/>
                <a:cs typeface="+mj-cs"/>
              </a:rPr>
              <a:t>Doc2Vec model</a:t>
            </a:r>
            <a:endParaRPr lang="en-US" sz="6000" kern="1200" dirty="0">
              <a:solidFill>
                <a:schemeClr val="tx1"/>
              </a:solidFill>
              <a:latin typeface="+mj-lt"/>
              <a:ea typeface="+mj-ea"/>
              <a:cs typeface="+mj-cs"/>
            </a:endParaRPr>
          </a:p>
        </p:txBody>
      </p:sp>
    </p:spTree>
    <p:extLst>
      <p:ext uri="{BB962C8B-B14F-4D97-AF65-F5344CB8AC3E}">
        <p14:creationId xmlns:p14="http://schemas.microsoft.com/office/powerpoint/2010/main" val="380338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CB4858-78F1-FC70-A86F-3B482D7CE404}"/>
              </a:ext>
            </a:extLst>
          </p:cNvPr>
          <p:cNvSpPr>
            <a:spLocks noGrp="1"/>
          </p:cNvSpPr>
          <p:nvPr>
            <p:ph type="title"/>
          </p:nvPr>
        </p:nvSpPr>
        <p:spPr>
          <a:xfrm>
            <a:off x="1043631" y="809898"/>
            <a:ext cx="9942716" cy="1554480"/>
          </a:xfrm>
        </p:spPr>
        <p:txBody>
          <a:bodyPr anchor="ctr">
            <a:normAutofit/>
          </a:bodyPr>
          <a:lstStyle/>
          <a:p>
            <a:r>
              <a:rPr lang="en-US" sz="3300" b="1" dirty="0">
                <a:effectLst/>
                <a:latin typeface="Calibri" panose="020F0502020204030204" pitchFamily="34" charset="0"/>
                <a:ea typeface="Calibri" panose="020F0502020204030204" pitchFamily="34" charset="0"/>
              </a:rPr>
              <a:t>Steps</a:t>
            </a:r>
            <a:endParaRPr lang="en-US" sz="3300" dirty="0"/>
          </a:p>
        </p:txBody>
      </p:sp>
      <p:sp>
        <p:nvSpPr>
          <p:cNvPr id="3" name="Content Placeholder 2">
            <a:extLst>
              <a:ext uri="{FF2B5EF4-FFF2-40B4-BE49-F238E27FC236}">
                <a16:creationId xmlns:a16="http://schemas.microsoft.com/office/drawing/2014/main" id="{E5CAE0D5-6E9B-D6D0-7E25-A6DA4AFFEC2F}"/>
              </a:ext>
            </a:extLst>
          </p:cNvPr>
          <p:cNvSpPr>
            <a:spLocks noGrp="1"/>
          </p:cNvSpPr>
          <p:nvPr>
            <p:ph idx="1"/>
          </p:nvPr>
        </p:nvSpPr>
        <p:spPr>
          <a:xfrm>
            <a:off x="1045028" y="3017522"/>
            <a:ext cx="9941319" cy="3124658"/>
          </a:xfrm>
        </p:spPr>
        <p:txBody>
          <a:bodyPr anchor="ctr">
            <a:normAutofit/>
          </a:bodyPr>
          <a:lstStyle/>
          <a:p>
            <a:pPr marL="342900" marR="0" lvl="0" indent="-342900" rtl="0">
              <a:spcBef>
                <a:spcPts val="0"/>
              </a:spcBef>
              <a:spcAft>
                <a:spcPts val="0"/>
              </a:spcAft>
              <a:buFont typeface="+mj-lt"/>
              <a:buAutoNum type="arabicParenR"/>
            </a:pPr>
            <a:r>
              <a:rPr lang="en-US" sz="2200" b="1" dirty="0">
                <a:effectLst/>
                <a:latin typeface="Calibri" panose="020F0502020204030204" pitchFamily="34" charset="0"/>
                <a:ea typeface="Times New Roman" panose="02020603050405020304" pitchFamily="18" charset="0"/>
                <a:cs typeface="Calibri" panose="020F0502020204030204" pitchFamily="34" charset="0"/>
              </a:rPr>
              <a:t>Preprocess the text data: </a:t>
            </a:r>
            <a:r>
              <a:rPr lang="en-US" sz="2200" dirty="0">
                <a:effectLst/>
                <a:latin typeface="Calibri" panose="020F0502020204030204" pitchFamily="34" charset="0"/>
                <a:ea typeface="Times New Roman" panose="02020603050405020304" pitchFamily="18" charset="0"/>
                <a:cs typeface="Calibri" panose="020F0502020204030204" pitchFamily="34" charset="0"/>
              </a:rPr>
              <a:t>This typically involves tokenizing the text into individual words or tokens</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arenR"/>
            </a:pPr>
            <a:r>
              <a:rPr lang="en-US" sz="2200" b="1" dirty="0">
                <a:effectLst/>
                <a:latin typeface="Calibri" panose="020F0502020204030204" pitchFamily="34" charset="0"/>
                <a:ea typeface="Calibri" panose="020F0502020204030204" pitchFamily="34" charset="0"/>
                <a:cs typeface="Calibri" panose="020F0502020204030204" pitchFamily="34" charset="0"/>
              </a:rPr>
              <a:t>Create a list of Tagged Document objects:</a:t>
            </a:r>
            <a:r>
              <a:rPr lang="en-US" sz="2200" dirty="0">
                <a:effectLst/>
                <a:latin typeface="Calibri" panose="020F0502020204030204" pitchFamily="34" charset="0"/>
                <a:ea typeface="Calibri" panose="020F0502020204030204" pitchFamily="34" charset="0"/>
                <a:cs typeface="Calibri" panose="020F0502020204030204" pitchFamily="34" charset="0"/>
              </a:rPr>
              <a:t> Tagged Document is a class in genism that represents a document as a list of words with an associated label or tag. to create a list of Tagged Document objects we need to iterate over the preprocessed text data and create a Tagged Document for each document.</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arenR"/>
            </a:pPr>
            <a:r>
              <a:rPr lang="en-US" sz="2200" b="1" dirty="0">
                <a:effectLst/>
                <a:latin typeface="Calibri" panose="020F0502020204030204" pitchFamily="34" charset="0"/>
                <a:ea typeface="Calibri" panose="020F0502020204030204" pitchFamily="34" charset="0"/>
                <a:cs typeface="Calibri" panose="020F0502020204030204" pitchFamily="34" charset="0"/>
              </a:rPr>
              <a:t>Train the Doc2Vec model:</a:t>
            </a:r>
            <a:r>
              <a:rPr lang="en-US" sz="2200" dirty="0">
                <a:effectLst/>
                <a:latin typeface="Calibri" panose="020F0502020204030204" pitchFamily="34" charset="0"/>
                <a:ea typeface="Calibri" panose="020F0502020204030204" pitchFamily="34" charset="0"/>
                <a:cs typeface="Calibri" panose="020F0502020204030204" pitchFamily="34" charset="0"/>
              </a:rPr>
              <a:t> I use the Doc2Vec class in genism to train a Doc2Vec model on the list of Tagged Document objects.</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800"/>
              </a:spcAft>
              <a:buFont typeface="+mj-lt"/>
              <a:buAutoNum type="arabicParenR"/>
            </a:pPr>
            <a:r>
              <a:rPr lang="en-US" sz="2200" b="1" dirty="0">
                <a:effectLst/>
                <a:latin typeface="Calibri" panose="020F0502020204030204" pitchFamily="34" charset="0"/>
                <a:ea typeface="Calibri" panose="020F0502020204030204" pitchFamily="34" charset="0"/>
                <a:cs typeface="Calibri" panose="020F0502020204030204" pitchFamily="34" charset="0"/>
              </a:rPr>
              <a:t>Extract the Doc2Vec embeddings:</a:t>
            </a:r>
            <a:r>
              <a:rPr lang="en-US" sz="2200" dirty="0">
                <a:effectLst/>
                <a:latin typeface="Calibri" panose="020F0502020204030204" pitchFamily="34" charset="0"/>
                <a:ea typeface="Calibri" panose="020F0502020204030204" pitchFamily="34" charset="0"/>
                <a:cs typeface="Calibri" panose="020F0502020204030204" pitchFamily="34" charset="0"/>
              </a:rPr>
              <a:t>  use the </a:t>
            </a:r>
            <a:r>
              <a:rPr lang="en-US" sz="2200" dirty="0" err="1">
                <a:effectLst/>
                <a:latin typeface="Calibri" panose="020F0502020204030204" pitchFamily="34" charset="0"/>
                <a:ea typeface="Calibri" panose="020F0502020204030204" pitchFamily="34" charset="0"/>
                <a:cs typeface="Calibri" panose="020F0502020204030204" pitchFamily="34" charset="0"/>
              </a:rPr>
              <a:t>docvecs</a:t>
            </a:r>
            <a:r>
              <a:rPr lang="en-US" sz="2200" dirty="0">
                <a:effectLst/>
                <a:latin typeface="Calibri" panose="020F0502020204030204" pitchFamily="34" charset="0"/>
                <a:ea typeface="Calibri" panose="020F0502020204030204" pitchFamily="34" charset="0"/>
                <a:cs typeface="Calibri" panose="020F0502020204030204" pitchFamily="34" charset="0"/>
              </a:rPr>
              <a:t> attribute to get the trained Doc2Vec embeddings for each document</a:t>
            </a:r>
            <a:endParaRPr lang="en-US" sz="2200" dirty="0">
              <a:effectLst/>
              <a:latin typeface="Calibri" panose="020F0502020204030204" pitchFamily="34" charset="0"/>
              <a:ea typeface="Calibri" panose="020F050202020403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991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C5D382-3CC7-847E-9117-CBB1F12D76D3}"/>
              </a:ext>
            </a:extLst>
          </p:cNvPr>
          <p:cNvSpPr>
            <a:spLocks noGrp="1"/>
          </p:cNvSpPr>
          <p:nvPr>
            <p:ph type="title"/>
          </p:nvPr>
        </p:nvSpPr>
        <p:spPr>
          <a:xfrm>
            <a:off x="1113810" y="2825248"/>
            <a:ext cx="4036334" cy="2387600"/>
          </a:xfrm>
        </p:spPr>
        <p:txBody>
          <a:bodyPr vert="horz" lIns="91440" tIns="45720" rIns="91440" bIns="45720" rtlCol="0" anchor="t">
            <a:normAutofit/>
          </a:bodyPr>
          <a:lstStyle/>
          <a:p>
            <a:r>
              <a:rPr lang="en-US" sz="5400" b="1" kern="1200">
                <a:solidFill>
                  <a:schemeClr val="tx1"/>
                </a:solidFill>
                <a:effectLst/>
                <a:latin typeface="+mj-lt"/>
                <a:ea typeface="+mj-ea"/>
                <a:cs typeface="+mj-cs"/>
              </a:rPr>
              <a:t>model architecture </a:t>
            </a:r>
            <a:endParaRPr lang="en-US" sz="5400" kern="1200">
              <a:solidFill>
                <a:schemeClr val="tx1"/>
              </a:solidFill>
              <a:latin typeface="+mj-lt"/>
              <a:ea typeface="+mj-ea"/>
              <a:cs typeface="+mj-cs"/>
            </a:endParaRPr>
          </a:p>
        </p:txBody>
      </p:sp>
      <p:grpSp>
        <p:nvGrpSpPr>
          <p:cNvPr id="14" name="Group 1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49524"/>
            <a:ext cx="731521" cy="673460"/>
            <a:chOff x="3940602" y="308034"/>
            <a:chExt cx="2116791" cy="3428999"/>
          </a:xfrm>
          <a:solidFill>
            <a:schemeClr val="accent4"/>
          </a:solidFill>
        </p:grpSpPr>
        <p:sp>
          <p:nvSpPr>
            <p:cNvPr id="15" name="Rectangle 1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334FA397-EF1B-2FAF-B4B3-8F82FF073B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2492" y="1204832"/>
            <a:ext cx="5536001" cy="4373680"/>
          </a:xfrm>
          <a:prstGeom prst="rect">
            <a:avLst/>
          </a:prstGeom>
        </p:spPr>
      </p:pic>
      <p:sp>
        <p:nvSpPr>
          <p:cNvPr id="21" name="Rectangle 2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3086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5F8F6F-08D9-637A-9907-53DA3BB3CC92}"/>
              </a:ext>
            </a:extLst>
          </p:cNvPr>
          <p:cNvSpPr>
            <a:spLocks noGrp="1"/>
          </p:cNvSpPr>
          <p:nvPr>
            <p:ph type="title"/>
          </p:nvPr>
        </p:nvSpPr>
        <p:spPr>
          <a:xfrm>
            <a:off x="1043631" y="809898"/>
            <a:ext cx="10173010" cy="1554480"/>
          </a:xfrm>
        </p:spPr>
        <p:txBody>
          <a:bodyPr anchor="ctr">
            <a:normAutofit/>
          </a:bodyPr>
          <a:lstStyle/>
          <a:p>
            <a:r>
              <a:rPr lang="en-US" sz="3300" b="1" dirty="0">
                <a:effectLst/>
                <a:latin typeface="Times New Roman" panose="02020603050405020304" pitchFamily="18" charset="0"/>
                <a:ea typeface="Calibri" panose="020F0502020204030204" pitchFamily="34" charset="0"/>
                <a:cs typeface="Arial" panose="020B0604020202020204" pitchFamily="34" charset="0"/>
              </a:rPr>
              <a:t>Results</a:t>
            </a:r>
            <a:br>
              <a:rPr lang="en-US" sz="4800" dirty="0">
                <a:effectLst/>
                <a:latin typeface="Calibri" panose="020F0502020204030204" pitchFamily="34" charset="0"/>
                <a:ea typeface="Calibri" panose="020F0502020204030204" pitchFamily="34" charset="0"/>
                <a:cs typeface="Arial" panose="020B0604020202020204" pitchFamily="34" charset="0"/>
              </a:rPr>
            </a:br>
            <a:endParaRPr lang="en-US" sz="4800" dirty="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92CF495A-C75B-39F7-9DD3-DE43D6A28BD8}"/>
              </a:ext>
            </a:extLst>
          </p:cNvPr>
          <p:cNvGraphicFramePr>
            <a:graphicFrameLocks noGrp="1"/>
          </p:cNvGraphicFramePr>
          <p:nvPr>
            <p:ph idx="1"/>
            <p:extLst>
              <p:ext uri="{D42A27DB-BD31-4B8C-83A1-F6EECF244321}">
                <p14:modId xmlns:p14="http://schemas.microsoft.com/office/powerpoint/2010/main" val="338109828"/>
              </p:ext>
            </p:extLst>
          </p:nvPr>
        </p:nvGraphicFramePr>
        <p:xfrm>
          <a:off x="904602" y="3109951"/>
          <a:ext cx="10378442" cy="3025040"/>
        </p:xfrm>
        <a:graphic>
          <a:graphicData uri="http://schemas.openxmlformats.org/drawingml/2006/table">
            <a:tbl>
              <a:tblPr firstRow="1" firstCol="1" bandRow="1"/>
              <a:tblGrid>
                <a:gridCol w="3780644">
                  <a:extLst>
                    <a:ext uri="{9D8B030D-6E8A-4147-A177-3AD203B41FA5}">
                      <a16:colId xmlns:a16="http://schemas.microsoft.com/office/drawing/2014/main" val="3259270207"/>
                    </a:ext>
                  </a:extLst>
                </a:gridCol>
                <a:gridCol w="2680867">
                  <a:extLst>
                    <a:ext uri="{9D8B030D-6E8A-4147-A177-3AD203B41FA5}">
                      <a16:colId xmlns:a16="http://schemas.microsoft.com/office/drawing/2014/main" val="4116405831"/>
                    </a:ext>
                  </a:extLst>
                </a:gridCol>
                <a:gridCol w="1857114">
                  <a:extLst>
                    <a:ext uri="{9D8B030D-6E8A-4147-A177-3AD203B41FA5}">
                      <a16:colId xmlns:a16="http://schemas.microsoft.com/office/drawing/2014/main" val="912537311"/>
                    </a:ext>
                  </a:extLst>
                </a:gridCol>
                <a:gridCol w="2059817">
                  <a:extLst>
                    <a:ext uri="{9D8B030D-6E8A-4147-A177-3AD203B41FA5}">
                      <a16:colId xmlns:a16="http://schemas.microsoft.com/office/drawing/2014/main" val="3738831456"/>
                    </a:ext>
                  </a:extLst>
                </a:gridCol>
              </a:tblGrid>
              <a:tr h="605008">
                <a:tc>
                  <a:txBody>
                    <a:bodyPr/>
                    <a:lstStyle/>
                    <a:p>
                      <a:pPr marL="0" marR="0">
                        <a:lnSpc>
                          <a:spcPct val="107000"/>
                        </a:lnSpc>
                        <a:spcBef>
                          <a:spcPts val="0"/>
                        </a:spcBef>
                        <a:spcAft>
                          <a:spcPts val="800"/>
                        </a:spcAft>
                      </a:pPr>
                      <a:r>
                        <a:rPr lang="en-US" sz="3300" b="1">
                          <a:effectLst/>
                          <a:latin typeface="Times New Roman" panose="02020603050405020304" pitchFamily="18" charset="0"/>
                          <a:ea typeface="Calibri" panose="020F0502020204030204" pitchFamily="34" charset="0"/>
                          <a:cs typeface="Arial" panose="020B0604020202020204" pitchFamily="34" charset="0"/>
                        </a:rPr>
                        <a:t> </a:t>
                      </a:r>
                      <a:endParaRPr lang="en-US" sz="3000">
                        <a:effectLst/>
                        <a:latin typeface="Calibri" panose="020F0502020204030204" pitchFamily="34" charset="0"/>
                        <a:ea typeface="Calibri" panose="020F0502020204030204" pitchFamily="34" charset="0"/>
                        <a:cs typeface="Arial" panose="020B0604020202020204" pitchFamily="34" charset="0"/>
                      </a:endParaRPr>
                    </a:p>
                  </a:txBody>
                  <a:tcPr marL="186315" marR="1863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3300" b="1">
                          <a:effectLst/>
                          <a:latin typeface="Times New Roman" panose="02020603050405020304" pitchFamily="18" charset="0"/>
                          <a:ea typeface="Calibri" panose="020F0502020204030204" pitchFamily="34" charset="0"/>
                          <a:cs typeface="Arial" panose="020B0604020202020204" pitchFamily="34" charset="0"/>
                        </a:rPr>
                        <a:t>precision    </a:t>
                      </a:r>
                      <a:endParaRPr lang="en-US" sz="3000">
                        <a:effectLst/>
                        <a:latin typeface="Calibri" panose="020F0502020204030204" pitchFamily="34" charset="0"/>
                        <a:ea typeface="Calibri" panose="020F0502020204030204" pitchFamily="34" charset="0"/>
                        <a:cs typeface="Arial" panose="020B0604020202020204" pitchFamily="34" charset="0"/>
                      </a:endParaRPr>
                    </a:p>
                  </a:txBody>
                  <a:tcPr marL="186315" marR="1863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3300" b="1">
                          <a:effectLst/>
                          <a:latin typeface="Times New Roman" panose="02020603050405020304" pitchFamily="18" charset="0"/>
                          <a:ea typeface="Calibri" panose="020F0502020204030204" pitchFamily="34" charset="0"/>
                          <a:cs typeface="Arial" panose="020B0604020202020204" pitchFamily="34" charset="0"/>
                        </a:rPr>
                        <a:t>recall  </a:t>
                      </a:r>
                      <a:endParaRPr lang="en-US" sz="3000">
                        <a:effectLst/>
                        <a:latin typeface="Calibri" panose="020F0502020204030204" pitchFamily="34" charset="0"/>
                        <a:ea typeface="Calibri" panose="020F0502020204030204" pitchFamily="34" charset="0"/>
                        <a:cs typeface="Arial" panose="020B0604020202020204" pitchFamily="34" charset="0"/>
                      </a:endParaRPr>
                    </a:p>
                  </a:txBody>
                  <a:tcPr marL="186315" marR="1863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3300" b="1">
                          <a:effectLst/>
                          <a:latin typeface="Times New Roman" panose="02020603050405020304" pitchFamily="18" charset="0"/>
                          <a:ea typeface="Calibri" panose="020F0502020204030204" pitchFamily="34" charset="0"/>
                          <a:cs typeface="Arial" panose="020B0604020202020204" pitchFamily="34" charset="0"/>
                        </a:rPr>
                        <a:t>f1-score</a:t>
                      </a:r>
                      <a:endParaRPr lang="en-US" sz="3000">
                        <a:effectLst/>
                        <a:latin typeface="Calibri" panose="020F0502020204030204" pitchFamily="34" charset="0"/>
                        <a:ea typeface="Calibri" panose="020F0502020204030204" pitchFamily="34" charset="0"/>
                        <a:cs typeface="Arial" panose="020B0604020202020204" pitchFamily="34" charset="0"/>
                      </a:endParaRPr>
                    </a:p>
                  </a:txBody>
                  <a:tcPr marL="186315" marR="1863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4743966"/>
                  </a:ext>
                </a:extLst>
              </a:tr>
              <a:tr h="605008">
                <a:tc>
                  <a:txBody>
                    <a:bodyPr/>
                    <a:lstStyle/>
                    <a:p>
                      <a:pPr marL="0" marR="0">
                        <a:lnSpc>
                          <a:spcPct val="107000"/>
                        </a:lnSpc>
                        <a:spcBef>
                          <a:spcPts val="0"/>
                        </a:spcBef>
                        <a:spcAft>
                          <a:spcPts val="800"/>
                        </a:spcAft>
                      </a:pPr>
                      <a:r>
                        <a:rPr lang="en-US" sz="3300" b="1">
                          <a:effectLst/>
                          <a:latin typeface="Times New Roman" panose="02020603050405020304" pitchFamily="18" charset="0"/>
                          <a:ea typeface="Calibri" panose="020F0502020204030204" pitchFamily="34" charset="0"/>
                          <a:cs typeface="Arial" panose="020B0604020202020204" pitchFamily="34" charset="0"/>
                        </a:rPr>
                        <a:t>Auditory</a:t>
                      </a:r>
                      <a:endParaRPr lang="en-US" sz="3000">
                        <a:effectLst/>
                        <a:latin typeface="Calibri" panose="020F0502020204030204" pitchFamily="34" charset="0"/>
                        <a:ea typeface="Calibri" panose="020F0502020204030204" pitchFamily="34" charset="0"/>
                        <a:cs typeface="Arial" panose="020B0604020202020204" pitchFamily="34" charset="0"/>
                      </a:endParaRPr>
                    </a:p>
                  </a:txBody>
                  <a:tcPr marL="186315" marR="1863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3300">
                          <a:effectLst/>
                          <a:latin typeface="Times New Roman" panose="02020603050405020304" pitchFamily="18" charset="0"/>
                          <a:ea typeface="Calibri" panose="020F0502020204030204" pitchFamily="34" charset="0"/>
                          <a:cs typeface="Arial" panose="020B0604020202020204" pitchFamily="34" charset="0"/>
                        </a:rPr>
                        <a:t>0.75</a:t>
                      </a:r>
                      <a:endParaRPr lang="en-US" sz="3000">
                        <a:effectLst/>
                        <a:latin typeface="Calibri" panose="020F0502020204030204" pitchFamily="34" charset="0"/>
                        <a:ea typeface="Calibri" panose="020F0502020204030204" pitchFamily="34" charset="0"/>
                        <a:cs typeface="Arial" panose="020B0604020202020204" pitchFamily="34" charset="0"/>
                      </a:endParaRPr>
                    </a:p>
                  </a:txBody>
                  <a:tcPr marL="186315" marR="1863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3300">
                          <a:effectLst/>
                          <a:latin typeface="Times New Roman" panose="02020603050405020304" pitchFamily="18" charset="0"/>
                          <a:ea typeface="Calibri" panose="020F0502020204030204" pitchFamily="34" charset="0"/>
                          <a:cs typeface="Arial" panose="020B0604020202020204" pitchFamily="34" charset="0"/>
                        </a:rPr>
                        <a:t>0.76</a:t>
                      </a:r>
                      <a:endParaRPr lang="en-US" sz="3000">
                        <a:effectLst/>
                        <a:latin typeface="Calibri" panose="020F0502020204030204" pitchFamily="34" charset="0"/>
                        <a:ea typeface="Calibri" panose="020F0502020204030204" pitchFamily="34" charset="0"/>
                        <a:cs typeface="Arial" panose="020B0604020202020204" pitchFamily="34" charset="0"/>
                      </a:endParaRPr>
                    </a:p>
                  </a:txBody>
                  <a:tcPr marL="186315" marR="1863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3300">
                          <a:effectLst/>
                          <a:latin typeface="Times New Roman" panose="02020603050405020304" pitchFamily="18" charset="0"/>
                          <a:ea typeface="Calibri" panose="020F0502020204030204" pitchFamily="34" charset="0"/>
                          <a:cs typeface="Arial" panose="020B0604020202020204" pitchFamily="34" charset="0"/>
                        </a:rPr>
                        <a:t>0.76</a:t>
                      </a:r>
                      <a:endParaRPr lang="en-US" sz="3000">
                        <a:effectLst/>
                        <a:latin typeface="Calibri" panose="020F0502020204030204" pitchFamily="34" charset="0"/>
                        <a:ea typeface="Calibri" panose="020F0502020204030204" pitchFamily="34" charset="0"/>
                        <a:cs typeface="Arial" panose="020B0604020202020204" pitchFamily="34" charset="0"/>
                      </a:endParaRPr>
                    </a:p>
                  </a:txBody>
                  <a:tcPr marL="186315" marR="1863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3496204"/>
                  </a:ext>
                </a:extLst>
              </a:tr>
              <a:tr h="605008">
                <a:tc>
                  <a:txBody>
                    <a:bodyPr/>
                    <a:lstStyle/>
                    <a:p>
                      <a:pPr marL="0" marR="0">
                        <a:lnSpc>
                          <a:spcPct val="107000"/>
                        </a:lnSpc>
                        <a:spcBef>
                          <a:spcPts val="0"/>
                        </a:spcBef>
                        <a:spcAft>
                          <a:spcPts val="800"/>
                        </a:spcAft>
                      </a:pPr>
                      <a:r>
                        <a:rPr lang="en-US" sz="3300" b="1">
                          <a:effectLst/>
                          <a:latin typeface="Times New Roman" panose="02020603050405020304" pitchFamily="18" charset="0"/>
                          <a:ea typeface="Calibri" panose="020F0502020204030204" pitchFamily="34" charset="0"/>
                          <a:cs typeface="Arial" panose="020B0604020202020204" pitchFamily="34" charset="0"/>
                        </a:rPr>
                        <a:t>Kinesthetic</a:t>
                      </a:r>
                      <a:endParaRPr lang="en-US" sz="3000">
                        <a:effectLst/>
                        <a:latin typeface="Calibri" panose="020F0502020204030204" pitchFamily="34" charset="0"/>
                        <a:ea typeface="Calibri" panose="020F0502020204030204" pitchFamily="34" charset="0"/>
                        <a:cs typeface="Arial" panose="020B0604020202020204" pitchFamily="34" charset="0"/>
                      </a:endParaRPr>
                    </a:p>
                  </a:txBody>
                  <a:tcPr marL="186315" marR="1863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3300">
                          <a:effectLst/>
                          <a:latin typeface="Times New Roman" panose="02020603050405020304" pitchFamily="18" charset="0"/>
                          <a:ea typeface="Calibri" panose="020F0502020204030204" pitchFamily="34" charset="0"/>
                          <a:cs typeface="Arial" panose="020B0604020202020204" pitchFamily="34" charset="0"/>
                        </a:rPr>
                        <a:t>0.73</a:t>
                      </a:r>
                      <a:endParaRPr lang="en-US" sz="3000">
                        <a:effectLst/>
                        <a:latin typeface="Calibri" panose="020F0502020204030204" pitchFamily="34" charset="0"/>
                        <a:ea typeface="Calibri" panose="020F0502020204030204" pitchFamily="34" charset="0"/>
                        <a:cs typeface="Arial" panose="020B0604020202020204" pitchFamily="34" charset="0"/>
                      </a:endParaRPr>
                    </a:p>
                  </a:txBody>
                  <a:tcPr marL="186315" marR="1863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3300">
                          <a:effectLst/>
                          <a:latin typeface="Times New Roman" panose="02020603050405020304" pitchFamily="18" charset="0"/>
                          <a:ea typeface="Calibri" panose="020F0502020204030204" pitchFamily="34" charset="0"/>
                          <a:cs typeface="Arial" panose="020B0604020202020204" pitchFamily="34" charset="0"/>
                        </a:rPr>
                        <a:t>0.77</a:t>
                      </a:r>
                      <a:endParaRPr lang="en-US" sz="3000">
                        <a:effectLst/>
                        <a:latin typeface="Calibri" panose="020F0502020204030204" pitchFamily="34" charset="0"/>
                        <a:ea typeface="Calibri" panose="020F0502020204030204" pitchFamily="34" charset="0"/>
                        <a:cs typeface="Arial" panose="020B0604020202020204" pitchFamily="34" charset="0"/>
                      </a:endParaRPr>
                    </a:p>
                  </a:txBody>
                  <a:tcPr marL="186315" marR="1863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3300">
                          <a:effectLst/>
                          <a:latin typeface="Times New Roman" panose="02020603050405020304" pitchFamily="18" charset="0"/>
                          <a:ea typeface="Calibri" panose="020F0502020204030204" pitchFamily="34" charset="0"/>
                          <a:cs typeface="Arial" panose="020B0604020202020204" pitchFamily="34" charset="0"/>
                        </a:rPr>
                        <a:t>0.75</a:t>
                      </a:r>
                      <a:endParaRPr lang="en-US" sz="3000">
                        <a:effectLst/>
                        <a:latin typeface="Calibri" panose="020F0502020204030204" pitchFamily="34" charset="0"/>
                        <a:ea typeface="Calibri" panose="020F0502020204030204" pitchFamily="34" charset="0"/>
                        <a:cs typeface="Arial" panose="020B0604020202020204" pitchFamily="34" charset="0"/>
                      </a:endParaRPr>
                    </a:p>
                  </a:txBody>
                  <a:tcPr marL="186315" marR="1863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3439700"/>
                  </a:ext>
                </a:extLst>
              </a:tr>
              <a:tr h="605008">
                <a:tc>
                  <a:txBody>
                    <a:bodyPr/>
                    <a:lstStyle/>
                    <a:p>
                      <a:pPr marL="0" marR="0">
                        <a:lnSpc>
                          <a:spcPct val="107000"/>
                        </a:lnSpc>
                        <a:spcBef>
                          <a:spcPts val="0"/>
                        </a:spcBef>
                        <a:spcAft>
                          <a:spcPts val="800"/>
                        </a:spcAft>
                      </a:pPr>
                      <a:r>
                        <a:rPr lang="en-US" sz="3300" b="1">
                          <a:effectLst/>
                          <a:latin typeface="Times New Roman" panose="02020603050405020304" pitchFamily="18" charset="0"/>
                          <a:ea typeface="Calibri" panose="020F0502020204030204" pitchFamily="34" charset="0"/>
                          <a:cs typeface="Arial" panose="020B0604020202020204" pitchFamily="34" charset="0"/>
                        </a:rPr>
                        <a:t>Visual</a:t>
                      </a:r>
                      <a:endParaRPr lang="en-US" sz="3000">
                        <a:effectLst/>
                        <a:latin typeface="Calibri" panose="020F0502020204030204" pitchFamily="34" charset="0"/>
                        <a:ea typeface="Calibri" panose="020F0502020204030204" pitchFamily="34" charset="0"/>
                        <a:cs typeface="Arial" panose="020B0604020202020204" pitchFamily="34" charset="0"/>
                      </a:endParaRPr>
                    </a:p>
                  </a:txBody>
                  <a:tcPr marL="186315" marR="1863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3300">
                          <a:effectLst/>
                          <a:latin typeface="Times New Roman" panose="02020603050405020304" pitchFamily="18" charset="0"/>
                          <a:ea typeface="Calibri" panose="020F0502020204030204" pitchFamily="34" charset="0"/>
                          <a:cs typeface="Arial" panose="020B0604020202020204" pitchFamily="34" charset="0"/>
                        </a:rPr>
                        <a:t>0.79</a:t>
                      </a:r>
                      <a:endParaRPr lang="en-US" sz="3000">
                        <a:effectLst/>
                        <a:latin typeface="Calibri" panose="020F0502020204030204" pitchFamily="34" charset="0"/>
                        <a:ea typeface="Calibri" panose="020F0502020204030204" pitchFamily="34" charset="0"/>
                        <a:cs typeface="Arial" panose="020B0604020202020204" pitchFamily="34" charset="0"/>
                      </a:endParaRPr>
                    </a:p>
                  </a:txBody>
                  <a:tcPr marL="186315" marR="1863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3300">
                          <a:effectLst/>
                          <a:latin typeface="Times New Roman" panose="02020603050405020304" pitchFamily="18" charset="0"/>
                          <a:ea typeface="Calibri" panose="020F0502020204030204" pitchFamily="34" charset="0"/>
                          <a:cs typeface="Arial" panose="020B0604020202020204" pitchFamily="34" charset="0"/>
                        </a:rPr>
                        <a:t>0.75</a:t>
                      </a:r>
                      <a:endParaRPr lang="en-US" sz="3000">
                        <a:effectLst/>
                        <a:latin typeface="Calibri" panose="020F0502020204030204" pitchFamily="34" charset="0"/>
                        <a:ea typeface="Calibri" panose="020F0502020204030204" pitchFamily="34" charset="0"/>
                        <a:cs typeface="Arial" panose="020B0604020202020204" pitchFamily="34" charset="0"/>
                      </a:endParaRPr>
                    </a:p>
                  </a:txBody>
                  <a:tcPr marL="186315" marR="1863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3300">
                          <a:effectLst/>
                          <a:latin typeface="Times New Roman" panose="02020603050405020304" pitchFamily="18" charset="0"/>
                          <a:ea typeface="Calibri" panose="020F0502020204030204" pitchFamily="34" charset="0"/>
                          <a:cs typeface="Arial" panose="020B0604020202020204" pitchFamily="34" charset="0"/>
                        </a:rPr>
                        <a:t>0.77</a:t>
                      </a:r>
                      <a:endParaRPr lang="en-US" sz="3000">
                        <a:effectLst/>
                        <a:latin typeface="Calibri" panose="020F0502020204030204" pitchFamily="34" charset="0"/>
                        <a:ea typeface="Calibri" panose="020F0502020204030204" pitchFamily="34" charset="0"/>
                        <a:cs typeface="Arial" panose="020B0604020202020204" pitchFamily="34" charset="0"/>
                      </a:endParaRPr>
                    </a:p>
                  </a:txBody>
                  <a:tcPr marL="186315" marR="1863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9874245"/>
                  </a:ext>
                </a:extLst>
              </a:tr>
              <a:tr h="605008">
                <a:tc>
                  <a:txBody>
                    <a:bodyPr/>
                    <a:lstStyle/>
                    <a:p>
                      <a:pPr marL="0" marR="0">
                        <a:lnSpc>
                          <a:spcPct val="107000"/>
                        </a:lnSpc>
                        <a:spcBef>
                          <a:spcPts val="0"/>
                        </a:spcBef>
                        <a:spcAft>
                          <a:spcPts val="800"/>
                        </a:spcAft>
                      </a:pPr>
                      <a:r>
                        <a:rPr lang="en-US" sz="3300" b="1">
                          <a:effectLst/>
                          <a:latin typeface="Times New Roman" panose="02020603050405020304" pitchFamily="18" charset="0"/>
                          <a:ea typeface="Calibri" panose="020F0502020204030204" pitchFamily="34" charset="0"/>
                          <a:cs typeface="Arial" panose="020B0604020202020204" pitchFamily="34" charset="0"/>
                        </a:rPr>
                        <a:t>Overall Accuracy</a:t>
                      </a:r>
                      <a:endParaRPr lang="en-US" sz="3000">
                        <a:effectLst/>
                        <a:latin typeface="Calibri" panose="020F0502020204030204" pitchFamily="34" charset="0"/>
                        <a:ea typeface="Calibri" panose="020F0502020204030204" pitchFamily="34" charset="0"/>
                        <a:cs typeface="Arial" panose="020B0604020202020204" pitchFamily="34" charset="0"/>
                      </a:endParaRPr>
                    </a:p>
                  </a:txBody>
                  <a:tcPr marL="186315" marR="1863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3300" b="1">
                          <a:effectLst/>
                          <a:latin typeface="Times New Roman" panose="02020603050405020304" pitchFamily="18" charset="0"/>
                          <a:ea typeface="Calibri" panose="020F0502020204030204" pitchFamily="34" charset="0"/>
                          <a:cs typeface="Arial" panose="020B0604020202020204" pitchFamily="34" charset="0"/>
                        </a:rPr>
                        <a:t> </a:t>
                      </a:r>
                      <a:endParaRPr lang="en-US" sz="3000">
                        <a:effectLst/>
                        <a:latin typeface="Calibri" panose="020F0502020204030204" pitchFamily="34" charset="0"/>
                        <a:ea typeface="Calibri" panose="020F0502020204030204" pitchFamily="34" charset="0"/>
                        <a:cs typeface="Arial" panose="020B0604020202020204" pitchFamily="34" charset="0"/>
                      </a:endParaRPr>
                    </a:p>
                  </a:txBody>
                  <a:tcPr marL="186315" marR="1863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3300" b="1">
                          <a:effectLst/>
                          <a:latin typeface="Times New Roman" panose="02020603050405020304" pitchFamily="18" charset="0"/>
                          <a:ea typeface="Calibri" panose="020F0502020204030204" pitchFamily="34" charset="0"/>
                          <a:cs typeface="Arial" panose="020B0604020202020204" pitchFamily="34" charset="0"/>
                        </a:rPr>
                        <a:t> </a:t>
                      </a:r>
                      <a:endParaRPr lang="en-US" sz="3000">
                        <a:effectLst/>
                        <a:latin typeface="Calibri" panose="020F0502020204030204" pitchFamily="34" charset="0"/>
                        <a:ea typeface="Calibri" panose="020F0502020204030204" pitchFamily="34" charset="0"/>
                        <a:cs typeface="Arial" panose="020B0604020202020204" pitchFamily="34" charset="0"/>
                      </a:endParaRPr>
                    </a:p>
                  </a:txBody>
                  <a:tcPr marL="186315" marR="1863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3300">
                          <a:effectLst/>
                          <a:latin typeface="Times New Roman" panose="02020603050405020304" pitchFamily="18" charset="0"/>
                          <a:ea typeface="Calibri" panose="020F0502020204030204" pitchFamily="34" charset="0"/>
                          <a:cs typeface="Arial" panose="020B0604020202020204" pitchFamily="34" charset="0"/>
                        </a:rPr>
                        <a:t>0.76</a:t>
                      </a:r>
                      <a:endParaRPr lang="en-US" sz="3000">
                        <a:effectLst/>
                        <a:latin typeface="Calibri" panose="020F0502020204030204" pitchFamily="34" charset="0"/>
                        <a:ea typeface="Calibri" panose="020F0502020204030204" pitchFamily="34" charset="0"/>
                        <a:cs typeface="Arial" panose="020B0604020202020204" pitchFamily="34" charset="0"/>
                      </a:endParaRPr>
                    </a:p>
                  </a:txBody>
                  <a:tcPr marL="186315" marR="1863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2808723"/>
                  </a:ext>
                </a:extLst>
              </a:tr>
            </a:tbl>
          </a:graphicData>
        </a:graphic>
      </p:graphicFrame>
    </p:spTree>
    <p:extLst>
      <p:ext uri="{BB962C8B-B14F-4D97-AF65-F5344CB8AC3E}">
        <p14:creationId xmlns:p14="http://schemas.microsoft.com/office/powerpoint/2010/main" val="2717638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5B339F4-93B9-4E04-9721-143AD6782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0"/>
            <a:ext cx="7147352" cy="5777808"/>
            <a:chOff x="329184" y="1"/>
            <a:chExt cx="524256" cy="5777808"/>
          </a:xfrm>
        </p:grpSpPr>
        <p:cxnSp>
          <p:nvCxnSpPr>
            <p:cNvPr id="11" name="Straight Connector 10">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Rectangle 13">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91F48B-56F9-8ADF-FAE1-03817675004F}"/>
              </a:ext>
            </a:extLst>
          </p:cNvPr>
          <p:cNvSpPr>
            <a:spLocks noGrp="1"/>
          </p:cNvSpPr>
          <p:nvPr>
            <p:ph type="title"/>
          </p:nvPr>
        </p:nvSpPr>
        <p:spPr>
          <a:xfrm>
            <a:off x="1524000" y="1231961"/>
            <a:ext cx="9144000" cy="2387600"/>
          </a:xfrm>
        </p:spPr>
        <p:txBody>
          <a:bodyPr vert="horz" lIns="91440" tIns="45720" rIns="91440" bIns="45720" rtlCol="0" anchor="b">
            <a:normAutofit/>
          </a:bodyPr>
          <a:lstStyle/>
          <a:p>
            <a:pPr algn="ctr"/>
            <a:r>
              <a:rPr lang="en-US" sz="6000" b="1" kern="1200" dirty="0">
                <a:solidFill>
                  <a:schemeClr val="tx1"/>
                </a:solidFill>
                <a:effectLst/>
                <a:latin typeface="+mj-lt"/>
                <a:ea typeface="+mj-ea"/>
                <a:cs typeface="+mj-cs"/>
              </a:rPr>
              <a:t>Word Embedding model</a:t>
            </a:r>
            <a:endParaRPr lang="en-US" sz="6000" kern="1200" dirty="0">
              <a:solidFill>
                <a:schemeClr val="tx1"/>
              </a:solidFill>
              <a:latin typeface="+mj-lt"/>
              <a:ea typeface="+mj-ea"/>
              <a:cs typeface="+mj-cs"/>
            </a:endParaRPr>
          </a:p>
        </p:txBody>
      </p:sp>
    </p:spTree>
    <p:extLst>
      <p:ext uri="{BB962C8B-B14F-4D97-AF65-F5344CB8AC3E}">
        <p14:creationId xmlns:p14="http://schemas.microsoft.com/office/powerpoint/2010/main" val="1665666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6" name="Rectangle 2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21DAB1-6EFA-5021-7AEB-B498752CC0F0}"/>
              </a:ext>
            </a:extLst>
          </p:cNvPr>
          <p:cNvSpPr>
            <a:spLocks noGrp="1"/>
          </p:cNvSpPr>
          <p:nvPr>
            <p:ph type="title"/>
          </p:nvPr>
        </p:nvSpPr>
        <p:spPr>
          <a:xfrm>
            <a:off x="1043631" y="809898"/>
            <a:ext cx="10173010" cy="1554480"/>
          </a:xfrm>
        </p:spPr>
        <p:txBody>
          <a:bodyPr anchor="ctr">
            <a:normAutofit/>
          </a:bodyPr>
          <a:lstStyle/>
          <a:p>
            <a:r>
              <a:rPr lang="en-US" sz="4800"/>
              <a:t>Problem</a:t>
            </a:r>
          </a:p>
        </p:txBody>
      </p:sp>
      <p:cxnSp>
        <p:nvCxnSpPr>
          <p:cNvPr id="32" name="Straight Connector 3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8" name="Content Placeholder 2">
            <a:extLst>
              <a:ext uri="{FF2B5EF4-FFF2-40B4-BE49-F238E27FC236}">
                <a16:creationId xmlns:a16="http://schemas.microsoft.com/office/drawing/2014/main" id="{6D58EF23-5A57-4E7F-22F3-74955E5CC337}"/>
              </a:ext>
            </a:extLst>
          </p:cNvPr>
          <p:cNvGraphicFramePr>
            <a:graphicFrameLocks noGrp="1"/>
          </p:cNvGraphicFramePr>
          <p:nvPr>
            <p:ph idx="1"/>
            <p:extLst>
              <p:ext uri="{D42A27DB-BD31-4B8C-83A1-F6EECF244321}">
                <p14:modId xmlns:p14="http://schemas.microsoft.com/office/powerpoint/2010/main" val="2439465017"/>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6155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04B17-5FD9-A787-944D-0AC588415D96}"/>
              </a:ext>
            </a:extLst>
          </p:cNvPr>
          <p:cNvSpPr>
            <a:spLocks noGrp="1"/>
          </p:cNvSpPr>
          <p:nvPr>
            <p:ph type="title"/>
          </p:nvPr>
        </p:nvSpPr>
        <p:spPr>
          <a:xfrm>
            <a:off x="1043631" y="809898"/>
            <a:ext cx="9942716" cy="1554480"/>
          </a:xfrm>
        </p:spPr>
        <p:txBody>
          <a:bodyPr anchor="ctr">
            <a:normAutofit/>
          </a:bodyPr>
          <a:lstStyle/>
          <a:p>
            <a:r>
              <a:rPr lang="en-US" sz="3300" b="1" dirty="0">
                <a:effectLst/>
                <a:latin typeface="Calibri" panose="020F0502020204030204" pitchFamily="34" charset="0"/>
                <a:ea typeface="Calibri" panose="020F0502020204030204" pitchFamily="34" charset="0"/>
                <a:cs typeface="Calibri" panose="020F0502020204030204" pitchFamily="34" charset="0"/>
              </a:rPr>
              <a:t>Steps</a:t>
            </a:r>
            <a:endParaRPr lang="en-US" sz="3300" dirty="0"/>
          </a:p>
        </p:txBody>
      </p:sp>
      <p:sp>
        <p:nvSpPr>
          <p:cNvPr id="3" name="Content Placeholder 2">
            <a:extLst>
              <a:ext uri="{FF2B5EF4-FFF2-40B4-BE49-F238E27FC236}">
                <a16:creationId xmlns:a16="http://schemas.microsoft.com/office/drawing/2014/main" id="{2FE4102A-2FA1-2A58-05C8-ED0ECCD18ECD}"/>
              </a:ext>
            </a:extLst>
          </p:cNvPr>
          <p:cNvSpPr>
            <a:spLocks noGrp="1"/>
          </p:cNvSpPr>
          <p:nvPr>
            <p:ph idx="1"/>
          </p:nvPr>
        </p:nvSpPr>
        <p:spPr>
          <a:xfrm>
            <a:off x="1045028" y="3017522"/>
            <a:ext cx="9941319" cy="3124658"/>
          </a:xfrm>
        </p:spPr>
        <p:txBody>
          <a:bodyPr anchor="ctr">
            <a:normAutofit/>
          </a:bodyPr>
          <a:lstStyle/>
          <a:p>
            <a:pPr marL="342900" marR="0" lvl="0" indent="-342900">
              <a:spcBef>
                <a:spcPts val="0"/>
              </a:spcBef>
              <a:spcAft>
                <a:spcPts val="0"/>
              </a:spcAft>
              <a:buFont typeface="+mj-lt"/>
              <a:buAutoNum type="arabicParenR"/>
            </a:pPr>
            <a:r>
              <a:rPr lang="en-US" sz="2200" b="1" dirty="0">
                <a:effectLst/>
                <a:latin typeface="Calibri" panose="020F0502020204030204" pitchFamily="34" charset="0"/>
                <a:ea typeface="Times New Roman" panose="02020603050405020304" pitchFamily="18" charset="0"/>
                <a:cs typeface="Calibri" panose="020F0502020204030204" pitchFamily="34" charset="0"/>
              </a:rPr>
              <a:t>Preprocess the text data: </a:t>
            </a:r>
            <a:r>
              <a:rPr lang="en-US" sz="2200" dirty="0">
                <a:effectLst/>
                <a:latin typeface="Calibri" panose="020F0502020204030204" pitchFamily="34" charset="0"/>
                <a:ea typeface="Times New Roman" panose="02020603050405020304" pitchFamily="18" charset="0"/>
                <a:cs typeface="Calibri" panose="020F0502020204030204" pitchFamily="34" charset="0"/>
              </a:rPr>
              <a:t>This typically involves tokenizing the text into individual words or tokens</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arenR"/>
            </a:pPr>
            <a:r>
              <a:rPr lang="en-US" sz="2200" b="1" dirty="0">
                <a:effectLst/>
                <a:latin typeface="Calibri" panose="020F0502020204030204" pitchFamily="34" charset="0"/>
                <a:ea typeface="Times New Roman" panose="02020603050405020304" pitchFamily="18" charset="0"/>
                <a:cs typeface="Calibri" panose="020F0502020204030204" pitchFamily="34" charset="0"/>
              </a:rPr>
              <a:t>use texts to sequences function: </a:t>
            </a:r>
            <a:r>
              <a:rPr lang="en-US" sz="2200" dirty="0">
                <a:effectLst/>
                <a:latin typeface="Calibri" panose="020F0502020204030204" pitchFamily="34" charset="0"/>
                <a:ea typeface="Times New Roman" panose="02020603050405020304" pitchFamily="18" charset="0"/>
                <a:cs typeface="Calibri" panose="020F0502020204030204" pitchFamily="34" charset="0"/>
              </a:rPr>
              <a:t>this is a function in TensorFlow that is used to convert a list of texts into a list of sequences of integers</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800"/>
              </a:spcAft>
              <a:buFont typeface="+mj-lt"/>
              <a:buAutoNum type="arabicParenR"/>
            </a:pPr>
            <a:r>
              <a:rPr lang="en-US" sz="2200" b="1" dirty="0">
                <a:effectLst/>
                <a:latin typeface="Calibri" panose="020F0502020204030204" pitchFamily="34" charset="0"/>
                <a:ea typeface="Times New Roman" panose="02020603050405020304" pitchFamily="18" charset="0"/>
                <a:cs typeface="Calibri" panose="020F0502020204030204" pitchFamily="34" charset="0"/>
              </a:rPr>
              <a:t>Use pad sequence’s function: </a:t>
            </a:r>
            <a:r>
              <a:rPr lang="en-US" sz="2200" dirty="0">
                <a:effectLst/>
                <a:latin typeface="Calibri" panose="020F0502020204030204" pitchFamily="34" charset="0"/>
                <a:ea typeface="Times New Roman" panose="02020603050405020304" pitchFamily="18" charset="0"/>
                <a:cs typeface="Calibri" panose="020F0502020204030204" pitchFamily="34" charset="0"/>
              </a:rPr>
              <a:t>this is a function in TensorFlow that is used to pad sequences of data to a fixed length. The pad sequence’s function allows you to do this by adding padding elements (usually zeros) to the shorter sequences so that they all have the same length</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rtl="0">
              <a:spcBef>
                <a:spcPts val="0"/>
              </a:spcBef>
              <a:spcAft>
                <a:spcPts val="0"/>
              </a:spcAft>
              <a:buFont typeface="+mj-lt"/>
              <a:buAutoNum type="arabicParenR"/>
            </a:pPr>
            <a:r>
              <a:rPr lang="en-US" sz="2200" b="1" dirty="0">
                <a:effectLst/>
                <a:latin typeface="Calibri" panose="020F0502020204030204" pitchFamily="34" charset="0"/>
                <a:ea typeface="Times New Roman" panose="02020603050405020304" pitchFamily="18" charset="0"/>
                <a:cs typeface="Calibri" panose="020F0502020204030204" pitchFamily="34" charset="0"/>
              </a:rPr>
              <a:t>using the numerical text data as an input for the model</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endParaRPr lang="en-US" sz="20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4379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9F239-45AE-F1F1-A07B-5BCD2E4E0D2C}"/>
              </a:ext>
            </a:extLst>
          </p:cNvPr>
          <p:cNvSpPr>
            <a:spLocks noGrp="1"/>
          </p:cNvSpPr>
          <p:nvPr>
            <p:ph type="title"/>
          </p:nvPr>
        </p:nvSpPr>
        <p:spPr>
          <a:xfrm>
            <a:off x="1113810" y="2825248"/>
            <a:ext cx="4036334" cy="2387600"/>
          </a:xfrm>
        </p:spPr>
        <p:txBody>
          <a:bodyPr vert="horz" lIns="91440" tIns="45720" rIns="91440" bIns="45720" rtlCol="0" anchor="t">
            <a:normAutofit/>
          </a:bodyPr>
          <a:lstStyle/>
          <a:p>
            <a:r>
              <a:rPr lang="en-US" sz="5400" b="1" kern="1200">
                <a:solidFill>
                  <a:schemeClr val="tx1"/>
                </a:solidFill>
                <a:effectLst/>
                <a:latin typeface="+mj-lt"/>
                <a:ea typeface="+mj-ea"/>
                <a:cs typeface="+mj-cs"/>
              </a:rPr>
              <a:t>model architecture</a:t>
            </a:r>
            <a:endParaRPr lang="en-US" sz="5400" kern="1200">
              <a:solidFill>
                <a:schemeClr val="tx1"/>
              </a:solidFill>
              <a:latin typeface="+mj-lt"/>
              <a:ea typeface="+mj-ea"/>
              <a:cs typeface="+mj-cs"/>
            </a:endParaRPr>
          </a:p>
        </p:txBody>
      </p:sp>
      <p:grpSp>
        <p:nvGrpSpPr>
          <p:cNvPr id="29" name="Group 2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49524"/>
            <a:ext cx="731521" cy="673460"/>
            <a:chOff x="3940602" y="308034"/>
            <a:chExt cx="2116791" cy="3428999"/>
          </a:xfrm>
          <a:solidFill>
            <a:schemeClr val="accent4"/>
          </a:solidFill>
        </p:grpSpPr>
        <p:sp>
          <p:nvSpPr>
            <p:cNvPr id="30" name="Rectangle 2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E820758-C1E4-3DC0-B376-57B4506AE0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2492" y="1294912"/>
            <a:ext cx="5536001" cy="4193520"/>
          </a:xfrm>
          <a:prstGeom prst="rect">
            <a:avLst/>
          </a:prstGeom>
        </p:spPr>
      </p:pic>
      <p:sp>
        <p:nvSpPr>
          <p:cNvPr id="36" name="Rectangle 3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4765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957476-2453-806A-4851-0ECC3A1B681D}"/>
              </a:ext>
            </a:extLst>
          </p:cNvPr>
          <p:cNvSpPr>
            <a:spLocks noGrp="1"/>
          </p:cNvSpPr>
          <p:nvPr>
            <p:ph type="title"/>
          </p:nvPr>
        </p:nvSpPr>
        <p:spPr>
          <a:xfrm>
            <a:off x="1043631" y="809898"/>
            <a:ext cx="10173010" cy="1554480"/>
          </a:xfrm>
        </p:spPr>
        <p:txBody>
          <a:bodyPr anchor="ctr">
            <a:normAutofit/>
          </a:bodyPr>
          <a:lstStyle/>
          <a:p>
            <a:r>
              <a:rPr lang="en-US" sz="3300" b="1" dirty="0">
                <a:effectLst/>
                <a:latin typeface="Times New Roman" panose="02020603050405020304" pitchFamily="18" charset="0"/>
                <a:ea typeface="Calibri" panose="020F0502020204030204" pitchFamily="34" charset="0"/>
                <a:cs typeface="Arial" panose="020B0604020202020204" pitchFamily="34" charset="0"/>
              </a:rPr>
              <a:t>Results</a:t>
            </a:r>
            <a:endParaRPr lang="en-US" sz="3300" dirty="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4F12C717-3C36-FFD9-B49E-4E36BA537C78}"/>
              </a:ext>
            </a:extLst>
          </p:cNvPr>
          <p:cNvGraphicFramePr>
            <a:graphicFrameLocks noGrp="1"/>
          </p:cNvGraphicFramePr>
          <p:nvPr>
            <p:ph idx="1"/>
            <p:extLst>
              <p:ext uri="{D42A27DB-BD31-4B8C-83A1-F6EECF244321}">
                <p14:modId xmlns:p14="http://schemas.microsoft.com/office/powerpoint/2010/main" val="3908675640"/>
              </p:ext>
            </p:extLst>
          </p:nvPr>
        </p:nvGraphicFramePr>
        <p:xfrm>
          <a:off x="1098299" y="3017519"/>
          <a:ext cx="9991048" cy="3209903"/>
        </p:xfrm>
        <a:graphic>
          <a:graphicData uri="http://schemas.openxmlformats.org/drawingml/2006/table">
            <a:tbl>
              <a:tblPr firstRow="1" firstCol="1" bandRow="1"/>
              <a:tblGrid>
                <a:gridCol w="3527289">
                  <a:extLst>
                    <a:ext uri="{9D8B030D-6E8A-4147-A177-3AD203B41FA5}">
                      <a16:colId xmlns:a16="http://schemas.microsoft.com/office/drawing/2014/main" val="3695601828"/>
                    </a:ext>
                  </a:extLst>
                </a:gridCol>
                <a:gridCol w="2604424">
                  <a:extLst>
                    <a:ext uri="{9D8B030D-6E8A-4147-A177-3AD203B41FA5}">
                      <a16:colId xmlns:a16="http://schemas.microsoft.com/office/drawing/2014/main" val="3622286983"/>
                    </a:ext>
                  </a:extLst>
                </a:gridCol>
                <a:gridCol w="1802137">
                  <a:extLst>
                    <a:ext uri="{9D8B030D-6E8A-4147-A177-3AD203B41FA5}">
                      <a16:colId xmlns:a16="http://schemas.microsoft.com/office/drawing/2014/main" val="3534406454"/>
                    </a:ext>
                  </a:extLst>
                </a:gridCol>
                <a:gridCol w="2057198">
                  <a:extLst>
                    <a:ext uri="{9D8B030D-6E8A-4147-A177-3AD203B41FA5}">
                      <a16:colId xmlns:a16="http://schemas.microsoft.com/office/drawing/2014/main" val="256189904"/>
                    </a:ext>
                  </a:extLst>
                </a:gridCol>
              </a:tblGrid>
              <a:tr h="607699">
                <a:tc>
                  <a:txBody>
                    <a:bodyPr/>
                    <a:lstStyle/>
                    <a:p>
                      <a:pPr marL="0" marR="0">
                        <a:lnSpc>
                          <a:spcPct val="107000"/>
                        </a:lnSpc>
                        <a:spcBef>
                          <a:spcPts val="0"/>
                        </a:spcBef>
                        <a:spcAft>
                          <a:spcPts val="800"/>
                        </a:spcAft>
                      </a:pPr>
                      <a:r>
                        <a:rPr lang="en-US" sz="3200" b="1">
                          <a:effectLst/>
                          <a:latin typeface="Calibri" panose="020F0502020204030204" pitchFamily="34" charset="0"/>
                          <a:ea typeface="Calibri" panose="020F0502020204030204" pitchFamily="34" charset="0"/>
                          <a:cs typeface="Calibri" panose="020F0502020204030204" pitchFamily="34" charset="0"/>
                        </a:rPr>
                        <a:t> </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200340" marR="200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3200" b="1">
                          <a:effectLst/>
                          <a:latin typeface="Calibri" panose="020F0502020204030204" pitchFamily="34" charset="0"/>
                          <a:ea typeface="Calibri" panose="020F0502020204030204" pitchFamily="34" charset="0"/>
                          <a:cs typeface="Calibri" panose="020F0502020204030204" pitchFamily="34" charset="0"/>
                        </a:rPr>
                        <a:t>precision    </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200340" marR="200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3200" b="1">
                          <a:effectLst/>
                          <a:latin typeface="Calibri" panose="020F0502020204030204" pitchFamily="34" charset="0"/>
                          <a:ea typeface="Calibri" panose="020F0502020204030204" pitchFamily="34" charset="0"/>
                          <a:cs typeface="Calibri" panose="020F0502020204030204" pitchFamily="34" charset="0"/>
                        </a:rPr>
                        <a:t>recall  </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200340" marR="200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3200" b="1">
                          <a:effectLst/>
                          <a:latin typeface="Calibri" panose="020F0502020204030204" pitchFamily="34" charset="0"/>
                          <a:ea typeface="Calibri" panose="020F0502020204030204" pitchFamily="34" charset="0"/>
                          <a:cs typeface="Calibri" panose="020F0502020204030204" pitchFamily="34" charset="0"/>
                        </a:rPr>
                        <a:t>f1-score</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200340" marR="200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6987259"/>
                  </a:ext>
                </a:extLst>
              </a:tr>
              <a:tr h="650551">
                <a:tc>
                  <a:txBody>
                    <a:bodyPr/>
                    <a:lstStyle/>
                    <a:p>
                      <a:pPr marL="0" marR="0">
                        <a:lnSpc>
                          <a:spcPct val="107000"/>
                        </a:lnSpc>
                        <a:spcBef>
                          <a:spcPts val="0"/>
                        </a:spcBef>
                        <a:spcAft>
                          <a:spcPts val="800"/>
                        </a:spcAft>
                      </a:pPr>
                      <a:r>
                        <a:rPr lang="en-US" sz="3200" b="1" dirty="0">
                          <a:effectLst/>
                          <a:latin typeface="Calibri" panose="020F0502020204030204" pitchFamily="34" charset="0"/>
                          <a:ea typeface="Calibri" panose="020F0502020204030204" pitchFamily="34" charset="0"/>
                          <a:cs typeface="Calibri" panose="020F0502020204030204" pitchFamily="34" charset="0"/>
                        </a:rPr>
                        <a:t>Auditory</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200340" marR="200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3500">
                          <a:effectLst/>
                          <a:latin typeface="Times New Roman" panose="02020603050405020304" pitchFamily="18" charset="0"/>
                          <a:ea typeface="Calibri" panose="020F0502020204030204" pitchFamily="34" charset="0"/>
                          <a:cs typeface="Arial" panose="020B0604020202020204" pitchFamily="34" charset="0"/>
                        </a:rPr>
                        <a:t>0.95</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200340" marR="200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3500">
                          <a:effectLst/>
                          <a:latin typeface="Times New Roman" panose="02020603050405020304" pitchFamily="18" charset="0"/>
                          <a:ea typeface="Calibri" panose="020F0502020204030204" pitchFamily="34" charset="0"/>
                          <a:cs typeface="Arial" panose="020B0604020202020204" pitchFamily="34" charset="0"/>
                        </a:rPr>
                        <a:t>0.94</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200340" marR="200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3500">
                          <a:effectLst/>
                          <a:latin typeface="Times New Roman" panose="02020603050405020304" pitchFamily="18" charset="0"/>
                          <a:ea typeface="Calibri" panose="020F0502020204030204" pitchFamily="34" charset="0"/>
                          <a:cs typeface="Arial" panose="020B0604020202020204" pitchFamily="34" charset="0"/>
                        </a:rPr>
                        <a:t>0.95</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200340" marR="200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2402865"/>
                  </a:ext>
                </a:extLst>
              </a:tr>
              <a:tr h="650551">
                <a:tc>
                  <a:txBody>
                    <a:bodyPr/>
                    <a:lstStyle/>
                    <a:p>
                      <a:pPr marL="0" marR="0">
                        <a:lnSpc>
                          <a:spcPct val="107000"/>
                        </a:lnSpc>
                        <a:spcBef>
                          <a:spcPts val="0"/>
                        </a:spcBef>
                        <a:spcAft>
                          <a:spcPts val="800"/>
                        </a:spcAft>
                      </a:pPr>
                      <a:r>
                        <a:rPr lang="en-US" sz="3200" b="1">
                          <a:effectLst/>
                          <a:latin typeface="Calibri" panose="020F0502020204030204" pitchFamily="34" charset="0"/>
                          <a:ea typeface="Calibri" panose="020F0502020204030204" pitchFamily="34" charset="0"/>
                          <a:cs typeface="Calibri" panose="020F0502020204030204" pitchFamily="34" charset="0"/>
                        </a:rPr>
                        <a:t>Kinesthetic</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200340" marR="200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3500">
                          <a:effectLst/>
                          <a:latin typeface="Times New Roman" panose="02020603050405020304" pitchFamily="18" charset="0"/>
                          <a:ea typeface="Calibri" panose="020F0502020204030204" pitchFamily="34" charset="0"/>
                          <a:cs typeface="Arial" panose="020B0604020202020204" pitchFamily="34" charset="0"/>
                        </a:rPr>
                        <a:t>0.95</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200340" marR="200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3500">
                          <a:effectLst/>
                          <a:latin typeface="Times New Roman" panose="02020603050405020304" pitchFamily="18" charset="0"/>
                          <a:ea typeface="Calibri" panose="020F0502020204030204" pitchFamily="34" charset="0"/>
                          <a:cs typeface="Arial" panose="020B0604020202020204" pitchFamily="34" charset="0"/>
                        </a:rPr>
                        <a:t>0.98</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200340" marR="200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3500">
                          <a:effectLst/>
                          <a:latin typeface="Times New Roman" panose="02020603050405020304" pitchFamily="18" charset="0"/>
                          <a:ea typeface="Calibri" panose="020F0502020204030204" pitchFamily="34" charset="0"/>
                          <a:cs typeface="Arial" panose="020B0604020202020204" pitchFamily="34" charset="0"/>
                        </a:rPr>
                        <a:t>0.97</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200340" marR="200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6661536"/>
                  </a:ext>
                </a:extLst>
              </a:tr>
              <a:tr h="650551">
                <a:tc>
                  <a:txBody>
                    <a:bodyPr/>
                    <a:lstStyle/>
                    <a:p>
                      <a:pPr marL="0" marR="0">
                        <a:lnSpc>
                          <a:spcPct val="107000"/>
                        </a:lnSpc>
                        <a:spcBef>
                          <a:spcPts val="0"/>
                        </a:spcBef>
                        <a:spcAft>
                          <a:spcPts val="800"/>
                        </a:spcAft>
                      </a:pPr>
                      <a:r>
                        <a:rPr lang="en-US" sz="3200" b="1">
                          <a:effectLst/>
                          <a:latin typeface="Calibri" panose="020F0502020204030204" pitchFamily="34" charset="0"/>
                          <a:ea typeface="Calibri" panose="020F0502020204030204" pitchFamily="34" charset="0"/>
                          <a:cs typeface="Calibri" panose="020F0502020204030204" pitchFamily="34" charset="0"/>
                        </a:rPr>
                        <a:t>Visual</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200340" marR="200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3500">
                          <a:effectLst/>
                          <a:latin typeface="Times New Roman" panose="02020603050405020304" pitchFamily="18" charset="0"/>
                          <a:ea typeface="Calibri" panose="020F0502020204030204" pitchFamily="34" charset="0"/>
                          <a:cs typeface="Arial" panose="020B0604020202020204" pitchFamily="34" charset="0"/>
                        </a:rPr>
                        <a:t>0.96</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200340" marR="200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3500">
                          <a:effectLst/>
                          <a:latin typeface="Times New Roman" panose="02020603050405020304" pitchFamily="18" charset="0"/>
                          <a:ea typeface="Calibri" panose="020F0502020204030204" pitchFamily="34" charset="0"/>
                          <a:cs typeface="Arial" panose="020B0604020202020204" pitchFamily="34" charset="0"/>
                        </a:rPr>
                        <a:t>0.95</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200340" marR="200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3500">
                          <a:effectLst/>
                          <a:latin typeface="Times New Roman" panose="02020603050405020304" pitchFamily="18" charset="0"/>
                          <a:ea typeface="Calibri" panose="020F0502020204030204" pitchFamily="34" charset="0"/>
                          <a:cs typeface="Arial" panose="020B0604020202020204" pitchFamily="34" charset="0"/>
                        </a:rPr>
                        <a:t>0.96</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200340" marR="200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1717829"/>
                  </a:ext>
                </a:extLst>
              </a:tr>
              <a:tr h="650551">
                <a:tc>
                  <a:txBody>
                    <a:bodyPr/>
                    <a:lstStyle/>
                    <a:p>
                      <a:pPr marL="0" marR="0">
                        <a:lnSpc>
                          <a:spcPct val="107000"/>
                        </a:lnSpc>
                        <a:spcBef>
                          <a:spcPts val="0"/>
                        </a:spcBef>
                        <a:spcAft>
                          <a:spcPts val="800"/>
                        </a:spcAft>
                      </a:pPr>
                      <a:r>
                        <a:rPr lang="en-US" sz="3200" b="1">
                          <a:effectLst/>
                          <a:latin typeface="Calibri" panose="020F0502020204030204" pitchFamily="34" charset="0"/>
                          <a:ea typeface="Calibri" panose="020F0502020204030204" pitchFamily="34" charset="0"/>
                          <a:cs typeface="Calibri" panose="020F0502020204030204" pitchFamily="34" charset="0"/>
                        </a:rPr>
                        <a:t>Overall Accuracy</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200340" marR="200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3200" b="1">
                          <a:effectLst/>
                          <a:latin typeface="Calibri" panose="020F0502020204030204" pitchFamily="34" charset="0"/>
                          <a:ea typeface="Calibri" panose="020F0502020204030204" pitchFamily="34" charset="0"/>
                          <a:cs typeface="Calibri" panose="020F0502020204030204" pitchFamily="34" charset="0"/>
                        </a:rPr>
                        <a:t> </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200340" marR="200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3200" b="1">
                          <a:effectLst/>
                          <a:latin typeface="Calibri" panose="020F0502020204030204" pitchFamily="34" charset="0"/>
                          <a:ea typeface="Calibri" panose="020F0502020204030204" pitchFamily="34" charset="0"/>
                          <a:cs typeface="Calibri" panose="020F0502020204030204" pitchFamily="34" charset="0"/>
                        </a:rPr>
                        <a:t> </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200340" marR="200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3500" dirty="0">
                          <a:effectLst/>
                          <a:latin typeface="Times New Roman" panose="02020603050405020304" pitchFamily="18" charset="0"/>
                          <a:ea typeface="Calibri" panose="020F0502020204030204" pitchFamily="34" charset="0"/>
                          <a:cs typeface="Arial" panose="020B0604020202020204" pitchFamily="34" charset="0"/>
                        </a:rPr>
                        <a:t>0.96</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200340" marR="200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0841025"/>
                  </a:ext>
                </a:extLst>
              </a:tr>
            </a:tbl>
          </a:graphicData>
        </a:graphic>
      </p:graphicFrame>
    </p:spTree>
    <p:extLst>
      <p:ext uri="{BB962C8B-B14F-4D97-AF65-F5344CB8AC3E}">
        <p14:creationId xmlns:p14="http://schemas.microsoft.com/office/powerpoint/2010/main" val="1119871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C7FB21-2732-631B-D6DE-7B72FA232B42}"/>
              </a:ext>
            </a:extLst>
          </p:cNvPr>
          <p:cNvSpPr>
            <a:spLocks noGrp="1"/>
          </p:cNvSpPr>
          <p:nvPr>
            <p:ph type="title"/>
          </p:nvPr>
        </p:nvSpPr>
        <p:spPr>
          <a:xfrm>
            <a:off x="5297762" y="329184"/>
            <a:ext cx="6251110" cy="1783080"/>
          </a:xfrm>
        </p:spPr>
        <p:txBody>
          <a:bodyPr anchor="b">
            <a:normAutofit/>
          </a:bodyPr>
          <a:lstStyle/>
          <a:p>
            <a:r>
              <a:rPr lang="en-US" sz="5400"/>
              <a:t>future work</a:t>
            </a:r>
          </a:p>
        </p:txBody>
      </p:sp>
      <p:pic>
        <p:nvPicPr>
          <p:cNvPr id="14" name="Picture 4" descr="Light bulb on yellow background with sketched light beams and cord">
            <a:extLst>
              <a:ext uri="{FF2B5EF4-FFF2-40B4-BE49-F238E27FC236}">
                <a16:creationId xmlns:a16="http://schemas.microsoft.com/office/drawing/2014/main" id="{947B7C1E-73B3-770A-A25E-5020269A1BCB}"/>
              </a:ext>
            </a:extLst>
          </p:cNvPr>
          <p:cNvPicPr>
            <a:picLocks noChangeAspect="1"/>
          </p:cNvPicPr>
          <p:nvPr/>
        </p:nvPicPr>
        <p:blipFill rotWithShape="1">
          <a:blip r:embed="rId2"/>
          <a:srcRect l="51246" r="698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5"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317359-2E8D-AC32-B8C4-0964A3E1493D}"/>
              </a:ext>
            </a:extLst>
          </p:cNvPr>
          <p:cNvSpPr>
            <a:spLocks noGrp="1"/>
          </p:cNvSpPr>
          <p:nvPr>
            <p:ph idx="1"/>
          </p:nvPr>
        </p:nvSpPr>
        <p:spPr>
          <a:xfrm>
            <a:off x="5297762" y="2706624"/>
            <a:ext cx="6251110" cy="3483864"/>
          </a:xfrm>
        </p:spPr>
        <p:txBody>
          <a:bodyPr>
            <a:normAutofit/>
          </a:bodyPr>
          <a:lstStyle/>
          <a:p>
            <a:r>
              <a:rPr lang="en-US" sz="2200" dirty="0"/>
              <a:t>Improving models</a:t>
            </a:r>
          </a:p>
          <a:p>
            <a:r>
              <a:rPr lang="en-US" sz="2200" dirty="0"/>
              <a:t>processing paragraphs instead of sentences </a:t>
            </a:r>
          </a:p>
          <a:p>
            <a:r>
              <a:rPr lang="en-US" sz="2200" dirty="0"/>
              <a:t>detecting multi method of learning detection</a:t>
            </a:r>
          </a:p>
        </p:txBody>
      </p:sp>
    </p:spTree>
    <p:extLst>
      <p:ext uri="{BB962C8B-B14F-4D97-AF65-F5344CB8AC3E}">
        <p14:creationId xmlns:p14="http://schemas.microsoft.com/office/powerpoint/2010/main" val="964450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4">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3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6" name="Rectangle 3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49E32-8F5D-D78D-CDAA-887BB048497B}"/>
              </a:ext>
            </a:extLst>
          </p:cNvPr>
          <p:cNvSpPr>
            <a:spLocks noGrp="1"/>
          </p:cNvSpPr>
          <p:nvPr>
            <p:ph type="title"/>
          </p:nvPr>
        </p:nvSpPr>
        <p:spPr>
          <a:xfrm>
            <a:off x="1043631" y="809898"/>
            <a:ext cx="10173010" cy="1554480"/>
          </a:xfrm>
        </p:spPr>
        <p:txBody>
          <a:bodyPr anchor="ctr">
            <a:normAutofit/>
          </a:bodyPr>
          <a:lstStyle/>
          <a:p>
            <a:r>
              <a:rPr lang="en-US" sz="4800" b="1">
                <a:latin typeface="+mn-lt"/>
              </a:rPr>
              <a:t>Solution</a:t>
            </a:r>
            <a:endParaRPr lang="en-US" sz="4800" b="1" dirty="0">
              <a:latin typeface="+mn-lt"/>
            </a:endParaRPr>
          </a:p>
        </p:txBody>
      </p:sp>
      <p:cxnSp>
        <p:nvCxnSpPr>
          <p:cNvPr id="44" name="Straight Connector 4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2">
            <a:extLst>
              <a:ext uri="{FF2B5EF4-FFF2-40B4-BE49-F238E27FC236}">
                <a16:creationId xmlns:a16="http://schemas.microsoft.com/office/drawing/2014/main" id="{D23B3889-D597-9EF4-1C6B-D598AEE0DA64}"/>
              </a:ext>
            </a:extLst>
          </p:cNvPr>
          <p:cNvGraphicFramePr>
            <a:graphicFrameLocks noGrp="1"/>
          </p:cNvGraphicFramePr>
          <p:nvPr>
            <p:ph idx="1"/>
            <p:extLst>
              <p:ext uri="{D42A27DB-BD31-4B8C-83A1-F6EECF244321}">
                <p14:modId xmlns:p14="http://schemas.microsoft.com/office/powerpoint/2010/main" val="1585148676"/>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00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09B11-2E1E-57D6-499D-9138F2EEDFE3}"/>
              </a:ext>
            </a:extLst>
          </p:cNvPr>
          <p:cNvSpPr>
            <a:spLocks noGrp="1"/>
          </p:cNvSpPr>
          <p:nvPr>
            <p:ph type="title"/>
          </p:nvPr>
        </p:nvSpPr>
        <p:spPr/>
        <p:txBody>
          <a:bodyPr/>
          <a:lstStyle/>
          <a:p>
            <a:r>
              <a:rPr lang="en-US" sz="3600" b="1" dirty="0">
                <a:effectLst/>
                <a:latin typeface="Times New Roman" panose="02020603050405020304" pitchFamily="18" charset="0"/>
                <a:ea typeface="Calibri" panose="020F0502020204030204" pitchFamily="34" charset="0"/>
              </a:rPr>
              <a:t>Design</a:t>
            </a:r>
            <a:endParaRPr lang="en-US" dirty="0"/>
          </a:p>
        </p:txBody>
      </p:sp>
      <p:sp>
        <p:nvSpPr>
          <p:cNvPr id="8" name="Rectangle 5">
            <a:extLst>
              <a:ext uri="{FF2B5EF4-FFF2-40B4-BE49-F238E27FC236}">
                <a16:creationId xmlns:a16="http://schemas.microsoft.com/office/drawing/2014/main" id="{801448CA-26F2-282E-8F43-6C3BC129C99D}"/>
              </a:ext>
            </a:extLst>
          </p:cNvPr>
          <p:cNvSpPr>
            <a:spLocks noChangeArrowheads="1"/>
          </p:cNvSpPr>
          <p:nvPr/>
        </p:nvSpPr>
        <p:spPr bwMode="auto">
          <a:xfrm>
            <a:off x="1604210" y="242235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Diagram 8">
            <a:extLst>
              <a:ext uri="{FF2B5EF4-FFF2-40B4-BE49-F238E27FC236}">
                <a16:creationId xmlns:a16="http://schemas.microsoft.com/office/drawing/2014/main" id="{9CF0123E-6889-AF3E-95BE-EE469D1B8D38}"/>
              </a:ext>
            </a:extLst>
          </p:cNvPr>
          <p:cNvGraphicFramePr/>
          <p:nvPr>
            <p:extLst>
              <p:ext uri="{D42A27DB-BD31-4B8C-83A1-F6EECF244321}">
                <p14:modId xmlns:p14="http://schemas.microsoft.com/office/powerpoint/2010/main" val="3788228268"/>
              </p:ext>
            </p:extLst>
          </p:nvPr>
        </p:nvGraphicFramePr>
        <p:xfrm>
          <a:off x="320842" y="1716815"/>
          <a:ext cx="11502190" cy="4661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6">
            <a:extLst>
              <a:ext uri="{FF2B5EF4-FFF2-40B4-BE49-F238E27FC236}">
                <a16:creationId xmlns:a16="http://schemas.microsoft.com/office/drawing/2014/main" id="{CA064DD6-FCAA-10D0-7EB3-94C93C7CF782}"/>
              </a:ext>
            </a:extLst>
          </p:cNvPr>
          <p:cNvSpPr>
            <a:spLocks noChangeArrowheads="1"/>
          </p:cNvSpPr>
          <p:nvPr/>
        </p:nvSpPr>
        <p:spPr bwMode="auto">
          <a:xfrm>
            <a:off x="1604210" y="46781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03363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1" name="Rectangle 2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44D375-B2F6-CB80-3A77-2BE29BD7460A}"/>
              </a:ext>
            </a:extLst>
          </p:cNvPr>
          <p:cNvSpPr>
            <a:spLocks noGrp="1"/>
          </p:cNvSpPr>
          <p:nvPr>
            <p:ph type="title"/>
          </p:nvPr>
        </p:nvSpPr>
        <p:spPr>
          <a:xfrm>
            <a:off x="1043631" y="822961"/>
            <a:ext cx="10173010" cy="1554480"/>
          </a:xfrm>
        </p:spPr>
        <p:txBody>
          <a:bodyPr anchor="ctr">
            <a:normAutofit/>
          </a:bodyPr>
          <a:lstStyle/>
          <a:p>
            <a:r>
              <a:rPr lang="en-US" sz="4800" b="1" dirty="0">
                <a:effectLst/>
                <a:latin typeface="+mn-lt"/>
                <a:ea typeface="Calibri" panose="020F0502020204030204" pitchFamily="34" charset="0"/>
              </a:rPr>
              <a:t>dataset</a:t>
            </a:r>
            <a:endParaRPr lang="en-US" sz="4800" b="1" dirty="0">
              <a:latin typeface="+mn-lt"/>
            </a:endParaRPr>
          </a:p>
        </p:txBody>
      </p:sp>
      <p:cxnSp>
        <p:nvCxnSpPr>
          <p:cNvPr id="27" name="Straight Connector 2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11AB7FB-C472-2284-762E-E6E0B247FACA}"/>
              </a:ext>
            </a:extLst>
          </p:cNvPr>
          <p:cNvGraphicFramePr>
            <a:graphicFrameLocks noGrp="1"/>
          </p:cNvGraphicFramePr>
          <p:nvPr>
            <p:ph idx="1"/>
            <p:extLst>
              <p:ext uri="{D42A27DB-BD31-4B8C-83A1-F6EECF244321}">
                <p14:modId xmlns:p14="http://schemas.microsoft.com/office/powerpoint/2010/main" val="3774229458"/>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9028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53">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5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69" name="Rectangle 5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5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5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6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3A82CA-E6A7-78C2-A3D0-D45AFFDFB9CC}"/>
              </a:ext>
            </a:extLst>
          </p:cNvPr>
          <p:cNvSpPr>
            <a:spLocks noGrp="1"/>
          </p:cNvSpPr>
          <p:nvPr>
            <p:ph type="title"/>
          </p:nvPr>
        </p:nvSpPr>
        <p:spPr>
          <a:xfrm>
            <a:off x="1043631" y="873940"/>
            <a:ext cx="5052369" cy="1035781"/>
          </a:xfrm>
        </p:spPr>
        <p:txBody>
          <a:bodyPr anchor="ctr">
            <a:normAutofit/>
          </a:bodyPr>
          <a:lstStyle/>
          <a:p>
            <a:br>
              <a:rPr lang="en-US" sz="2000">
                <a:effectLst/>
                <a:latin typeface="Calibri" panose="020F0502020204030204" pitchFamily="34" charset="0"/>
                <a:ea typeface="Calibri" panose="020F0502020204030204" pitchFamily="34" charset="0"/>
                <a:cs typeface="Calibri" panose="020F0502020204030204" pitchFamily="34" charset="0"/>
              </a:rPr>
            </a:br>
            <a:r>
              <a:rPr lang="en-US" sz="2000" b="1">
                <a:effectLst/>
                <a:latin typeface="Calibri" panose="020F0502020204030204" pitchFamily="34" charset="0"/>
                <a:ea typeface="Calibri" panose="020F0502020204030204" pitchFamily="34" charset="0"/>
                <a:cs typeface="Calibri" panose="020F0502020204030204" pitchFamily="34" charset="0"/>
              </a:rPr>
              <a:t>Data Preprocessing</a:t>
            </a:r>
            <a:br>
              <a:rPr lang="en-US" sz="2000">
                <a:effectLst/>
                <a:latin typeface="Calibri" panose="020F0502020204030204" pitchFamily="34" charset="0"/>
                <a:ea typeface="Calibri" panose="020F0502020204030204" pitchFamily="34" charset="0"/>
                <a:cs typeface="Calibri" panose="020F0502020204030204" pitchFamily="34" charset="0"/>
              </a:rPr>
            </a:br>
            <a:endParaRPr lang="en-US" sz="200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E825A7A-19C3-7906-F2B4-FCE0DB421ED8}"/>
              </a:ext>
            </a:extLst>
          </p:cNvPr>
          <p:cNvSpPr>
            <a:spLocks noGrp="1"/>
          </p:cNvSpPr>
          <p:nvPr>
            <p:ph idx="1"/>
          </p:nvPr>
        </p:nvSpPr>
        <p:spPr>
          <a:xfrm>
            <a:off x="1045029" y="2524721"/>
            <a:ext cx="4991629" cy="3677123"/>
          </a:xfrm>
        </p:spPr>
        <p:txBody>
          <a:bodyPr anchor="ctr">
            <a:normAutofit/>
          </a:bodyPr>
          <a:lstStyle/>
          <a:p>
            <a:pPr marL="0" indent="0">
              <a:buNone/>
            </a:pPr>
            <a:r>
              <a:rPr lang="en-US" sz="1800">
                <a:latin typeface="Calibri" panose="020F0502020204030204" pitchFamily="34" charset="0"/>
                <a:ea typeface="Times New Roman" panose="02020603050405020304" pitchFamily="18" charset="0"/>
                <a:cs typeface="Calibri" panose="020F0502020204030204" pitchFamily="34" charset="0"/>
              </a:rPr>
              <a:t>C</a:t>
            </a:r>
            <a:r>
              <a:rPr lang="en-US" sz="1800">
                <a:effectLst/>
                <a:latin typeface="Calibri" panose="020F0502020204030204" pitchFamily="34" charset="0"/>
                <a:ea typeface="Times New Roman" panose="02020603050405020304" pitchFamily="18" charset="0"/>
                <a:cs typeface="Calibri" panose="020F0502020204030204" pitchFamily="34" charset="0"/>
              </a:rPr>
              <a:t>onvert the target column into numeric form using One Hot Encoding technique</a:t>
            </a:r>
            <a:endParaRPr lang="en-US" sz="1800" b="1">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US" sz="1800"/>
          </a:p>
        </p:txBody>
      </p:sp>
      <p:sp>
        <p:nvSpPr>
          <p:cNvPr id="73" name="Rectangle 62">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6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Rectangle 2">
            <a:extLst>
              <a:ext uri="{FF2B5EF4-FFF2-40B4-BE49-F238E27FC236}">
                <a16:creationId xmlns:a16="http://schemas.microsoft.com/office/drawing/2014/main" id="{62C56B4B-F05A-BF65-FC7D-6BEAB959896F}"/>
              </a:ext>
            </a:extLst>
          </p:cNvPr>
          <p:cNvSpPr>
            <a:spLocks noChangeArrowheads="1"/>
          </p:cNvSpPr>
          <p:nvPr/>
        </p:nvSpPr>
        <p:spPr bwMode="auto">
          <a:xfrm>
            <a:off x="5008563" y="3659187"/>
            <a:ext cx="12013345" cy="58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Table 3">
            <a:extLst>
              <a:ext uri="{FF2B5EF4-FFF2-40B4-BE49-F238E27FC236}">
                <a16:creationId xmlns:a16="http://schemas.microsoft.com/office/drawing/2014/main" id="{745E60FF-15E6-70F9-7103-425E8E2DFABF}"/>
              </a:ext>
            </a:extLst>
          </p:cNvPr>
          <p:cNvGraphicFramePr>
            <a:graphicFrameLocks noGrp="1"/>
          </p:cNvGraphicFramePr>
          <p:nvPr>
            <p:extLst>
              <p:ext uri="{D42A27DB-BD31-4B8C-83A1-F6EECF244321}">
                <p14:modId xmlns:p14="http://schemas.microsoft.com/office/powerpoint/2010/main" val="998906696"/>
              </p:ext>
            </p:extLst>
          </p:nvPr>
        </p:nvGraphicFramePr>
        <p:xfrm>
          <a:off x="6930493" y="2179884"/>
          <a:ext cx="4223255" cy="2558520"/>
        </p:xfrm>
        <a:graphic>
          <a:graphicData uri="http://schemas.openxmlformats.org/drawingml/2006/table">
            <a:tbl>
              <a:tblPr firstRow="1" firstCol="1" bandRow="1">
                <a:noFill/>
              </a:tblPr>
              <a:tblGrid>
                <a:gridCol w="1032299">
                  <a:extLst>
                    <a:ext uri="{9D8B030D-6E8A-4147-A177-3AD203B41FA5}">
                      <a16:colId xmlns:a16="http://schemas.microsoft.com/office/drawing/2014/main" val="3927071591"/>
                    </a:ext>
                  </a:extLst>
                </a:gridCol>
                <a:gridCol w="860884">
                  <a:extLst>
                    <a:ext uri="{9D8B030D-6E8A-4147-A177-3AD203B41FA5}">
                      <a16:colId xmlns:a16="http://schemas.microsoft.com/office/drawing/2014/main" val="957695461"/>
                    </a:ext>
                  </a:extLst>
                </a:gridCol>
                <a:gridCol w="1072514">
                  <a:extLst>
                    <a:ext uri="{9D8B030D-6E8A-4147-A177-3AD203B41FA5}">
                      <a16:colId xmlns:a16="http://schemas.microsoft.com/office/drawing/2014/main" val="875286016"/>
                    </a:ext>
                  </a:extLst>
                </a:gridCol>
                <a:gridCol w="1257558">
                  <a:extLst>
                    <a:ext uri="{9D8B030D-6E8A-4147-A177-3AD203B41FA5}">
                      <a16:colId xmlns:a16="http://schemas.microsoft.com/office/drawing/2014/main" val="1277452177"/>
                    </a:ext>
                  </a:extLst>
                </a:gridCol>
              </a:tblGrid>
              <a:tr h="690010">
                <a:tc>
                  <a:txBody>
                    <a:bodyPr/>
                    <a:lstStyle/>
                    <a:p>
                      <a:pPr marL="0" marR="0" algn="l" fontAlgn="b">
                        <a:lnSpc>
                          <a:spcPct val="107000"/>
                        </a:lnSpc>
                        <a:spcBef>
                          <a:spcPts val="0"/>
                        </a:spcBef>
                        <a:spcAft>
                          <a:spcPts val="0"/>
                        </a:spcAft>
                      </a:pPr>
                      <a:r>
                        <a:rPr lang="en-US" sz="1500" b="1" i="0" u="none" strike="noStrike">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Original Data</a:t>
                      </a:r>
                      <a:endParaRPr lang="en-US" sz="1500" b="1" i="0" u="none" strike="noStrike">
                        <a:solidFill>
                          <a:schemeClr val="tx1">
                            <a:lumMod val="75000"/>
                            <a:lumOff val="25000"/>
                          </a:schemeClr>
                        </a:solidFill>
                        <a:effectLst/>
                        <a:latin typeface="Arial" panose="020B0604020202020204" pitchFamily="34" charset="0"/>
                      </a:endParaRPr>
                    </a:p>
                  </a:txBody>
                  <a:tcPr marL="183651" marR="110191" marT="110191" marB="110191"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algn="l" fontAlgn="b">
                        <a:lnSpc>
                          <a:spcPct val="107000"/>
                        </a:lnSpc>
                        <a:spcBef>
                          <a:spcPts val="0"/>
                        </a:spcBef>
                        <a:spcAft>
                          <a:spcPts val="0"/>
                        </a:spcAft>
                      </a:pPr>
                      <a:r>
                        <a:rPr lang="en-US" sz="1500" b="1" i="0" u="none" strike="noStrike">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Visual</a:t>
                      </a:r>
                      <a:endParaRPr lang="en-US" sz="1500" b="0" i="0" u="none" strike="noStrike">
                        <a:solidFill>
                          <a:schemeClr val="tx1">
                            <a:lumMod val="75000"/>
                            <a:lumOff val="25000"/>
                          </a:schemeClr>
                        </a:solidFill>
                        <a:effectLst/>
                        <a:latin typeface="Arial" panose="020B0604020202020204" pitchFamily="34" charset="0"/>
                      </a:endParaRPr>
                    </a:p>
                  </a:txBody>
                  <a:tcPr marL="183651" marR="110191" marT="110191" marB="110191"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algn="l" fontAlgn="b">
                        <a:lnSpc>
                          <a:spcPct val="107000"/>
                        </a:lnSpc>
                        <a:spcBef>
                          <a:spcPts val="0"/>
                        </a:spcBef>
                        <a:spcAft>
                          <a:spcPts val="0"/>
                        </a:spcAft>
                      </a:pPr>
                      <a:r>
                        <a:rPr lang="en-US" sz="1500" b="1" i="0" u="none" strike="noStrike">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Auditory</a:t>
                      </a:r>
                      <a:endParaRPr lang="en-US" sz="1500" b="0" i="0" u="none" strike="noStrike">
                        <a:solidFill>
                          <a:schemeClr val="tx1">
                            <a:lumMod val="75000"/>
                            <a:lumOff val="25000"/>
                          </a:schemeClr>
                        </a:solidFill>
                        <a:effectLst/>
                        <a:latin typeface="Arial" panose="020B0604020202020204" pitchFamily="34" charset="0"/>
                      </a:endParaRPr>
                    </a:p>
                  </a:txBody>
                  <a:tcPr marL="183651" marR="110191" marT="110191" marB="110191"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algn="l" fontAlgn="b">
                        <a:lnSpc>
                          <a:spcPct val="107000"/>
                        </a:lnSpc>
                        <a:spcBef>
                          <a:spcPts val="0"/>
                        </a:spcBef>
                        <a:spcAft>
                          <a:spcPts val="0"/>
                        </a:spcAft>
                      </a:pPr>
                      <a:r>
                        <a:rPr lang="en-US" sz="1500" b="1" i="0" u="none" strike="noStrike">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Kinesthetic</a:t>
                      </a:r>
                      <a:endParaRPr lang="en-US" sz="1500" b="0" i="0" u="none" strike="noStrike">
                        <a:solidFill>
                          <a:schemeClr val="tx1">
                            <a:lumMod val="75000"/>
                            <a:lumOff val="25000"/>
                          </a:schemeClr>
                        </a:solidFill>
                        <a:effectLst/>
                        <a:latin typeface="Arial" panose="020B0604020202020204" pitchFamily="34" charset="0"/>
                      </a:endParaRPr>
                    </a:p>
                  </a:txBody>
                  <a:tcPr marL="183651" marR="110191" marT="110191" marB="110191"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2883470106"/>
                  </a:ext>
                </a:extLst>
              </a:tr>
              <a:tr h="373702">
                <a:tc>
                  <a:txBody>
                    <a:bodyPr/>
                    <a:lstStyle/>
                    <a:p>
                      <a:pPr marL="0" marR="0" algn="l" fontAlgn="b">
                        <a:lnSpc>
                          <a:spcPct val="107000"/>
                        </a:lnSpc>
                        <a:spcBef>
                          <a:spcPts val="0"/>
                        </a:spcBef>
                        <a:spcAft>
                          <a:spcPts val="0"/>
                        </a:spcAft>
                      </a:pPr>
                      <a:r>
                        <a:rPr lang="en-US" sz="1100" b="1" i="0" u="none" strike="noStrike">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Visual</a:t>
                      </a:r>
                      <a:endParaRPr lang="en-US" sz="1100" b="1" i="0" u="none" strike="noStrike">
                        <a:solidFill>
                          <a:schemeClr val="tx1">
                            <a:lumMod val="75000"/>
                            <a:lumOff val="25000"/>
                          </a:schemeClr>
                        </a:solidFill>
                        <a:effectLst/>
                        <a:latin typeface="Arial" panose="020B0604020202020204" pitchFamily="34" charset="0"/>
                      </a:endParaRPr>
                    </a:p>
                  </a:txBody>
                  <a:tcPr marL="183651" marR="95498" marT="95498" marB="95498" anchor="b">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0" marR="0" algn="l" fontAlgn="b">
                        <a:lnSpc>
                          <a:spcPct val="107000"/>
                        </a:lnSpc>
                        <a:spcBef>
                          <a:spcPts val="0"/>
                        </a:spcBef>
                        <a:spcAft>
                          <a:spcPts val="0"/>
                        </a:spcAft>
                      </a:pPr>
                      <a:r>
                        <a:rPr lang="en-US" sz="1100" b="0" i="0" u="none" strike="noStrike">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100" b="0" i="0" u="none" strike="noStrike">
                        <a:solidFill>
                          <a:schemeClr val="tx1">
                            <a:lumMod val="75000"/>
                            <a:lumOff val="25000"/>
                          </a:schemeClr>
                        </a:solidFill>
                        <a:effectLst/>
                        <a:latin typeface="Arial" panose="020B0604020202020204" pitchFamily="34" charset="0"/>
                      </a:endParaRPr>
                    </a:p>
                  </a:txBody>
                  <a:tcPr marL="183651" marR="95498" marT="95498" marB="95498" anchor="b">
                    <a:lnL w="19050" cap="flat" cmpd="sng" algn="ctr">
                      <a:solidFill>
                        <a:srgbClr val="FFFFFF"/>
                      </a:solid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marL="0" marR="0" algn="l" fontAlgn="b">
                        <a:lnSpc>
                          <a:spcPct val="107000"/>
                        </a:lnSpc>
                        <a:spcBef>
                          <a:spcPts val="0"/>
                        </a:spcBef>
                        <a:spcAft>
                          <a:spcPts val="0"/>
                        </a:spcAft>
                      </a:pPr>
                      <a:r>
                        <a:rPr lang="en-US" sz="1100" b="0" i="0" u="none" strike="noStrike">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100" b="0" i="0" u="none" strike="noStrike">
                        <a:solidFill>
                          <a:schemeClr val="tx1">
                            <a:lumMod val="75000"/>
                            <a:lumOff val="25000"/>
                          </a:schemeClr>
                        </a:solidFill>
                        <a:effectLst/>
                        <a:latin typeface="Arial" panose="020B0604020202020204" pitchFamily="34" charset="0"/>
                      </a:endParaRPr>
                    </a:p>
                  </a:txBody>
                  <a:tcPr marL="183651" marR="95498" marT="95498" marB="95498"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marL="0" marR="0" algn="l" fontAlgn="b">
                        <a:lnSpc>
                          <a:spcPct val="107000"/>
                        </a:lnSpc>
                        <a:spcBef>
                          <a:spcPts val="0"/>
                        </a:spcBef>
                        <a:spcAft>
                          <a:spcPts val="0"/>
                        </a:spcAft>
                      </a:pPr>
                      <a:r>
                        <a:rPr lang="en-US" sz="1100" b="0" i="0" u="none" strike="noStrike">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100" b="0" i="0" u="none" strike="noStrike">
                        <a:solidFill>
                          <a:schemeClr val="tx1">
                            <a:lumMod val="75000"/>
                            <a:lumOff val="25000"/>
                          </a:schemeClr>
                        </a:solidFill>
                        <a:effectLst/>
                        <a:latin typeface="Arial" panose="020B0604020202020204" pitchFamily="34" charset="0"/>
                      </a:endParaRPr>
                    </a:p>
                  </a:txBody>
                  <a:tcPr marL="183651" marR="95498" marT="95498" marB="95498"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43826230"/>
                  </a:ext>
                </a:extLst>
              </a:tr>
              <a:tr h="373702">
                <a:tc>
                  <a:txBody>
                    <a:bodyPr/>
                    <a:lstStyle/>
                    <a:p>
                      <a:pPr marL="0" marR="0" algn="l" fontAlgn="b">
                        <a:lnSpc>
                          <a:spcPct val="107000"/>
                        </a:lnSpc>
                        <a:spcBef>
                          <a:spcPts val="0"/>
                        </a:spcBef>
                        <a:spcAft>
                          <a:spcPts val="0"/>
                        </a:spcAft>
                      </a:pPr>
                      <a:r>
                        <a:rPr lang="en-US" sz="1100" b="1" i="0" u="none" strike="noStrike">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Auditory</a:t>
                      </a:r>
                      <a:endParaRPr lang="en-US" sz="1100" b="1" i="0" u="none" strike="noStrike">
                        <a:solidFill>
                          <a:schemeClr val="tx1">
                            <a:lumMod val="75000"/>
                            <a:lumOff val="25000"/>
                          </a:schemeClr>
                        </a:solidFill>
                        <a:effectLst/>
                        <a:latin typeface="Arial" panose="020B0604020202020204" pitchFamily="34" charset="0"/>
                      </a:endParaRPr>
                    </a:p>
                  </a:txBody>
                  <a:tcPr marL="183651" marR="95498" marT="95498" marB="95498" anchor="b">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0" marR="0" algn="l" fontAlgn="b">
                        <a:lnSpc>
                          <a:spcPct val="107000"/>
                        </a:lnSpc>
                        <a:spcBef>
                          <a:spcPts val="0"/>
                        </a:spcBef>
                        <a:spcAft>
                          <a:spcPts val="0"/>
                        </a:spcAft>
                      </a:pPr>
                      <a:r>
                        <a:rPr lang="en-US" sz="1100" b="0" i="0" u="none" strike="noStrike">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100" b="0" i="0" u="none" strike="noStrike">
                        <a:solidFill>
                          <a:schemeClr val="tx1">
                            <a:lumMod val="75000"/>
                            <a:lumOff val="25000"/>
                          </a:schemeClr>
                        </a:solidFill>
                        <a:effectLst/>
                        <a:latin typeface="Arial" panose="020B0604020202020204" pitchFamily="34" charset="0"/>
                      </a:endParaRPr>
                    </a:p>
                  </a:txBody>
                  <a:tcPr marL="183651" marR="95498" marT="95498" marB="95498" anchor="b">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algn="l" fontAlgn="b">
                        <a:lnSpc>
                          <a:spcPct val="107000"/>
                        </a:lnSpc>
                        <a:spcBef>
                          <a:spcPts val="0"/>
                        </a:spcBef>
                        <a:spcAft>
                          <a:spcPts val="0"/>
                        </a:spcAft>
                      </a:pPr>
                      <a:r>
                        <a:rPr lang="en-US" sz="1100" b="0" i="0" u="none" strike="noStrike">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100" b="0" i="0" u="none" strike="noStrike">
                        <a:solidFill>
                          <a:schemeClr val="tx1">
                            <a:lumMod val="75000"/>
                            <a:lumOff val="25000"/>
                          </a:schemeClr>
                        </a:solidFill>
                        <a:effectLst/>
                        <a:latin typeface="Arial" panose="020B0604020202020204" pitchFamily="34" charset="0"/>
                      </a:endParaRPr>
                    </a:p>
                  </a:txBody>
                  <a:tcPr marL="183651" marR="95498" marT="95498" marB="95498"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algn="l" fontAlgn="b">
                        <a:lnSpc>
                          <a:spcPct val="107000"/>
                        </a:lnSpc>
                        <a:spcBef>
                          <a:spcPts val="0"/>
                        </a:spcBef>
                        <a:spcAft>
                          <a:spcPts val="0"/>
                        </a:spcAft>
                      </a:pPr>
                      <a:r>
                        <a:rPr lang="en-US" sz="1100" b="0" i="0" u="none" strike="noStrike">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100" b="0" i="0" u="none" strike="noStrike">
                        <a:solidFill>
                          <a:schemeClr val="tx1">
                            <a:lumMod val="75000"/>
                            <a:lumOff val="25000"/>
                          </a:schemeClr>
                        </a:solidFill>
                        <a:effectLst/>
                        <a:latin typeface="Arial" panose="020B0604020202020204" pitchFamily="34" charset="0"/>
                      </a:endParaRPr>
                    </a:p>
                  </a:txBody>
                  <a:tcPr marL="183651" marR="95498" marT="95498" marB="95498"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214510162"/>
                  </a:ext>
                </a:extLst>
              </a:tr>
              <a:tr h="373702">
                <a:tc>
                  <a:txBody>
                    <a:bodyPr/>
                    <a:lstStyle/>
                    <a:p>
                      <a:pPr marL="0" marR="0" algn="l" fontAlgn="b">
                        <a:lnSpc>
                          <a:spcPct val="107000"/>
                        </a:lnSpc>
                        <a:spcBef>
                          <a:spcPts val="0"/>
                        </a:spcBef>
                        <a:spcAft>
                          <a:spcPts val="0"/>
                        </a:spcAft>
                      </a:pPr>
                      <a:r>
                        <a:rPr lang="en-US" sz="1100" b="1" i="0" u="none" strike="noStrike">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Kinesthetic</a:t>
                      </a:r>
                      <a:endParaRPr lang="en-US" sz="1100" b="1" i="0" u="none" strike="noStrike">
                        <a:solidFill>
                          <a:schemeClr val="tx1">
                            <a:lumMod val="75000"/>
                            <a:lumOff val="25000"/>
                          </a:schemeClr>
                        </a:solidFill>
                        <a:effectLst/>
                        <a:latin typeface="Arial" panose="020B0604020202020204" pitchFamily="34" charset="0"/>
                      </a:endParaRPr>
                    </a:p>
                  </a:txBody>
                  <a:tcPr marL="183651" marR="95498" marT="95498" marB="95498" anchor="b">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0" marR="0" algn="l" fontAlgn="b">
                        <a:lnSpc>
                          <a:spcPct val="107000"/>
                        </a:lnSpc>
                        <a:spcBef>
                          <a:spcPts val="0"/>
                        </a:spcBef>
                        <a:spcAft>
                          <a:spcPts val="0"/>
                        </a:spcAft>
                      </a:pPr>
                      <a:r>
                        <a:rPr lang="en-US" sz="1100" b="0" i="0" u="none" strike="noStrike">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100" b="0" i="0" u="none" strike="noStrike">
                        <a:solidFill>
                          <a:schemeClr val="tx1">
                            <a:lumMod val="75000"/>
                            <a:lumOff val="25000"/>
                          </a:schemeClr>
                        </a:solidFill>
                        <a:effectLst/>
                        <a:latin typeface="Arial" panose="020B0604020202020204" pitchFamily="34" charset="0"/>
                      </a:endParaRPr>
                    </a:p>
                  </a:txBody>
                  <a:tcPr marL="183651" marR="95498" marT="95498" marB="95498" anchor="b">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algn="l" fontAlgn="b">
                        <a:lnSpc>
                          <a:spcPct val="107000"/>
                        </a:lnSpc>
                        <a:spcBef>
                          <a:spcPts val="0"/>
                        </a:spcBef>
                        <a:spcAft>
                          <a:spcPts val="0"/>
                        </a:spcAft>
                      </a:pPr>
                      <a:r>
                        <a:rPr lang="en-US" sz="1100" b="0" i="0" u="none" strike="noStrike">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100" b="0" i="0" u="none" strike="noStrike">
                        <a:solidFill>
                          <a:schemeClr val="tx1">
                            <a:lumMod val="75000"/>
                            <a:lumOff val="25000"/>
                          </a:schemeClr>
                        </a:solidFill>
                        <a:effectLst/>
                        <a:latin typeface="Arial" panose="020B0604020202020204" pitchFamily="34" charset="0"/>
                      </a:endParaRPr>
                    </a:p>
                  </a:txBody>
                  <a:tcPr marL="183651" marR="95498" marT="95498" marB="95498"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algn="l" fontAlgn="b">
                        <a:lnSpc>
                          <a:spcPct val="107000"/>
                        </a:lnSpc>
                        <a:spcBef>
                          <a:spcPts val="0"/>
                        </a:spcBef>
                        <a:spcAft>
                          <a:spcPts val="0"/>
                        </a:spcAft>
                      </a:pPr>
                      <a:r>
                        <a:rPr lang="en-US" sz="1100" b="0" i="0" u="none" strike="noStrike">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100" b="0" i="0" u="none" strike="noStrike">
                        <a:solidFill>
                          <a:schemeClr val="tx1">
                            <a:lumMod val="75000"/>
                            <a:lumOff val="25000"/>
                          </a:schemeClr>
                        </a:solidFill>
                        <a:effectLst/>
                        <a:latin typeface="Arial" panose="020B0604020202020204" pitchFamily="34" charset="0"/>
                      </a:endParaRPr>
                    </a:p>
                  </a:txBody>
                  <a:tcPr marL="183651" marR="95498" marT="95498" marB="95498"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401584184"/>
                  </a:ext>
                </a:extLst>
              </a:tr>
              <a:tr h="373702">
                <a:tc>
                  <a:txBody>
                    <a:bodyPr/>
                    <a:lstStyle/>
                    <a:p>
                      <a:pPr marL="0" marR="0" algn="l" fontAlgn="b">
                        <a:lnSpc>
                          <a:spcPct val="107000"/>
                        </a:lnSpc>
                        <a:spcBef>
                          <a:spcPts val="0"/>
                        </a:spcBef>
                        <a:spcAft>
                          <a:spcPts val="0"/>
                        </a:spcAft>
                      </a:pPr>
                      <a:r>
                        <a:rPr lang="en-US" sz="1100" b="1" i="0" u="none" strike="noStrike">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Auditory</a:t>
                      </a:r>
                      <a:endParaRPr lang="en-US" sz="1100" b="1" i="0" u="none" strike="noStrike">
                        <a:solidFill>
                          <a:schemeClr val="tx1">
                            <a:lumMod val="75000"/>
                            <a:lumOff val="25000"/>
                          </a:schemeClr>
                        </a:solidFill>
                        <a:effectLst/>
                        <a:latin typeface="Arial" panose="020B0604020202020204" pitchFamily="34" charset="0"/>
                      </a:endParaRPr>
                    </a:p>
                  </a:txBody>
                  <a:tcPr marL="183651" marR="95498" marT="95498" marB="95498" anchor="b">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0" marR="0" algn="l" fontAlgn="b">
                        <a:lnSpc>
                          <a:spcPct val="107000"/>
                        </a:lnSpc>
                        <a:spcBef>
                          <a:spcPts val="0"/>
                        </a:spcBef>
                        <a:spcAft>
                          <a:spcPts val="0"/>
                        </a:spcAft>
                      </a:pPr>
                      <a:r>
                        <a:rPr lang="en-US" sz="1100" b="0" i="0" u="none" strike="noStrike">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100" b="0" i="0" u="none" strike="noStrike">
                        <a:solidFill>
                          <a:schemeClr val="tx1">
                            <a:lumMod val="75000"/>
                            <a:lumOff val="25000"/>
                          </a:schemeClr>
                        </a:solidFill>
                        <a:effectLst/>
                        <a:latin typeface="Arial" panose="020B0604020202020204" pitchFamily="34" charset="0"/>
                      </a:endParaRPr>
                    </a:p>
                  </a:txBody>
                  <a:tcPr marL="183651" marR="95498" marT="95498" marB="95498" anchor="b">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algn="l" fontAlgn="b">
                        <a:lnSpc>
                          <a:spcPct val="107000"/>
                        </a:lnSpc>
                        <a:spcBef>
                          <a:spcPts val="0"/>
                        </a:spcBef>
                        <a:spcAft>
                          <a:spcPts val="0"/>
                        </a:spcAft>
                      </a:pPr>
                      <a:r>
                        <a:rPr lang="en-US" sz="1100" b="0" i="0" u="none" strike="noStrike">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100" b="0" i="0" u="none" strike="noStrike">
                        <a:solidFill>
                          <a:schemeClr val="tx1">
                            <a:lumMod val="75000"/>
                            <a:lumOff val="25000"/>
                          </a:schemeClr>
                        </a:solidFill>
                        <a:effectLst/>
                        <a:latin typeface="Arial" panose="020B0604020202020204" pitchFamily="34" charset="0"/>
                      </a:endParaRPr>
                    </a:p>
                  </a:txBody>
                  <a:tcPr marL="183651" marR="95498" marT="95498" marB="95498"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algn="l" fontAlgn="b">
                        <a:lnSpc>
                          <a:spcPct val="107000"/>
                        </a:lnSpc>
                        <a:spcBef>
                          <a:spcPts val="0"/>
                        </a:spcBef>
                        <a:spcAft>
                          <a:spcPts val="0"/>
                        </a:spcAft>
                      </a:pPr>
                      <a:r>
                        <a:rPr lang="en-US" sz="1100" b="0" i="0" u="none" strike="noStrike">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100" b="0" i="0" u="none" strike="noStrike">
                        <a:solidFill>
                          <a:schemeClr val="tx1">
                            <a:lumMod val="75000"/>
                            <a:lumOff val="25000"/>
                          </a:schemeClr>
                        </a:solidFill>
                        <a:effectLst/>
                        <a:latin typeface="Arial" panose="020B0604020202020204" pitchFamily="34" charset="0"/>
                      </a:endParaRPr>
                    </a:p>
                  </a:txBody>
                  <a:tcPr marL="183651" marR="95498" marT="95498" marB="95498"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695634777"/>
                  </a:ext>
                </a:extLst>
              </a:tr>
              <a:tr h="373702">
                <a:tc>
                  <a:txBody>
                    <a:bodyPr/>
                    <a:lstStyle/>
                    <a:p>
                      <a:pPr marL="0" marR="0" algn="l" fontAlgn="b">
                        <a:lnSpc>
                          <a:spcPct val="107000"/>
                        </a:lnSpc>
                        <a:spcBef>
                          <a:spcPts val="0"/>
                        </a:spcBef>
                        <a:spcAft>
                          <a:spcPts val="0"/>
                        </a:spcAft>
                      </a:pPr>
                      <a:r>
                        <a:rPr lang="en-US" sz="1100" b="1" i="0" u="none" strike="noStrike">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Visual</a:t>
                      </a:r>
                      <a:endParaRPr lang="en-US" sz="1100" b="1" i="0" u="none" strike="noStrike">
                        <a:solidFill>
                          <a:schemeClr val="tx1">
                            <a:lumMod val="75000"/>
                            <a:lumOff val="25000"/>
                          </a:schemeClr>
                        </a:solidFill>
                        <a:effectLst/>
                        <a:latin typeface="Arial" panose="020B0604020202020204" pitchFamily="34" charset="0"/>
                      </a:endParaRPr>
                    </a:p>
                  </a:txBody>
                  <a:tcPr marL="183651" marR="95498" marT="95498" marB="95498" anchor="b">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0" marR="0" algn="l" fontAlgn="b">
                        <a:lnSpc>
                          <a:spcPct val="107000"/>
                        </a:lnSpc>
                        <a:spcBef>
                          <a:spcPts val="0"/>
                        </a:spcBef>
                        <a:spcAft>
                          <a:spcPts val="0"/>
                        </a:spcAft>
                      </a:pPr>
                      <a:r>
                        <a:rPr lang="en-US" sz="1100" b="0" i="0" u="none" strike="noStrike">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100" b="0" i="0" u="none" strike="noStrike">
                        <a:solidFill>
                          <a:schemeClr val="tx1">
                            <a:lumMod val="75000"/>
                            <a:lumOff val="25000"/>
                          </a:schemeClr>
                        </a:solidFill>
                        <a:effectLst/>
                        <a:latin typeface="Arial" panose="020B0604020202020204" pitchFamily="34" charset="0"/>
                      </a:endParaRPr>
                    </a:p>
                  </a:txBody>
                  <a:tcPr marL="183651" marR="95498" marT="95498" marB="95498" anchor="b">
                    <a:lnL w="19050" cap="flat" cmpd="sng" algn="ctr">
                      <a:solidFill>
                        <a:srgbClr val="FFFFFF"/>
                      </a:solid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marL="0" marR="0" algn="l" fontAlgn="b">
                        <a:lnSpc>
                          <a:spcPct val="107000"/>
                        </a:lnSpc>
                        <a:spcBef>
                          <a:spcPts val="0"/>
                        </a:spcBef>
                        <a:spcAft>
                          <a:spcPts val="0"/>
                        </a:spcAft>
                      </a:pPr>
                      <a:r>
                        <a:rPr lang="en-US" sz="1100" b="0" i="0" u="none" strike="noStrike">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100" b="0" i="0" u="none" strike="noStrike">
                        <a:solidFill>
                          <a:schemeClr val="tx1">
                            <a:lumMod val="75000"/>
                            <a:lumOff val="25000"/>
                          </a:schemeClr>
                        </a:solidFill>
                        <a:effectLst/>
                        <a:latin typeface="Arial" panose="020B0604020202020204" pitchFamily="34" charset="0"/>
                      </a:endParaRPr>
                    </a:p>
                  </a:txBody>
                  <a:tcPr marL="183651" marR="95498" marT="95498" marB="95498"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marL="0" marR="0" algn="l" fontAlgn="b">
                        <a:lnSpc>
                          <a:spcPct val="107000"/>
                        </a:lnSpc>
                        <a:spcBef>
                          <a:spcPts val="0"/>
                        </a:spcBef>
                        <a:spcAft>
                          <a:spcPts val="0"/>
                        </a:spcAft>
                      </a:pPr>
                      <a:r>
                        <a:rPr lang="en-US" sz="1100" b="0" i="0" u="none" strike="noStrike">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100" b="0" i="0" u="none" strike="noStrike">
                        <a:solidFill>
                          <a:schemeClr val="tx1">
                            <a:lumMod val="75000"/>
                            <a:lumOff val="25000"/>
                          </a:schemeClr>
                        </a:solidFill>
                        <a:effectLst/>
                        <a:latin typeface="Arial" panose="020B0604020202020204" pitchFamily="34" charset="0"/>
                      </a:endParaRPr>
                    </a:p>
                  </a:txBody>
                  <a:tcPr marL="183651" marR="95498" marT="95498" marB="95498"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3534510692"/>
                  </a:ext>
                </a:extLst>
              </a:tr>
            </a:tbl>
          </a:graphicData>
        </a:graphic>
      </p:graphicFrame>
    </p:spTree>
    <p:extLst>
      <p:ext uri="{BB962C8B-B14F-4D97-AF65-F5344CB8AC3E}">
        <p14:creationId xmlns:p14="http://schemas.microsoft.com/office/powerpoint/2010/main" val="225670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9" name="Rectangle 2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3A82CA-E6A7-78C2-A3D0-D45AFFDFB9CC}"/>
              </a:ext>
            </a:extLst>
          </p:cNvPr>
          <p:cNvSpPr>
            <a:spLocks noGrp="1"/>
          </p:cNvSpPr>
          <p:nvPr>
            <p:ph type="title"/>
          </p:nvPr>
        </p:nvSpPr>
        <p:spPr>
          <a:xfrm>
            <a:off x="1043631" y="809898"/>
            <a:ext cx="9942716" cy="1554480"/>
          </a:xfrm>
        </p:spPr>
        <p:txBody>
          <a:bodyPr anchor="ctr">
            <a:noAutofit/>
          </a:bodyPr>
          <a:lstStyle/>
          <a:p>
            <a:br>
              <a:rPr lang="en-US" sz="4800" dirty="0">
                <a:effectLst/>
                <a:latin typeface="Calibri" panose="020F0502020204030204" pitchFamily="34" charset="0"/>
                <a:ea typeface="Calibri" panose="020F0502020204030204" pitchFamily="34" charset="0"/>
                <a:cs typeface="Calibri" panose="020F0502020204030204" pitchFamily="34" charset="0"/>
              </a:rPr>
            </a:br>
            <a:r>
              <a:rPr lang="en-US" sz="4800" b="1" dirty="0">
                <a:effectLst/>
                <a:latin typeface="Calibri" panose="020F0502020204030204" pitchFamily="34" charset="0"/>
                <a:ea typeface="Calibri" panose="020F0502020204030204" pitchFamily="34" charset="0"/>
                <a:cs typeface="Calibri" panose="020F0502020204030204" pitchFamily="34" charset="0"/>
              </a:rPr>
              <a:t>Data Preprocessing</a:t>
            </a:r>
            <a:br>
              <a:rPr lang="en-US" sz="4800" dirty="0">
                <a:effectLst/>
                <a:latin typeface="Calibri" panose="020F0502020204030204" pitchFamily="34" charset="0"/>
                <a:ea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E825A7A-19C3-7906-F2B4-FCE0DB421ED8}"/>
              </a:ext>
            </a:extLst>
          </p:cNvPr>
          <p:cNvSpPr>
            <a:spLocks noGrp="1"/>
          </p:cNvSpPr>
          <p:nvPr>
            <p:ph idx="1"/>
          </p:nvPr>
        </p:nvSpPr>
        <p:spPr>
          <a:xfrm>
            <a:off x="1045028" y="3017522"/>
            <a:ext cx="9941319" cy="3124658"/>
          </a:xfrm>
        </p:spPr>
        <p:txBody>
          <a:bodyPr anchor="ctr">
            <a:normAutofit/>
          </a:bodyPr>
          <a:lstStyle/>
          <a:p>
            <a:endParaRPr lang="en-US" sz="2200" spc="-5" dirty="0">
              <a:effectLst/>
              <a:latin typeface="Calibri" panose="020F0502020204030204" pitchFamily="34" charset="0"/>
              <a:ea typeface="Calibri" panose="020F0502020204030204" pitchFamily="34" charset="0"/>
              <a:cs typeface="Calibri" panose="020F0502020204030204" pitchFamily="34" charset="0"/>
            </a:endParaRPr>
          </a:p>
          <a:p>
            <a:r>
              <a:rPr lang="en-US" sz="2200" spc="-5" dirty="0">
                <a:latin typeface="Calibri" panose="020F0502020204030204" pitchFamily="34" charset="0"/>
                <a:ea typeface="Calibri" panose="020F0502020204030204" pitchFamily="34" charset="0"/>
                <a:cs typeface="Calibri" panose="020F0502020204030204" pitchFamily="34" charset="0"/>
              </a:rPr>
              <a:t>R</a:t>
            </a:r>
            <a:r>
              <a:rPr lang="en-US" sz="2200" spc="-5" dirty="0">
                <a:effectLst/>
                <a:latin typeface="Calibri" panose="020F0502020204030204" pitchFamily="34" charset="0"/>
                <a:ea typeface="Calibri" panose="020F0502020204030204" pitchFamily="34" charset="0"/>
                <a:cs typeface="Calibri" panose="020F0502020204030204" pitchFamily="34" charset="0"/>
              </a:rPr>
              <a:t>emoving</a:t>
            </a:r>
            <a:r>
              <a:rPr lang="en-US" sz="2200" dirty="0">
                <a:effectLst/>
                <a:latin typeface="Calibri" panose="020F0502020204030204" pitchFamily="34" charset="0"/>
                <a:ea typeface="Calibri" panose="020F0502020204030204" pitchFamily="34" charset="0"/>
                <a:cs typeface="Calibri" panose="020F0502020204030204" pitchFamily="34" charset="0"/>
              </a:rPr>
              <a:t> duplicated values</a:t>
            </a:r>
          </a:p>
          <a:p>
            <a:r>
              <a:rPr lang="en-US" sz="2200" dirty="0">
                <a:latin typeface="Calibri" panose="020F0502020204030204" pitchFamily="34" charset="0"/>
                <a:ea typeface="Times New Roman" panose="02020603050405020304" pitchFamily="18" charset="0"/>
                <a:cs typeface="Calibri" panose="020F0502020204030204" pitchFamily="34" charset="0"/>
              </a:rPr>
              <a:t>C</a:t>
            </a:r>
            <a:r>
              <a:rPr lang="en-US" sz="2200" dirty="0">
                <a:effectLst/>
                <a:latin typeface="Calibri" panose="020F0502020204030204" pitchFamily="34" charset="0"/>
                <a:ea typeface="Times New Roman" panose="02020603050405020304" pitchFamily="18" charset="0"/>
                <a:cs typeface="Calibri" panose="020F0502020204030204" pitchFamily="34" charset="0"/>
              </a:rPr>
              <a:t>onvert the target column into numeric form using One Hot Encoding technique</a:t>
            </a:r>
            <a:endParaRPr lang="en-US" sz="2200" b="1" dirty="0">
              <a:effectLst/>
              <a:latin typeface="Calibri" panose="020F0502020204030204" pitchFamily="34" charset="0"/>
              <a:ea typeface="Times New Roman" panose="02020603050405020304" pitchFamily="18" charset="0"/>
              <a:cs typeface="Calibri" panose="020F0502020204030204" pitchFamily="34" charset="0"/>
            </a:endParaRPr>
          </a:p>
          <a:p>
            <a:r>
              <a:rPr lang="en-US" sz="2200" dirty="0">
                <a:effectLst/>
                <a:latin typeface="Calibri" panose="020F0502020204030204" pitchFamily="34" charset="0"/>
                <a:ea typeface="Times New Roman" panose="02020603050405020304" pitchFamily="18" charset="0"/>
                <a:cs typeface="Calibri" panose="020F0502020204030204" pitchFamily="34" charset="0"/>
              </a:rPr>
              <a:t>Convert the entire text into lower case</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r>
              <a:rPr lang="en-US" sz="2200" dirty="0">
                <a:latin typeface="Calibri" panose="020F0502020204030204" pitchFamily="34" charset="0"/>
                <a:ea typeface="Times New Roman" panose="02020603050405020304" pitchFamily="18" charset="0"/>
                <a:cs typeface="Calibri" panose="020F0502020204030204" pitchFamily="34" charset="0"/>
              </a:rPr>
              <a:t>R</a:t>
            </a:r>
            <a:r>
              <a:rPr lang="en-US" sz="2200" dirty="0">
                <a:effectLst/>
                <a:latin typeface="Calibri" panose="020F0502020204030204" pitchFamily="34" charset="0"/>
                <a:ea typeface="Times New Roman" panose="02020603050405020304" pitchFamily="18" charset="0"/>
                <a:cs typeface="Calibri" panose="020F0502020204030204" pitchFamily="34" charset="0"/>
              </a:rPr>
              <a:t>emoving stop words using spacy library</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r>
              <a:rPr lang="en-US" sz="2200" dirty="0">
                <a:latin typeface="Calibri" panose="020F0502020204030204" pitchFamily="34" charset="0"/>
                <a:ea typeface="Times New Roman" panose="02020603050405020304" pitchFamily="18" charset="0"/>
                <a:cs typeface="Calibri" panose="020F0502020204030204" pitchFamily="34" charset="0"/>
              </a:rPr>
              <a:t>R</a:t>
            </a:r>
            <a:r>
              <a:rPr lang="en-US" sz="2200" dirty="0">
                <a:effectLst/>
                <a:latin typeface="Calibri" panose="020F0502020204030204" pitchFamily="34" charset="0"/>
                <a:ea typeface="Times New Roman" panose="02020603050405020304" pitchFamily="18" charset="0"/>
                <a:cs typeface="Calibri" panose="020F0502020204030204" pitchFamily="34" charset="0"/>
              </a:rPr>
              <a:t>emoving digits</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r>
              <a:rPr lang="en-US" sz="2200" dirty="0">
                <a:effectLst/>
                <a:latin typeface="Calibri" panose="020F0502020204030204" pitchFamily="34" charset="0"/>
                <a:ea typeface="Times New Roman" panose="02020603050405020304" pitchFamily="18" charset="0"/>
                <a:cs typeface="Calibri" panose="020F0502020204030204" pitchFamily="34" charset="0"/>
              </a:rPr>
              <a:t>Removes all punctuation</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endParaRPr lang="en-US" sz="2200" dirty="0"/>
          </a:p>
        </p:txBody>
      </p:sp>
      <p:cxnSp>
        <p:nvCxnSpPr>
          <p:cNvPr id="35" name="Straight Connector 3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Rectangle 2">
            <a:extLst>
              <a:ext uri="{FF2B5EF4-FFF2-40B4-BE49-F238E27FC236}">
                <a16:creationId xmlns:a16="http://schemas.microsoft.com/office/drawing/2014/main" id="{62C56B4B-F05A-BF65-FC7D-6BEAB959896F}"/>
              </a:ext>
            </a:extLst>
          </p:cNvPr>
          <p:cNvSpPr>
            <a:spLocks noChangeArrowheads="1"/>
          </p:cNvSpPr>
          <p:nvPr/>
        </p:nvSpPr>
        <p:spPr bwMode="auto">
          <a:xfrm>
            <a:off x="5008563" y="3659187"/>
            <a:ext cx="12013345" cy="58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17215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755D6-8078-9B00-5908-8B573D90E1FC}"/>
              </a:ext>
            </a:extLst>
          </p:cNvPr>
          <p:cNvSpPr>
            <a:spLocks noGrp="1"/>
          </p:cNvSpPr>
          <p:nvPr>
            <p:ph type="title"/>
          </p:nvPr>
        </p:nvSpPr>
        <p:spPr>
          <a:xfrm>
            <a:off x="1043631" y="809898"/>
            <a:ext cx="9942716" cy="1554480"/>
          </a:xfrm>
        </p:spPr>
        <p:txBody>
          <a:bodyPr anchor="ctr">
            <a:normAutofit/>
          </a:bodyPr>
          <a:lstStyle/>
          <a:p>
            <a:r>
              <a:rPr lang="en-US" sz="4800" b="1" dirty="0">
                <a:effectLst/>
                <a:latin typeface="Calibri" panose="020F0502020204030204" pitchFamily="34" charset="0"/>
                <a:ea typeface="Times New Roman" panose="02020603050405020304" pitchFamily="18" charset="0"/>
                <a:cs typeface="Calibri" panose="020F0502020204030204" pitchFamily="34" charset="0"/>
              </a:rPr>
              <a:t>Example</a:t>
            </a:r>
            <a:endParaRPr lang="en-US" sz="4800" dirty="0"/>
          </a:p>
        </p:txBody>
      </p:sp>
      <p:sp>
        <p:nvSpPr>
          <p:cNvPr id="3" name="Content Placeholder 2">
            <a:extLst>
              <a:ext uri="{FF2B5EF4-FFF2-40B4-BE49-F238E27FC236}">
                <a16:creationId xmlns:a16="http://schemas.microsoft.com/office/drawing/2014/main" id="{7332B77B-A4BD-48D7-4517-A14B23DF20CA}"/>
              </a:ext>
            </a:extLst>
          </p:cNvPr>
          <p:cNvSpPr>
            <a:spLocks noGrp="1"/>
          </p:cNvSpPr>
          <p:nvPr>
            <p:ph idx="1"/>
          </p:nvPr>
        </p:nvSpPr>
        <p:spPr>
          <a:xfrm>
            <a:off x="1045028" y="3017522"/>
            <a:ext cx="9941319" cy="3124658"/>
          </a:xfrm>
        </p:spPr>
        <p:txBody>
          <a:bodyPr anchor="ctr">
            <a:normAutofit/>
          </a:bodyPr>
          <a:lstStyle/>
          <a:p>
            <a:pPr marL="914400" marR="0" indent="0">
              <a:spcBef>
                <a:spcPts val="0"/>
              </a:spcBef>
              <a:spcAft>
                <a:spcPts val="800"/>
              </a:spcAft>
              <a:buNone/>
            </a:pPr>
            <a:r>
              <a:rPr lang="en-US" sz="2400" b="1" dirty="0">
                <a:effectLst/>
                <a:latin typeface="Calibri" panose="020F0502020204030204" pitchFamily="34" charset="0"/>
                <a:ea typeface="Times New Roman" panose="02020603050405020304" pitchFamily="18" charset="0"/>
                <a:cs typeface="Calibri" panose="020F0502020204030204" pitchFamily="34" charset="0"/>
              </a:rPr>
              <a:t>Original Sentence:</a:t>
            </a:r>
            <a:r>
              <a:rPr lang="en-US" sz="2400" dirty="0">
                <a:effectLst/>
                <a:latin typeface="Calibri" panose="020F0502020204030204" pitchFamily="34" charset="0"/>
                <a:ea typeface="Times New Roman" panose="02020603050405020304" pitchFamily="18" charset="0"/>
                <a:cs typeface="Calibri" panose="020F0502020204030204" pitchFamily="34" charset="0"/>
              </a:rPr>
              <a:t> The quick brown fox JUMPS OVER the lazy dog. 123</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914400" marR="0" indent="0">
              <a:spcBef>
                <a:spcPts val="0"/>
              </a:spcBef>
              <a:spcAft>
                <a:spcPts val="0"/>
              </a:spcAft>
              <a:buNone/>
            </a:pPr>
            <a:endParaRPr lang="en-US" sz="2400" b="1" dirty="0">
              <a:effectLst/>
              <a:latin typeface="Calibri" panose="020F0502020204030204" pitchFamily="34" charset="0"/>
              <a:ea typeface="Times New Roman" panose="02020603050405020304" pitchFamily="18" charset="0"/>
              <a:cs typeface="Calibri" panose="020F0502020204030204" pitchFamily="34" charset="0"/>
            </a:endParaRPr>
          </a:p>
          <a:p>
            <a:pPr marL="914400" marR="0" indent="0">
              <a:spcBef>
                <a:spcPts val="0"/>
              </a:spcBef>
              <a:spcAft>
                <a:spcPts val="0"/>
              </a:spcAft>
              <a:buNone/>
            </a:pPr>
            <a:endParaRPr lang="en-US" sz="2400" b="1" dirty="0">
              <a:latin typeface="Calibri" panose="020F0502020204030204" pitchFamily="34" charset="0"/>
              <a:ea typeface="Times New Roman" panose="02020603050405020304" pitchFamily="18" charset="0"/>
              <a:cs typeface="Calibri" panose="020F0502020204030204" pitchFamily="34" charset="0"/>
            </a:endParaRPr>
          </a:p>
          <a:p>
            <a:pPr marL="914400" marR="0" indent="0">
              <a:spcBef>
                <a:spcPts val="0"/>
              </a:spcBef>
              <a:spcAft>
                <a:spcPts val="0"/>
              </a:spcAft>
              <a:buNone/>
            </a:pPr>
            <a:r>
              <a:rPr lang="en-US" sz="2400" b="1" dirty="0">
                <a:effectLst/>
                <a:latin typeface="Calibri" panose="020F0502020204030204" pitchFamily="34" charset="0"/>
                <a:ea typeface="Times New Roman" panose="02020603050405020304" pitchFamily="18" charset="0"/>
                <a:cs typeface="Calibri" panose="020F0502020204030204" pitchFamily="34" charset="0"/>
              </a:rPr>
              <a:t>After text preprocessing:</a:t>
            </a:r>
            <a:r>
              <a:rPr lang="en-US" sz="2400" dirty="0">
                <a:effectLst/>
                <a:latin typeface="Calibri" panose="020F0502020204030204" pitchFamily="34" charset="0"/>
                <a:ea typeface="Times New Roman" panose="02020603050405020304" pitchFamily="18" charset="0"/>
                <a:cs typeface="Calibri" panose="020F0502020204030204" pitchFamily="34" charset="0"/>
              </a:rPr>
              <a:t> quick brown fox jumps lazy dog</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R="0" indent="0">
              <a:spcBef>
                <a:spcPts val="0"/>
              </a:spcBef>
              <a:spcAft>
                <a:spcPts val="800"/>
              </a:spcAft>
              <a:buNone/>
            </a:pPr>
            <a:r>
              <a:rPr lang="en-US" sz="2400" dirty="0">
                <a:effectLst/>
                <a:latin typeface="Calibri" panose="020F0502020204030204" pitchFamily="34" charset="0"/>
                <a:ea typeface="Times New Roman" panose="02020603050405020304" pitchFamily="18"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8983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2042</TotalTime>
  <Words>1845</Words>
  <Application>Microsoft Office PowerPoint</Application>
  <PresentationFormat>Widescreen</PresentationFormat>
  <Paragraphs>146</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Calibri</vt:lpstr>
      <vt:lpstr>Calibri Light</vt:lpstr>
      <vt:lpstr>decima mono</vt:lpstr>
      <vt:lpstr>Inter</vt:lpstr>
      <vt:lpstr>MathJax_Main</vt:lpstr>
      <vt:lpstr>MathJax_Math-italic</vt:lpstr>
      <vt:lpstr>mediumllweb</vt:lpstr>
      <vt:lpstr>Times New Roman</vt:lpstr>
      <vt:lpstr>Office Theme</vt:lpstr>
      <vt:lpstr> Learning Styles Classification  Using natural language processing</vt:lpstr>
      <vt:lpstr>Idea</vt:lpstr>
      <vt:lpstr>Problem</vt:lpstr>
      <vt:lpstr>Solution</vt:lpstr>
      <vt:lpstr>Design</vt:lpstr>
      <vt:lpstr>dataset</vt:lpstr>
      <vt:lpstr> Data Preprocessing </vt:lpstr>
      <vt:lpstr> Data Preprocessing </vt:lpstr>
      <vt:lpstr>Example</vt:lpstr>
      <vt:lpstr>Exploratory Data Analysis</vt:lpstr>
      <vt:lpstr>Auditory</vt:lpstr>
      <vt:lpstr>Visual</vt:lpstr>
      <vt:lpstr>Kinesthetic </vt:lpstr>
      <vt:lpstr>parts of a neural network model architecture</vt:lpstr>
      <vt:lpstr>bidirectional long short-term memory (LSTM) layer</vt:lpstr>
      <vt:lpstr>GlobalMaxPool1D Layer </vt:lpstr>
      <vt:lpstr>Dropout Layer </vt:lpstr>
      <vt:lpstr>Early Stopping Callbacks</vt:lpstr>
      <vt:lpstr>Categorical cross entropy Loos Function</vt:lpstr>
      <vt:lpstr>Adam optimizer</vt:lpstr>
      <vt:lpstr>Batch size</vt:lpstr>
      <vt:lpstr>Rectified Linear Activation Function (ReLU)</vt:lpstr>
      <vt:lpstr>Softmax Activation Functions</vt:lpstr>
      <vt:lpstr>models and result</vt:lpstr>
      <vt:lpstr>Doc2Vec model</vt:lpstr>
      <vt:lpstr>Steps</vt:lpstr>
      <vt:lpstr>model architecture </vt:lpstr>
      <vt:lpstr>Results </vt:lpstr>
      <vt:lpstr>Word Embedding model</vt:lpstr>
      <vt:lpstr>Steps</vt:lpstr>
      <vt:lpstr>model architecture</vt:lpstr>
      <vt:lpstr>Results</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Styles Classification  Using natural language processing</dc:title>
  <dc:creator>RAMI</dc:creator>
  <cp:lastModifiedBy>RAMI</cp:lastModifiedBy>
  <cp:revision>9</cp:revision>
  <dcterms:created xsi:type="dcterms:W3CDTF">2022-12-21T15:53:25Z</dcterms:created>
  <dcterms:modified xsi:type="dcterms:W3CDTF">2023-01-18T14:32:41Z</dcterms:modified>
</cp:coreProperties>
</file>