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7" r:id="rId7"/>
    <p:sldId id="258" r:id="rId8"/>
    <p:sldId id="289" r:id="rId9"/>
    <p:sldId id="288" r:id="rId10"/>
    <p:sldId id="269" r:id="rId11"/>
    <p:sldId id="272" r:id="rId12"/>
    <p:sldId id="270" r:id="rId13"/>
    <p:sldId id="273" r:id="rId14"/>
    <p:sldId id="275" r:id="rId15"/>
    <p:sldId id="276" r:id="rId16"/>
    <p:sldId id="290" r:id="rId17"/>
    <p:sldId id="291" r:id="rId18"/>
    <p:sldId id="277" r:id="rId19"/>
    <p:sldId id="297" r:id="rId20"/>
    <p:sldId id="296" r:id="rId21"/>
    <p:sldId id="278" r:id="rId22"/>
    <p:sldId id="294" r:id="rId23"/>
    <p:sldId id="279" r:id="rId24"/>
    <p:sldId id="295" r:id="rId25"/>
    <p:sldId id="293" r:id="rId26"/>
    <p:sldId id="307" r:id="rId27"/>
    <p:sldId id="299" r:id="rId28"/>
    <p:sldId id="298" r:id="rId29"/>
    <p:sldId id="280" r:id="rId30"/>
    <p:sldId id="285" r:id="rId31"/>
    <p:sldId id="292" r:id="rId32"/>
    <p:sldId id="282" r:id="rId33"/>
    <p:sldId id="2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062D61-BAD1-4B0D-BE11-FFAFC1CA34DE}">
          <p14:sldIdLst>
            <p14:sldId id="256"/>
            <p14:sldId id="257"/>
            <p14:sldId id="287"/>
            <p14:sldId id="258"/>
            <p14:sldId id="289"/>
            <p14:sldId id="288"/>
            <p14:sldId id="269"/>
            <p14:sldId id="272"/>
            <p14:sldId id="270"/>
            <p14:sldId id="273"/>
            <p14:sldId id="275"/>
            <p14:sldId id="276"/>
            <p14:sldId id="290"/>
            <p14:sldId id="291"/>
            <p14:sldId id="277"/>
            <p14:sldId id="297"/>
            <p14:sldId id="296"/>
            <p14:sldId id="278"/>
            <p14:sldId id="294"/>
            <p14:sldId id="279"/>
            <p14:sldId id="295"/>
            <p14:sldId id="293"/>
            <p14:sldId id="307"/>
            <p14:sldId id="299"/>
            <p14:sldId id="298"/>
            <p14:sldId id="280"/>
            <p14:sldId id="285"/>
            <p14:sldId id="292"/>
            <p14:sldId id="28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err="1"/>
              <a:t>Maxab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Market place case study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Rami Hani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76200"/>
            <a:ext cx="10334431" cy="1096962"/>
          </a:xfrm>
        </p:spPr>
        <p:txBody>
          <a:bodyPr>
            <a:normAutofit/>
          </a:bodyPr>
          <a:lstStyle/>
          <a:p>
            <a:r>
              <a:rPr lang="en-US" sz="3200" dirty="0"/>
              <a:t>4. Total Revenue Growth Rate Per District [ April – May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32A32-5224-4F5C-A5C9-54178C71611D}"/>
              </a:ext>
            </a:extLst>
          </p:cNvPr>
          <p:cNvSpPr txBox="1"/>
          <p:nvPr/>
        </p:nvSpPr>
        <p:spPr>
          <a:xfrm>
            <a:off x="1104900" y="6288023"/>
            <a:ext cx="1054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C28F36-0902-43B5-8F17-4341183D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900" y="1343607"/>
            <a:ext cx="9980682" cy="5075853"/>
          </a:xfrm>
        </p:spPr>
      </p:pic>
    </p:spTree>
    <p:extLst>
      <p:ext uri="{BB962C8B-B14F-4D97-AF65-F5344CB8AC3E}">
        <p14:creationId xmlns:p14="http://schemas.microsoft.com/office/powerpoint/2010/main" val="426393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10968912" cy="1096962"/>
          </a:xfrm>
        </p:spPr>
        <p:txBody>
          <a:bodyPr>
            <a:normAutofit/>
          </a:bodyPr>
          <a:lstStyle/>
          <a:p>
            <a:r>
              <a:rPr lang="en-US" sz="3200" dirty="0"/>
              <a:t>5. Top 5 Districts in Terms of Revenue Growth [ April – May 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C28F36-0902-43B5-8F17-4341183D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1388128"/>
            <a:ext cx="10024650" cy="5133972"/>
          </a:xfrm>
        </p:spPr>
      </p:pic>
    </p:spTree>
    <p:extLst>
      <p:ext uri="{BB962C8B-B14F-4D97-AF65-F5344CB8AC3E}">
        <p14:creationId xmlns:p14="http://schemas.microsoft.com/office/powerpoint/2010/main" val="1585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11087100" cy="1096962"/>
          </a:xfrm>
        </p:spPr>
        <p:txBody>
          <a:bodyPr>
            <a:normAutofit/>
          </a:bodyPr>
          <a:lstStyle/>
          <a:p>
            <a:r>
              <a:rPr lang="en-US" sz="3200" dirty="0"/>
              <a:t>6. Least 5 Districts in Terms of Revenue Growth [ April – May]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C28F36-0902-43B5-8F17-4341183D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900" y="1408730"/>
            <a:ext cx="9980682" cy="5169354"/>
          </a:xfrm>
        </p:spPr>
      </p:pic>
    </p:spTree>
    <p:extLst>
      <p:ext uri="{BB962C8B-B14F-4D97-AF65-F5344CB8AC3E}">
        <p14:creationId xmlns:p14="http://schemas.microsoft.com/office/powerpoint/2010/main" val="365928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9547"/>
            <a:ext cx="10175810" cy="1096962"/>
          </a:xfrm>
        </p:spPr>
        <p:txBody>
          <a:bodyPr>
            <a:normAutofit/>
          </a:bodyPr>
          <a:lstStyle/>
          <a:p>
            <a:r>
              <a:rPr lang="en-US" sz="3200" dirty="0"/>
              <a:t>Comments On Capitalizing and Shutting Down Districts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80A08-B545-4ECF-8654-B72FD2BC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Low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For every district, We should </a:t>
            </a:r>
            <a:r>
              <a:rPr lang="en-US" b="1" dirty="0"/>
              <a:t>keep track of several month’s data</a:t>
            </a:r>
            <a:r>
              <a:rPr lang="en-US" dirty="0"/>
              <a:t> in order to decide whether to </a:t>
            </a:r>
            <a:r>
              <a:rPr lang="en-US" b="1" dirty="0"/>
              <a:t>capitalize</a:t>
            </a:r>
            <a:r>
              <a:rPr lang="en-US" dirty="0"/>
              <a:t> on these districts or </a:t>
            </a:r>
            <a:r>
              <a:rPr lang="en-US" b="1" dirty="0"/>
              <a:t>shut them down</a:t>
            </a:r>
            <a:r>
              <a:rPr lang="en-US" dirty="0"/>
              <a:t>.</a:t>
            </a:r>
          </a:p>
          <a:p>
            <a:pPr marL="285750" indent="-285750" algn="justLow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month of May, we saw some districts that have great Revenue Growth like </a:t>
            </a:r>
            <a:br>
              <a:rPr lang="en-US" dirty="0"/>
            </a:br>
            <a:r>
              <a:rPr lang="ar-EG" b="1" i="1" dirty="0"/>
              <a:t>" شبين القناطر “</a:t>
            </a:r>
            <a:r>
              <a:rPr lang="en-US" i="1" dirty="0"/>
              <a:t>, </a:t>
            </a:r>
            <a:r>
              <a:rPr lang="en-US" dirty="0"/>
              <a:t>If it continues this trend in June, We must capitalize this district.</a:t>
            </a:r>
          </a:p>
          <a:p>
            <a:pPr marL="285750" indent="-285750" algn="justLow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I suggest to increase the number of ads targeting retailers in those districts.</a:t>
            </a:r>
          </a:p>
          <a:p>
            <a:pPr marL="285750" indent="-285750" algn="justLow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On the other hand, for districts with </a:t>
            </a:r>
            <a:r>
              <a:rPr lang="en-US" b="1" dirty="0"/>
              <a:t>Negative Revenue Growth </a:t>
            </a:r>
            <a:r>
              <a:rPr lang="en-US" dirty="0"/>
              <a:t>like </a:t>
            </a:r>
            <a:br>
              <a:rPr lang="en-US" dirty="0"/>
            </a:br>
            <a:r>
              <a:rPr lang="ar-EG" b="1" i="1" dirty="0"/>
              <a:t>"عمرانية 3" ، "مساكن شيراتون")</a:t>
            </a:r>
            <a:r>
              <a:rPr lang="en-US" dirty="0"/>
              <a:t>); there could be a problem that happens when delivering the order, we should </a:t>
            </a:r>
            <a:r>
              <a:rPr lang="en-US" b="1" dirty="0"/>
              <a:t>note this problem</a:t>
            </a:r>
            <a:r>
              <a:rPr lang="en-US" dirty="0"/>
              <a:t> for further orders in the same district or if the problem continues and the growth keeps trending down, we should shutdown the district completely.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6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FA6A93-E5D0-4659-82E8-850CB3F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3429000"/>
            <a:ext cx="12008498" cy="1684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 – Burn Rate Calculation [April - May]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3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2900" dirty="0"/>
              <a:t>8. Total Monthly Burn Rate [ April – May]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C28F36-0902-43B5-8F17-4341183D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9"/>
          <a:stretch/>
        </p:blipFill>
        <p:spPr>
          <a:xfrm>
            <a:off x="723901" y="1457326"/>
            <a:ext cx="10361680" cy="4980796"/>
          </a:xfrm>
        </p:spPr>
      </p:pic>
    </p:spTree>
    <p:extLst>
      <p:ext uri="{BB962C8B-B14F-4D97-AF65-F5344CB8AC3E}">
        <p14:creationId xmlns:p14="http://schemas.microsoft.com/office/powerpoint/2010/main" val="391017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/>
              <a:t>Techniques To Decrease The Monthly Burn Rate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B2742-9BC1-4B18-BDF1-8724F0FAD5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4900" y="1600200"/>
            <a:ext cx="9982200" cy="321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/>
              <a:t>We can decrease the gross burn rate by </a:t>
            </a:r>
            <a:r>
              <a:rPr lang="en-US" sz="2400" b="1" dirty="0"/>
              <a:t>prioritizing certain retailers </a:t>
            </a:r>
            <a:r>
              <a:rPr lang="en-US" sz="2400" dirty="0"/>
              <a:t>to have discounts above other retailers based on some factors like the </a:t>
            </a:r>
            <a:r>
              <a:rPr lang="en-US" sz="2400" i="1" dirty="0"/>
              <a:t>number of orders</a:t>
            </a:r>
            <a:r>
              <a:rPr lang="en-US" sz="2400" dirty="0"/>
              <a:t>, </a:t>
            </a:r>
            <a:r>
              <a:rPr lang="en-US" sz="2400" i="1" dirty="0"/>
              <a:t>revenue growth</a:t>
            </a:r>
            <a:r>
              <a:rPr lang="en-US" sz="2400" dirty="0"/>
              <a:t>, </a:t>
            </a:r>
            <a:r>
              <a:rPr lang="en-US" sz="2400" i="1" dirty="0"/>
              <a:t>retention rate</a:t>
            </a:r>
            <a:r>
              <a:rPr lang="en-US" sz="2400" dirty="0"/>
              <a:t>, and </a:t>
            </a:r>
            <a:r>
              <a:rPr lang="en-US" sz="2400" i="1" dirty="0"/>
              <a:t>whether the retailer is a new customer or not</a:t>
            </a:r>
            <a:r>
              <a:rPr lang="en-US" sz="2400" dirty="0"/>
              <a:t>.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/>
              <a:t>So, we can </a:t>
            </a:r>
            <a:r>
              <a:rPr lang="en-US" sz="2400" b="1" dirty="0"/>
              <a:t>categorize each retailer in a segment </a:t>
            </a:r>
            <a:r>
              <a:rPr lang="en-US" sz="2400" dirty="0"/>
              <a:t>and based on that segment we could offer him a suitable discount.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/>
              <a:t>Decrease or Shutdown Ads for districts with negative growth rate or having a higher number of cancelled order due to common problems.</a:t>
            </a:r>
          </a:p>
        </p:txBody>
      </p:sp>
    </p:spTree>
    <p:extLst>
      <p:ext uri="{BB962C8B-B14F-4D97-AF65-F5344CB8AC3E}">
        <p14:creationId xmlns:p14="http://schemas.microsoft.com/office/powerpoint/2010/main" val="253878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FA6A93-E5D0-4659-82E8-850CB3F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3429000"/>
            <a:ext cx="12008498" cy="16841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 – Weekly percentage contribution of each channel in April &amp; may</a:t>
            </a:r>
          </a:p>
        </p:txBody>
      </p:sp>
    </p:spTree>
    <p:extLst>
      <p:ext uri="{BB962C8B-B14F-4D97-AF65-F5344CB8AC3E}">
        <p14:creationId xmlns:p14="http://schemas.microsoft.com/office/powerpoint/2010/main" val="16598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10325100" cy="1096962"/>
          </a:xfrm>
        </p:spPr>
        <p:txBody>
          <a:bodyPr>
            <a:normAutofit/>
          </a:bodyPr>
          <a:lstStyle/>
          <a:p>
            <a:r>
              <a:rPr lang="en-US" sz="3200" dirty="0"/>
              <a:t>Weekly Contribution of different Channels [ April – May]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32A32-5224-4F5C-A5C9-54178C71611D}"/>
              </a:ext>
            </a:extLst>
          </p:cNvPr>
          <p:cNvSpPr txBox="1"/>
          <p:nvPr/>
        </p:nvSpPr>
        <p:spPr>
          <a:xfrm>
            <a:off x="1104900" y="5981222"/>
            <a:ext cx="110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notice that </a:t>
            </a:r>
            <a:r>
              <a:rPr lang="en-US" b="1" dirty="0"/>
              <a:t>Application Users </a:t>
            </a:r>
            <a:r>
              <a:rPr lang="en-US" dirty="0"/>
              <a:t>have a higher weekly contribution among other channels.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73A96-235D-4356-A882-BD87802F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900" y="1371600"/>
            <a:ext cx="10325100" cy="4488024"/>
          </a:xfrm>
        </p:spPr>
      </p:pic>
    </p:spTree>
    <p:extLst>
      <p:ext uri="{BB962C8B-B14F-4D97-AF65-F5344CB8AC3E}">
        <p14:creationId xmlns:p14="http://schemas.microsoft.com/office/powerpoint/2010/main" val="410776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FA6A93-E5D0-4659-82E8-850CB3F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3429000"/>
            <a:ext cx="12008498" cy="16841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5 – Application Vs Tele sales users' percentage in May</a:t>
            </a:r>
          </a:p>
        </p:txBody>
      </p:sp>
    </p:spTree>
    <p:extLst>
      <p:ext uri="{BB962C8B-B14F-4D97-AF65-F5344CB8AC3E}">
        <p14:creationId xmlns:p14="http://schemas.microsoft.com/office/powerpoint/2010/main" val="233105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 MAIN TASKS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427582"/>
            <a:ext cx="9982200" cy="4679302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Calculate May Retention Rate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Calculate Growth Rate Metrics Across different Districts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Calculate the Total Monthly Burn for April and May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Show Weekly Percentage Contribution of every channel from the total weekly orders for April and May</a:t>
            </a:r>
          </a:p>
          <a:p>
            <a:pPr marL="457200" indent="-457200">
              <a:lnSpc>
                <a:spcPts val="2400"/>
              </a:lnSpc>
              <a:buFont typeface="+mj-lt"/>
              <a:buAutoNum type="arabicPeriod"/>
            </a:pPr>
            <a:r>
              <a:rPr lang="en-US" b="1" dirty="0"/>
              <a:t>Calculate the Total Monthly percentage of App users and </a:t>
            </a:r>
            <a:r>
              <a:rPr lang="en-US" b="1" dirty="0" err="1"/>
              <a:t>Telesales</a:t>
            </a:r>
            <a:r>
              <a:rPr lang="en-US" b="1" dirty="0"/>
              <a:t> users from the total retailers of May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Total Sales Orders and Total Revenues for the rest of June for every retailer 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Calculate Days on hand for all SKUs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Calculate the stocks to be purchased from suppliers per SKU to reach 7 days on hand for all SKUs.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/>
              <a:t>App Users Vs </a:t>
            </a:r>
            <a:r>
              <a:rPr lang="en-US" sz="3200" dirty="0" err="1"/>
              <a:t>TeleSales</a:t>
            </a:r>
            <a:r>
              <a:rPr lang="en-US" sz="3200" dirty="0"/>
              <a:t> Users Percentage [ May 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73A96-235D-4356-A882-BD87802F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900" y="1418253"/>
            <a:ext cx="9980681" cy="4851918"/>
          </a:xfrm>
        </p:spPr>
      </p:pic>
    </p:spTree>
    <p:extLst>
      <p:ext uri="{BB962C8B-B14F-4D97-AF65-F5344CB8AC3E}">
        <p14:creationId xmlns:p14="http://schemas.microsoft.com/office/powerpoint/2010/main" val="250381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/>
              <a:t>Techniques To Increase Application Users Percentage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5C6B2-2AA3-4025-B40F-789659FF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>
              <a:buFont typeface="Arial" panose="020B0604020202020204" pitchFamily="34" charset="0"/>
              <a:buChar char="•"/>
            </a:pPr>
            <a:r>
              <a:rPr lang="en-US" sz="2400" dirty="0"/>
              <a:t>We can increase App Users percentage by </a:t>
            </a:r>
            <a:r>
              <a:rPr lang="en-US" sz="2400" b="1" dirty="0"/>
              <a:t>Enhancing the design of the application </a:t>
            </a:r>
            <a:r>
              <a:rPr lang="en-US" sz="2400" dirty="0"/>
              <a:t>and making it as simple and reliable as possible for retailers to use.</a:t>
            </a:r>
          </a:p>
          <a:p>
            <a:pPr indent="-285750" algn="justLow">
              <a:buFont typeface="Arial" panose="020B0604020202020204" pitchFamily="34" charset="0"/>
              <a:buChar char="•"/>
            </a:pPr>
            <a:r>
              <a:rPr lang="en-US" sz="2400" dirty="0"/>
              <a:t>Sending a </a:t>
            </a:r>
            <a:r>
              <a:rPr lang="en-US" sz="2400" b="1" dirty="0"/>
              <a:t>Push Notification </a:t>
            </a:r>
            <a:r>
              <a:rPr lang="en-US" sz="2400" dirty="0"/>
              <a:t>welcoming users or providing useful information as users progress through the app to increase their satisfaction.</a:t>
            </a:r>
          </a:p>
          <a:p>
            <a:pPr indent="-285750" algn="justLow">
              <a:buFont typeface="Arial" panose="020B0604020202020204" pitchFamily="34" charset="0"/>
              <a:buChar char="•"/>
            </a:pPr>
            <a:r>
              <a:rPr lang="en-US" sz="2400" dirty="0"/>
              <a:t>Adding a </a:t>
            </a:r>
            <a:r>
              <a:rPr lang="en-US" sz="2400" b="1" dirty="0"/>
              <a:t>Live Chat feature </a:t>
            </a:r>
            <a:r>
              <a:rPr lang="en-US" sz="2400" dirty="0"/>
              <a:t>in order to facilitate the communication for the retailer.</a:t>
            </a:r>
          </a:p>
          <a:p>
            <a:pPr indent="-285750" algn="justLow">
              <a:buFont typeface="Arial" panose="020B0604020202020204" pitchFamily="34" charset="0"/>
              <a:buChar char="•"/>
            </a:pPr>
            <a:r>
              <a:rPr lang="en-US" sz="2400" dirty="0"/>
              <a:t>Improve </a:t>
            </a:r>
            <a:r>
              <a:rPr lang="en-US" sz="2400" b="1" dirty="0"/>
              <a:t>Ad Spend </a:t>
            </a:r>
            <a:r>
              <a:rPr lang="en-US" sz="2400" dirty="0"/>
              <a:t>and Encourage </a:t>
            </a:r>
            <a:r>
              <a:rPr lang="en-US" sz="2400" b="1" dirty="0"/>
              <a:t>Social Sharing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FA6A93-E5D0-4659-82E8-850CB3F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3429000"/>
            <a:ext cx="12008498" cy="16841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6 – projection of total sales orders and total revenues For June </a:t>
            </a:r>
          </a:p>
        </p:txBody>
      </p:sp>
    </p:spTree>
    <p:extLst>
      <p:ext uri="{BB962C8B-B14F-4D97-AF65-F5344CB8AC3E}">
        <p14:creationId xmlns:p14="http://schemas.microsoft.com/office/powerpoint/2010/main" val="312676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10325100" cy="1096962"/>
          </a:xfrm>
        </p:spPr>
        <p:txBody>
          <a:bodyPr>
            <a:normAutofit/>
          </a:bodyPr>
          <a:lstStyle/>
          <a:p>
            <a:r>
              <a:rPr lang="en-US" sz="3600" dirty="0"/>
              <a:t>Top 10 Retailers in June [Revenue]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CBD172-6B3F-43E8-B591-17BBD5D04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900" y="1352551"/>
            <a:ext cx="10401300" cy="5076824"/>
          </a:xfrm>
        </p:spPr>
      </p:pic>
    </p:spTree>
    <p:extLst>
      <p:ext uri="{BB962C8B-B14F-4D97-AF65-F5344CB8AC3E}">
        <p14:creationId xmlns:p14="http://schemas.microsoft.com/office/powerpoint/2010/main" val="342048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10325100" cy="1096962"/>
          </a:xfrm>
        </p:spPr>
        <p:txBody>
          <a:bodyPr>
            <a:normAutofit/>
          </a:bodyPr>
          <a:lstStyle/>
          <a:p>
            <a:r>
              <a:rPr lang="en-US" sz="3600" dirty="0"/>
              <a:t>Total Monthly Sales [April - June]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6CCBD172-6B3F-43E8-B591-17BBD5D04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343607"/>
            <a:ext cx="10325100" cy="5038531"/>
          </a:xfrm>
        </p:spPr>
      </p:pic>
    </p:spTree>
    <p:extLst>
      <p:ext uri="{BB962C8B-B14F-4D97-AF65-F5344CB8AC3E}">
        <p14:creationId xmlns:p14="http://schemas.microsoft.com/office/powerpoint/2010/main" val="370394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FA6A93-E5D0-4659-82E8-850CB3F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3429000"/>
            <a:ext cx="12008498" cy="16841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7 – Calculate Days On Hands Per </a:t>
            </a:r>
            <a:r>
              <a:rPr lang="en-US" dirty="0" err="1"/>
              <a:t>sku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600" dirty="0"/>
              <a:t>Top 10 Day On Hand SKUs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73A96-235D-4356-A882-BD87802F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900" y="1464905"/>
            <a:ext cx="9980682" cy="5103845"/>
          </a:xfrm>
        </p:spPr>
      </p:pic>
    </p:spTree>
    <p:extLst>
      <p:ext uri="{BB962C8B-B14F-4D97-AF65-F5344CB8AC3E}">
        <p14:creationId xmlns:p14="http://schemas.microsoft.com/office/powerpoint/2010/main" val="349691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Alert For Out-Of-Stock SKUs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869D26-DF14-493A-99BA-7B9AFEFC9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34465"/>
              </p:ext>
            </p:extLst>
          </p:nvPr>
        </p:nvGraphicFramePr>
        <p:xfrm>
          <a:off x="1104899" y="1321779"/>
          <a:ext cx="9980682" cy="549960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990384533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322909206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4147643757"/>
                    </a:ext>
                  </a:extLst>
                </a:gridCol>
              </a:tblGrid>
              <a:tr h="32593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SKU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Stock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Days On Hand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1052699123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صابون جو كريمي مع اللوز - 125 جرام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1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471905414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حلوى </a:t>
                      </a:r>
                      <a:r>
                        <a:rPr lang="ar-EG" sz="1100" b="1" dirty="0" err="1">
                          <a:effectLst/>
                        </a:rPr>
                        <a:t>هولز</a:t>
                      </a:r>
                      <a:r>
                        <a:rPr lang="ar-EG" sz="1100" b="1" dirty="0">
                          <a:effectLst/>
                        </a:rPr>
                        <a:t> </a:t>
                      </a:r>
                      <a:r>
                        <a:rPr lang="ar-EG" sz="1100" b="1" dirty="0" err="1">
                          <a:effectLst/>
                        </a:rPr>
                        <a:t>مينتول</a:t>
                      </a:r>
                      <a:r>
                        <a:rPr lang="ar-EG" sz="1100" b="1" dirty="0">
                          <a:effectLst/>
                        </a:rPr>
                        <a:t> كبير 9 قطع - 5 جنية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1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2016523833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كارت فودافون - 4.25 جنية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2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787240696"/>
                  </a:ext>
                </a:extLst>
              </a:tr>
              <a:tr h="225530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 err="1">
                          <a:effectLst/>
                        </a:rPr>
                        <a:t>شاى</a:t>
                      </a:r>
                      <a:r>
                        <a:rPr lang="ar-EG" sz="1100" b="1" dirty="0">
                          <a:effectLst/>
                        </a:rPr>
                        <a:t> ليبتون أخضر بدون مرارة (عرض) - 25 فتلة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3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1917514557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كارت اتصالات - 25 جنية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1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2402041170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دقيق </a:t>
                      </a:r>
                      <a:r>
                        <a:rPr lang="ar-EG" sz="1100" b="1" dirty="0" err="1">
                          <a:effectLst/>
                        </a:rPr>
                        <a:t>الضحي</a:t>
                      </a:r>
                      <a:r>
                        <a:rPr lang="ar-EG" sz="1100" b="1" dirty="0">
                          <a:effectLst/>
                        </a:rPr>
                        <a:t> - 1 كيلو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34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1466799466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صابون لوكس عرض - 120 جرام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5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3744518851"/>
                  </a:ext>
                </a:extLst>
              </a:tr>
              <a:tr h="225530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صابون جو كريمي مع الصبار و الليمون - 125 جرام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1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2710411002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كارت فودافون - 100 جنية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2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3207683350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كارت فودافون - 50 جنية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4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3182521848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جبنة دومتي بلس بالزيتون - 500 جرام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5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2007661759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سائل اطباق بريل متكرر - 35 جرام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2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175046708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نسكافية بندق 3*1 ظرف (عرض) - 18 جرام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9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24759628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صابون ديتول جدد نشاطك - 60 جرام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3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3154513257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ذرة فيشار الضحى - 500 جرام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10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1955240334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كيك </a:t>
                      </a:r>
                      <a:r>
                        <a:rPr lang="ar-EG" sz="1100" b="1" dirty="0" err="1">
                          <a:effectLst/>
                        </a:rPr>
                        <a:t>دروو</a:t>
                      </a:r>
                      <a:r>
                        <a:rPr lang="ar-EG" sz="1100" b="1" dirty="0">
                          <a:effectLst/>
                        </a:rPr>
                        <a:t> زبده - 5 جنية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77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3361106425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مشروب طاقة </a:t>
                      </a:r>
                      <a:r>
                        <a:rPr lang="ar-EG" sz="1100" b="1" dirty="0" err="1">
                          <a:effectLst/>
                        </a:rPr>
                        <a:t>ستينج</a:t>
                      </a:r>
                      <a:r>
                        <a:rPr lang="ar-EG" sz="1100" b="1" dirty="0">
                          <a:effectLst/>
                        </a:rPr>
                        <a:t> زجاج - 275 مل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3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1251633948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عصير بيتي جوافة (بلاستيك) - 1 لتر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18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2760378658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 err="1">
                          <a:effectLst/>
                        </a:rPr>
                        <a:t>فيبا</a:t>
                      </a:r>
                      <a:r>
                        <a:rPr lang="ar-EG" sz="1100" b="1" dirty="0">
                          <a:effectLst/>
                        </a:rPr>
                        <a:t> ليمون +600 جرام هدية - 4 لتر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3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2316952423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 err="1">
                          <a:effectLst/>
                        </a:rPr>
                        <a:t>تاوتاو</a:t>
                      </a:r>
                      <a:r>
                        <a:rPr lang="ar-EG" sz="1100" b="1" dirty="0">
                          <a:effectLst/>
                        </a:rPr>
                        <a:t> كيك الحليب مغطي </a:t>
                      </a:r>
                      <a:r>
                        <a:rPr lang="ar-EG" sz="1100" b="1" dirty="0" err="1">
                          <a:effectLst/>
                        </a:rPr>
                        <a:t>بالشوكولاتةالبيضاء</a:t>
                      </a:r>
                      <a:r>
                        <a:rPr lang="ar-EG" sz="1100" b="1" dirty="0">
                          <a:effectLst/>
                        </a:rPr>
                        <a:t> - 2...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3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2161433283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لبن بيتي كامل الدسم - 1 لتر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12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3576175314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مرقة خضار فاين فودز 12 مكعب - 108 جرام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22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3420704994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لبن بيتي كامل الدسم (عرض) - 1 لتر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2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2359970158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كلور </a:t>
                      </a:r>
                      <a:r>
                        <a:rPr lang="ar-EG" sz="1100" b="1" dirty="0" err="1">
                          <a:effectLst/>
                        </a:rPr>
                        <a:t>كلوريل</a:t>
                      </a:r>
                      <a:r>
                        <a:rPr lang="ar-EG" sz="1100" b="1" dirty="0">
                          <a:effectLst/>
                        </a:rPr>
                        <a:t> - 1050 جرام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2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2647699040"/>
                  </a:ext>
                </a:extLst>
              </a:tr>
              <a:tr h="182173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مياه </a:t>
                      </a:r>
                      <a:r>
                        <a:rPr lang="ar-EG" sz="1100" b="1" dirty="0" err="1">
                          <a:effectLst/>
                        </a:rPr>
                        <a:t>اكوافينا</a:t>
                      </a:r>
                      <a:r>
                        <a:rPr lang="ar-EG" sz="1100" b="1" dirty="0">
                          <a:effectLst/>
                        </a:rPr>
                        <a:t> - 1.5 لتر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26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400390548"/>
                  </a:ext>
                </a:extLst>
              </a:tr>
              <a:tr h="225530">
                <a:tc>
                  <a:txBody>
                    <a:bodyPr/>
                    <a:lstStyle/>
                    <a:p>
                      <a:pPr algn="r" fontAlgn="ctr"/>
                      <a:r>
                        <a:rPr lang="ar-EG" sz="1100" b="1" dirty="0">
                          <a:effectLst/>
                        </a:rPr>
                        <a:t>شاي ليبتون اخضر بالنعناع (عرض) - 25 فتلة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1</a:t>
                      </a:r>
                    </a:p>
                  </a:txBody>
                  <a:tcPr marL="23446" marR="23446" marT="11723" marB="1172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0.0</a:t>
                      </a:r>
                    </a:p>
                  </a:txBody>
                  <a:tcPr marL="23446" marR="23446" marT="11723" marB="11723" anchor="ctr"/>
                </a:tc>
                <a:extLst>
                  <a:ext uri="{0D108BD9-81ED-4DB2-BD59-A6C34878D82A}">
                    <a16:rowId xmlns:a16="http://schemas.microsoft.com/office/drawing/2014/main" val="73146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78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FA6A93-E5D0-4659-82E8-850CB3F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3429000"/>
            <a:ext cx="12008498" cy="16841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8 – Calculating Number of stocks </a:t>
            </a:r>
            <a:br>
              <a:rPr lang="en-US" dirty="0"/>
            </a:br>
            <a:r>
              <a:rPr lang="en-US" dirty="0"/>
              <a:t>to be purchased</a:t>
            </a:r>
          </a:p>
        </p:txBody>
      </p:sp>
    </p:spTree>
    <p:extLst>
      <p:ext uri="{BB962C8B-B14F-4D97-AF65-F5344CB8AC3E}">
        <p14:creationId xmlns:p14="http://schemas.microsoft.com/office/powerpoint/2010/main" val="61295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10166480" cy="1096962"/>
          </a:xfrm>
        </p:spPr>
        <p:txBody>
          <a:bodyPr>
            <a:normAutofit/>
          </a:bodyPr>
          <a:lstStyle/>
          <a:p>
            <a:r>
              <a:rPr lang="en-US" sz="3200" dirty="0"/>
              <a:t>Purchase Need’s Per SKUs To Reach ( Days On Hold = 7 )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73A96-235D-4356-A882-BD87802F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900" y="1219815"/>
            <a:ext cx="9980681" cy="5519997"/>
          </a:xfrm>
        </p:spPr>
      </p:pic>
    </p:spTree>
    <p:extLst>
      <p:ext uri="{BB962C8B-B14F-4D97-AF65-F5344CB8AC3E}">
        <p14:creationId xmlns:p14="http://schemas.microsoft.com/office/powerpoint/2010/main" val="154578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FA6A93-E5D0-4659-82E8-850CB3F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3429000"/>
            <a:ext cx="12008498" cy="1684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 – Calculation of May retention rate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8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Rami Hani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May Retention Rate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0B090C0-9517-49B6-AD2C-5621293D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447800"/>
            <a:ext cx="9980681" cy="5334000"/>
          </a:xfr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Techniques to Improve The Retention 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ED9DCD-5A59-470A-B0C0-BCDFDCBA21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5569" y="1460235"/>
            <a:ext cx="99822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/>
              <a:t>Personalize a </a:t>
            </a:r>
            <a:r>
              <a:rPr lang="en-US" sz="2400" b="1" dirty="0"/>
              <a:t>profile for each retailer </a:t>
            </a:r>
            <a:r>
              <a:rPr lang="en-US" sz="2400" dirty="0"/>
              <a:t>to support his satisfaction with the service so he would come back again to use the application.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/>
              <a:t>Send </a:t>
            </a:r>
            <a:r>
              <a:rPr lang="en-US" sz="2400" b="1" dirty="0"/>
              <a:t>surveys </a:t>
            </a:r>
            <a:r>
              <a:rPr lang="en-US" sz="2400" dirty="0"/>
              <a:t>to learn more about your customers for improved personalization.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/>
              <a:t>Focusing on acquiring only </a:t>
            </a:r>
            <a:r>
              <a:rPr lang="en-US" sz="2400" b="1" dirty="0"/>
              <a:t>high-value customers</a:t>
            </a:r>
            <a:r>
              <a:rPr lang="en-US" sz="2400" dirty="0"/>
              <a:t>. 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b="1" dirty="0"/>
              <a:t>Retarget one-time buyers at the right time </a:t>
            </a:r>
            <a:r>
              <a:rPr lang="en-US" sz="2400" dirty="0"/>
              <a:t>to encourage a </a:t>
            </a:r>
            <a:br>
              <a:rPr lang="en-US" sz="2400" dirty="0"/>
            </a:br>
            <a:r>
              <a:rPr lang="en-US" sz="2400" dirty="0"/>
              <a:t>second sale.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/>
              <a:t>Try to achieve </a:t>
            </a:r>
            <a:r>
              <a:rPr lang="en-US" sz="2400" b="1" dirty="0"/>
              <a:t>Early Delivery </a:t>
            </a:r>
            <a:r>
              <a:rPr lang="en-US" sz="2400" dirty="0"/>
              <a:t>every time to increase retailer’s satisfaction.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b="1" dirty="0"/>
              <a:t>Trust </a:t>
            </a:r>
            <a:r>
              <a:rPr lang="en-US" sz="2400" dirty="0"/>
              <a:t>is the basis for good relationships, so the company must keep almost all high demand SKUs in stock to be available at any time when needed by retailers.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6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FA6A93-E5D0-4659-82E8-850CB3F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3429000"/>
            <a:ext cx="12008498" cy="16841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 – Growth metrics across districts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10996904" cy="1096962"/>
          </a:xfrm>
        </p:spPr>
        <p:txBody>
          <a:bodyPr>
            <a:normAutofit/>
          </a:bodyPr>
          <a:lstStyle/>
          <a:p>
            <a:r>
              <a:rPr lang="en-US" sz="3200" dirty="0"/>
              <a:t>1. Number of Orders Per District Growth Rate [ April – May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32A32-5224-4F5C-A5C9-54178C71611D}"/>
              </a:ext>
            </a:extLst>
          </p:cNvPr>
          <p:cNvSpPr txBox="1"/>
          <p:nvPr/>
        </p:nvSpPr>
        <p:spPr>
          <a:xfrm>
            <a:off x="1104900" y="6288023"/>
            <a:ext cx="1054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FAC28F36-0902-43B5-8F17-4341183D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"/>
          <a:stretch/>
        </p:blipFill>
        <p:spPr>
          <a:xfrm>
            <a:off x="1114231" y="1306287"/>
            <a:ext cx="9980682" cy="5379061"/>
          </a:xfrm>
        </p:spPr>
      </p:pic>
    </p:spTree>
    <p:extLst>
      <p:ext uri="{BB962C8B-B14F-4D97-AF65-F5344CB8AC3E}">
        <p14:creationId xmlns:p14="http://schemas.microsoft.com/office/powerpoint/2010/main" val="54317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76200"/>
            <a:ext cx="10679663" cy="1096962"/>
          </a:xfrm>
        </p:spPr>
        <p:txBody>
          <a:bodyPr>
            <a:normAutofit/>
          </a:bodyPr>
          <a:lstStyle/>
          <a:p>
            <a:r>
              <a:rPr lang="en-US" sz="3200" dirty="0"/>
              <a:t>2. Distinct Retailers Growth Rate Per District [ April – May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32A32-5224-4F5C-A5C9-54178C71611D}"/>
              </a:ext>
            </a:extLst>
          </p:cNvPr>
          <p:cNvSpPr txBox="1"/>
          <p:nvPr/>
        </p:nvSpPr>
        <p:spPr>
          <a:xfrm>
            <a:off x="1104900" y="6288023"/>
            <a:ext cx="1054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C28F36-0902-43B5-8F17-4341183D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" b="1"/>
          <a:stretch/>
        </p:blipFill>
        <p:spPr>
          <a:xfrm>
            <a:off x="1104900" y="1315616"/>
            <a:ext cx="9980682" cy="5341740"/>
          </a:xfrm>
        </p:spPr>
      </p:pic>
    </p:spTree>
    <p:extLst>
      <p:ext uri="{BB962C8B-B14F-4D97-AF65-F5344CB8AC3E}">
        <p14:creationId xmlns:p14="http://schemas.microsoft.com/office/powerpoint/2010/main" val="299697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237" y="76200"/>
            <a:ext cx="11230170" cy="1096962"/>
          </a:xfrm>
        </p:spPr>
        <p:txBody>
          <a:bodyPr>
            <a:normAutofit/>
          </a:bodyPr>
          <a:lstStyle/>
          <a:p>
            <a:r>
              <a:rPr lang="en-US" sz="3200" dirty="0"/>
              <a:t>3. Average Order Price Growth Rate Per District [ April – May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32A32-5224-4F5C-A5C9-54178C71611D}"/>
              </a:ext>
            </a:extLst>
          </p:cNvPr>
          <p:cNvSpPr txBox="1"/>
          <p:nvPr/>
        </p:nvSpPr>
        <p:spPr>
          <a:xfrm>
            <a:off x="1104900" y="6288023"/>
            <a:ext cx="1054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C28F36-0902-43B5-8F17-4341183D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 b="3305"/>
          <a:stretch/>
        </p:blipFill>
        <p:spPr>
          <a:xfrm>
            <a:off x="1104899" y="1343608"/>
            <a:ext cx="10194471" cy="5225143"/>
          </a:xfrm>
        </p:spPr>
      </p:pic>
    </p:spTree>
    <p:extLst>
      <p:ext uri="{BB962C8B-B14F-4D97-AF65-F5344CB8AC3E}">
        <p14:creationId xmlns:p14="http://schemas.microsoft.com/office/powerpoint/2010/main" val="253816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1057</TotalTime>
  <Words>1074</Words>
  <Application>Microsoft Office PowerPoint</Application>
  <PresentationFormat>Widescreen</PresentationFormat>
  <Paragraphs>147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Euphemia</vt:lpstr>
      <vt:lpstr>Plantagenet Cherokee</vt:lpstr>
      <vt:lpstr>Wingdings</vt:lpstr>
      <vt:lpstr>Academic Literature 16x9</vt:lpstr>
      <vt:lpstr>Maxab  Market place case study</vt:lpstr>
      <vt:lpstr>CASE STUDY MAIN TASKS</vt:lpstr>
      <vt:lpstr>1 – Calculation of May retention rate </vt:lpstr>
      <vt:lpstr>May Retention Rate</vt:lpstr>
      <vt:lpstr>Techniques to Improve The Retention Rate</vt:lpstr>
      <vt:lpstr>2 – Growth metrics across districts </vt:lpstr>
      <vt:lpstr>1. Number of Orders Per District Growth Rate [ April – May ]</vt:lpstr>
      <vt:lpstr>2. Distinct Retailers Growth Rate Per District [ April – May ]</vt:lpstr>
      <vt:lpstr>3. Average Order Price Growth Rate Per District [ April – May ]</vt:lpstr>
      <vt:lpstr>4. Total Revenue Growth Rate Per District [ April – May ]</vt:lpstr>
      <vt:lpstr>5. Top 5 Districts in Terms of Revenue Growth [ April – May ]</vt:lpstr>
      <vt:lpstr>6. Least 5 Districts in Terms of Revenue Growth [ April – May]</vt:lpstr>
      <vt:lpstr>Comments On Capitalizing and Shutting Down Districts</vt:lpstr>
      <vt:lpstr>3 – Burn Rate Calculation [April - May] </vt:lpstr>
      <vt:lpstr>8. Total Monthly Burn Rate [ April – May]</vt:lpstr>
      <vt:lpstr>Techniques To Decrease The Monthly Burn Rate</vt:lpstr>
      <vt:lpstr>4 – Weekly percentage contribution of each channel in April &amp; may</vt:lpstr>
      <vt:lpstr>Weekly Contribution of different Channels [ April – May]</vt:lpstr>
      <vt:lpstr>5 – Application Vs Tele sales users' percentage in May</vt:lpstr>
      <vt:lpstr>App Users Vs TeleSales Users Percentage [ May ]</vt:lpstr>
      <vt:lpstr>Techniques To Increase Application Users Percentage</vt:lpstr>
      <vt:lpstr>6 – projection of total sales orders and total revenues For June </vt:lpstr>
      <vt:lpstr>Top 10 Retailers in June [Revenue]</vt:lpstr>
      <vt:lpstr>Total Monthly Sales [April - June]</vt:lpstr>
      <vt:lpstr>7 – Calculate Days On Hands Per sku</vt:lpstr>
      <vt:lpstr>Top 10 Day On Hand SKUs</vt:lpstr>
      <vt:lpstr>Alert For Out-Of-Stock SKUs</vt:lpstr>
      <vt:lpstr>8 – Calculating Number of stocks  to be purchased</vt:lpstr>
      <vt:lpstr>Purchase Need’s Per SKUs To Reach ( Days On Hold = 7 )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Maxab  Market place case study</dc:title>
  <dc:creator>Rami Hani</dc:creator>
  <cp:lastModifiedBy>رامى هانى فرانسوا</cp:lastModifiedBy>
  <cp:revision>90</cp:revision>
  <dcterms:created xsi:type="dcterms:W3CDTF">2022-04-18T11:20:16Z</dcterms:created>
  <dcterms:modified xsi:type="dcterms:W3CDTF">2022-09-19T19:45:38Z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