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6" r:id="rId2"/>
    <p:sldId id="264" r:id="rId3"/>
    <p:sldId id="265" r:id="rId4"/>
    <p:sldId id="266" r:id="rId5"/>
    <p:sldId id="267" r:id="rId6"/>
    <p:sldId id="270" r:id="rId7"/>
    <p:sldId id="268" r:id="rId8"/>
    <p:sldId id="271" r:id="rId9"/>
    <p:sldId id="272" r:id="rId10"/>
    <p:sldId id="275" r:id="rId11"/>
    <p:sldId id="276" r:id="rId12"/>
    <p:sldId id="277" r:id="rId13"/>
    <p:sldId id="273" r:id="rId14"/>
    <p:sldId id="274" r:id="rId15"/>
    <p:sldId id="278" r:id="rId16"/>
    <p:sldId id="259" r:id="rId17"/>
    <p:sldId id="260" r:id="rId18"/>
    <p:sldId id="261" r:id="rId19"/>
    <p:sldId id="262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2"/>
    <p:restoredTop sz="94560"/>
  </p:normalViewPr>
  <p:slideViewPr>
    <p:cSldViewPr snapToGrid="0" snapToObjects="1">
      <p:cViewPr varScale="1">
        <p:scale>
          <a:sx n="88" d="100"/>
          <a:sy n="88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7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Mountain Resort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29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77114" cy="4351338"/>
          </a:xfrm>
        </p:spPr>
        <p:txBody>
          <a:bodyPr/>
          <a:lstStyle/>
          <a:p>
            <a:r>
              <a:rPr lang="en-US" dirty="0" err="1" smtClean="0"/>
              <a:t>fastQuads</a:t>
            </a:r>
            <a:r>
              <a:rPr lang="en-US" dirty="0" smtClean="0"/>
              <a:t>, Runs, </a:t>
            </a:r>
            <a:r>
              <a:rPr lang="en-US" dirty="0" err="1" smtClean="0"/>
              <a:t>tota_chairs</a:t>
            </a:r>
            <a:r>
              <a:rPr lang="en-US" dirty="0" smtClean="0"/>
              <a:t>, and Snow </a:t>
            </a:r>
            <a:r>
              <a:rPr lang="en-US" dirty="0" err="1" smtClean="0"/>
              <a:t>Making_ac</a:t>
            </a:r>
            <a:r>
              <a:rPr lang="en-US" dirty="0" smtClean="0"/>
              <a:t> are strongly correlated with </a:t>
            </a:r>
            <a:r>
              <a:rPr lang="en-US" dirty="0" err="1" smtClean="0"/>
              <a:t>AdultWeekend</a:t>
            </a:r>
            <a:endParaRPr lang="en-US" dirty="0" smtClean="0"/>
          </a:p>
          <a:p>
            <a:r>
              <a:rPr lang="en-US" dirty="0" err="1" smtClean="0"/>
              <a:t>Resort_night_skiing_state_ratio</a:t>
            </a:r>
            <a:r>
              <a:rPr lang="en-US" dirty="0" smtClean="0"/>
              <a:t> correlated with </a:t>
            </a:r>
            <a:r>
              <a:rPr lang="en-US" dirty="0" err="1" smtClean="0"/>
              <a:t>AdultWeekend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580" y="1450469"/>
            <a:ext cx="5722051" cy="524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32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14257" cy="4351338"/>
          </a:xfrm>
        </p:spPr>
        <p:txBody>
          <a:bodyPr/>
          <a:lstStyle/>
          <a:p>
            <a:r>
              <a:rPr lang="en-US" dirty="0" smtClean="0"/>
              <a:t>Scatter plots of features vs ticket price matches the correlation matrix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457" y="1284768"/>
            <a:ext cx="5357326" cy="527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63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and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70/30 train/test split</a:t>
            </a:r>
          </a:p>
          <a:p>
            <a:r>
              <a:rPr lang="en-US" dirty="0" smtClean="0"/>
              <a:t>Impute missing data with mean or median</a:t>
            </a:r>
          </a:p>
          <a:p>
            <a:r>
              <a:rPr lang="en-US" dirty="0" smtClean="0"/>
              <a:t>Scale data around 0 using a standard scaler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1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Modeling: Linear Regression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k best features</a:t>
            </a:r>
          </a:p>
          <a:p>
            <a:r>
              <a:rPr lang="en-US" dirty="0" smtClean="0"/>
              <a:t>R-squared score on train data: 0.72</a:t>
            </a:r>
          </a:p>
          <a:p>
            <a:r>
              <a:rPr lang="en-US" dirty="0" smtClean="0"/>
              <a:t>R-squared score on test data: 0.638</a:t>
            </a:r>
          </a:p>
          <a:p>
            <a:r>
              <a:rPr lang="en-US" dirty="0" smtClean="0"/>
              <a:t>MAE on train data: 9.21</a:t>
            </a:r>
          </a:p>
          <a:p>
            <a:r>
              <a:rPr lang="en-US" dirty="0" smtClean="0"/>
              <a:t>MAE on test data: 10.49</a:t>
            </a:r>
          </a:p>
          <a:p>
            <a:r>
              <a:rPr lang="en-US" dirty="0" smtClean="0"/>
              <a:t>CV score mean: 0.633</a:t>
            </a:r>
          </a:p>
          <a:p>
            <a:r>
              <a:rPr lang="en-US" dirty="0" smtClean="0"/>
              <a:t>CV score standard deviation: 0.095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51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Modeling: Random Forest </a:t>
            </a:r>
            <a:r>
              <a:rPr lang="en-US" dirty="0" err="1" smtClean="0"/>
              <a:t>Regressor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35286" cy="4351338"/>
          </a:xfrm>
        </p:spPr>
        <p:txBody>
          <a:bodyPr/>
          <a:lstStyle/>
          <a:p>
            <a:r>
              <a:rPr lang="en-US" dirty="0"/>
              <a:t>CV score mean: </a:t>
            </a:r>
            <a:r>
              <a:rPr lang="en-US" dirty="0" smtClean="0"/>
              <a:t>0.713</a:t>
            </a:r>
            <a:endParaRPr lang="en-US" dirty="0"/>
          </a:p>
          <a:p>
            <a:r>
              <a:rPr lang="en-US" dirty="0"/>
              <a:t>CV score standard deviation: </a:t>
            </a:r>
            <a:r>
              <a:rPr lang="en-US" dirty="0" smtClean="0"/>
              <a:t>0.071</a:t>
            </a:r>
          </a:p>
          <a:p>
            <a:r>
              <a:rPr lang="en-US" dirty="0" smtClean="0"/>
              <a:t>Runs and </a:t>
            </a:r>
            <a:r>
              <a:rPr lang="en-US" dirty="0" err="1" smtClean="0"/>
              <a:t>fastQuads</a:t>
            </a:r>
            <a:r>
              <a:rPr lang="en-US" dirty="0" smtClean="0"/>
              <a:t> are most important features</a:t>
            </a:r>
          </a:p>
          <a:p>
            <a:r>
              <a:rPr lang="en-US" dirty="0" smtClean="0"/>
              <a:t>Snow </a:t>
            </a:r>
            <a:r>
              <a:rPr lang="en-US" dirty="0" err="1" smtClean="0"/>
              <a:t>Making_ac</a:t>
            </a:r>
            <a:r>
              <a:rPr lang="en-US" dirty="0" smtClean="0"/>
              <a:t> and </a:t>
            </a:r>
            <a:r>
              <a:rPr lang="en-US" dirty="0" err="1" smtClean="0"/>
              <a:t>vertical_drop</a:t>
            </a:r>
            <a:r>
              <a:rPr lang="en-US" dirty="0" smtClean="0"/>
              <a:t> also important</a:t>
            </a:r>
          </a:p>
          <a:p>
            <a:r>
              <a:rPr lang="en-US" dirty="0" smtClean="0"/>
              <a:t>Better model than linear regression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862" y="1329872"/>
            <a:ext cx="6211543" cy="505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93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90143" cy="4351338"/>
          </a:xfrm>
        </p:spPr>
        <p:txBody>
          <a:bodyPr/>
          <a:lstStyle/>
          <a:p>
            <a:r>
              <a:rPr lang="en-US" dirty="0" err="1" smtClean="0"/>
              <a:t>Cv</a:t>
            </a:r>
            <a:r>
              <a:rPr lang="en-US" dirty="0" smtClean="0"/>
              <a:t> scores level off by around 40-50 samples indicating there is sufficient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456" y="1574800"/>
            <a:ext cx="6333309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63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894"/>
          </a:xfrm>
        </p:spPr>
        <p:txBody>
          <a:bodyPr/>
          <a:lstStyle/>
          <a:p>
            <a:r>
              <a:rPr lang="en-US" dirty="0" smtClean="0"/>
              <a:t>Modeling Results: Scenario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812"/>
            <a:ext cx="3827431" cy="402505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Close up to 10 of the least used runs</a:t>
            </a:r>
          </a:p>
          <a:p>
            <a:endParaRPr lang="en-US" dirty="0"/>
          </a:p>
          <a:p>
            <a:r>
              <a:rPr lang="en-US" dirty="0" smtClean="0"/>
              <a:t>Closing one run makes no difference</a:t>
            </a:r>
          </a:p>
          <a:p>
            <a:r>
              <a:rPr lang="en-US" dirty="0" smtClean="0"/>
              <a:t>Closing 2 and 3 runs reduces support for ticket price</a:t>
            </a:r>
          </a:p>
          <a:p>
            <a:r>
              <a:rPr lang="en-US" dirty="0" smtClean="0"/>
              <a:t>Closing 4 or 5 runs produces the same loss in revenue as closing 3 runs</a:t>
            </a:r>
          </a:p>
          <a:p>
            <a:r>
              <a:rPr lang="en-US" dirty="0" smtClean="0"/>
              <a:t>Closing 6 or more runs leads to large drop in ticket price and revenue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07" y="1790699"/>
            <a:ext cx="7328247" cy="383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01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Results: Scenario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run, increase the vertical drop by 150ft, and install a new chairlift</a:t>
            </a:r>
          </a:p>
          <a:p>
            <a:endParaRPr lang="en-US" dirty="0"/>
          </a:p>
          <a:p>
            <a:r>
              <a:rPr lang="en-US" dirty="0" smtClean="0"/>
              <a:t>Increases support for an increase of ticket price by $161</a:t>
            </a:r>
          </a:p>
          <a:p>
            <a:r>
              <a:rPr lang="en-US" dirty="0" smtClean="0"/>
              <a:t>Over the season, this is expected to amount to $2,815,217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733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Results: Scenario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run, increase the vertical drop by 150ft, </a:t>
            </a:r>
            <a:r>
              <a:rPr lang="en-US" dirty="0" smtClean="0"/>
              <a:t>install </a:t>
            </a:r>
            <a:r>
              <a:rPr lang="en-US" dirty="0"/>
              <a:t>a new </a:t>
            </a:r>
            <a:r>
              <a:rPr lang="en-US" dirty="0" smtClean="0"/>
              <a:t>chairlift, and add 2 acres of snow making</a:t>
            </a:r>
          </a:p>
          <a:p>
            <a:endParaRPr lang="en-US" dirty="0"/>
          </a:p>
          <a:p>
            <a:r>
              <a:rPr lang="en-US" dirty="0" smtClean="0"/>
              <a:t>This scenario gives the exact same results as scenario 2</a:t>
            </a:r>
          </a:p>
          <a:p>
            <a:r>
              <a:rPr lang="en-US" dirty="0"/>
              <a:t>Increases support for an increase of ticket price by $161</a:t>
            </a:r>
          </a:p>
          <a:p>
            <a:r>
              <a:rPr lang="en-US" dirty="0"/>
              <a:t>Over the season, this is expected to amount to $2,815,217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21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Results: Scenario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the longest run by 0.2 miles and guarantee its snow coverage by adding 4 acres of snow making capability.</a:t>
            </a:r>
          </a:p>
          <a:p>
            <a:endParaRPr lang="en-US" dirty="0"/>
          </a:p>
          <a:p>
            <a:r>
              <a:rPr lang="en-US" dirty="0" smtClean="0"/>
              <a:t>This scenario resulted in making no difference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1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opportunities exist for Big Mountain to recoup the increased operational cost of $1.54 million over the next year through modification of pricing or optimization of importance of their facilities?</a:t>
            </a:r>
          </a:p>
          <a:p>
            <a:r>
              <a:rPr lang="en-US" dirty="0"/>
              <a:t>Big Mountain Resort currently charges a premium weekend pass of $81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6453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Scenario 2 yields the best results</a:t>
            </a:r>
          </a:p>
          <a:p>
            <a:pPr lvl="1"/>
            <a:r>
              <a:rPr lang="en-US" dirty="0" smtClean="0"/>
              <a:t>It will allow for an increase in price that will cover the seasonal operational cost of adding the new chairlift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machine learning model to predict the price Big Mountain should charge depending on their place in the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8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26 descriptive features of 328 unique ski resorts</a:t>
            </a:r>
          </a:p>
          <a:p>
            <a:pPr lvl="1"/>
            <a:r>
              <a:rPr lang="en-US" dirty="0" smtClean="0"/>
              <a:t>Name, region, state, summit elevation, vertical drop, trams, fast sixes, longest run etc.</a:t>
            </a:r>
          </a:p>
          <a:p>
            <a:r>
              <a:rPr lang="en-US" dirty="0" smtClean="0"/>
              <a:t>Target features: </a:t>
            </a:r>
            <a:r>
              <a:rPr lang="en-US" dirty="0" err="1" smtClean="0"/>
              <a:t>AdultWeekday</a:t>
            </a:r>
            <a:r>
              <a:rPr lang="en-US" dirty="0" smtClean="0"/>
              <a:t>, </a:t>
            </a:r>
            <a:r>
              <a:rPr lang="en-US" dirty="0" err="1" smtClean="0"/>
              <a:t>AdultWeekend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88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AdultWeekend</a:t>
            </a:r>
            <a:r>
              <a:rPr lang="en-US" dirty="0" smtClean="0"/>
              <a:t> is right- skewed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714" y="2438400"/>
            <a:ext cx="7465068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4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20886" cy="4351338"/>
          </a:xfrm>
        </p:spPr>
        <p:txBody>
          <a:bodyPr/>
          <a:lstStyle/>
          <a:p>
            <a:r>
              <a:rPr lang="en-US" dirty="0" smtClean="0"/>
              <a:t>New York and Michigan are the states and regions with the most ski resorts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499" y="1690688"/>
            <a:ext cx="698860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5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02943" cy="4351338"/>
          </a:xfrm>
        </p:spPr>
        <p:txBody>
          <a:bodyPr/>
          <a:lstStyle/>
          <a:p>
            <a:r>
              <a:rPr lang="en-US" dirty="0" smtClean="0"/>
              <a:t>Utah, Colorado and Vermont have the highest average ticket prices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43" y="1383609"/>
            <a:ext cx="5719106" cy="523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1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88543" cy="4351338"/>
          </a:xfrm>
        </p:spPr>
        <p:txBody>
          <a:bodyPr/>
          <a:lstStyle/>
          <a:p>
            <a:r>
              <a:rPr lang="en-US" dirty="0" smtClean="0"/>
              <a:t>First two components account for over 75% of the variance</a:t>
            </a:r>
          </a:p>
          <a:p>
            <a:r>
              <a:rPr lang="en-US" dirty="0" smtClean="0"/>
              <a:t>First four components account for over 95% of the variance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737" y="1825625"/>
            <a:ext cx="6173930" cy="399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4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38486" cy="4351338"/>
          </a:xfrm>
        </p:spPr>
        <p:txBody>
          <a:bodyPr/>
          <a:lstStyle/>
          <a:p>
            <a:r>
              <a:rPr lang="en-US" dirty="0" smtClean="0"/>
              <a:t>No clear pattern with distribution of states with the first two components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686" y="1271275"/>
            <a:ext cx="5858138" cy="490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32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559</Words>
  <Application>Microsoft Macintosh PowerPoint</Application>
  <PresentationFormat>Widescreen</PresentationFormat>
  <Paragraphs>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Arial</vt:lpstr>
      <vt:lpstr>Office Theme</vt:lpstr>
      <vt:lpstr>Big Mountain Resort Data Science</vt:lpstr>
      <vt:lpstr>Introduction</vt:lpstr>
      <vt:lpstr>Objective</vt:lpstr>
      <vt:lpstr>Data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Preprocessing and Training</vt:lpstr>
      <vt:lpstr>Modeling: Linear Regression Model</vt:lpstr>
      <vt:lpstr>Modeling: Random Forest Regressor</vt:lpstr>
      <vt:lpstr>Evaluation</vt:lpstr>
      <vt:lpstr>Modeling Results: Scenario 1</vt:lpstr>
      <vt:lpstr>Modeling Results: Scenario 2</vt:lpstr>
      <vt:lpstr>Modeling Results: Scenario 3</vt:lpstr>
      <vt:lpstr>Modeling Results: Scenario 4</vt:lpstr>
      <vt:lpstr>Conclusion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Data Science</dc:title>
  <dc:creator>Ramiro Jauregui</dc:creator>
  <cp:lastModifiedBy>Ramiro Jauregui</cp:lastModifiedBy>
  <cp:revision>16</cp:revision>
  <dcterms:created xsi:type="dcterms:W3CDTF">2022-07-01T18:18:00Z</dcterms:created>
  <dcterms:modified xsi:type="dcterms:W3CDTF">2023-02-15T04:50:41Z</dcterms:modified>
</cp:coreProperties>
</file>