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3"/>
  </p:notesMasterIdLst>
  <p:sldIdLst>
    <p:sldId id="293" r:id="rId2"/>
    <p:sldId id="294" r:id="rId3"/>
    <p:sldId id="292" r:id="rId4"/>
    <p:sldId id="281" r:id="rId5"/>
    <p:sldId id="286" r:id="rId6"/>
    <p:sldId id="285" r:id="rId7"/>
    <p:sldId id="284" r:id="rId8"/>
    <p:sldId id="288" r:id="rId9"/>
    <p:sldId id="289" r:id="rId10"/>
    <p:sldId id="295" r:id="rId11"/>
    <p:sldId id="29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100"/>
    <a:srgbClr val="B70B05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5"/>
    <p:restoredTop sz="94950" autoAdjust="0"/>
  </p:normalViewPr>
  <p:slideViewPr>
    <p:cSldViewPr snapToGrid="0" snapToObjects="1">
      <p:cViewPr>
        <p:scale>
          <a:sx n="99" d="100"/>
          <a:sy n="99" d="100"/>
        </p:scale>
        <p:origin x="64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DE6D-82B7-40C5-A1B2-F0DCBE87C71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3AF43-98AA-4017-9323-CB3DFCC399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E1FECF-AC26-4781-AC0F-129EF1043770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E1FECF-AC26-4781-AC0F-129EF1043770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86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E1FECF-AC26-4781-AC0F-129EF1043770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082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E1FECF-AC26-4781-AC0F-129EF1043770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309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B60D-84BE-C048-AC82-10050032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09A33-D98D-FC40-9A6B-E7E5AE1B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A99C-F295-C440-AFC9-805A001A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20FD3-FFF4-6042-8B2E-AD2A230D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1CEB1-F3FB-8C44-AADF-81C3E01E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C64538FC-3BC5-F04E-A437-86F3DC2A67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09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FA3E-034D-294E-B924-3B9ACC3D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1BBAE-785D-074B-B83F-ED9E2EBC7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EC6A-A5F6-C147-8F65-4A0D05A0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06A16-2D8F-1B48-B3CA-CC7E2BBC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5AD3B-9B23-3E41-B028-DD4D8E45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15D93EEA-0D3A-43E6-ADA7-82C586AF5A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5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84845-EC63-8548-BEA6-84C999CD7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30FCD-58D8-DA41-BE44-26E58C28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752E-59B7-ED44-BAB1-40C8AC36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5E20-3D1C-1F40-A9DE-304E2234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A4A-E60C-344C-85AC-5568B285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06DF4821-80BC-4056-9FC4-CBF059FC2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00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65ED-9144-B940-8C8B-C7FC3369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2E97-FEDC-C448-B161-39BFFCA8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77FC-8000-F14C-B85F-47B80097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F227-94FF-EC43-BCF8-B51EF326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CA13-7F7D-C949-9658-FC9A8600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29BEDD46-398C-D140-AC71-6E84B54B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9" y="99814"/>
            <a:ext cx="1633674" cy="8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BEEC-1C1E-FF45-A484-9C08EB10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C320-6D09-CC48-8A39-000719332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48C77-CE1A-6443-8DC3-77B0526A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57E0-BA1E-5247-9ACD-6E781E33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1855-9033-C74C-813D-207130DD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AE95-013C-C441-ADE7-765465DB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9A6D-9996-214E-B669-A27812A05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EB087-3F0D-D34F-8AA1-BFFF138ED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5AA7B-C0CE-CC49-A3E4-2B1791A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F2D6E-7A44-664D-AAAC-0E9AAF7B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7DE24-CD10-114E-B24A-F3265713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5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7347-A8E8-1441-8560-1185CE97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ECCFE-3116-3248-AADF-8C04DAB22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0AD7-E289-BD40-97FF-77E30725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999DA-00C0-8C44-A595-D2EB5228C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D9792-2742-D442-B88C-934FA2A6F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26966-D6AF-F64A-A66C-0697865A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EC285-7EEC-5F45-9F3C-E9D346BE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829CE-9165-F345-A348-111E740B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4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CD4A-8E32-564C-AEDE-E4D01D40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E10E7-3536-5B42-8822-C7B7E63F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60959-AE10-A646-BD84-4D48650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3846E-D805-6047-8BA1-72832152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6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DF78249F-C68C-44D4-9477-0C25AF37CC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17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602FD-D2DC-7C4C-9B79-8D514BB0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21019-3ABE-E349-8C89-66AA4E98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9BBD-36E7-104A-A601-A4C5BAA2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5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866D8123-B86D-4AF2-A36B-6883FA74C0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59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256C-7815-704D-B6A3-BFB934DE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7472-EA36-CA4D-A727-DF00E83D2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4C05A-FC12-DA4B-B972-A32F3CE1B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EC0C8-51E0-8C48-9349-80B25D9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964E-9558-CD45-B73F-04F1E78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11B19-65C1-7142-A3DD-9B21018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791D8C7F-18C9-4672-A395-BF381221C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8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D0D5-6AE6-F94E-BA78-B407069F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D848A-6BB6-1745-B8F0-E3C78B5F4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E0407-0A74-4C48-858F-36A21905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F92D-FB5D-AA4E-90CD-8E06F81E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365E5-4567-EE4B-B3E5-12632B2D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C66EC-E3F4-E54E-B101-19844C5B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14CCD7DE-381B-4D0B-8C2A-11E253F9D1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44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8A2CF-0778-1F44-85E8-9F459EFB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4759-6ED5-8C40-80AE-6F1BE87C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B573-1999-D94F-9F28-8E55A341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4C59-76CB-C94F-A5C1-531F66C7C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31A31-EBFA-B247-8DE8-931AEDE7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32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9E6E03-C5F6-E5C0-3C1E-7C50B434B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DURAK</a:t>
            </a:r>
          </a:p>
        </p:txBody>
      </p:sp>
      <p:pic>
        <p:nvPicPr>
          <p:cNvPr id="10" name="Grafik 9" descr="Ein Bild, das Kartenspiel enthält.&#10;&#10;Automatisch generierte Beschreibung">
            <a:extLst>
              <a:ext uri="{FF2B5EF4-FFF2-40B4-BE49-F238E27FC236}">
                <a16:creationId xmlns:a16="http://schemas.microsoft.com/office/drawing/2014/main" id="{ED710513-8AA0-66C2-DE95-7315C9068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9" r="-1" b="5483"/>
          <a:stretch/>
        </p:blipFill>
        <p:spPr>
          <a:xfrm rot="21600000">
            <a:off x="4956958" y="643466"/>
            <a:ext cx="6421415" cy="556873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1E259AC-EA41-82BD-C1E2-6874ECBD20BC}"/>
              </a:ext>
            </a:extLst>
          </p:cNvPr>
          <p:cNvSpPr txBox="1"/>
          <p:nvPr/>
        </p:nvSpPr>
        <p:spPr>
          <a:xfrm>
            <a:off x="717422" y="5643012"/>
            <a:ext cx="352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von Oliver P., Stefan M. und Rami K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4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132AC1-B95D-B31A-8CF8-71612FFD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spc="-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Klassendiagramm</a:t>
            </a: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D5B2804-FD04-7824-45DF-C4800F10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04" y="0"/>
            <a:ext cx="792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132AC1-B95D-B31A-8CF8-71612FFD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Sequenzdiagramm</a:t>
            </a: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65D4CB7-3123-5B2F-4C8A-466FB596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405" y="0"/>
            <a:ext cx="7668595" cy="70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289A4-700A-675B-8547-196DDEEE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spc="-1" dirty="0">
                <a:solidFill>
                  <a:srgbClr val="808080"/>
                </a:solidFill>
                <a:latin typeface="Arial"/>
              </a:rPr>
              <a:t>Was ist DURAK?</a:t>
            </a:r>
            <a:endParaRPr lang="de-DE" dirty="0"/>
          </a:p>
        </p:txBody>
      </p:sp>
      <p:pic>
        <p:nvPicPr>
          <p:cNvPr id="4" name="Grafik 3" descr="Ein Bild, das Kartenspiel enthält.&#10;&#10;Automatisch generierte Beschreibung">
            <a:extLst>
              <a:ext uri="{FF2B5EF4-FFF2-40B4-BE49-F238E27FC236}">
                <a16:creationId xmlns:a16="http://schemas.microsoft.com/office/drawing/2014/main" id="{5CB5D221-526C-7EBA-E9AD-FA3A2E73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9" r="-1" b="5483"/>
          <a:stretch/>
        </p:blipFill>
        <p:spPr>
          <a:xfrm rot="21600000">
            <a:off x="4454884" y="2002867"/>
            <a:ext cx="3496552" cy="303225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683836-6EC5-31C4-E1C9-3EAEF21C7C25}"/>
              </a:ext>
            </a:extLst>
          </p:cNvPr>
          <p:cNvSpPr txBox="1"/>
          <p:nvPr/>
        </p:nvSpPr>
        <p:spPr>
          <a:xfrm>
            <a:off x="4869269" y="1633536"/>
            <a:ext cx="2738314" cy="369332"/>
          </a:xfrm>
          <a:custGeom>
            <a:avLst/>
            <a:gdLst>
              <a:gd name="connsiteX0" fmla="*/ 0 w 2738314"/>
              <a:gd name="connsiteY0" fmla="*/ 0 h 369332"/>
              <a:gd name="connsiteX1" fmla="*/ 657195 w 2738314"/>
              <a:gd name="connsiteY1" fmla="*/ 0 h 369332"/>
              <a:gd name="connsiteX2" fmla="*/ 1259624 w 2738314"/>
              <a:gd name="connsiteY2" fmla="*/ 0 h 369332"/>
              <a:gd name="connsiteX3" fmla="*/ 1998969 w 2738314"/>
              <a:gd name="connsiteY3" fmla="*/ 0 h 369332"/>
              <a:gd name="connsiteX4" fmla="*/ 2738314 w 2738314"/>
              <a:gd name="connsiteY4" fmla="*/ 0 h 369332"/>
              <a:gd name="connsiteX5" fmla="*/ 2738314 w 2738314"/>
              <a:gd name="connsiteY5" fmla="*/ 369332 h 369332"/>
              <a:gd name="connsiteX6" fmla="*/ 2108502 w 2738314"/>
              <a:gd name="connsiteY6" fmla="*/ 369332 h 369332"/>
              <a:gd name="connsiteX7" fmla="*/ 1478690 w 2738314"/>
              <a:gd name="connsiteY7" fmla="*/ 369332 h 369332"/>
              <a:gd name="connsiteX8" fmla="*/ 739345 w 2738314"/>
              <a:gd name="connsiteY8" fmla="*/ 369332 h 369332"/>
              <a:gd name="connsiteX9" fmla="*/ 0 w 2738314"/>
              <a:gd name="connsiteY9" fmla="*/ 369332 h 369332"/>
              <a:gd name="connsiteX10" fmla="*/ 0 w 2738314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8314" h="369332" extrusionOk="0">
                <a:moveTo>
                  <a:pt x="0" y="0"/>
                </a:moveTo>
                <a:cubicBezTo>
                  <a:pt x="254768" y="16138"/>
                  <a:pt x="389434" y="9057"/>
                  <a:pt x="657195" y="0"/>
                </a:cubicBezTo>
                <a:cubicBezTo>
                  <a:pt x="924957" y="-9057"/>
                  <a:pt x="1098965" y="-22326"/>
                  <a:pt x="1259624" y="0"/>
                </a:cubicBezTo>
                <a:cubicBezTo>
                  <a:pt x="1420283" y="22326"/>
                  <a:pt x="1671842" y="-917"/>
                  <a:pt x="1998969" y="0"/>
                </a:cubicBezTo>
                <a:cubicBezTo>
                  <a:pt x="2326096" y="917"/>
                  <a:pt x="2532919" y="6278"/>
                  <a:pt x="2738314" y="0"/>
                </a:cubicBezTo>
                <a:cubicBezTo>
                  <a:pt x="2755420" y="91456"/>
                  <a:pt x="2756473" y="211595"/>
                  <a:pt x="2738314" y="369332"/>
                </a:cubicBezTo>
                <a:cubicBezTo>
                  <a:pt x="2475062" y="363081"/>
                  <a:pt x="2306838" y="396424"/>
                  <a:pt x="2108502" y="369332"/>
                </a:cubicBezTo>
                <a:cubicBezTo>
                  <a:pt x="1910166" y="342240"/>
                  <a:pt x="1737451" y="384418"/>
                  <a:pt x="1478690" y="369332"/>
                </a:cubicBezTo>
                <a:cubicBezTo>
                  <a:pt x="1219929" y="354246"/>
                  <a:pt x="907304" y="353556"/>
                  <a:pt x="739345" y="369332"/>
                </a:cubicBezTo>
                <a:cubicBezTo>
                  <a:pt x="571386" y="385108"/>
                  <a:pt x="161422" y="342883"/>
                  <a:pt x="0" y="369332"/>
                </a:cubicBezTo>
                <a:cubicBezTo>
                  <a:pt x="11387" y="231265"/>
                  <a:pt x="-12011" y="17578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de-DE" dirty="0"/>
              <a:t>36-Karten-Deck        6 - Ass</a:t>
            </a:r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B08B722E-35DC-29DE-F5E6-31EFD1887209}"/>
              </a:ext>
            </a:extLst>
          </p:cNvPr>
          <p:cNvSpPr/>
          <p:nvPr/>
        </p:nvSpPr>
        <p:spPr>
          <a:xfrm>
            <a:off x="6486530" y="1743192"/>
            <a:ext cx="250031" cy="150019"/>
          </a:xfrm>
          <a:prstGeom prst="rightArrow">
            <a:avLst/>
          </a:prstGeom>
          <a:solidFill>
            <a:schemeClr val="tx1"/>
          </a:solidFill>
          <a:ln>
            <a:solidFill>
              <a:srgbClr val="D30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831D73-59C9-CA95-B23F-5A4D1744E1CE}"/>
              </a:ext>
            </a:extLst>
          </p:cNvPr>
          <p:cNvSpPr txBox="1"/>
          <p:nvPr/>
        </p:nvSpPr>
        <p:spPr>
          <a:xfrm>
            <a:off x="7850984" y="2201902"/>
            <a:ext cx="1507331" cy="369332"/>
          </a:xfrm>
          <a:custGeom>
            <a:avLst/>
            <a:gdLst>
              <a:gd name="connsiteX0" fmla="*/ 0 w 1507331"/>
              <a:gd name="connsiteY0" fmla="*/ 0 h 369332"/>
              <a:gd name="connsiteX1" fmla="*/ 502444 w 1507331"/>
              <a:gd name="connsiteY1" fmla="*/ 0 h 369332"/>
              <a:gd name="connsiteX2" fmla="*/ 989814 w 1507331"/>
              <a:gd name="connsiteY2" fmla="*/ 0 h 369332"/>
              <a:gd name="connsiteX3" fmla="*/ 1507331 w 1507331"/>
              <a:gd name="connsiteY3" fmla="*/ 0 h 369332"/>
              <a:gd name="connsiteX4" fmla="*/ 1507331 w 1507331"/>
              <a:gd name="connsiteY4" fmla="*/ 369332 h 369332"/>
              <a:gd name="connsiteX5" fmla="*/ 1050107 w 1507331"/>
              <a:gd name="connsiteY5" fmla="*/ 369332 h 369332"/>
              <a:gd name="connsiteX6" fmla="*/ 517517 w 1507331"/>
              <a:gd name="connsiteY6" fmla="*/ 369332 h 369332"/>
              <a:gd name="connsiteX7" fmla="*/ 0 w 1507331"/>
              <a:gd name="connsiteY7" fmla="*/ 369332 h 369332"/>
              <a:gd name="connsiteX8" fmla="*/ 0 w 150733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7331" h="369332" extrusionOk="0">
                <a:moveTo>
                  <a:pt x="0" y="0"/>
                </a:moveTo>
                <a:cubicBezTo>
                  <a:pt x="101219" y="9212"/>
                  <a:pt x="315187" y="-6873"/>
                  <a:pt x="502444" y="0"/>
                </a:cubicBezTo>
                <a:cubicBezTo>
                  <a:pt x="689701" y="6873"/>
                  <a:pt x="859798" y="18302"/>
                  <a:pt x="989814" y="0"/>
                </a:cubicBezTo>
                <a:cubicBezTo>
                  <a:pt x="1119830" y="-18302"/>
                  <a:pt x="1347977" y="-6852"/>
                  <a:pt x="1507331" y="0"/>
                </a:cubicBezTo>
                <a:cubicBezTo>
                  <a:pt x="1496539" y="157789"/>
                  <a:pt x="1496318" y="200825"/>
                  <a:pt x="1507331" y="369332"/>
                </a:cubicBezTo>
                <a:cubicBezTo>
                  <a:pt x="1342984" y="363016"/>
                  <a:pt x="1206754" y="389038"/>
                  <a:pt x="1050107" y="369332"/>
                </a:cubicBezTo>
                <a:cubicBezTo>
                  <a:pt x="893460" y="349626"/>
                  <a:pt x="705893" y="388402"/>
                  <a:pt x="517517" y="369332"/>
                </a:cubicBezTo>
                <a:cubicBezTo>
                  <a:pt x="329141" y="350263"/>
                  <a:pt x="169203" y="362111"/>
                  <a:pt x="0" y="369332"/>
                </a:cubicBezTo>
                <a:cubicBezTo>
                  <a:pt x="13351" y="284354"/>
                  <a:pt x="5917" y="10235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dirty="0"/>
              <a:t>2 - 6 Spieler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548CAD-7856-84A5-65A5-EC4A7E56C0E3}"/>
              </a:ext>
            </a:extLst>
          </p:cNvPr>
          <p:cNvSpPr txBox="1"/>
          <p:nvPr/>
        </p:nvSpPr>
        <p:spPr>
          <a:xfrm>
            <a:off x="3962999" y="5035125"/>
            <a:ext cx="5047061" cy="369332"/>
          </a:xfrm>
          <a:custGeom>
            <a:avLst/>
            <a:gdLst>
              <a:gd name="connsiteX0" fmla="*/ 0 w 5047061"/>
              <a:gd name="connsiteY0" fmla="*/ 0 h 369332"/>
              <a:gd name="connsiteX1" fmla="*/ 681353 w 5047061"/>
              <a:gd name="connsiteY1" fmla="*/ 0 h 369332"/>
              <a:gd name="connsiteX2" fmla="*/ 1312236 w 5047061"/>
              <a:gd name="connsiteY2" fmla="*/ 0 h 369332"/>
              <a:gd name="connsiteX3" fmla="*/ 1791707 w 5047061"/>
              <a:gd name="connsiteY3" fmla="*/ 0 h 369332"/>
              <a:gd name="connsiteX4" fmla="*/ 2271177 w 5047061"/>
              <a:gd name="connsiteY4" fmla="*/ 0 h 369332"/>
              <a:gd name="connsiteX5" fmla="*/ 2851589 w 5047061"/>
              <a:gd name="connsiteY5" fmla="*/ 0 h 369332"/>
              <a:gd name="connsiteX6" fmla="*/ 3381531 w 5047061"/>
              <a:gd name="connsiteY6" fmla="*/ 0 h 369332"/>
              <a:gd name="connsiteX7" fmla="*/ 4113355 w 5047061"/>
              <a:gd name="connsiteY7" fmla="*/ 0 h 369332"/>
              <a:gd name="connsiteX8" fmla="*/ 5047061 w 5047061"/>
              <a:gd name="connsiteY8" fmla="*/ 0 h 369332"/>
              <a:gd name="connsiteX9" fmla="*/ 5047061 w 5047061"/>
              <a:gd name="connsiteY9" fmla="*/ 369332 h 369332"/>
              <a:gd name="connsiteX10" fmla="*/ 4567590 w 5047061"/>
              <a:gd name="connsiteY10" fmla="*/ 369332 h 369332"/>
              <a:gd name="connsiteX11" fmla="*/ 3936708 w 5047061"/>
              <a:gd name="connsiteY11" fmla="*/ 369332 h 369332"/>
              <a:gd name="connsiteX12" fmla="*/ 3356296 w 5047061"/>
              <a:gd name="connsiteY12" fmla="*/ 369332 h 369332"/>
              <a:gd name="connsiteX13" fmla="*/ 2725413 w 5047061"/>
              <a:gd name="connsiteY13" fmla="*/ 369332 h 369332"/>
              <a:gd name="connsiteX14" fmla="*/ 1993589 w 5047061"/>
              <a:gd name="connsiteY14" fmla="*/ 369332 h 369332"/>
              <a:gd name="connsiteX15" fmla="*/ 1514118 w 5047061"/>
              <a:gd name="connsiteY15" fmla="*/ 369332 h 369332"/>
              <a:gd name="connsiteX16" fmla="*/ 933706 w 5047061"/>
              <a:gd name="connsiteY16" fmla="*/ 369332 h 369332"/>
              <a:gd name="connsiteX17" fmla="*/ 0 w 5047061"/>
              <a:gd name="connsiteY17" fmla="*/ 369332 h 369332"/>
              <a:gd name="connsiteX18" fmla="*/ 0 w 5047061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47061" h="369332" extrusionOk="0">
                <a:moveTo>
                  <a:pt x="0" y="0"/>
                </a:moveTo>
                <a:cubicBezTo>
                  <a:pt x="185189" y="1665"/>
                  <a:pt x="511765" y="4772"/>
                  <a:pt x="681353" y="0"/>
                </a:cubicBezTo>
                <a:cubicBezTo>
                  <a:pt x="850941" y="-4772"/>
                  <a:pt x="1163852" y="-16682"/>
                  <a:pt x="1312236" y="0"/>
                </a:cubicBezTo>
                <a:cubicBezTo>
                  <a:pt x="1460620" y="16682"/>
                  <a:pt x="1686299" y="-13979"/>
                  <a:pt x="1791707" y="0"/>
                </a:cubicBezTo>
                <a:cubicBezTo>
                  <a:pt x="1897115" y="13979"/>
                  <a:pt x="2099446" y="-2536"/>
                  <a:pt x="2271177" y="0"/>
                </a:cubicBezTo>
                <a:cubicBezTo>
                  <a:pt x="2442908" y="2536"/>
                  <a:pt x="2580738" y="-3863"/>
                  <a:pt x="2851589" y="0"/>
                </a:cubicBezTo>
                <a:cubicBezTo>
                  <a:pt x="3122440" y="3863"/>
                  <a:pt x="3271481" y="11402"/>
                  <a:pt x="3381531" y="0"/>
                </a:cubicBezTo>
                <a:cubicBezTo>
                  <a:pt x="3491581" y="-11402"/>
                  <a:pt x="3855438" y="14642"/>
                  <a:pt x="4113355" y="0"/>
                </a:cubicBezTo>
                <a:cubicBezTo>
                  <a:pt x="4371272" y="-14642"/>
                  <a:pt x="4840186" y="4678"/>
                  <a:pt x="5047061" y="0"/>
                </a:cubicBezTo>
                <a:cubicBezTo>
                  <a:pt x="5029684" y="108326"/>
                  <a:pt x="5033184" y="216430"/>
                  <a:pt x="5047061" y="369332"/>
                </a:cubicBezTo>
                <a:cubicBezTo>
                  <a:pt x="4944848" y="382419"/>
                  <a:pt x="4764303" y="353811"/>
                  <a:pt x="4567590" y="369332"/>
                </a:cubicBezTo>
                <a:cubicBezTo>
                  <a:pt x="4370877" y="384853"/>
                  <a:pt x="4178025" y="399092"/>
                  <a:pt x="3936708" y="369332"/>
                </a:cubicBezTo>
                <a:cubicBezTo>
                  <a:pt x="3695391" y="339572"/>
                  <a:pt x="3581783" y="373934"/>
                  <a:pt x="3356296" y="369332"/>
                </a:cubicBezTo>
                <a:cubicBezTo>
                  <a:pt x="3130809" y="364730"/>
                  <a:pt x="2894012" y="368144"/>
                  <a:pt x="2725413" y="369332"/>
                </a:cubicBezTo>
                <a:cubicBezTo>
                  <a:pt x="2556814" y="370520"/>
                  <a:pt x="2165976" y="372030"/>
                  <a:pt x="1993589" y="369332"/>
                </a:cubicBezTo>
                <a:cubicBezTo>
                  <a:pt x="1821202" y="366634"/>
                  <a:pt x="1612006" y="365780"/>
                  <a:pt x="1514118" y="369332"/>
                </a:cubicBezTo>
                <a:cubicBezTo>
                  <a:pt x="1416230" y="372884"/>
                  <a:pt x="1187827" y="352824"/>
                  <a:pt x="933706" y="369332"/>
                </a:cubicBezTo>
                <a:cubicBezTo>
                  <a:pt x="679585" y="385840"/>
                  <a:pt x="266163" y="345411"/>
                  <a:pt x="0" y="369332"/>
                </a:cubicBezTo>
                <a:cubicBezTo>
                  <a:pt x="-1628" y="244018"/>
                  <a:pt x="1090" y="13727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i="1" dirty="0"/>
              <a:t>Ziel? </a:t>
            </a:r>
            <a:r>
              <a:rPr lang="de-DE" dirty="0"/>
              <a:t>Alle Karten loswerden und nicht der Durak sein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F7ACB3-6085-E860-BBE5-F5FD5EC01B05}"/>
              </a:ext>
            </a:extLst>
          </p:cNvPr>
          <p:cNvSpPr txBox="1"/>
          <p:nvPr/>
        </p:nvSpPr>
        <p:spPr>
          <a:xfrm>
            <a:off x="2147489" y="2464030"/>
            <a:ext cx="2397526" cy="1754326"/>
          </a:xfrm>
          <a:custGeom>
            <a:avLst/>
            <a:gdLst>
              <a:gd name="connsiteX0" fmla="*/ 0 w 2397526"/>
              <a:gd name="connsiteY0" fmla="*/ 0 h 1754326"/>
              <a:gd name="connsiteX1" fmla="*/ 527456 w 2397526"/>
              <a:gd name="connsiteY1" fmla="*/ 0 h 1754326"/>
              <a:gd name="connsiteX2" fmla="*/ 1126837 w 2397526"/>
              <a:gd name="connsiteY2" fmla="*/ 0 h 1754326"/>
              <a:gd name="connsiteX3" fmla="*/ 1678268 w 2397526"/>
              <a:gd name="connsiteY3" fmla="*/ 0 h 1754326"/>
              <a:gd name="connsiteX4" fmla="*/ 2397526 w 2397526"/>
              <a:gd name="connsiteY4" fmla="*/ 0 h 1754326"/>
              <a:gd name="connsiteX5" fmla="*/ 2397526 w 2397526"/>
              <a:gd name="connsiteY5" fmla="*/ 532146 h 1754326"/>
              <a:gd name="connsiteX6" fmla="*/ 2397526 w 2397526"/>
              <a:gd name="connsiteY6" fmla="*/ 1064291 h 1754326"/>
              <a:gd name="connsiteX7" fmla="*/ 2397526 w 2397526"/>
              <a:gd name="connsiteY7" fmla="*/ 1754326 h 1754326"/>
              <a:gd name="connsiteX8" fmla="*/ 1774169 w 2397526"/>
              <a:gd name="connsiteY8" fmla="*/ 1754326 h 1754326"/>
              <a:gd name="connsiteX9" fmla="*/ 1222738 w 2397526"/>
              <a:gd name="connsiteY9" fmla="*/ 1754326 h 1754326"/>
              <a:gd name="connsiteX10" fmla="*/ 671307 w 2397526"/>
              <a:gd name="connsiteY10" fmla="*/ 1754326 h 1754326"/>
              <a:gd name="connsiteX11" fmla="*/ 0 w 2397526"/>
              <a:gd name="connsiteY11" fmla="*/ 1754326 h 1754326"/>
              <a:gd name="connsiteX12" fmla="*/ 0 w 2397526"/>
              <a:gd name="connsiteY12" fmla="*/ 1152007 h 1754326"/>
              <a:gd name="connsiteX13" fmla="*/ 0 w 2397526"/>
              <a:gd name="connsiteY13" fmla="*/ 584775 h 1754326"/>
              <a:gd name="connsiteX14" fmla="*/ 0 w 2397526"/>
              <a:gd name="connsiteY14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7526" h="1754326" extrusionOk="0">
                <a:moveTo>
                  <a:pt x="0" y="0"/>
                </a:moveTo>
                <a:cubicBezTo>
                  <a:pt x="241199" y="-3604"/>
                  <a:pt x="359647" y="4267"/>
                  <a:pt x="527456" y="0"/>
                </a:cubicBezTo>
                <a:cubicBezTo>
                  <a:pt x="695265" y="-4267"/>
                  <a:pt x="927195" y="-20286"/>
                  <a:pt x="1126837" y="0"/>
                </a:cubicBezTo>
                <a:cubicBezTo>
                  <a:pt x="1326479" y="20286"/>
                  <a:pt x="1525680" y="18464"/>
                  <a:pt x="1678268" y="0"/>
                </a:cubicBezTo>
                <a:cubicBezTo>
                  <a:pt x="1830856" y="-18464"/>
                  <a:pt x="2063918" y="-21184"/>
                  <a:pt x="2397526" y="0"/>
                </a:cubicBezTo>
                <a:cubicBezTo>
                  <a:pt x="2412637" y="139771"/>
                  <a:pt x="2413504" y="421445"/>
                  <a:pt x="2397526" y="532146"/>
                </a:cubicBezTo>
                <a:cubicBezTo>
                  <a:pt x="2381548" y="642847"/>
                  <a:pt x="2394131" y="891336"/>
                  <a:pt x="2397526" y="1064291"/>
                </a:cubicBezTo>
                <a:cubicBezTo>
                  <a:pt x="2400921" y="1237246"/>
                  <a:pt x="2395808" y="1501743"/>
                  <a:pt x="2397526" y="1754326"/>
                </a:cubicBezTo>
                <a:cubicBezTo>
                  <a:pt x="2236544" y="1758029"/>
                  <a:pt x="2076629" y="1733563"/>
                  <a:pt x="1774169" y="1754326"/>
                </a:cubicBezTo>
                <a:cubicBezTo>
                  <a:pt x="1471709" y="1775089"/>
                  <a:pt x="1361922" y="1769667"/>
                  <a:pt x="1222738" y="1754326"/>
                </a:cubicBezTo>
                <a:cubicBezTo>
                  <a:pt x="1083554" y="1738985"/>
                  <a:pt x="867893" y="1775985"/>
                  <a:pt x="671307" y="1754326"/>
                </a:cubicBezTo>
                <a:cubicBezTo>
                  <a:pt x="474721" y="1732667"/>
                  <a:pt x="332178" y="1777122"/>
                  <a:pt x="0" y="1754326"/>
                </a:cubicBezTo>
                <a:cubicBezTo>
                  <a:pt x="-29315" y="1475711"/>
                  <a:pt x="-12928" y="1369291"/>
                  <a:pt x="0" y="1152007"/>
                </a:cubicBezTo>
                <a:cubicBezTo>
                  <a:pt x="12928" y="934723"/>
                  <a:pt x="25124" y="744496"/>
                  <a:pt x="0" y="584775"/>
                </a:cubicBezTo>
                <a:cubicBezTo>
                  <a:pt x="-25124" y="425054"/>
                  <a:pt x="17681" y="19658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273826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i="1" dirty="0"/>
              <a:t>Phasen: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Verteilen der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Angriff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Verteidigung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9494F-2307-077D-8A1E-937FCB9C3AC2}"/>
              </a:ext>
            </a:extLst>
          </p:cNvPr>
          <p:cNvSpPr txBox="1"/>
          <p:nvPr/>
        </p:nvSpPr>
        <p:spPr>
          <a:xfrm>
            <a:off x="7850984" y="3195829"/>
            <a:ext cx="1998466" cy="646331"/>
          </a:xfrm>
          <a:custGeom>
            <a:avLst/>
            <a:gdLst>
              <a:gd name="connsiteX0" fmla="*/ 0 w 1998466"/>
              <a:gd name="connsiteY0" fmla="*/ 0 h 646331"/>
              <a:gd name="connsiteX1" fmla="*/ 666155 w 1998466"/>
              <a:gd name="connsiteY1" fmla="*/ 0 h 646331"/>
              <a:gd name="connsiteX2" fmla="*/ 1312326 w 1998466"/>
              <a:gd name="connsiteY2" fmla="*/ 0 h 646331"/>
              <a:gd name="connsiteX3" fmla="*/ 1998466 w 1998466"/>
              <a:gd name="connsiteY3" fmla="*/ 0 h 646331"/>
              <a:gd name="connsiteX4" fmla="*/ 1998466 w 1998466"/>
              <a:gd name="connsiteY4" fmla="*/ 646331 h 646331"/>
              <a:gd name="connsiteX5" fmla="*/ 1392265 w 1998466"/>
              <a:gd name="connsiteY5" fmla="*/ 646331 h 646331"/>
              <a:gd name="connsiteX6" fmla="*/ 686140 w 1998466"/>
              <a:gd name="connsiteY6" fmla="*/ 646331 h 646331"/>
              <a:gd name="connsiteX7" fmla="*/ 0 w 1998466"/>
              <a:gd name="connsiteY7" fmla="*/ 646331 h 646331"/>
              <a:gd name="connsiteX8" fmla="*/ 0 w 1998466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8466" h="646331" extrusionOk="0">
                <a:moveTo>
                  <a:pt x="0" y="0"/>
                </a:moveTo>
                <a:cubicBezTo>
                  <a:pt x="134226" y="-32042"/>
                  <a:pt x="360013" y="-11873"/>
                  <a:pt x="666155" y="0"/>
                </a:cubicBezTo>
                <a:cubicBezTo>
                  <a:pt x="972297" y="11873"/>
                  <a:pt x="1042195" y="3978"/>
                  <a:pt x="1312326" y="0"/>
                </a:cubicBezTo>
                <a:cubicBezTo>
                  <a:pt x="1582457" y="-3978"/>
                  <a:pt x="1745094" y="14128"/>
                  <a:pt x="1998466" y="0"/>
                </a:cubicBezTo>
                <a:cubicBezTo>
                  <a:pt x="1973824" y="283330"/>
                  <a:pt x="2001303" y="352222"/>
                  <a:pt x="1998466" y="646331"/>
                </a:cubicBezTo>
                <a:cubicBezTo>
                  <a:pt x="1847679" y="636628"/>
                  <a:pt x="1635545" y="672697"/>
                  <a:pt x="1392265" y="646331"/>
                </a:cubicBezTo>
                <a:cubicBezTo>
                  <a:pt x="1148985" y="619965"/>
                  <a:pt x="1038211" y="664932"/>
                  <a:pt x="686140" y="646331"/>
                </a:cubicBezTo>
                <a:cubicBezTo>
                  <a:pt x="334069" y="627730"/>
                  <a:pt x="327462" y="659389"/>
                  <a:pt x="0" y="646331"/>
                </a:cubicBezTo>
                <a:cubicBezTo>
                  <a:pt x="-18966" y="434346"/>
                  <a:pt x="-7933" y="26654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dirty="0"/>
              <a:t>Eine Kartengruppe als Joker</a:t>
            </a:r>
          </a:p>
        </p:txBody>
      </p:sp>
    </p:spTree>
    <p:extLst>
      <p:ext uri="{BB962C8B-B14F-4D97-AF65-F5344CB8AC3E}">
        <p14:creationId xmlns:p14="http://schemas.microsoft.com/office/powerpoint/2010/main" val="96766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9ACDB-8590-2357-DA83-8722047A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spc="-1" dirty="0">
                <a:solidFill>
                  <a:srgbClr val="808080"/>
                </a:solidFill>
                <a:latin typeface="Arial"/>
              </a:rPr>
              <a:t>Wie funktioniert DURAK?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A71403-E1D6-3ED1-60C1-8330B2C09991}"/>
              </a:ext>
            </a:extLst>
          </p:cNvPr>
          <p:cNvSpPr txBox="1"/>
          <p:nvPr/>
        </p:nvSpPr>
        <p:spPr>
          <a:xfrm>
            <a:off x="352421" y="1567263"/>
            <a:ext cx="2221706" cy="646331"/>
          </a:xfrm>
          <a:custGeom>
            <a:avLst/>
            <a:gdLst>
              <a:gd name="connsiteX0" fmla="*/ 0 w 2221706"/>
              <a:gd name="connsiteY0" fmla="*/ 0 h 646331"/>
              <a:gd name="connsiteX1" fmla="*/ 577644 w 2221706"/>
              <a:gd name="connsiteY1" fmla="*/ 0 h 646331"/>
              <a:gd name="connsiteX2" fmla="*/ 1133070 w 2221706"/>
              <a:gd name="connsiteY2" fmla="*/ 0 h 646331"/>
              <a:gd name="connsiteX3" fmla="*/ 1621845 w 2221706"/>
              <a:gd name="connsiteY3" fmla="*/ 0 h 646331"/>
              <a:gd name="connsiteX4" fmla="*/ 2221706 w 2221706"/>
              <a:gd name="connsiteY4" fmla="*/ 0 h 646331"/>
              <a:gd name="connsiteX5" fmla="*/ 2221706 w 2221706"/>
              <a:gd name="connsiteY5" fmla="*/ 646331 h 646331"/>
              <a:gd name="connsiteX6" fmla="*/ 1732931 w 2221706"/>
              <a:gd name="connsiteY6" fmla="*/ 646331 h 646331"/>
              <a:gd name="connsiteX7" fmla="*/ 1244155 w 2221706"/>
              <a:gd name="connsiteY7" fmla="*/ 646331 h 646331"/>
              <a:gd name="connsiteX8" fmla="*/ 688729 w 2221706"/>
              <a:gd name="connsiteY8" fmla="*/ 646331 h 646331"/>
              <a:gd name="connsiteX9" fmla="*/ 0 w 2221706"/>
              <a:gd name="connsiteY9" fmla="*/ 646331 h 646331"/>
              <a:gd name="connsiteX10" fmla="*/ 0 w 2221706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1706" h="646331" extrusionOk="0">
                <a:moveTo>
                  <a:pt x="0" y="0"/>
                </a:moveTo>
                <a:cubicBezTo>
                  <a:pt x="235922" y="23988"/>
                  <a:pt x="321658" y="-10934"/>
                  <a:pt x="577644" y="0"/>
                </a:cubicBezTo>
                <a:cubicBezTo>
                  <a:pt x="833630" y="10934"/>
                  <a:pt x="890757" y="10322"/>
                  <a:pt x="1133070" y="0"/>
                </a:cubicBezTo>
                <a:cubicBezTo>
                  <a:pt x="1375383" y="-10322"/>
                  <a:pt x="1413477" y="-11125"/>
                  <a:pt x="1621845" y="0"/>
                </a:cubicBezTo>
                <a:cubicBezTo>
                  <a:pt x="1830213" y="11125"/>
                  <a:pt x="1933156" y="15676"/>
                  <a:pt x="2221706" y="0"/>
                </a:cubicBezTo>
                <a:cubicBezTo>
                  <a:pt x="2226480" y="201806"/>
                  <a:pt x="2227494" y="423530"/>
                  <a:pt x="2221706" y="646331"/>
                </a:cubicBezTo>
                <a:cubicBezTo>
                  <a:pt x="2030237" y="644482"/>
                  <a:pt x="1834149" y="629045"/>
                  <a:pt x="1732931" y="646331"/>
                </a:cubicBezTo>
                <a:cubicBezTo>
                  <a:pt x="1631713" y="663617"/>
                  <a:pt x="1394254" y="626433"/>
                  <a:pt x="1244155" y="646331"/>
                </a:cubicBezTo>
                <a:cubicBezTo>
                  <a:pt x="1094056" y="666229"/>
                  <a:pt x="849324" y="628481"/>
                  <a:pt x="688729" y="646331"/>
                </a:cubicBezTo>
                <a:cubicBezTo>
                  <a:pt x="528134" y="664181"/>
                  <a:pt x="337477" y="673032"/>
                  <a:pt x="0" y="646331"/>
                </a:cubicBezTo>
                <a:cubicBezTo>
                  <a:pt x="-1902" y="508375"/>
                  <a:pt x="6078" y="21692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Kartenausgabe</a:t>
            </a:r>
            <a:r>
              <a:rPr lang="de-DE" dirty="0"/>
              <a:t>: </a:t>
            </a:r>
          </a:p>
          <a:p>
            <a:r>
              <a:rPr lang="de-DE" dirty="0"/>
              <a:t>- Pro Spieler 6 Karten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F8F659-B1E8-9DE2-BA8D-9888A7FB9EE5}"/>
              </a:ext>
            </a:extLst>
          </p:cNvPr>
          <p:cNvSpPr txBox="1"/>
          <p:nvPr/>
        </p:nvSpPr>
        <p:spPr>
          <a:xfrm>
            <a:off x="352421" y="2679429"/>
            <a:ext cx="3300412" cy="3000821"/>
          </a:xfrm>
          <a:custGeom>
            <a:avLst/>
            <a:gdLst>
              <a:gd name="connsiteX0" fmla="*/ 0 w 3300412"/>
              <a:gd name="connsiteY0" fmla="*/ 0 h 3000821"/>
              <a:gd name="connsiteX1" fmla="*/ 693087 w 3300412"/>
              <a:gd name="connsiteY1" fmla="*/ 0 h 3000821"/>
              <a:gd name="connsiteX2" fmla="*/ 1353169 w 3300412"/>
              <a:gd name="connsiteY2" fmla="*/ 0 h 3000821"/>
              <a:gd name="connsiteX3" fmla="*/ 1914239 w 3300412"/>
              <a:gd name="connsiteY3" fmla="*/ 0 h 3000821"/>
              <a:gd name="connsiteX4" fmla="*/ 2475309 w 3300412"/>
              <a:gd name="connsiteY4" fmla="*/ 0 h 3000821"/>
              <a:gd name="connsiteX5" fmla="*/ 3300412 w 3300412"/>
              <a:gd name="connsiteY5" fmla="*/ 0 h 3000821"/>
              <a:gd name="connsiteX6" fmla="*/ 3300412 w 3300412"/>
              <a:gd name="connsiteY6" fmla="*/ 540148 h 3000821"/>
              <a:gd name="connsiteX7" fmla="*/ 3300412 w 3300412"/>
              <a:gd name="connsiteY7" fmla="*/ 1080296 h 3000821"/>
              <a:gd name="connsiteX8" fmla="*/ 3300412 w 3300412"/>
              <a:gd name="connsiteY8" fmla="*/ 1710468 h 3000821"/>
              <a:gd name="connsiteX9" fmla="*/ 3300412 w 3300412"/>
              <a:gd name="connsiteY9" fmla="*/ 2220608 h 3000821"/>
              <a:gd name="connsiteX10" fmla="*/ 3300412 w 3300412"/>
              <a:gd name="connsiteY10" fmla="*/ 3000821 h 3000821"/>
              <a:gd name="connsiteX11" fmla="*/ 2706338 w 3300412"/>
              <a:gd name="connsiteY11" fmla="*/ 3000821 h 3000821"/>
              <a:gd name="connsiteX12" fmla="*/ 2079260 w 3300412"/>
              <a:gd name="connsiteY12" fmla="*/ 3000821 h 3000821"/>
              <a:gd name="connsiteX13" fmla="*/ 1419177 w 3300412"/>
              <a:gd name="connsiteY13" fmla="*/ 3000821 h 3000821"/>
              <a:gd name="connsiteX14" fmla="*/ 693087 w 3300412"/>
              <a:gd name="connsiteY14" fmla="*/ 3000821 h 3000821"/>
              <a:gd name="connsiteX15" fmla="*/ 0 w 3300412"/>
              <a:gd name="connsiteY15" fmla="*/ 3000821 h 3000821"/>
              <a:gd name="connsiteX16" fmla="*/ 0 w 3300412"/>
              <a:gd name="connsiteY16" fmla="*/ 2430665 h 3000821"/>
              <a:gd name="connsiteX17" fmla="*/ 0 w 3300412"/>
              <a:gd name="connsiteY17" fmla="*/ 1920525 h 3000821"/>
              <a:gd name="connsiteX18" fmla="*/ 0 w 3300412"/>
              <a:gd name="connsiteY18" fmla="*/ 1410386 h 3000821"/>
              <a:gd name="connsiteX19" fmla="*/ 0 w 3300412"/>
              <a:gd name="connsiteY19" fmla="*/ 900246 h 3000821"/>
              <a:gd name="connsiteX20" fmla="*/ 0 w 3300412"/>
              <a:gd name="connsiteY20" fmla="*/ 0 h 300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00412" h="3000821" extrusionOk="0">
                <a:moveTo>
                  <a:pt x="0" y="0"/>
                </a:moveTo>
                <a:cubicBezTo>
                  <a:pt x="279361" y="20815"/>
                  <a:pt x="458098" y="-20372"/>
                  <a:pt x="693087" y="0"/>
                </a:cubicBezTo>
                <a:cubicBezTo>
                  <a:pt x="928076" y="20372"/>
                  <a:pt x="1170413" y="-29267"/>
                  <a:pt x="1353169" y="0"/>
                </a:cubicBezTo>
                <a:cubicBezTo>
                  <a:pt x="1535925" y="29267"/>
                  <a:pt x="1698146" y="-547"/>
                  <a:pt x="1914239" y="0"/>
                </a:cubicBezTo>
                <a:cubicBezTo>
                  <a:pt x="2130332" y="547"/>
                  <a:pt x="2266060" y="27942"/>
                  <a:pt x="2475309" y="0"/>
                </a:cubicBezTo>
                <a:cubicBezTo>
                  <a:pt x="2684558" y="-27942"/>
                  <a:pt x="2979661" y="18446"/>
                  <a:pt x="3300412" y="0"/>
                </a:cubicBezTo>
                <a:cubicBezTo>
                  <a:pt x="3290731" y="199930"/>
                  <a:pt x="3321121" y="275030"/>
                  <a:pt x="3300412" y="540148"/>
                </a:cubicBezTo>
                <a:cubicBezTo>
                  <a:pt x="3279703" y="805266"/>
                  <a:pt x="3325148" y="972166"/>
                  <a:pt x="3300412" y="1080296"/>
                </a:cubicBezTo>
                <a:cubicBezTo>
                  <a:pt x="3275676" y="1188426"/>
                  <a:pt x="3303202" y="1446074"/>
                  <a:pt x="3300412" y="1710468"/>
                </a:cubicBezTo>
                <a:cubicBezTo>
                  <a:pt x="3297622" y="1974862"/>
                  <a:pt x="3320284" y="1966972"/>
                  <a:pt x="3300412" y="2220608"/>
                </a:cubicBezTo>
                <a:cubicBezTo>
                  <a:pt x="3280540" y="2474244"/>
                  <a:pt x="3273668" y="2751144"/>
                  <a:pt x="3300412" y="3000821"/>
                </a:cubicBezTo>
                <a:cubicBezTo>
                  <a:pt x="3007243" y="3026558"/>
                  <a:pt x="2848356" y="3014921"/>
                  <a:pt x="2706338" y="3000821"/>
                </a:cubicBezTo>
                <a:cubicBezTo>
                  <a:pt x="2564320" y="2986721"/>
                  <a:pt x="2324454" y="3024856"/>
                  <a:pt x="2079260" y="3000821"/>
                </a:cubicBezTo>
                <a:cubicBezTo>
                  <a:pt x="1834066" y="2976786"/>
                  <a:pt x="1735228" y="3006758"/>
                  <a:pt x="1419177" y="3000821"/>
                </a:cubicBezTo>
                <a:cubicBezTo>
                  <a:pt x="1103126" y="2994884"/>
                  <a:pt x="950882" y="3005694"/>
                  <a:pt x="693087" y="3000821"/>
                </a:cubicBezTo>
                <a:cubicBezTo>
                  <a:pt x="435292" y="2995949"/>
                  <a:pt x="316233" y="2973423"/>
                  <a:pt x="0" y="3000821"/>
                </a:cubicBezTo>
                <a:cubicBezTo>
                  <a:pt x="-13988" y="2838745"/>
                  <a:pt x="18802" y="2622481"/>
                  <a:pt x="0" y="2430665"/>
                </a:cubicBezTo>
                <a:cubicBezTo>
                  <a:pt x="-18802" y="2238849"/>
                  <a:pt x="-17816" y="2156546"/>
                  <a:pt x="0" y="1920525"/>
                </a:cubicBezTo>
                <a:cubicBezTo>
                  <a:pt x="17816" y="1684504"/>
                  <a:pt x="-6104" y="1624707"/>
                  <a:pt x="0" y="1410386"/>
                </a:cubicBezTo>
                <a:cubicBezTo>
                  <a:pt x="6104" y="1196065"/>
                  <a:pt x="-25361" y="1027869"/>
                  <a:pt x="0" y="900246"/>
                </a:cubicBezTo>
                <a:cubicBezTo>
                  <a:pt x="25361" y="772623"/>
                  <a:pt x="-21539" y="41003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Angriff</a:t>
            </a:r>
            <a:r>
              <a:rPr lang="de-DE" dirty="0"/>
              <a:t> und </a:t>
            </a:r>
            <a:r>
              <a:rPr lang="de-DE" b="1" dirty="0">
                <a:solidFill>
                  <a:schemeClr val="accent5">
                    <a:lumMod val="75000"/>
                  </a:schemeClr>
                </a:solidFill>
              </a:rPr>
              <a:t>Verteidigung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Angriff</a:t>
            </a:r>
            <a:r>
              <a:rPr lang="de-DE" b="0" i="0" u="none" strike="noStrike" dirty="0">
                <a:effectLst/>
              </a:rPr>
              <a:t> erfolgt durch das Ausspielen einer Karte mit dem gleichen Wert oder einer höheren Trumpfkarte</a:t>
            </a:r>
          </a:p>
          <a:p>
            <a:endParaRPr lang="de-DE" dirty="0"/>
          </a:p>
          <a:p>
            <a:r>
              <a:rPr lang="de-DE" b="0" i="0" u="none" strike="noStrike" dirty="0">
                <a:effectLst/>
              </a:rPr>
              <a:t>- </a:t>
            </a:r>
            <a:r>
              <a:rPr lang="de-DE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</a:rPr>
              <a:t>Verteidiger</a:t>
            </a:r>
            <a:r>
              <a:rPr lang="de-DE" b="0" i="0" u="none" strike="noStrike" dirty="0">
                <a:effectLst/>
              </a:rPr>
              <a:t> muss entweder mit einer höheren Karte verteidigen oder die Angriffskarte mit einer Trumpfkarte überbieten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68744E-5429-A5CF-2DBE-FBBF17E6CD85}"/>
              </a:ext>
            </a:extLst>
          </p:cNvPr>
          <p:cNvSpPr txBox="1"/>
          <p:nvPr/>
        </p:nvSpPr>
        <p:spPr>
          <a:xfrm>
            <a:off x="10439399" y="2875002"/>
            <a:ext cx="1585913" cy="2308324"/>
          </a:xfrm>
          <a:custGeom>
            <a:avLst/>
            <a:gdLst>
              <a:gd name="connsiteX0" fmla="*/ 0 w 1585913"/>
              <a:gd name="connsiteY0" fmla="*/ 0 h 2308324"/>
              <a:gd name="connsiteX1" fmla="*/ 544497 w 1585913"/>
              <a:gd name="connsiteY1" fmla="*/ 0 h 2308324"/>
              <a:gd name="connsiteX2" fmla="*/ 1073134 w 1585913"/>
              <a:gd name="connsiteY2" fmla="*/ 0 h 2308324"/>
              <a:gd name="connsiteX3" fmla="*/ 1585913 w 1585913"/>
              <a:gd name="connsiteY3" fmla="*/ 0 h 2308324"/>
              <a:gd name="connsiteX4" fmla="*/ 1585913 w 1585913"/>
              <a:gd name="connsiteY4" fmla="*/ 507831 h 2308324"/>
              <a:gd name="connsiteX5" fmla="*/ 1585913 w 1585913"/>
              <a:gd name="connsiteY5" fmla="*/ 1061829 h 2308324"/>
              <a:gd name="connsiteX6" fmla="*/ 1585913 w 1585913"/>
              <a:gd name="connsiteY6" fmla="*/ 1569660 h 2308324"/>
              <a:gd name="connsiteX7" fmla="*/ 1585913 w 1585913"/>
              <a:gd name="connsiteY7" fmla="*/ 2308324 h 2308324"/>
              <a:gd name="connsiteX8" fmla="*/ 1041416 w 1585913"/>
              <a:gd name="connsiteY8" fmla="*/ 2308324 h 2308324"/>
              <a:gd name="connsiteX9" fmla="*/ 512779 w 1585913"/>
              <a:gd name="connsiteY9" fmla="*/ 2308324 h 2308324"/>
              <a:gd name="connsiteX10" fmla="*/ 0 w 1585913"/>
              <a:gd name="connsiteY10" fmla="*/ 2308324 h 2308324"/>
              <a:gd name="connsiteX11" fmla="*/ 0 w 1585913"/>
              <a:gd name="connsiteY11" fmla="*/ 1731243 h 2308324"/>
              <a:gd name="connsiteX12" fmla="*/ 0 w 1585913"/>
              <a:gd name="connsiteY12" fmla="*/ 1223412 h 2308324"/>
              <a:gd name="connsiteX13" fmla="*/ 0 w 1585913"/>
              <a:gd name="connsiteY13" fmla="*/ 715580 h 2308324"/>
              <a:gd name="connsiteX14" fmla="*/ 0 w 1585913"/>
              <a:gd name="connsiteY1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5913" h="2308324" extrusionOk="0">
                <a:moveTo>
                  <a:pt x="0" y="0"/>
                </a:moveTo>
                <a:cubicBezTo>
                  <a:pt x="177359" y="21935"/>
                  <a:pt x="380722" y="21593"/>
                  <a:pt x="544497" y="0"/>
                </a:cubicBezTo>
                <a:cubicBezTo>
                  <a:pt x="708272" y="-21593"/>
                  <a:pt x="814705" y="14840"/>
                  <a:pt x="1073134" y="0"/>
                </a:cubicBezTo>
                <a:cubicBezTo>
                  <a:pt x="1331563" y="-14840"/>
                  <a:pt x="1351292" y="-3865"/>
                  <a:pt x="1585913" y="0"/>
                </a:cubicBezTo>
                <a:cubicBezTo>
                  <a:pt x="1564424" y="173578"/>
                  <a:pt x="1572476" y="291590"/>
                  <a:pt x="1585913" y="507831"/>
                </a:cubicBezTo>
                <a:cubicBezTo>
                  <a:pt x="1599350" y="724072"/>
                  <a:pt x="1596318" y="911605"/>
                  <a:pt x="1585913" y="1061829"/>
                </a:cubicBezTo>
                <a:cubicBezTo>
                  <a:pt x="1575508" y="1212053"/>
                  <a:pt x="1571252" y="1425100"/>
                  <a:pt x="1585913" y="1569660"/>
                </a:cubicBezTo>
                <a:cubicBezTo>
                  <a:pt x="1600574" y="1714220"/>
                  <a:pt x="1550723" y="1965585"/>
                  <a:pt x="1585913" y="2308324"/>
                </a:cubicBezTo>
                <a:cubicBezTo>
                  <a:pt x="1406713" y="2310540"/>
                  <a:pt x="1191452" y="2282655"/>
                  <a:pt x="1041416" y="2308324"/>
                </a:cubicBezTo>
                <a:cubicBezTo>
                  <a:pt x="891380" y="2333993"/>
                  <a:pt x="708701" y="2290269"/>
                  <a:pt x="512779" y="2308324"/>
                </a:cubicBezTo>
                <a:cubicBezTo>
                  <a:pt x="316857" y="2326379"/>
                  <a:pt x="249702" y="2303692"/>
                  <a:pt x="0" y="2308324"/>
                </a:cubicBezTo>
                <a:cubicBezTo>
                  <a:pt x="13714" y="2186600"/>
                  <a:pt x="-23514" y="1873506"/>
                  <a:pt x="0" y="1731243"/>
                </a:cubicBezTo>
                <a:cubicBezTo>
                  <a:pt x="23514" y="1588980"/>
                  <a:pt x="-19027" y="1395810"/>
                  <a:pt x="0" y="1223412"/>
                </a:cubicBezTo>
                <a:cubicBezTo>
                  <a:pt x="19027" y="1051014"/>
                  <a:pt x="1058" y="966644"/>
                  <a:pt x="0" y="715580"/>
                </a:cubicBezTo>
                <a:cubicBezTo>
                  <a:pt x="-1058" y="464516"/>
                  <a:pt x="3278" y="27501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Abschluss</a:t>
            </a:r>
            <a:r>
              <a:rPr lang="de-DE" dirty="0"/>
              <a:t>:</a:t>
            </a:r>
          </a:p>
          <a:p>
            <a:r>
              <a:rPr lang="de-DE" dirty="0"/>
              <a:t>- Stapel ist aufgebraucht; Rangfolge nach den Spielern, die keine Karten haben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6AC9ED5-1205-BAF8-8C64-8EB217D79F91}"/>
              </a:ext>
            </a:extLst>
          </p:cNvPr>
          <p:cNvSpPr txBox="1"/>
          <p:nvPr/>
        </p:nvSpPr>
        <p:spPr>
          <a:xfrm>
            <a:off x="5302515" y="5252995"/>
            <a:ext cx="2821781" cy="1477328"/>
          </a:xfrm>
          <a:custGeom>
            <a:avLst/>
            <a:gdLst>
              <a:gd name="connsiteX0" fmla="*/ 0 w 2821781"/>
              <a:gd name="connsiteY0" fmla="*/ 0 h 1477328"/>
              <a:gd name="connsiteX1" fmla="*/ 592574 w 2821781"/>
              <a:gd name="connsiteY1" fmla="*/ 0 h 1477328"/>
              <a:gd name="connsiteX2" fmla="*/ 1156930 w 2821781"/>
              <a:gd name="connsiteY2" fmla="*/ 0 h 1477328"/>
              <a:gd name="connsiteX3" fmla="*/ 1636633 w 2821781"/>
              <a:gd name="connsiteY3" fmla="*/ 0 h 1477328"/>
              <a:gd name="connsiteX4" fmla="*/ 2116336 w 2821781"/>
              <a:gd name="connsiteY4" fmla="*/ 0 h 1477328"/>
              <a:gd name="connsiteX5" fmla="*/ 2821781 w 2821781"/>
              <a:gd name="connsiteY5" fmla="*/ 0 h 1477328"/>
              <a:gd name="connsiteX6" fmla="*/ 2821781 w 2821781"/>
              <a:gd name="connsiteY6" fmla="*/ 462896 h 1477328"/>
              <a:gd name="connsiteX7" fmla="*/ 2821781 w 2821781"/>
              <a:gd name="connsiteY7" fmla="*/ 925792 h 1477328"/>
              <a:gd name="connsiteX8" fmla="*/ 2821781 w 2821781"/>
              <a:gd name="connsiteY8" fmla="*/ 1477328 h 1477328"/>
              <a:gd name="connsiteX9" fmla="*/ 2342078 w 2821781"/>
              <a:gd name="connsiteY9" fmla="*/ 1477328 h 1477328"/>
              <a:gd name="connsiteX10" fmla="*/ 1834158 w 2821781"/>
              <a:gd name="connsiteY10" fmla="*/ 1477328 h 1477328"/>
              <a:gd name="connsiteX11" fmla="*/ 1269801 w 2821781"/>
              <a:gd name="connsiteY11" fmla="*/ 1477328 h 1477328"/>
              <a:gd name="connsiteX12" fmla="*/ 733663 w 2821781"/>
              <a:gd name="connsiteY12" fmla="*/ 1477328 h 1477328"/>
              <a:gd name="connsiteX13" fmla="*/ 0 w 2821781"/>
              <a:gd name="connsiteY13" fmla="*/ 1477328 h 1477328"/>
              <a:gd name="connsiteX14" fmla="*/ 0 w 2821781"/>
              <a:gd name="connsiteY14" fmla="*/ 955339 h 1477328"/>
              <a:gd name="connsiteX15" fmla="*/ 0 w 2821781"/>
              <a:gd name="connsiteY15" fmla="*/ 492443 h 1477328"/>
              <a:gd name="connsiteX16" fmla="*/ 0 w 2821781"/>
              <a:gd name="connsiteY16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21781" h="1477328" extrusionOk="0">
                <a:moveTo>
                  <a:pt x="0" y="0"/>
                </a:moveTo>
                <a:cubicBezTo>
                  <a:pt x="188384" y="-29188"/>
                  <a:pt x="342785" y="5645"/>
                  <a:pt x="592574" y="0"/>
                </a:cubicBezTo>
                <a:cubicBezTo>
                  <a:pt x="842363" y="-5645"/>
                  <a:pt x="919056" y="-26508"/>
                  <a:pt x="1156930" y="0"/>
                </a:cubicBezTo>
                <a:cubicBezTo>
                  <a:pt x="1394804" y="26508"/>
                  <a:pt x="1482438" y="-10501"/>
                  <a:pt x="1636633" y="0"/>
                </a:cubicBezTo>
                <a:cubicBezTo>
                  <a:pt x="1790828" y="10501"/>
                  <a:pt x="1990701" y="-2478"/>
                  <a:pt x="2116336" y="0"/>
                </a:cubicBezTo>
                <a:cubicBezTo>
                  <a:pt x="2241971" y="2478"/>
                  <a:pt x="2546314" y="3848"/>
                  <a:pt x="2821781" y="0"/>
                </a:cubicBezTo>
                <a:cubicBezTo>
                  <a:pt x="2807924" y="158044"/>
                  <a:pt x="2835264" y="273046"/>
                  <a:pt x="2821781" y="462896"/>
                </a:cubicBezTo>
                <a:cubicBezTo>
                  <a:pt x="2808298" y="652746"/>
                  <a:pt x="2800565" y="768397"/>
                  <a:pt x="2821781" y="925792"/>
                </a:cubicBezTo>
                <a:cubicBezTo>
                  <a:pt x="2842997" y="1083187"/>
                  <a:pt x="2803262" y="1327957"/>
                  <a:pt x="2821781" y="1477328"/>
                </a:cubicBezTo>
                <a:cubicBezTo>
                  <a:pt x="2711168" y="1458993"/>
                  <a:pt x="2485959" y="1466504"/>
                  <a:pt x="2342078" y="1477328"/>
                </a:cubicBezTo>
                <a:cubicBezTo>
                  <a:pt x="2198197" y="1488152"/>
                  <a:pt x="1976255" y="1490885"/>
                  <a:pt x="1834158" y="1477328"/>
                </a:cubicBezTo>
                <a:cubicBezTo>
                  <a:pt x="1692061" y="1463771"/>
                  <a:pt x="1551508" y="1488433"/>
                  <a:pt x="1269801" y="1477328"/>
                </a:cubicBezTo>
                <a:cubicBezTo>
                  <a:pt x="988094" y="1466223"/>
                  <a:pt x="847158" y="1497984"/>
                  <a:pt x="733663" y="1477328"/>
                </a:cubicBezTo>
                <a:cubicBezTo>
                  <a:pt x="620168" y="1456672"/>
                  <a:pt x="286546" y="1512854"/>
                  <a:pt x="0" y="1477328"/>
                </a:cubicBezTo>
                <a:cubicBezTo>
                  <a:pt x="22815" y="1362867"/>
                  <a:pt x="-6636" y="1076682"/>
                  <a:pt x="0" y="955339"/>
                </a:cubicBezTo>
                <a:cubicBezTo>
                  <a:pt x="6636" y="833996"/>
                  <a:pt x="15597" y="605779"/>
                  <a:pt x="0" y="492443"/>
                </a:cubicBezTo>
                <a:cubicBezTo>
                  <a:pt x="-15597" y="379107"/>
                  <a:pt x="7455" y="1411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5">
                    <a:lumMod val="75000"/>
                  </a:schemeClr>
                </a:solidFill>
              </a:rPr>
              <a:t>Verteidigung</a:t>
            </a:r>
            <a:r>
              <a:rPr lang="de-DE" b="1" dirty="0"/>
              <a:t> erfolgreich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b="0" i="0" u="none" strike="noStrike" dirty="0">
                <a:effectLst/>
              </a:rPr>
              <a:t>Verteidiger erfolgreich verteidigt, kommen die Karten weg, und er kann als nächster angreifen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7DA55C9-33BA-42D4-058C-E6B42CB7AA5F}"/>
              </a:ext>
            </a:extLst>
          </p:cNvPr>
          <p:cNvSpPr txBox="1"/>
          <p:nvPr/>
        </p:nvSpPr>
        <p:spPr>
          <a:xfrm>
            <a:off x="5302515" y="1507962"/>
            <a:ext cx="2728914" cy="1477328"/>
          </a:xfrm>
          <a:custGeom>
            <a:avLst/>
            <a:gdLst>
              <a:gd name="connsiteX0" fmla="*/ 0 w 2728914"/>
              <a:gd name="connsiteY0" fmla="*/ 0 h 1477328"/>
              <a:gd name="connsiteX1" fmla="*/ 709518 w 2728914"/>
              <a:gd name="connsiteY1" fmla="*/ 0 h 1477328"/>
              <a:gd name="connsiteX2" fmla="*/ 1391746 w 2728914"/>
              <a:gd name="connsiteY2" fmla="*/ 0 h 1477328"/>
              <a:gd name="connsiteX3" fmla="*/ 1992107 w 2728914"/>
              <a:gd name="connsiteY3" fmla="*/ 0 h 1477328"/>
              <a:gd name="connsiteX4" fmla="*/ 2728914 w 2728914"/>
              <a:gd name="connsiteY4" fmla="*/ 0 h 1477328"/>
              <a:gd name="connsiteX5" fmla="*/ 2728914 w 2728914"/>
              <a:gd name="connsiteY5" fmla="*/ 477669 h 1477328"/>
              <a:gd name="connsiteX6" fmla="*/ 2728914 w 2728914"/>
              <a:gd name="connsiteY6" fmla="*/ 925792 h 1477328"/>
              <a:gd name="connsiteX7" fmla="*/ 2728914 w 2728914"/>
              <a:gd name="connsiteY7" fmla="*/ 1477328 h 1477328"/>
              <a:gd name="connsiteX8" fmla="*/ 2019396 w 2728914"/>
              <a:gd name="connsiteY8" fmla="*/ 1477328 h 1477328"/>
              <a:gd name="connsiteX9" fmla="*/ 1337168 w 2728914"/>
              <a:gd name="connsiteY9" fmla="*/ 1477328 h 1477328"/>
              <a:gd name="connsiteX10" fmla="*/ 709518 w 2728914"/>
              <a:gd name="connsiteY10" fmla="*/ 1477328 h 1477328"/>
              <a:gd name="connsiteX11" fmla="*/ 0 w 2728914"/>
              <a:gd name="connsiteY11" fmla="*/ 1477328 h 1477328"/>
              <a:gd name="connsiteX12" fmla="*/ 0 w 2728914"/>
              <a:gd name="connsiteY12" fmla="*/ 999659 h 1477328"/>
              <a:gd name="connsiteX13" fmla="*/ 0 w 2728914"/>
              <a:gd name="connsiteY13" fmla="*/ 551536 h 1477328"/>
              <a:gd name="connsiteX14" fmla="*/ 0 w 2728914"/>
              <a:gd name="connsiteY1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8914" h="1477328" extrusionOk="0">
                <a:moveTo>
                  <a:pt x="0" y="0"/>
                </a:moveTo>
                <a:cubicBezTo>
                  <a:pt x="296577" y="5457"/>
                  <a:pt x="444847" y="3264"/>
                  <a:pt x="709518" y="0"/>
                </a:cubicBezTo>
                <a:cubicBezTo>
                  <a:pt x="974189" y="-3264"/>
                  <a:pt x="1121839" y="21394"/>
                  <a:pt x="1391746" y="0"/>
                </a:cubicBezTo>
                <a:cubicBezTo>
                  <a:pt x="1661653" y="-21394"/>
                  <a:pt x="1796346" y="11321"/>
                  <a:pt x="1992107" y="0"/>
                </a:cubicBezTo>
                <a:cubicBezTo>
                  <a:pt x="2187868" y="-11321"/>
                  <a:pt x="2560350" y="-9240"/>
                  <a:pt x="2728914" y="0"/>
                </a:cubicBezTo>
                <a:cubicBezTo>
                  <a:pt x="2729674" y="230590"/>
                  <a:pt x="2746683" y="379416"/>
                  <a:pt x="2728914" y="477669"/>
                </a:cubicBezTo>
                <a:cubicBezTo>
                  <a:pt x="2711145" y="575922"/>
                  <a:pt x="2719042" y="804479"/>
                  <a:pt x="2728914" y="925792"/>
                </a:cubicBezTo>
                <a:cubicBezTo>
                  <a:pt x="2738786" y="1047105"/>
                  <a:pt x="2749727" y="1270312"/>
                  <a:pt x="2728914" y="1477328"/>
                </a:cubicBezTo>
                <a:cubicBezTo>
                  <a:pt x="2582446" y="1458887"/>
                  <a:pt x="2265803" y="1491794"/>
                  <a:pt x="2019396" y="1477328"/>
                </a:cubicBezTo>
                <a:cubicBezTo>
                  <a:pt x="1772989" y="1462862"/>
                  <a:pt x="1664197" y="1453540"/>
                  <a:pt x="1337168" y="1477328"/>
                </a:cubicBezTo>
                <a:cubicBezTo>
                  <a:pt x="1010139" y="1501116"/>
                  <a:pt x="1001414" y="1460969"/>
                  <a:pt x="709518" y="1477328"/>
                </a:cubicBezTo>
                <a:cubicBezTo>
                  <a:pt x="417622" y="1493688"/>
                  <a:pt x="206924" y="1486068"/>
                  <a:pt x="0" y="1477328"/>
                </a:cubicBezTo>
                <a:cubicBezTo>
                  <a:pt x="20222" y="1265012"/>
                  <a:pt x="-20573" y="1151963"/>
                  <a:pt x="0" y="999659"/>
                </a:cubicBezTo>
                <a:cubicBezTo>
                  <a:pt x="20573" y="847355"/>
                  <a:pt x="17193" y="675670"/>
                  <a:pt x="0" y="551536"/>
                </a:cubicBezTo>
                <a:cubicBezTo>
                  <a:pt x="-17193" y="427402"/>
                  <a:pt x="17789" y="20725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Angriff</a:t>
            </a:r>
            <a:r>
              <a:rPr lang="de-DE" b="1" dirty="0"/>
              <a:t> erfolgreich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b="0" i="0" u="none" strike="noStrike" dirty="0">
                <a:effectLst/>
              </a:rPr>
              <a:t>Verteidiger nicht erfolgreich verteidigt, nimmt er die Karten und wird zum neuen Angreifer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A43B49F-BD57-3D73-D816-94D3FDDB2D53}"/>
              </a:ext>
            </a:extLst>
          </p:cNvPr>
          <p:cNvSpPr txBox="1"/>
          <p:nvPr/>
        </p:nvSpPr>
        <p:spPr>
          <a:xfrm>
            <a:off x="7439024" y="3579676"/>
            <a:ext cx="2188371" cy="1200329"/>
          </a:xfrm>
          <a:custGeom>
            <a:avLst/>
            <a:gdLst>
              <a:gd name="connsiteX0" fmla="*/ 0 w 2188371"/>
              <a:gd name="connsiteY0" fmla="*/ 0 h 1200329"/>
              <a:gd name="connsiteX1" fmla="*/ 568976 w 2188371"/>
              <a:gd name="connsiteY1" fmla="*/ 0 h 1200329"/>
              <a:gd name="connsiteX2" fmla="*/ 1116069 w 2188371"/>
              <a:gd name="connsiteY2" fmla="*/ 0 h 1200329"/>
              <a:gd name="connsiteX3" fmla="*/ 1597511 w 2188371"/>
              <a:gd name="connsiteY3" fmla="*/ 0 h 1200329"/>
              <a:gd name="connsiteX4" fmla="*/ 2188371 w 2188371"/>
              <a:gd name="connsiteY4" fmla="*/ 0 h 1200329"/>
              <a:gd name="connsiteX5" fmla="*/ 2188371 w 2188371"/>
              <a:gd name="connsiteY5" fmla="*/ 588161 h 1200329"/>
              <a:gd name="connsiteX6" fmla="*/ 2188371 w 2188371"/>
              <a:gd name="connsiteY6" fmla="*/ 1200329 h 1200329"/>
              <a:gd name="connsiteX7" fmla="*/ 1685046 w 2188371"/>
              <a:gd name="connsiteY7" fmla="*/ 1200329 h 1200329"/>
              <a:gd name="connsiteX8" fmla="*/ 1137953 w 2188371"/>
              <a:gd name="connsiteY8" fmla="*/ 1200329 h 1200329"/>
              <a:gd name="connsiteX9" fmla="*/ 590860 w 2188371"/>
              <a:gd name="connsiteY9" fmla="*/ 1200329 h 1200329"/>
              <a:gd name="connsiteX10" fmla="*/ 0 w 2188371"/>
              <a:gd name="connsiteY10" fmla="*/ 1200329 h 1200329"/>
              <a:gd name="connsiteX11" fmla="*/ 0 w 2188371"/>
              <a:gd name="connsiteY11" fmla="*/ 600165 h 1200329"/>
              <a:gd name="connsiteX12" fmla="*/ 0 w 2188371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8371" h="1200329" extrusionOk="0">
                <a:moveTo>
                  <a:pt x="0" y="0"/>
                </a:moveTo>
                <a:cubicBezTo>
                  <a:pt x="239824" y="-26763"/>
                  <a:pt x="444498" y="18040"/>
                  <a:pt x="568976" y="0"/>
                </a:cubicBezTo>
                <a:cubicBezTo>
                  <a:pt x="693454" y="-18040"/>
                  <a:pt x="945684" y="5105"/>
                  <a:pt x="1116069" y="0"/>
                </a:cubicBezTo>
                <a:cubicBezTo>
                  <a:pt x="1286454" y="-5105"/>
                  <a:pt x="1443760" y="-76"/>
                  <a:pt x="1597511" y="0"/>
                </a:cubicBezTo>
                <a:cubicBezTo>
                  <a:pt x="1751262" y="76"/>
                  <a:pt x="1957328" y="19573"/>
                  <a:pt x="2188371" y="0"/>
                </a:cubicBezTo>
                <a:cubicBezTo>
                  <a:pt x="2159473" y="123590"/>
                  <a:pt x="2187841" y="322472"/>
                  <a:pt x="2188371" y="588161"/>
                </a:cubicBezTo>
                <a:cubicBezTo>
                  <a:pt x="2188901" y="853850"/>
                  <a:pt x="2209105" y="910309"/>
                  <a:pt x="2188371" y="1200329"/>
                </a:cubicBezTo>
                <a:cubicBezTo>
                  <a:pt x="1974903" y="1222732"/>
                  <a:pt x="1930240" y="1215192"/>
                  <a:pt x="1685046" y="1200329"/>
                </a:cubicBezTo>
                <a:cubicBezTo>
                  <a:pt x="1439853" y="1185466"/>
                  <a:pt x="1299993" y="1173748"/>
                  <a:pt x="1137953" y="1200329"/>
                </a:cubicBezTo>
                <a:cubicBezTo>
                  <a:pt x="975913" y="1226910"/>
                  <a:pt x="757375" y="1189201"/>
                  <a:pt x="590860" y="1200329"/>
                </a:cubicBezTo>
                <a:cubicBezTo>
                  <a:pt x="424345" y="1211457"/>
                  <a:pt x="227072" y="1179781"/>
                  <a:pt x="0" y="1200329"/>
                </a:cubicBezTo>
                <a:cubicBezTo>
                  <a:pt x="25690" y="947753"/>
                  <a:pt x="779" y="850367"/>
                  <a:pt x="0" y="600165"/>
                </a:cubicBezTo>
                <a:cubicBezTo>
                  <a:pt x="-779" y="349963"/>
                  <a:pt x="1248" y="27494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Karten nehmen</a:t>
            </a:r>
            <a:r>
              <a:rPr lang="de-DE" dirty="0"/>
              <a:t>:</a:t>
            </a:r>
          </a:p>
          <a:p>
            <a:r>
              <a:rPr lang="de-DE" dirty="0"/>
              <a:t>- Karten nehmen bis 6 auf der Hand</a:t>
            </a:r>
          </a:p>
          <a:p>
            <a:r>
              <a:rPr lang="de-DE" dirty="0"/>
              <a:t>(1.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de-DE" dirty="0"/>
              <a:t>; 2. </a:t>
            </a:r>
            <a:r>
              <a:rPr lang="de-DE" b="1" dirty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de-DE" dirty="0"/>
              <a:t>; 3. </a:t>
            </a:r>
            <a:r>
              <a:rPr lang="de-DE" b="1" dirty="0"/>
              <a:t>andere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8971E0B-AF55-EE1A-A243-7F642AA393F3}"/>
              </a:ext>
            </a:extLst>
          </p:cNvPr>
          <p:cNvSpPr txBox="1"/>
          <p:nvPr/>
        </p:nvSpPr>
        <p:spPr>
          <a:xfrm>
            <a:off x="3894828" y="3579676"/>
            <a:ext cx="2321720" cy="1200329"/>
          </a:xfrm>
          <a:custGeom>
            <a:avLst/>
            <a:gdLst>
              <a:gd name="connsiteX0" fmla="*/ 0 w 2321720"/>
              <a:gd name="connsiteY0" fmla="*/ 0 h 1200329"/>
              <a:gd name="connsiteX1" fmla="*/ 603647 w 2321720"/>
              <a:gd name="connsiteY1" fmla="*/ 0 h 1200329"/>
              <a:gd name="connsiteX2" fmla="*/ 1184077 w 2321720"/>
              <a:gd name="connsiteY2" fmla="*/ 0 h 1200329"/>
              <a:gd name="connsiteX3" fmla="*/ 1694856 w 2321720"/>
              <a:gd name="connsiteY3" fmla="*/ 0 h 1200329"/>
              <a:gd name="connsiteX4" fmla="*/ 2321720 w 2321720"/>
              <a:gd name="connsiteY4" fmla="*/ 0 h 1200329"/>
              <a:gd name="connsiteX5" fmla="*/ 2321720 w 2321720"/>
              <a:gd name="connsiteY5" fmla="*/ 588161 h 1200329"/>
              <a:gd name="connsiteX6" fmla="*/ 2321720 w 2321720"/>
              <a:gd name="connsiteY6" fmla="*/ 1200329 h 1200329"/>
              <a:gd name="connsiteX7" fmla="*/ 1787724 w 2321720"/>
              <a:gd name="connsiteY7" fmla="*/ 1200329 h 1200329"/>
              <a:gd name="connsiteX8" fmla="*/ 1207294 w 2321720"/>
              <a:gd name="connsiteY8" fmla="*/ 1200329 h 1200329"/>
              <a:gd name="connsiteX9" fmla="*/ 626864 w 2321720"/>
              <a:gd name="connsiteY9" fmla="*/ 1200329 h 1200329"/>
              <a:gd name="connsiteX10" fmla="*/ 0 w 2321720"/>
              <a:gd name="connsiteY10" fmla="*/ 1200329 h 1200329"/>
              <a:gd name="connsiteX11" fmla="*/ 0 w 2321720"/>
              <a:gd name="connsiteY11" fmla="*/ 600165 h 1200329"/>
              <a:gd name="connsiteX12" fmla="*/ 0 w 2321720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21720" h="1200329" extrusionOk="0">
                <a:moveTo>
                  <a:pt x="0" y="0"/>
                </a:moveTo>
                <a:cubicBezTo>
                  <a:pt x="280451" y="-521"/>
                  <a:pt x="327870" y="2157"/>
                  <a:pt x="603647" y="0"/>
                </a:cubicBezTo>
                <a:cubicBezTo>
                  <a:pt x="879424" y="-2157"/>
                  <a:pt x="967432" y="-7839"/>
                  <a:pt x="1184077" y="0"/>
                </a:cubicBezTo>
                <a:cubicBezTo>
                  <a:pt x="1400722" y="7839"/>
                  <a:pt x="1481688" y="11552"/>
                  <a:pt x="1694856" y="0"/>
                </a:cubicBezTo>
                <a:cubicBezTo>
                  <a:pt x="1908024" y="-11552"/>
                  <a:pt x="2078724" y="9906"/>
                  <a:pt x="2321720" y="0"/>
                </a:cubicBezTo>
                <a:cubicBezTo>
                  <a:pt x="2292822" y="123590"/>
                  <a:pt x="2321190" y="322472"/>
                  <a:pt x="2321720" y="588161"/>
                </a:cubicBezTo>
                <a:cubicBezTo>
                  <a:pt x="2322250" y="853850"/>
                  <a:pt x="2342454" y="910309"/>
                  <a:pt x="2321720" y="1200329"/>
                </a:cubicBezTo>
                <a:cubicBezTo>
                  <a:pt x="2196704" y="1181379"/>
                  <a:pt x="2011547" y="1190127"/>
                  <a:pt x="1787724" y="1200329"/>
                </a:cubicBezTo>
                <a:cubicBezTo>
                  <a:pt x="1563901" y="1210531"/>
                  <a:pt x="1462395" y="1173723"/>
                  <a:pt x="1207294" y="1200329"/>
                </a:cubicBezTo>
                <a:cubicBezTo>
                  <a:pt x="952193" y="1226936"/>
                  <a:pt x="882809" y="1214785"/>
                  <a:pt x="626864" y="1200329"/>
                </a:cubicBezTo>
                <a:cubicBezTo>
                  <a:pt x="370919" y="1185874"/>
                  <a:pt x="179878" y="1191508"/>
                  <a:pt x="0" y="1200329"/>
                </a:cubicBezTo>
                <a:cubicBezTo>
                  <a:pt x="25690" y="947753"/>
                  <a:pt x="779" y="850367"/>
                  <a:pt x="0" y="600165"/>
                </a:cubicBezTo>
                <a:cubicBezTo>
                  <a:pt x="-779" y="349963"/>
                  <a:pt x="1248" y="27494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Nebenangriff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Nebenangreifer</a:t>
            </a:r>
            <a:r>
              <a:rPr lang="de-DE" dirty="0"/>
              <a:t> kann Karten, die auf dem Feld liegen dazulegen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F27BADB-8C46-97BC-425A-7DF01250C5EF}"/>
              </a:ext>
            </a:extLst>
          </p:cNvPr>
          <p:cNvSpPr txBox="1"/>
          <p:nvPr/>
        </p:nvSpPr>
        <p:spPr>
          <a:xfrm>
            <a:off x="7328294" y="841437"/>
            <a:ext cx="3737374" cy="369332"/>
          </a:xfrm>
          <a:custGeom>
            <a:avLst/>
            <a:gdLst>
              <a:gd name="connsiteX0" fmla="*/ 0 w 3737374"/>
              <a:gd name="connsiteY0" fmla="*/ 0 h 369332"/>
              <a:gd name="connsiteX1" fmla="*/ 585522 w 3737374"/>
              <a:gd name="connsiteY1" fmla="*/ 0 h 369332"/>
              <a:gd name="connsiteX2" fmla="*/ 1283165 w 3737374"/>
              <a:gd name="connsiteY2" fmla="*/ 0 h 369332"/>
              <a:gd name="connsiteX3" fmla="*/ 1980808 w 3737374"/>
              <a:gd name="connsiteY3" fmla="*/ 0 h 369332"/>
              <a:gd name="connsiteX4" fmla="*/ 2491583 w 3737374"/>
              <a:gd name="connsiteY4" fmla="*/ 0 h 369332"/>
              <a:gd name="connsiteX5" fmla="*/ 3039731 w 3737374"/>
              <a:gd name="connsiteY5" fmla="*/ 0 h 369332"/>
              <a:gd name="connsiteX6" fmla="*/ 3737374 w 3737374"/>
              <a:gd name="connsiteY6" fmla="*/ 0 h 369332"/>
              <a:gd name="connsiteX7" fmla="*/ 3737374 w 3737374"/>
              <a:gd name="connsiteY7" fmla="*/ 369332 h 369332"/>
              <a:gd name="connsiteX8" fmla="*/ 3226600 w 3737374"/>
              <a:gd name="connsiteY8" fmla="*/ 369332 h 369332"/>
              <a:gd name="connsiteX9" fmla="*/ 2715825 w 3737374"/>
              <a:gd name="connsiteY9" fmla="*/ 369332 h 369332"/>
              <a:gd name="connsiteX10" fmla="*/ 2018182 w 3737374"/>
              <a:gd name="connsiteY10" fmla="*/ 369332 h 369332"/>
              <a:gd name="connsiteX11" fmla="*/ 1432660 w 3737374"/>
              <a:gd name="connsiteY11" fmla="*/ 369332 h 369332"/>
              <a:gd name="connsiteX12" fmla="*/ 772391 w 3737374"/>
              <a:gd name="connsiteY12" fmla="*/ 369332 h 369332"/>
              <a:gd name="connsiteX13" fmla="*/ 0 w 3737374"/>
              <a:gd name="connsiteY13" fmla="*/ 369332 h 369332"/>
              <a:gd name="connsiteX14" fmla="*/ 0 w 3737374"/>
              <a:gd name="connsiteY1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7374" h="369332" extrusionOk="0">
                <a:moveTo>
                  <a:pt x="0" y="0"/>
                </a:moveTo>
                <a:cubicBezTo>
                  <a:pt x="135487" y="1108"/>
                  <a:pt x="396536" y="-14816"/>
                  <a:pt x="585522" y="0"/>
                </a:cubicBezTo>
                <a:cubicBezTo>
                  <a:pt x="774508" y="14816"/>
                  <a:pt x="1035341" y="-33070"/>
                  <a:pt x="1283165" y="0"/>
                </a:cubicBezTo>
                <a:cubicBezTo>
                  <a:pt x="1530989" y="33070"/>
                  <a:pt x="1640311" y="-20734"/>
                  <a:pt x="1980808" y="0"/>
                </a:cubicBezTo>
                <a:cubicBezTo>
                  <a:pt x="2321305" y="20734"/>
                  <a:pt x="2289880" y="1539"/>
                  <a:pt x="2491583" y="0"/>
                </a:cubicBezTo>
                <a:cubicBezTo>
                  <a:pt x="2693287" y="-1539"/>
                  <a:pt x="2841928" y="-24408"/>
                  <a:pt x="3039731" y="0"/>
                </a:cubicBezTo>
                <a:cubicBezTo>
                  <a:pt x="3237534" y="24408"/>
                  <a:pt x="3468082" y="-9850"/>
                  <a:pt x="3737374" y="0"/>
                </a:cubicBezTo>
                <a:cubicBezTo>
                  <a:pt x="3751523" y="95508"/>
                  <a:pt x="3741288" y="268831"/>
                  <a:pt x="3737374" y="369332"/>
                </a:cubicBezTo>
                <a:cubicBezTo>
                  <a:pt x="3621313" y="348776"/>
                  <a:pt x="3395586" y="379565"/>
                  <a:pt x="3226600" y="369332"/>
                </a:cubicBezTo>
                <a:cubicBezTo>
                  <a:pt x="3057614" y="359099"/>
                  <a:pt x="2852812" y="374695"/>
                  <a:pt x="2715825" y="369332"/>
                </a:cubicBezTo>
                <a:cubicBezTo>
                  <a:pt x="2578838" y="363969"/>
                  <a:pt x="2188227" y="401039"/>
                  <a:pt x="2018182" y="369332"/>
                </a:cubicBezTo>
                <a:cubicBezTo>
                  <a:pt x="1848137" y="337625"/>
                  <a:pt x="1625965" y="384417"/>
                  <a:pt x="1432660" y="369332"/>
                </a:cubicBezTo>
                <a:cubicBezTo>
                  <a:pt x="1239355" y="354247"/>
                  <a:pt x="979394" y="365827"/>
                  <a:pt x="772391" y="369332"/>
                </a:cubicBezTo>
                <a:cubicBezTo>
                  <a:pt x="565388" y="372837"/>
                  <a:pt x="191708" y="341807"/>
                  <a:pt x="0" y="369332"/>
                </a:cubicBezTo>
                <a:cubicBezTo>
                  <a:pt x="-17747" y="205888"/>
                  <a:pt x="14725" y="14317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3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7064974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Durak</a:t>
            </a:r>
            <a:r>
              <a:rPr lang="de-DE" dirty="0"/>
              <a:t> =&gt; letzter verbleibender Spieler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E252DFF1-AEC7-0D5F-D61A-7142343896DD}"/>
              </a:ext>
            </a:extLst>
          </p:cNvPr>
          <p:cNvSpPr/>
          <p:nvPr/>
        </p:nvSpPr>
        <p:spPr>
          <a:xfrm rot="5400000">
            <a:off x="1197224" y="2341420"/>
            <a:ext cx="282067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25837ED5-10AE-30AF-9E92-71C5EBAEF94E}"/>
              </a:ext>
            </a:extLst>
          </p:cNvPr>
          <p:cNvSpPr/>
          <p:nvPr/>
        </p:nvSpPr>
        <p:spPr>
          <a:xfrm rot="18576370">
            <a:off x="5522340" y="3147535"/>
            <a:ext cx="440941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93F20282-1818-9BD5-0DBC-F2B328A7ABE7}"/>
              </a:ext>
            </a:extLst>
          </p:cNvPr>
          <p:cNvSpPr/>
          <p:nvPr/>
        </p:nvSpPr>
        <p:spPr>
          <a:xfrm rot="20360653">
            <a:off x="3767511" y="4979958"/>
            <a:ext cx="721650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1A21919D-2F84-4C5F-67C0-D49BA4200AF7}"/>
              </a:ext>
            </a:extLst>
          </p:cNvPr>
          <p:cNvSpPr/>
          <p:nvPr/>
        </p:nvSpPr>
        <p:spPr>
          <a:xfrm rot="1415135">
            <a:off x="3768453" y="3129738"/>
            <a:ext cx="674537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9D3C674C-9AC5-E5AD-302E-C95684495633}"/>
              </a:ext>
            </a:extLst>
          </p:cNvPr>
          <p:cNvSpPr/>
          <p:nvPr/>
        </p:nvSpPr>
        <p:spPr>
          <a:xfrm rot="2356657">
            <a:off x="5608318" y="4903730"/>
            <a:ext cx="411071" cy="25003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5E1F4D38-A22C-3D0C-D9A3-2E5ED831C1C7}"/>
              </a:ext>
            </a:extLst>
          </p:cNvPr>
          <p:cNvSpPr/>
          <p:nvPr/>
        </p:nvSpPr>
        <p:spPr>
          <a:xfrm rot="2972429">
            <a:off x="7027008" y="3167309"/>
            <a:ext cx="506404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7850A5B4-CE5A-A2A5-6F0C-EA2728A99952}"/>
              </a:ext>
            </a:extLst>
          </p:cNvPr>
          <p:cNvSpPr/>
          <p:nvPr/>
        </p:nvSpPr>
        <p:spPr>
          <a:xfrm rot="19311969">
            <a:off x="7061961" y="4875459"/>
            <a:ext cx="428632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A9147DE0-D869-B24B-3FEB-BF94D659805C}"/>
              </a:ext>
            </a:extLst>
          </p:cNvPr>
          <p:cNvSpPr/>
          <p:nvPr/>
        </p:nvSpPr>
        <p:spPr>
          <a:xfrm>
            <a:off x="9782712" y="4054823"/>
            <a:ext cx="506404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9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83936" y="69962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 Anwendungsanalyse</a:t>
            </a:r>
            <a:br>
              <a:rPr sz="2160" dirty="0"/>
            </a:br>
            <a:endParaRPr lang="de-DE" sz="3360" spc="-1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96" name="Table 4"/>
          <p:cNvGraphicFramePr/>
          <p:nvPr>
            <p:extLst>
              <p:ext uri="{D42A27DB-BD31-4B8C-83A1-F6EECF244321}">
                <p14:modId xmlns:p14="http://schemas.microsoft.com/office/powerpoint/2010/main" val="812594858"/>
              </p:ext>
            </p:extLst>
          </p:nvPr>
        </p:nvGraphicFramePr>
        <p:xfrm>
          <a:off x="1083936" y="1462698"/>
          <a:ext cx="9936864" cy="5287864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Spiel starten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ist eingerichtet und startet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ist eingeloggt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klickt auf „Spiel erstellen“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Neues Spiel ist angelegt und startet; mind. 2 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wurde nicht erstellt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Mitspieler, Spielregeln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59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klickt auf „Spiel erstellen“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Auswahl Spieleranzahl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Spielregeln festlegen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weitere Spieler einladen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Einladung bestätigen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klickt auf „Bereit“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wird gestartet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5a) Spiel auf öffentlich stellen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5a) Einladung ablehnen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6a) Spieler verlässt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7a) Spiel abbrechen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83936" y="69962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 Anwendungsanalyse</a:t>
            </a:r>
            <a:br>
              <a:rPr sz="2160" dirty="0"/>
            </a:br>
            <a:endParaRPr lang="de-DE" sz="3360" spc="-1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96" name="Table 4"/>
          <p:cNvGraphicFramePr/>
          <p:nvPr>
            <p:extLst>
              <p:ext uri="{D42A27DB-BD31-4B8C-83A1-F6EECF244321}">
                <p14:modId xmlns:p14="http://schemas.microsoft.com/office/powerpoint/2010/main" val="1173168496"/>
              </p:ext>
            </p:extLst>
          </p:nvPr>
        </p:nvGraphicFramePr>
        <p:xfrm>
          <a:off x="1083936" y="1462698"/>
          <a:ext cx="9936864" cy="5084726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Zug durchführen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Erfolgreicher Zug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ist an der Reihe; Angreifer und Verteidiger wurden festgelegt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Neue Runde beginnt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Runde ist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wird abgebrochen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Angreifer-ID, Verteidiger-ID, Spieler-Hand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Spieler-Hand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Angreifer legt Karte(n)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Verteidiger kontert Karte(n)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Zug beenden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2a) Angreifer legen weitere Karte(n), </a:t>
                      </a:r>
                      <a:r>
                        <a:rPr lang="de-DE" sz="1000" b="0" strike="noStrike" spc="-1">
                          <a:latin typeface="Arial"/>
                        </a:rPr>
                        <a:t>falls möglich </a:t>
                      </a:r>
                      <a:r>
                        <a:rPr lang="de-DE" sz="1000" b="0" strike="noStrike" spc="-1" dirty="0">
                          <a:latin typeface="Arial"/>
                        </a:rPr>
                        <a:t>-&gt; weiter bei 2)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2a) Verteidiger nimmt Karte(n) -&gt; Angreifer können weitere Karten legen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60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83936" y="69962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 Anwendungsanalyse</a:t>
            </a:r>
            <a:br>
              <a:rPr sz="2160" dirty="0"/>
            </a:br>
            <a:endParaRPr lang="de-DE" sz="3360" spc="-1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96" name="Table 4"/>
          <p:cNvGraphicFramePr/>
          <p:nvPr>
            <p:extLst>
              <p:ext uri="{D42A27DB-BD31-4B8C-83A1-F6EECF244321}">
                <p14:modId xmlns:p14="http://schemas.microsoft.com/office/powerpoint/2010/main" val="2389353714"/>
              </p:ext>
            </p:extLst>
          </p:nvPr>
        </p:nvGraphicFramePr>
        <p:xfrm>
          <a:off x="1083936" y="1462698"/>
          <a:ext cx="9936864" cy="5084726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Runde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Neue Runde beginnt; Spiel wurde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Zug beendet; Karten wurden verteilt, falls vorhanden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Zug wurde beendet und Karten wurden verteilt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wurde beendet; neue Runde wurde gestartet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wird abgebrochen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Spieler-Hand, Stapel, Spieler-Rolle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Status, Spieler-Rolle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Stapel nach Kartenanzahl überprüfen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Spieler-Rolle verteilen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Nächste Runde starten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strike="noStrike" spc="-1" dirty="0">
                          <a:latin typeface="Arial"/>
                        </a:rPr>
                        <a:t>1a)  Spieler-Hand nach Kartenanzahl überprüfen, falls Stapelgröße =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strike="noStrike" spc="-1" dirty="0">
                          <a:latin typeface="Arial"/>
                        </a:rPr>
                        <a:t>2a)  Spieler wird entfernt, falls Stapelgröße = 0 und Spieler-Hand = 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3a)  Spiel wird beendet, wenn Spieleranzahl = 1 oder 0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33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83936" y="69962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 Anwendungsanalyse</a:t>
            </a:r>
            <a:br>
              <a:rPr sz="2160" dirty="0"/>
            </a:br>
            <a:endParaRPr lang="de-DE" sz="3360" spc="-1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96" name="Table 4"/>
          <p:cNvGraphicFramePr/>
          <p:nvPr>
            <p:extLst>
              <p:ext uri="{D42A27DB-BD31-4B8C-83A1-F6EECF244321}">
                <p14:modId xmlns:p14="http://schemas.microsoft.com/office/powerpoint/2010/main" val="973377598"/>
              </p:ext>
            </p:extLst>
          </p:nvPr>
        </p:nvGraphicFramePr>
        <p:xfrm>
          <a:off x="1083936" y="1462698"/>
          <a:ext cx="9936864" cy="5084726"/>
        </p:xfrm>
        <a:graphic>
          <a:graphicData uri="http://schemas.openxmlformats.org/drawingml/2006/table">
            <a:tbl>
              <a:tblPr/>
              <a:tblGrid>
                <a:gridCol w="291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Karten ziehen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Karten wurden ausgeteilt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Karten auf dem Stapel vorhanden; Spieler hat weniger als 6 Karten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Zug wurde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Karten wurden verteilt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wird abgebrochen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Spieler-Hand, Stapel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Spieler-Hand, Stapel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None/>
                      </a:pPr>
                      <a:r>
                        <a:rPr lang="de-DE" sz="1000" b="0" strike="noStrike" spc="-1" dirty="0">
                          <a:latin typeface="Arial"/>
                        </a:rPr>
                        <a:t>1)  Angreifer zieht Karte(n)</a:t>
                      </a:r>
                    </a:p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None/>
                      </a:pPr>
                      <a:r>
                        <a:rPr lang="de-DE" sz="1000" b="0" strike="noStrike" spc="-1" dirty="0">
                          <a:latin typeface="Arial"/>
                        </a:rPr>
                        <a:t>2)  Nebenangreifer zieht Karte(n)</a:t>
                      </a:r>
                    </a:p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None/>
                      </a:pPr>
                      <a:r>
                        <a:rPr lang="de-DE" sz="1000" b="0" strike="noStrike" spc="-1" dirty="0">
                          <a:latin typeface="Arial"/>
                        </a:rPr>
                        <a:t>3)  Verteidiger zieht Karten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-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2a) / 3a) keine Karten auf dem Stapel -&gt; „Karten ziehen“ wird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59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D631D-F9BF-D5A6-FD00-84DA542E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</a:t>
            </a:r>
            <a:br>
              <a:rPr lang="de-DE" dirty="0"/>
            </a:br>
            <a:r>
              <a:rPr lang="de-DE" sz="3200" spc="-1" dirty="0">
                <a:solidFill>
                  <a:srgbClr val="808080"/>
                </a:solidFill>
                <a:latin typeface="Arial"/>
              </a:rPr>
              <a:t>Data Dictionary</a:t>
            </a:r>
            <a:endParaRPr lang="de-DE" sz="3000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9848FC1-37C4-E1B0-3750-010AC7447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064991"/>
              </p:ext>
            </p:extLst>
          </p:nvPr>
        </p:nvGraphicFramePr>
        <p:xfrm>
          <a:off x="838200" y="1825625"/>
          <a:ext cx="10515600" cy="475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327565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4677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456926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22363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3269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3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Spielpartie im Gesamten.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Spiel-ID, </a:t>
                      </a:r>
                    </a:p>
                    <a:p>
                      <a:r>
                        <a:rPr lang="de-DE" dirty="0"/>
                        <a:t>Spiel-Status,</a:t>
                      </a:r>
                    </a:p>
                    <a:p>
                      <a:r>
                        <a:rPr lang="de-DE" dirty="0"/>
                        <a:t>Aktuelle-Spieler-Anzahl,</a:t>
                      </a:r>
                    </a:p>
                    <a:p>
                      <a:r>
                        <a:rPr lang="de-DE" dirty="0"/>
                        <a:t>Rang-Liste,</a:t>
                      </a:r>
                    </a:p>
                    <a:p>
                      <a:r>
                        <a:rPr lang="de-DE" dirty="0"/>
                        <a:t>Trumpf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Zuordnung von Spielern zu einer Spielpartie und Koordinierung der Partie.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7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 Teilnehmer an einer Spielpartie.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Spieler-ID, </a:t>
                      </a:r>
                    </a:p>
                    <a:p>
                      <a:r>
                        <a:rPr lang="de-DE" dirty="0"/>
                        <a:t>Karten-Hand,</a:t>
                      </a:r>
                    </a:p>
                    <a:p>
                      <a:r>
                        <a:rPr lang="de-DE" dirty="0"/>
                        <a:t>Hand-Anzahl, </a:t>
                      </a:r>
                    </a:p>
                    <a:p>
                      <a:r>
                        <a:rPr lang="de-DE" dirty="0"/>
                        <a:t>Bereit-Status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Speicherung von Spielerdaten und deren Fortschritt im Spiel.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 Abschnitt einer Spielpartie, in dem die Spieler ihre Karten ausspielen.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Angreifer-ID, Verteidiger-ID, Neben-Angreifer-ID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Verfolgung des Spielverlaufs und Zuordnung der Rollen in den jeweiligen Runden.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5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63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D631D-F9BF-D5A6-FD00-84DA542E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-1" dirty="0">
                <a:solidFill>
                  <a:srgbClr val="808080"/>
                </a:solidFill>
                <a:latin typeface="Arial"/>
              </a:rPr>
              <a:t>DURAK</a:t>
            </a:r>
            <a:br>
              <a:rPr lang="de-DE" dirty="0"/>
            </a:br>
            <a:r>
              <a:rPr lang="de-DE" sz="3600" spc="-1" dirty="0">
                <a:solidFill>
                  <a:srgbClr val="808080"/>
                </a:solidFill>
                <a:latin typeface="Arial"/>
              </a:rPr>
              <a:t>Data </a:t>
            </a:r>
            <a:r>
              <a:rPr lang="de-DE" sz="3200" spc="-1" dirty="0">
                <a:solidFill>
                  <a:srgbClr val="808080"/>
                </a:solidFill>
                <a:latin typeface="Arial"/>
              </a:rPr>
              <a:t>Dictionary</a:t>
            </a:r>
            <a:endParaRPr lang="de-DE" sz="3200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9848FC1-37C4-E1B0-3750-010AC7447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778920"/>
              </p:ext>
            </p:extLst>
          </p:nvPr>
        </p:nvGraphicFramePr>
        <p:xfrm>
          <a:off x="838200" y="1825625"/>
          <a:ext cx="10515600" cy="457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327565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4677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456926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22363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3269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3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Spieleinstellungen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festgelegten Spielregeln für die jeweilige Spielpartie.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Spieler-Anzahl-Max, Deck-Größe, Schieben-Erlaubt,</a:t>
                      </a:r>
                    </a:p>
                    <a:p>
                      <a:r>
                        <a:rPr lang="de-DE" dirty="0"/>
                        <a:t>Spiel-Sichtbarkeit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Festlegung der Spielparameter und –bedingungen.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7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Kartenstapel, von dem die Spieler ihre Karten ziehen.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Stapel-Größe, Karten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Verwaltung der Karten im Stapel und das Ziehen der Karten.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Eine einzelne Spielkarte im Spiel oder auf dem Stapel.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Karten-Wert,</a:t>
                      </a:r>
                    </a:p>
                    <a:p>
                      <a:r>
                        <a:rPr lang="de-DE" dirty="0"/>
                        <a:t>Karten-Art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Repräsentation der Spielkarten im Spiel.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24, 36, 52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5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Eine Handlung eines Spielers.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Aktions-Typ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Durchführung der Aktionen.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9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810</Words>
  <Application>Microsoft Office PowerPoint</Application>
  <PresentationFormat>Breitbild</PresentationFormat>
  <Paragraphs>207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StarSymbol</vt:lpstr>
      <vt:lpstr>Times New Roman</vt:lpstr>
      <vt:lpstr>Office Theme</vt:lpstr>
      <vt:lpstr>DURAK</vt:lpstr>
      <vt:lpstr>Was ist DURAK?</vt:lpstr>
      <vt:lpstr>Wie funktioniert DURAK?</vt:lpstr>
      <vt:lpstr>PowerPoint-Präsentation</vt:lpstr>
      <vt:lpstr>PowerPoint-Präsentation</vt:lpstr>
      <vt:lpstr>PowerPoint-Präsentation</vt:lpstr>
      <vt:lpstr>PowerPoint-Präsentation</vt:lpstr>
      <vt:lpstr>DURAK Data Dictionary</vt:lpstr>
      <vt:lpstr>DURAK Data Dictionary</vt:lpstr>
      <vt:lpstr>Klassendiagramm</vt:lpstr>
      <vt:lpstr>Sequenzdiagramm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Krauskopf</dc:creator>
  <cp:lastModifiedBy>Rami Karkaba</cp:lastModifiedBy>
  <cp:revision>50</cp:revision>
  <dcterms:created xsi:type="dcterms:W3CDTF">2021-11-04T10:21:51Z</dcterms:created>
  <dcterms:modified xsi:type="dcterms:W3CDTF">2023-11-13T09:21:12Z</dcterms:modified>
</cp:coreProperties>
</file>