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3ED4C-8687-45D9-BF2C-268CEA2C631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FF14-AFDD-C25A-241F-6822F7D1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8"/>
            <a:ext cx="9144000" cy="229043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ГЕНЕРАТОРА ТЕСТОВЫХ ВИДЕОСИГНАЛОВ:УПРАВЛЕНИЕ ПЛАТОЙ С ПОМОЩЬЮ МИКРОКОНТРОЛЛЕРА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AtXmega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992F-CCC0-E0F8-EFCA-0FF10D1C2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dirty="0"/>
              <a:t>КАРТИНКА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B70-E11B-5A11-3F6E-FFD760F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981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    </a:t>
            </a:r>
            <a:r>
              <a:rPr lang="ru-MD" sz="4800" dirty="0"/>
              <a:t>Блок схема проекта генератора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E360E-713E-7076-8398-347D6AE06EB2}"/>
              </a:ext>
            </a:extLst>
          </p:cNvPr>
          <p:cNvSpPr/>
          <p:nvPr/>
        </p:nvSpPr>
        <p:spPr>
          <a:xfrm>
            <a:off x="6799721" y="2103956"/>
            <a:ext cx="1580874" cy="289009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CB25E3-C6CE-7CB7-C51E-41B9D7ACA04B}"/>
              </a:ext>
            </a:extLst>
          </p:cNvPr>
          <p:cNvCxnSpPr>
            <a:cxnSpLocks/>
          </p:cNvCxnSpPr>
          <p:nvPr/>
        </p:nvCxnSpPr>
        <p:spPr>
          <a:xfrm>
            <a:off x="4797486" y="2538952"/>
            <a:ext cx="2002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00EC61-D389-A094-3E06-056AD4C9C263}"/>
              </a:ext>
            </a:extLst>
          </p:cNvPr>
          <p:cNvSpPr txBox="1"/>
          <p:nvPr/>
        </p:nvSpPr>
        <p:spPr>
          <a:xfrm>
            <a:off x="5503828" y="2295408"/>
            <a:ext cx="57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6706FD-6B7E-7D00-D3D4-2025709DEEF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8380595" y="3549003"/>
            <a:ext cx="741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5B24-3F90-4CD2-D0BE-86996A46C64E}"/>
              </a:ext>
            </a:extLst>
          </p:cNvPr>
          <p:cNvSpPr txBox="1"/>
          <p:nvPr/>
        </p:nvSpPr>
        <p:spPr>
          <a:xfrm rot="16200000">
            <a:off x="8975251" y="3410504"/>
            <a:ext cx="79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AD9889B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FE249-A654-4CF7-ECF5-2E76C29759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621567" y="3549003"/>
            <a:ext cx="3520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5EF114-DB8C-E63F-3437-0493037A884F}"/>
              </a:ext>
            </a:extLst>
          </p:cNvPr>
          <p:cNvSpPr txBox="1"/>
          <p:nvPr/>
        </p:nvSpPr>
        <p:spPr>
          <a:xfrm rot="16200000">
            <a:off x="9909539" y="3373532"/>
            <a:ext cx="59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HDMI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4DB984-4FDC-345F-4CDF-EF84C83FCB50}"/>
              </a:ext>
            </a:extLst>
          </p:cNvPr>
          <p:cNvSpPr/>
          <p:nvPr/>
        </p:nvSpPr>
        <p:spPr>
          <a:xfrm>
            <a:off x="9973653" y="3207938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AC6E8-D358-95BF-8FCF-5D658BBA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52" y="3090756"/>
            <a:ext cx="499915" cy="91649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4A9C35-BD47-A329-98B9-1569DFA11E42}"/>
              </a:ext>
            </a:extLst>
          </p:cNvPr>
          <p:cNvSpPr/>
          <p:nvPr/>
        </p:nvSpPr>
        <p:spPr>
          <a:xfrm>
            <a:off x="9973653" y="3183731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C170B9-645E-CD1C-BF48-A2D7F80CA6C0}"/>
              </a:ext>
            </a:extLst>
          </p:cNvPr>
          <p:cNvSpPr/>
          <p:nvPr/>
        </p:nvSpPr>
        <p:spPr>
          <a:xfrm>
            <a:off x="3216612" y="2103956"/>
            <a:ext cx="1580874" cy="207964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103A-6822-6506-6C84-9EC0FC8ADF71}"/>
              </a:ext>
            </a:extLst>
          </p:cNvPr>
          <p:cNvSpPr txBox="1"/>
          <p:nvPr/>
        </p:nvSpPr>
        <p:spPr>
          <a:xfrm>
            <a:off x="7274766" y="3340905"/>
            <a:ext cx="8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EC284-52A3-3510-65AB-935AA35056F6}"/>
              </a:ext>
            </a:extLst>
          </p:cNvPr>
          <p:cNvSpPr txBox="1"/>
          <p:nvPr/>
        </p:nvSpPr>
        <p:spPr>
          <a:xfrm>
            <a:off x="3644468" y="2952589"/>
            <a:ext cx="64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CPU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A6D443-608F-2998-F9FB-BA5581E3F073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 flipH="1" flipV="1">
            <a:off x="6601153" y="1413145"/>
            <a:ext cx="176352" cy="5364561"/>
          </a:xfrm>
          <a:prstGeom prst="bentConnector3">
            <a:avLst>
              <a:gd name="adj1" fmla="val -71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4941BC-64FF-6349-3041-1EAD5EBE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6" y="2975193"/>
            <a:ext cx="737623" cy="48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99C6A3-1381-02C2-A81B-383BF55A749C}"/>
              </a:ext>
            </a:extLst>
          </p:cNvPr>
          <p:cNvSpPr txBox="1"/>
          <p:nvPr/>
        </p:nvSpPr>
        <p:spPr>
          <a:xfrm>
            <a:off x="5363665" y="3063906"/>
            <a:ext cx="57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AB2CE3-5783-C011-6651-1E21EF4EA88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80589" y="3216146"/>
            <a:ext cx="5114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57A0C9-D0D4-E126-F948-662960823D62}"/>
              </a:ext>
            </a:extLst>
          </p:cNvPr>
          <p:cNvSpPr txBox="1"/>
          <p:nvPr/>
        </p:nvSpPr>
        <p:spPr>
          <a:xfrm>
            <a:off x="4892046" y="2935638"/>
            <a:ext cx="4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B1E32-B596-3ED8-77E8-87A134E35D35}"/>
              </a:ext>
            </a:extLst>
          </p:cNvPr>
          <p:cNvCxnSpPr>
            <a:cxnSpLocks/>
          </p:cNvCxnSpPr>
          <p:nvPr/>
        </p:nvCxnSpPr>
        <p:spPr>
          <a:xfrm>
            <a:off x="4780589" y="3895596"/>
            <a:ext cx="20191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CE0DD1-EEC7-42B9-299D-BB3C267A2A54}"/>
              </a:ext>
            </a:extLst>
          </p:cNvPr>
          <p:cNvSpPr txBox="1"/>
          <p:nvPr/>
        </p:nvSpPr>
        <p:spPr>
          <a:xfrm>
            <a:off x="5198679" y="3605295"/>
            <a:ext cx="129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PASSIVE SERIAL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B613CC-9ED0-904B-ACB9-54F3D6DB8BF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029699" y="3209745"/>
            <a:ext cx="741057" cy="6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E1CE8B-27E6-DE4F-5AC9-8F16A5175B07}"/>
              </a:ext>
            </a:extLst>
          </p:cNvPr>
          <p:cNvSpPr txBox="1"/>
          <p:nvPr/>
        </p:nvSpPr>
        <p:spPr>
          <a:xfrm>
            <a:off x="6109684" y="2935637"/>
            <a:ext cx="6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3C71FF-0998-2056-6EFD-B98E6FD0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" y="2493391"/>
            <a:ext cx="1423288" cy="131850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E2FDF-7583-9C14-2A9C-C311E6EE6EF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104094" y="3143779"/>
            <a:ext cx="1112518" cy="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5C7F4-203E-7A83-B0A3-EAA8FFD7258C}"/>
              </a:ext>
            </a:extLst>
          </p:cNvPr>
          <p:cNvSpPr txBox="1"/>
          <p:nvPr/>
        </p:nvSpPr>
        <p:spPr>
          <a:xfrm>
            <a:off x="6481384" y="5091694"/>
            <a:ext cx="46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31476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8346-26FA-8797-8CCB-265968FC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442793"/>
            <a:ext cx="3084844" cy="134232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AVR XMEGA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FAMILY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9B2C8-F09F-DFE3-331D-3D4CFEF0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23209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Энергонезависимая память программ и данных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64–128 КБ внутрисистемной </a:t>
            </a:r>
            <a:r>
              <a:rPr lang="ru-RU" sz="1200" dirty="0" err="1">
                <a:solidFill>
                  <a:srgbClr val="FFFFFF"/>
                </a:solidFill>
              </a:rPr>
              <a:t>самопрограммируемой</a:t>
            </a:r>
            <a:r>
              <a:rPr lang="ru-RU" sz="1200" dirty="0">
                <a:solidFill>
                  <a:srgbClr val="FFFFFF"/>
                </a:solidFill>
              </a:rPr>
              <a:t> флэш-памяти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4K - 8Кб загрузочный раздел(область Boot </a:t>
            </a:r>
            <a:r>
              <a:rPr lang="ru-RU" sz="1200" dirty="0" err="1">
                <a:solidFill>
                  <a:srgbClr val="FFFFFF"/>
                </a:solidFill>
              </a:rPr>
              <a:t>Loader</a:t>
            </a:r>
            <a:r>
              <a:rPr lang="ru-RU" sz="1200" dirty="0">
                <a:solidFill>
                  <a:srgbClr val="FFFFFF"/>
                </a:solidFill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2 КБ EEPROM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 КБ - 8 КБ внутренней SRAM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UART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SPI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I2C</a:t>
            </a:r>
            <a:endParaRPr lang="ru-RU" sz="12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E3DF3-8897-D885-774E-AB9F60F3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348" y="640080"/>
            <a:ext cx="5825419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6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9918-D38A-3C74-CC18-5ABFA43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90" y="1828800"/>
            <a:ext cx="3200400" cy="2689934"/>
          </a:xfrm>
        </p:spPr>
        <p:txBody>
          <a:bodyPr>
            <a:normAutofit/>
          </a:bodyPr>
          <a:lstStyle/>
          <a:p>
            <a:r>
              <a:rPr lang="ru-MD" dirty="0"/>
              <a:t>ОСНОВНЫЕ ЗАДАЧИ</a:t>
            </a:r>
            <a:br>
              <a:rPr lang="en-US" dirty="0"/>
            </a:br>
            <a:r>
              <a:rPr lang="ru-MD" dirty="0"/>
              <a:t>ПРОГРАММЫ </a:t>
            </a:r>
            <a:br>
              <a:rPr lang="ru-MD" dirty="0"/>
            </a:br>
            <a:r>
              <a:rPr lang="ru-MD" dirty="0"/>
              <a:t>МИКРО-</a:t>
            </a:r>
            <a:br>
              <a:rPr lang="ru-MD" dirty="0"/>
            </a:br>
            <a:r>
              <a:rPr lang="ru-MD" dirty="0"/>
              <a:t>КОНТРОЛЛЕРА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0615-25D4-3A31-16A8-7AB7F37C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96971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SERIAL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МИКРОСХЕМЫ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AD98889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ПЕРЕКЛЮЧАТЕЛЯ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ДАННЫХ УПРАВЛЕНИЯ КОММУТАЦИЕЙ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36E-A9DE-50D2-0893-2ABD92D6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404"/>
            <a:ext cx="10058400" cy="1450757"/>
          </a:xfrm>
        </p:spPr>
        <p:txBody>
          <a:bodyPr/>
          <a:lstStyle/>
          <a:p>
            <a:r>
              <a:rPr lang="ru-MD" dirty="0"/>
              <a:t>ИСПОЛЬЗОВАННЫЕ РЕСУРСЫ И ПРОТОКОЛЫ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95E3-3EC5-0A4A-15C6-B8C8A7C8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31155"/>
            <a:ext cx="10058400" cy="252208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SPI -</a:t>
            </a:r>
            <a:r>
              <a:rPr lang="ru-MD" sz="3200" dirty="0"/>
              <a:t> </a:t>
            </a:r>
            <a:r>
              <a:rPr lang="en-US" sz="3200" dirty="0"/>
              <a:t>Serial Peripheral Interface</a:t>
            </a: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I2C – Two Wire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Загрузка </a:t>
            </a:r>
            <a:r>
              <a:rPr lang="en-US" sz="3200" dirty="0"/>
              <a:t>FPGA </a:t>
            </a:r>
            <a:r>
              <a:rPr lang="ru-MD" sz="3200" dirty="0"/>
              <a:t>методом </a:t>
            </a:r>
            <a:r>
              <a:rPr lang="en-US" sz="3200" dirty="0"/>
              <a:t>Passive Serial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Сканирование переключателя в прерывании от таймера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0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6384-9503-4709-0D9C-6832126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SPI -</a:t>
            </a:r>
            <a:r>
              <a:rPr lang="ru-MD" sz="6000"/>
              <a:t> </a:t>
            </a:r>
            <a:r>
              <a:rPr lang="en-US" sz="6000"/>
              <a:t>Serial Peripheral Interface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69FD3-E9C9-F3A4-12CF-7B33C842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89" y="1907707"/>
            <a:ext cx="5180134" cy="2425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B70DB-5D6D-D5A2-C82A-ACB98AA8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23" y="1907707"/>
            <a:ext cx="6030427" cy="23199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BA59D8-768C-ADE7-CD60-EE5E3A83EEE8}"/>
              </a:ext>
            </a:extLst>
          </p:cNvPr>
          <p:cNvSpPr txBox="1">
            <a:spLocks/>
          </p:cNvSpPr>
          <p:nvPr/>
        </p:nvSpPr>
        <p:spPr>
          <a:xfrm>
            <a:off x="922390" y="4649860"/>
            <a:ext cx="3676243" cy="15289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Slave Select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OUT Slave IN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IN Slave OUT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Serial Clock</a:t>
            </a:r>
            <a:endParaRPr lang="ru-M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ifferences Between UART and I2C - Total Phase">
            <a:extLst>
              <a:ext uri="{FF2B5EF4-FFF2-40B4-BE49-F238E27FC236}">
                <a16:creationId xmlns:a16="http://schemas.microsoft.com/office/drawing/2014/main" id="{5F530636-95A8-92F4-E497-9C388A0C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509" y="2354292"/>
            <a:ext cx="6275667" cy="2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AEA31-3EB7-622D-2388-0A9ABB55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9" y="870012"/>
            <a:ext cx="3200400" cy="1593096"/>
          </a:xfrm>
        </p:spPr>
        <p:txBody>
          <a:bodyPr>
            <a:normAutofit/>
          </a:bodyPr>
          <a:lstStyle/>
          <a:p>
            <a:r>
              <a:rPr lang="en-US" sz="3200" dirty="0"/>
              <a:t>I2C</a:t>
            </a:r>
            <a:br>
              <a:rPr lang="en-US" sz="2800" dirty="0"/>
            </a:br>
            <a:r>
              <a:rPr lang="ru-RU" sz="2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Inter-Integrated Circuit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B9654-D7E3-E893-FEC9-711649CE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149415"/>
          </a:xfrm>
        </p:spPr>
        <p:txBody>
          <a:bodyPr>
            <a:normAutofit/>
          </a:bodyPr>
          <a:lstStyle/>
          <a:p>
            <a:r>
              <a:rPr lang="ru-MD" sz="2000" dirty="0">
                <a:solidFill>
                  <a:schemeClr val="tx1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оследовательная шина данных для связи интегральных схем, использующая две двунаправленные линии связи (SDA и SCL)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53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168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РАЗРАБОТКА ГЕНЕРАТОРА ТЕСТОВЫХ ВИДЕОСИГНАЛОВ:УПРАВЛЕНИЕ ПЛАТОЙ С ПОМОЩЬЮ МИКРОКОНТРОЛЛЕРА AtXmega128A1</vt:lpstr>
      <vt:lpstr>          Блок схема проекта генератора </vt:lpstr>
      <vt:lpstr>AVR XMEGA FAMILY</vt:lpstr>
      <vt:lpstr>ОСНОВНЫЕ ЗАДАЧИ ПРОГРАММЫ  МИКРО- КОНТРОЛЛЕРА</vt:lpstr>
      <vt:lpstr>ИСПОЛЬЗОВАННЫЕ РЕСУРСЫ И ПРОТОКОЛЫ</vt:lpstr>
      <vt:lpstr>SPI - Serial Peripheral Interface</vt:lpstr>
      <vt:lpstr>I2C Inter-Integrated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ГЕНЕРАТОРА ТЕСТОВЫХ ВИДЕОСИГНАЛОВ:УПРАВЛЕНИЕ ПЛАТОЙ С ПОМОЩЬЮ МИКРОКОНТРОЛЛЕРА AtXmega128A1</dc:title>
  <dc:creator>Artiom Casimov</dc:creator>
  <cp:lastModifiedBy>Artiom Casimov</cp:lastModifiedBy>
  <cp:revision>9</cp:revision>
  <dcterms:created xsi:type="dcterms:W3CDTF">2023-06-06T17:13:12Z</dcterms:created>
  <dcterms:modified xsi:type="dcterms:W3CDTF">2023-06-06T18:40:11Z</dcterms:modified>
</cp:coreProperties>
</file>