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8839" y="67817"/>
            <a:ext cx="6449364" cy="1320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0513" y="2095246"/>
            <a:ext cx="949896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9178" y="2671394"/>
            <a:ext cx="6064250" cy="159004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sz="5400" spc="550">
                <a:solidFill>
                  <a:srgbClr val="252525"/>
                </a:solidFill>
                <a:latin typeface="Cambria"/>
                <a:cs typeface="Cambria"/>
              </a:rPr>
              <a:t>Gym</a:t>
            </a:r>
            <a:r>
              <a:rPr dirty="0" sz="5400" spc="44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5400" spc="340">
                <a:solidFill>
                  <a:srgbClr val="252525"/>
                </a:solidFill>
                <a:latin typeface="Cambria"/>
                <a:cs typeface="Cambria"/>
              </a:rPr>
              <a:t>management </a:t>
            </a:r>
            <a:r>
              <a:rPr dirty="0" sz="5400" spc="290">
                <a:solidFill>
                  <a:srgbClr val="252525"/>
                </a:solidFill>
                <a:latin typeface="Cambria"/>
                <a:cs typeface="Cambria"/>
              </a:rPr>
              <a:t>system</a:t>
            </a:r>
            <a:endParaRPr sz="5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7" cy="685799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5428488" y="4498847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 h="0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49274"/>
            <a:ext cx="3827145" cy="7423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5" b="1">
                <a:latin typeface="Cambria"/>
                <a:cs typeface="Cambria"/>
              </a:rPr>
              <a:t>User</a:t>
            </a:r>
            <a:r>
              <a:rPr dirty="0" spc="475" b="1">
                <a:latin typeface="Cambria"/>
                <a:cs typeface="Cambria"/>
              </a:rPr>
              <a:t> </a:t>
            </a:r>
            <a:r>
              <a:rPr dirty="0" spc="290" b="1">
                <a:latin typeface="Cambria"/>
                <a:cs typeface="Cambria"/>
              </a:rPr>
              <a:t>Access: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84580" y="2140076"/>
            <a:ext cx="9940925" cy="1129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3505" indent="-92075">
              <a:lnSpc>
                <a:spcPct val="100000"/>
              </a:lnSpc>
              <a:spcBef>
                <a:spcPts val="9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Users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log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access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general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gym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search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specific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records.</a:t>
            </a:r>
            <a:endParaRPr sz="1900">
              <a:latin typeface="Franklin Gothic Medium"/>
              <a:cs typeface="Franklin Gothic Medium"/>
            </a:endParaRPr>
          </a:p>
          <a:p>
            <a:pPr marL="102870" marR="5080" indent="-92075">
              <a:lnSpc>
                <a:spcPct val="110000"/>
              </a:lnSpc>
              <a:spcBef>
                <a:spcPts val="139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4139" algn="l"/>
              </a:tabLst>
            </a:pP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ensures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all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users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they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need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organized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accessible 	manner.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428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Website: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028700"/>
            <a:ext cx="12100560" cy="54665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188719"/>
            <a:ext cx="9255252" cy="47274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582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5"/>
              </a:spcBef>
            </a:pPr>
            <a:r>
              <a:rPr dirty="0" spc="195"/>
              <a:t>Login</a:t>
            </a:r>
            <a:r>
              <a:rPr dirty="0" spc="355"/>
              <a:t> </a:t>
            </a:r>
            <a:r>
              <a:rPr dirty="0" spc="240"/>
              <a:t>authentication: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2191999" cy="518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245"/>
              <a:t>Admin</a:t>
            </a:r>
            <a:r>
              <a:rPr dirty="0" sz="4200" spc="305"/>
              <a:t> </a:t>
            </a:r>
            <a:r>
              <a:rPr dirty="0" sz="4200" spc="120"/>
              <a:t>login:</a:t>
            </a:r>
            <a:endParaRPr sz="4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1114044"/>
            <a:ext cx="12048744" cy="53446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1073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dirty="0" sz="4200" spc="204"/>
              <a:t>Member</a:t>
            </a:r>
            <a:r>
              <a:rPr dirty="0" sz="4200" spc="310"/>
              <a:t> </a:t>
            </a:r>
            <a:r>
              <a:rPr dirty="0" sz="4200" spc="135"/>
              <a:t>login:</a:t>
            </a: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4"/>
            <a:ext cx="12191999" cy="5710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482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5"/>
              </a:spcBef>
            </a:pPr>
            <a:r>
              <a:rPr dirty="0" spc="275"/>
              <a:t>User</a:t>
            </a:r>
            <a:r>
              <a:rPr dirty="0" spc="360"/>
              <a:t> </a:t>
            </a:r>
            <a:r>
              <a:rPr dirty="0" spc="165"/>
              <a:t>login: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022" y="2925826"/>
            <a:ext cx="27705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00"/>
              <a:t>Thank </a:t>
            </a:r>
            <a:r>
              <a:rPr dirty="0" sz="4200" spc="195"/>
              <a:t>you</a:t>
            </a:r>
            <a:endParaRPr sz="4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23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A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76324" y="648970"/>
            <a:ext cx="9287510" cy="402462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</a:pPr>
            <a:r>
              <a:rPr dirty="0" sz="3200" spc="14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dirty="0" sz="3200" spc="21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320">
                <a:solidFill>
                  <a:srgbClr val="252525"/>
                </a:solidFill>
                <a:latin typeface="Cambria"/>
                <a:cs typeface="Cambria"/>
              </a:rPr>
              <a:t>Gym</a:t>
            </a:r>
            <a:r>
              <a:rPr dirty="0" sz="3200" spc="21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85">
                <a:solidFill>
                  <a:srgbClr val="252525"/>
                </a:solidFill>
                <a:latin typeface="Cambria"/>
                <a:cs typeface="Cambria"/>
              </a:rPr>
              <a:t>Management </a:t>
            </a:r>
            <a:r>
              <a:rPr dirty="0" sz="3200" spc="204">
                <a:solidFill>
                  <a:srgbClr val="252525"/>
                </a:solidFill>
                <a:latin typeface="Cambria"/>
                <a:cs typeface="Cambria"/>
              </a:rPr>
              <a:t>System</a:t>
            </a:r>
            <a:r>
              <a:rPr dirty="0" sz="3200" spc="2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50">
                <a:solidFill>
                  <a:srgbClr val="252525"/>
                </a:solidFill>
                <a:latin typeface="Cambria"/>
                <a:cs typeface="Cambria"/>
              </a:rPr>
              <a:t>is</a:t>
            </a:r>
            <a:r>
              <a:rPr dirty="0" sz="3200" spc="2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275">
                <a:solidFill>
                  <a:srgbClr val="252525"/>
                </a:solidFill>
                <a:latin typeface="Cambria"/>
                <a:cs typeface="Cambria"/>
              </a:rPr>
              <a:t>an</a:t>
            </a:r>
            <a:r>
              <a:rPr dirty="0" sz="3200" spc="21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05">
                <a:solidFill>
                  <a:srgbClr val="252525"/>
                </a:solidFill>
                <a:latin typeface="Cambria"/>
                <a:cs typeface="Cambria"/>
              </a:rPr>
              <a:t>online platform</a:t>
            </a:r>
            <a:r>
              <a:rPr dirty="0" sz="3200" spc="2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30">
                <a:solidFill>
                  <a:srgbClr val="252525"/>
                </a:solidFill>
                <a:latin typeface="Cambria"/>
                <a:cs typeface="Cambria"/>
              </a:rPr>
              <a:t>designed</a:t>
            </a:r>
            <a:r>
              <a:rPr dirty="0" sz="3200" spc="204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7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dirty="0" sz="3200" spc="229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55">
                <a:solidFill>
                  <a:srgbClr val="252525"/>
                </a:solidFill>
                <a:latin typeface="Cambria"/>
                <a:cs typeface="Cambria"/>
              </a:rPr>
              <a:t>digitize</a:t>
            </a:r>
            <a:r>
              <a:rPr dirty="0" sz="3200" spc="21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55">
                <a:solidFill>
                  <a:srgbClr val="252525"/>
                </a:solidFill>
                <a:latin typeface="Cambria"/>
                <a:cs typeface="Cambria"/>
              </a:rPr>
              <a:t>gym</a:t>
            </a:r>
            <a:r>
              <a:rPr dirty="0" sz="3200" spc="23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20">
                <a:solidFill>
                  <a:srgbClr val="252525"/>
                </a:solidFill>
                <a:latin typeface="Cambria"/>
                <a:cs typeface="Cambria"/>
              </a:rPr>
              <a:t>operations, </a:t>
            </a:r>
            <a:r>
              <a:rPr dirty="0" sz="3200" spc="85">
                <a:solidFill>
                  <a:srgbClr val="252525"/>
                </a:solidFill>
                <a:latin typeface="Cambria"/>
                <a:cs typeface="Cambria"/>
              </a:rPr>
              <a:t>providing</a:t>
            </a:r>
            <a:r>
              <a:rPr dirty="0" sz="3200" spc="19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60">
                <a:solidFill>
                  <a:srgbClr val="252525"/>
                </a:solidFill>
                <a:latin typeface="Cambria"/>
                <a:cs typeface="Cambria"/>
              </a:rPr>
              <a:t>secure</a:t>
            </a:r>
            <a:r>
              <a:rPr dirty="0" sz="3200" spc="21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229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dirty="0" sz="3200" spc="2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45">
                <a:solidFill>
                  <a:srgbClr val="252525"/>
                </a:solidFill>
                <a:latin typeface="Cambria"/>
                <a:cs typeface="Cambria"/>
              </a:rPr>
              <a:t>accessible</a:t>
            </a:r>
            <a:r>
              <a:rPr dirty="0" sz="3200" spc="2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90">
                <a:solidFill>
                  <a:srgbClr val="252525"/>
                </a:solidFill>
                <a:latin typeface="Cambria"/>
                <a:cs typeface="Cambria"/>
              </a:rPr>
              <a:t>digital</a:t>
            </a:r>
            <a:r>
              <a:rPr dirty="0" sz="3200" spc="2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95">
                <a:solidFill>
                  <a:srgbClr val="252525"/>
                </a:solidFill>
                <a:latin typeface="Cambria"/>
                <a:cs typeface="Cambria"/>
              </a:rPr>
              <a:t>receipts </a:t>
            </a:r>
            <a:r>
              <a:rPr dirty="0" sz="3200" spc="240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dirty="0" sz="3200" spc="229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75">
                <a:solidFill>
                  <a:srgbClr val="252525"/>
                </a:solidFill>
                <a:latin typeface="Cambria"/>
                <a:cs typeface="Cambria"/>
              </a:rPr>
              <a:t>automated</a:t>
            </a:r>
            <a:r>
              <a:rPr dirty="0" sz="3200" spc="19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30">
                <a:solidFill>
                  <a:srgbClr val="252525"/>
                </a:solidFill>
                <a:latin typeface="Cambria"/>
                <a:cs typeface="Cambria"/>
              </a:rPr>
              <a:t>notifications.</a:t>
            </a:r>
            <a:r>
              <a:rPr dirty="0" sz="3200" spc="18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65">
                <a:solidFill>
                  <a:srgbClr val="252525"/>
                </a:solidFill>
                <a:latin typeface="Cambria"/>
                <a:cs typeface="Cambria"/>
              </a:rPr>
              <a:t>It</a:t>
            </a:r>
            <a:r>
              <a:rPr dirty="0" sz="3200" spc="2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204">
                <a:solidFill>
                  <a:srgbClr val="252525"/>
                </a:solidFill>
                <a:latin typeface="Cambria"/>
                <a:cs typeface="Cambria"/>
              </a:rPr>
              <a:t>enhances</a:t>
            </a:r>
            <a:r>
              <a:rPr dirty="0" sz="3200" spc="19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40">
                <a:solidFill>
                  <a:srgbClr val="252525"/>
                </a:solidFill>
                <a:latin typeface="Cambria"/>
                <a:cs typeface="Cambria"/>
              </a:rPr>
              <a:t>both </a:t>
            </a:r>
            <a:r>
              <a:rPr dirty="0" sz="3200" spc="180">
                <a:solidFill>
                  <a:srgbClr val="252525"/>
                </a:solidFill>
                <a:latin typeface="Cambria"/>
                <a:cs typeface="Cambria"/>
              </a:rPr>
              <a:t>user</a:t>
            </a:r>
            <a:r>
              <a:rPr dirty="0" sz="3200" spc="21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229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dirty="0" sz="3200" spc="2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200">
                <a:solidFill>
                  <a:srgbClr val="252525"/>
                </a:solidFill>
                <a:latin typeface="Cambria"/>
                <a:cs typeface="Cambria"/>
              </a:rPr>
              <a:t>admin</a:t>
            </a:r>
            <a:r>
              <a:rPr dirty="0" sz="3200" spc="2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14">
                <a:solidFill>
                  <a:srgbClr val="252525"/>
                </a:solidFill>
                <a:latin typeface="Cambria"/>
                <a:cs typeface="Cambria"/>
              </a:rPr>
              <a:t>experiences</a:t>
            </a:r>
            <a:r>
              <a:rPr dirty="0" sz="3200" spc="2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45">
                <a:solidFill>
                  <a:srgbClr val="252525"/>
                </a:solidFill>
                <a:latin typeface="Cambria"/>
                <a:cs typeface="Cambria"/>
              </a:rPr>
              <a:t>by</a:t>
            </a:r>
            <a:r>
              <a:rPr dirty="0" sz="3200" spc="22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25">
                <a:solidFill>
                  <a:srgbClr val="252525"/>
                </a:solidFill>
                <a:latin typeface="Cambria"/>
                <a:cs typeface="Cambria"/>
              </a:rPr>
              <a:t>streamlining </a:t>
            </a:r>
            <a:r>
              <a:rPr dirty="0" sz="3200" spc="155">
                <a:solidFill>
                  <a:srgbClr val="252525"/>
                </a:solidFill>
                <a:latin typeface="Cambria"/>
                <a:cs typeface="Cambria"/>
              </a:rPr>
              <a:t>member</a:t>
            </a:r>
            <a:r>
              <a:rPr dirty="0" sz="3200" spc="21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95">
                <a:solidFill>
                  <a:srgbClr val="252525"/>
                </a:solidFill>
                <a:latin typeface="Cambria"/>
                <a:cs typeface="Cambria"/>
              </a:rPr>
              <a:t>management,</a:t>
            </a:r>
            <a:r>
              <a:rPr dirty="0" sz="3200" spc="204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20">
                <a:solidFill>
                  <a:srgbClr val="252525"/>
                </a:solidFill>
                <a:latin typeface="Cambria"/>
                <a:cs typeface="Cambria"/>
              </a:rPr>
              <a:t>billing,</a:t>
            </a:r>
            <a:r>
              <a:rPr dirty="0" sz="3200" spc="229">
                <a:solidFill>
                  <a:srgbClr val="252525"/>
                </a:solidFill>
                <a:latin typeface="Cambria"/>
                <a:cs typeface="Cambria"/>
              </a:rPr>
              <a:t> and </a:t>
            </a:r>
            <a:r>
              <a:rPr dirty="0" sz="3200" spc="120">
                <a:solidFill>
                  <a:srgbClr val="252525"/>
                </a:solidFill>
                <a:latin typeface="Cambria"/>
                <a:cs typeface="Cambria"/>
              </a:rPr>
              <a:t>notifications. </a:t>
            </a:r>
            <a:r>
              <a:rPr dirty="0" sz="3200" spc="100">
                <a:solidFill>
                  <a:srgbClr val="252525"/>
                </a:solidFill>
                <a:latin typeface="Cambria"/>
                <a:cs typeface="Cambria"/>
              </a:rPr>
              <a:t>Developed</a:t>
            </a:r>
            <a:r>
              <a:rPr dirty="0" sz="3200" spc="204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200">
                <a:solidFill>
                  <a:srgbClr val="252525"/>
                </a:solidFill>
                <a:latin typeface="Cambria"/>
                <a:cs typeface="Cambria"/>
              </a:rPr>
              <a:t>using</a:t>
            </a:r>
            <a:r>
              <a:rPr dirty="0" sz="3200" spc="21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220">
                <a:solidFill>
                  <a:srgbClr val="252525"/>
                </a:solidFill>
                <a:latin typeface="Cambria"/>
                <a:cs typeface="Cambria"/>
              </a:rPr>
              <a:t>HTML, </a:t>
            </a:r>
            <a:r>
              <a:rPr dirty="0" sz="3200" spc="450">
                <a:solidFill>
                  <a:srgbClr val="252525"/>
                </a:solidFill>
                <a:latin typeface="Cambria"/>
                <a:cs typeface="Cambria"/>
              </a:rPr>
              <a:t>CSS,</a:t>
            </a:r>
            <a:r>
              <a:rPr dirty="0" sz="3200" spc="2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235">
                <a:solidFill>
                  <a:srgbClr val="252525"/>
                </a:solidFill>
                <a:latin typeface="Cambria"/>
                <a:cs typeface="Cambria"/>
              </a:rPr>
              <a:t>JavaScript, </a:t>
            </a:r>
            <a:r>
              <a:rPr dirty="0" sz="3200" spc="204">
                <a:solidFill>
                  <a:srgbClr val="252525"/>
                </a:solidFill>
                <a:latin typeface="Cambria"/>
                <a:cs typeface="Cambria"/>
              </a:rPr>
              <a:t>and </a:t>
            </a:r>
            <a:r>
              <a:rPr dirty="0" sz="3200" spc="155">
                <a:solidFill>
                  <a:srgbClr val="252525"/>
                </a:solidFill>
                <a:latin typeface="Cambria"/>
                <a:cs typeface="Cambria"/>
              </a:rPr>
              <a:t>Firebase,</a:t>
            </a:r>
            <a:r>
              <a:rPr dirty="0" sz="3200" spc="2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70">
                <a:solidFill>
                  <a:srgbClr val="252525"/>
                </a:solidFill>
                <a:latin typeface="Cambria"/>
                <a:cs typeface="Cambria"/>
              </a:rPr>
              <a:t>it</a:t>
            </a:r>
            <a:r>
              <a:rPr dirty="0" sz="3200" spc="24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80">
                <a:solidFill>
                  <a:srgbClr val="252525"/>
                </a:solidFill>
                <a:latin typeface="Cambria"/>
                <a:cs typeface="Cambria"/>
              </a:rPr>
              <a:t>ensures</a:t>
            </a:r>
            <a:r>
              <a:rPr dirty="0" sz="3200" spc="19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75">
                <a:solidFill>
                  <a:srgbClr val="252525"/>
                </a:solidFill>
                <a:latin typeface="Cambria"/>
                <a:cs typeface="Cambria"/>
              </a:rPr>
              <a:t>safe,</a:t>
            </a:r>
            <a:r>
              <a:rPr dirty="0" sz="3200" spc="21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40">
                <a:solidFill>
                  <a:srgbClr val="252525"/>
                </a:solidFill>
                <a:latin typeface="Cambria"/>
                <a:cs typeface="Cambria"/>
              </a:rPr>
              <a:t>testable,</a:t>
            </a:r>
            <a:r>
              <a:rPr dirty="0" sz="3200" spc="204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215">
                <a:solidFill>
                  <a:srgbClr val="252525"/>
                </a:solidFill>
                <a:latin typeface="Cambria"/>
                <a:cs typeface="Cambria"/>
              </a:rPr>
              <a:t>and </a:t>
            </a:r>
            <a:r>
              <a:rPr dirty="0" sz="3200" spc="160">
                <a:solidFill>
                  <a:srgbClr val="252525"/>
                </a:solidFill>
                <a:latin typeface="Cambria"/>
                <a:cs typeface="Cambria"/>
              </a:rPr>
              <a:t>maintainable</a:t>
            </a:r>
            <a:r>
              <a:rPr dirty="0" sz="3200" spc="2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3200" spc="145">
                <a:solidFill>
                  <a:srgbClr val="252525"/>
                </a:solidFill>
                <a:latin typeface="Cambria"/>
                <a:cs typeface="Cambria"/>
              </a:rPr>
              <a:t>code.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23" y="4952999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12188952" y="0"/>
                </a:moveTo>
                <a:lnTo>
                  <a:pt x="0" y="0"/>
                </a:lnTo>
                <a:lnTo>
                  <a:pt x="0" y="1905000"/>
                </a:lnTo>
                <a:lnTo>
                  <a:pt x="12188952" y="1905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07008" y="447446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4278" rIns="0" bIns="0" rtlCol="0" vert="horz">
            <a:spAutoFit/>
          </a:bodyPr>
          <a:lstStyle/>
          <a:p>
            <a:pPr marL="498475">
              <a:lnSpc>
                <a:spcPct val="100000"/>
              </a:lnSpc>
              <a:spcBef>
                <a:spcPts val="95"/>
              </a:spcBef>
            </a:pPr>
            <a:r>
              <a:rPr dirty="0" sz="4300" spc="150">
                <a:solidFill>
                  <a:srgbClr val="252525"/>
                </a:solidFill>
              </a:rPr>
              <a:t>Technologies:</a:t>
            </a:r>
            <a:endParaRPr sz="4300"/>
          </a:p>
        </p:txBody>
      </p:sp>
      <p:sp>
        <p:nvSpPr>
          <p:cNvPr id="4" name="object 4" descr=""/>
          <p:cNvSpPr txBox="1"/>
          <p:nvPr/>
        </p:nvSpPr>
        <p:spPr>
          <a:xfrm>
            <a:off x="1364741" y="1819478"/>
            <a:ext cx="440880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175" b="1">
                <a:latin typeface="Arial"/>
                <a:cs typeface="Arial"/>
              </a:rPr>
              <a:t>Frontend:</a:t>
            </a:r>
            <a:r>
              <a:rPr dirty="0" sz="1800" spc="390" b="1">
                <a:latin typeface="Arial"/>
                <a:cs typeface="Arial"/>
              </a:rPr>
              <a:t> </a:t>
            </a:r>
            <a:r>
              <a:rPr dirty="0" sz="1800" spc="160">
                <a:latin typeface="Arial MT"/>
                <a:cs typeface="Arial MT"/>
              </a:rPr>
              <a:t>HTML,</a:t>
            </a:r>
            <a:r>
              <a:rPr dirty="0" sz="1800" spc="395">
                <a:latin typeface="Arial MT"/>
                <a:cs typeface="Arial MT"/>
              </a:rPr>
              <a:t> </a:t>
            </a:r>
            <a:r>
              <a:rPr dirty="0" sz="1800" spc="145">
                <a:latin typeface="Arial MT"/>
                <a:cs typeface="Arial MT"/>
              </a:rPr>
              <a:t>CSS,</a:t>
            </a:r>
            <a:r>
              <a:rPr dirty="0" sz="1800" spc="405">
                <a:latin typeface="Arial MT"/>
                <a:cs typeface="Arial MT"/>
              </a:rPr>
              <a:t> </a:t>
            </a:r>
            <a:r>
              <a:rPr dirty="0" sz="1800" spc="145">
                <a:latin typeface="Arial MT"/>
                <a:cs typeface="Arial MT"/>
              </a:rPr>
              <a:t>Java</a:t>
            </a:r>
            <a:r>
              <a:rPr dirty="0" sz="1800" spc="-300">
                <a:latin typeface="Arial MT"/>
                <a:cs typeface="Arial MT"/>
              </a:rPr>
              <a:t> </a:t>
            </a:r>
            <a:r>
              <a:rPr dirty="0" sz="1800" spc="155">
                <a:latin typeface="Arial MT"/>
                <a:cs typeface="Arial MT"/>
              </a:rPr>
              <a:t>Script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165" b="1">
                <a:latin typeface="Arial"/>
                <a:cs typeface="Arial"/>
              </a:rPr>
              <a:t>Backend:</a:t>
            </a:r>
            <a:r>
              <a:rPr dirty="0" sz="1800" spc="420" b="1">
                <a:latin typeface="Arial"/>
                <a:cs typeface="Arial"/>
              </a:rPr>
              <a:t> </a:t>
            </a:r>
            <a:r>
              <a:rPr dirty="0" sz="1800" spc="160">
                <a:latin typeface="Arial MT"/>
                <a:cs typeface="Arial MT"/>
              </a:rPr>
              <a:t>Firebase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165" b="1">
                <a:latin typeface="Arial"/>
                <a:cs typeface="Arial"/>
              </a:rPr>
              <a:t>Domain:</a:t>
            </a:r>
            <a:r>
              <a:rPr dirty="0" sz="1800" spc="385" b="1">
                <a:latin typeface="Arial"/>
                <a:cs typeface="Arial"/>
              </a:rPr>
              <a:t> </a:t>
            </a:r>
            <a:r>
              <a:rPr dirty="0" sz="1800" spc="150">
                <a:latin typeface="Arial MT"/>
                <a:cs typeface="Arial MT"/>
              </a:rPr>
              <a:t>Sports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438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pc="210" b="1">
                <a:latin typeface="Cambria"/>
                <a:cs typeface="Cambria"/>
              </a:rPr>
              <a:t>Project</a:t>
            </a:r>
            <a:r>
              <a:rPr dirty="0" spc="475" b="1">
                <a:latin typeface="Cambria"/>
                <a:cs typeface="Cambria"/>
              </a:rPr>
              <a:t> </a:t>
            </a:r>
            <a:r>
              <a:rPr dirty="0" spc="204" b="1">
                <a:latin typeface="Cambria"/>
                <a:cs typeface="Cambria"/>
              </a:rPr>
              <a:t>Modules: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84580" y="2135504"/>
            <a:ext cx="9476740" cy="340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Admin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Module: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39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Login: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Secure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admin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authentication.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40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Member</a:t>
            </a:r>
            <a:r>
              <a:rPr dirty="0" sz="19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Management: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Add,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update,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delete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member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40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Billing:</a:t>
            </a:r>
            <a:r>
              <a:rPr dirty="0" sz="19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Create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manage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bills,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assign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fee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packages,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generate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payment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receipts.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390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Notifications:</a:t>
            </a:r>
            <a:r>
              <a:rPr dirty="0" sz="19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Set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up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monthly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fee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reminders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other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notifications.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40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Reports:</a:t>
            </a:r>
            <a:r>
              <a:rPr dirty="0" sz="19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Export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various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reports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administrative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purposes.</a:t>
            </a:r>
            <a:endParaRPr sz="1900">
              <a:latin typeface="Franklin Gothic Medium"/>
              <a:cs typeface="Franklin Gothic Medium"/>
            </a:endParaRPr>
          </a:p>
          <a:p>
            <a:pPr marL="102870" marR="5080" indent="-92075">
              <a:lnSpc>
                <a:spcPct val="100000"/>
              </a:lnSpc>
              <a:spcBef>
                <a:spcPts val="140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4139" algn="l"/>
              </a:tabLst>
            </a:pP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Supplement</a:t>
            </a:r>
            <a:r>
              <a:rPr dirty="0" sz="19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Store</a:t>
            </a:r>
            <a:r>
              <a:rPr dirty="0" sz="19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&amp;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Diet</a:t>
            </a:r>
            <a:r>
              <a:rPr dirty="0" sz="19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Details: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Manage</a:t>
            </a:r>
            <a:r>
              <a:rPr dirty="0" sz="19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additional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services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like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supplements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nutrition 	advice.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84580" y="2140076"/>
            <a:ext cx="7246620" cy="1804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Member</a:t>
            </a:r>
            <a:r>
              <a:rPr dirty="0" sz="19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Module: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620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Login: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Secure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member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authentication.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63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View</a:t>
            </a:r>
            <a:r>
              <a:rPr dirty="0" sz="19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Bills:</a:t>
            </a:r>
            <a:r>
              <a:rPr dirty="0" sz="19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Members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dirty="0" sz="19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view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payment</a:t>
            </a:r>
            <a:r>
              <a:rPr dirty="0" sz="19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receipts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notifications.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Update</a:t>
            </a:r>
            <a:r>
              <a:rPr dirty="0" sz="19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Profile:</a:t>
            </a:r>
            <a:r>
              <a:rPr dirty="0" sz="19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Members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dirty="0" sz="19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update</a:t>
            </a:r>
            <a:r>
              <a:rPr dirty="0" sz="19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personal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information.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84580" y="2140076"/>
            <a:ext cx="7117080" cy="1307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User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Module: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620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Login: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Secure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user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authentication.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63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Search</a:t>
            </a:r>
            <a:r>
              <a:rPr dirty="0" sz="19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Records: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Users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search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view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relevant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gym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72641"/>
            <a:ext cx="2879725" cy="7423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20" b="1">
                <a:latin typeface="Cambria"/>
                <a:cs typeface="Cambria"/>
              </a:rPr>
              <a:t>Features: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54100" y="2098929"/>
            <a:ext cx="9780270" cy="2122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3505" indent="-92075">
              <a:lnSpc>
                <a:spcPct val="100000"/>
              </a:lnSpc>
              <a:spcBef>
                <a:spcPts val="9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Digital</a:t>
            </a:r>
            <a:r>
              <a:rPr dirty="0" sz="19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Receipts:</a:t>
            </a:r>
            <a:r>
              <a:rPr dirty="0" sz="19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All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receipts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stored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digitally,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eliminating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risk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loss.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620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Automated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Notifications:</a:t>
            </a:r>
            <a:r>
              <a:rPr dirty="0" sz="19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Alerts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fees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other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important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sent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automatically.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Modular</a:t>
            </a:r>
            <a:r>
              <a:rPr dirty="0" sz="19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Code:</a:t>
            </a: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code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written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modular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fashion,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ensuring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safe,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testable,</a:t>
            </a:r>
            <a:endParaRPr sz="1900">
              <a:latin typeface="Franklin Gothic Medium"/>
              <a:cs typeface="Franklin Gothic Medium"/>
            </a:endParaRPr>
          </a:p>
          <a:p>
            <a:pPr marL="104139">
              <a:lnSpc>
                <a:spcPct val="100000"/>
              </a:lnSpc>
              <a:spcBef>
                <a:spcPts val="229"/>
              </a:spcBef>
            </a:pP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maintainable,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portable.</a:t>
            </a:r>
            <a:endParaRPr sz="1900">
              <a:latin typeface="Franklin Gothic Medium"/>
              <a:cs typeface="Franklin Gothic Medium"/>
            </a:endParaRPr>
          </a:p>
          <a:p>
            <a:pPr marL="103505" indent="-92075">
              <a:lnSpc>
                <a:spcPct val="100000"/>
              </a:lnSpc>
              <a:spcBef>
                <a:spcPts val="1635"/>
              </a:spcBef>
              <a:buClr>
                <a:srgbClr val="9BA8B7"/>
              </a:buClr>
              <a:buSzPct val="94736"/>
              <a:buFont typeface="Arial MT"/>
              <a:buChar char="•"/>
              <a:tabLst>
                <a:tab pos="103505" algn="l"/>
              </a:tabLst>
            </a:pP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GitHub</a:t>
            </a:r>
            <a:r>
              <a:rPr dirty="0" sz="19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Repository: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Code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maintained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publicly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GitHub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comprehensive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README</a:t>
            </a:r>
            <a:r>
              <a:rPr dirty="0" sz="19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file.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0922" y="1005332"/>
            <a:ext cx="3856354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65" b="1">
                <a:latin typeface="Cambria"/>
                <a:cs typeface="Cambria"/>
              </a:rPr>
              <a:t>How</a:t>
            </a:r>
            <a:r>
              <a:rPr dirty="0" sz="4200" spc="395" b="1">
                <a:latin typeface="Cambria"/>
                <a:cs typeface="Cambria"/>
              </a:rPr>
              <a:t> </a:t>
            </a:r>
            <a:r>
              <a:rPr dirty="0" sz="4200" spc="265" b="1">
                <a:latin typeface="Cambria"/>
                <a:cs typeface="Cambria"/>
              </a:rPr>
              <a:t>It</a:t>
            </a:r>
            <a:r>
              <a:rPr dirty="0" sz="4200" spc="420" b="1">
                <a:latin typeface="Cambria"/>
                <a:cs typeface="Cambria"/>
              </a:rPr>
              <a:t> </a:t>
            </a:r>
            <a:r>
              <a:rPr dirty="0" sz="4200" spc="85" b="1">
                <a:latin typeface="Cambria"/>
                <a:cs typeface="Cambria"/>
              </a:rPr>
              <a:t>Works: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/>
              <a:t>Admin</a:t>
            </a:r>
            <a:r>
              <a:rPr dirty="0" spc="-20"/>
              <a:t> </a:t>
            </a:r>
            <a:r>
              <a:rPr dirty="0"/>
              <a:t>Login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Management:</a:t>
            </a: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b="0">
                <a:latin typeface="Arial MT"/>
                <a:cs typeface="Arial MT"/>
              </a:rPr>
              <a:t>The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admin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logs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to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the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system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using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secure</a:t>
            </a:r>
            <a:r>
              <a:rPr dirty="0" spc="-10" b="0">
                <a:latin typeface="Arial MT"/>
                <a:cs typeface="Arial MT"/>
              </a:rPr>
              <a:t> credentials.</a:t>
            </a:r>
          </a:p>
          <a:p>
            <a:pPr marL="12700" marR="5080" indent="-1016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b="0">
                <a:latin typeface="Arial MT"/>
                <a:cs typeface="Arial MT"/>
              </a:rPr>
              <a:t>	</a:t>
            </a:r>
            <a:r>
              <a:rPr dirty="0" b="0">
                <a:latin typeface="Arial MT"/>
                <a:cs typeface="Arial MT"/>
              </a:rPr>
              <a:t>The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admin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can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manage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member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information,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create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bills,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assign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fee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packages,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generate reports.</a:t>
            </a: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b="0">
                <a:latin typeface="Arial MT"/>
                <a:cs typeface="Arial MT"/>
              </a:rPr>
              <a:t>Notifications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for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payments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other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important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updates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are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set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up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by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the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admin.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346962"/>
            <a:ext cx="23399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5" b="1">
                <a:solidFill>
                  <a:srgbClr val="000000"/>
                </a:solidFill>
                <a:latin typeface="Arial"/>
                <a:cs typeface="Arial"/>
              </a:rPr>
              <a:t>Member</a:t>
            </a:r>
            <a:r>
              <a:rPr dirty="0" sz="2000" spc="-8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 spc="-40" b="1">
                <a:solidFill>
                  <a:srgbClr val="000000"/>
                </a:solidFill>
                <a:latin typeface="Arial"/>
                <a:cs typeface="Arial"/>
              </a:rPr>
              <a:t>Interaction: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76324" y="2096770"/>
            <a:ext cx="79502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dirty="0" sz="1800">
                <a:latin typeface="Arial MT"/>
                <a:cs typeface="Arial MT"/>
              </a:rPr>
              <a:t>Members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system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their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credentials.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latin typeface="Arial MT"/>
                <a:cs typeface="Arial MT"/>
              </a:rPr>
              <a:t>They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view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their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payment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receipts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notifications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sent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admin.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latin typeface="Arial MT"/>
                <a:cs typeface="Arial MT"/>
              </a:rPr>
              <a:t>Members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also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update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their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personal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information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needed.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 raj</dc:creator>
  <dcterms:created xsi:type="dcterms:W3CDTF">2024-07-23T15:36:08Z</dcterms:created>
  <dcterms:modified xsi:type="dcterms:W3CDTF">2024-07-23T15:36:08Z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2024-07-23T00:00:00Z</vt:filetime>
  </property>
  <property fmtid="{D5CDD505-2E9C-101B-9397-08002B2CF9AE}" pid="5" name="Producer">
    <vt:lpwstr>Microsoft® PowerPoint® 2016</vt:lpwstr>
  </property>
</Properties>
</file>