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 ExtraBold" charset="1" panose="00000900000000000000"/>
      <p:regular r:id="rId14"/>
    </p:embeddedFont>
    <p:embeddedFont>
      <p:font typeface="Poppins ExtraBold Bold" charset="1" panose="00000A00000000000000"/>
      <p:regular r:id="rId15"/>
    </p:embeddedFont>
    <p:embeddedFont>
      <p:font typeface="Poppins ExtraBold Italics" charset="1" panose="00000900000000000000"/>
      <p:regular r:id="rId16"/>
    </p:embeddedFont>
    <p:embeddedFont>
      <p:font typeface="Poppins ExtraBold Bold Italics" charset="1" panose="00000A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47" Target="slides/slide22.xml" Type="http://schemas.openxmlformats.org/officeDocument/2006/relationships/slide"/><Relationship Id="rId48" Target="slides/slide23.xml" Type="http://schemas.openxmlformats.org/officeDocument/2006/relationships/slide"/><Relationship Id="rId49" Target="slides/slide24.xml" Type="http://schemas.openxmlformats.org/officeDocument/2006/relationships/slide"/><Relationship Id="rId5" Target="tableStyles.xml" Type="http://schemas.openxmlformats.org/officeDocument/2006/relationships/tableStyles"/><Relationship Id="rId50" Target="slides/slide25.xml" Type="http://schemas.openxmlformats.org/officeDocument/2006/relationships/slide"/><Relationship Id="rId51" Target="slides/slide26.xml" Type="http://schemas.openxmlformats.org/officeDocument/2006/relationships/slide"/><Relationship Id="rId52" Target="slides/slide27.xml" Type="http://schemas.openxmlformats.org/officeDocument/2006/relationships/slide"/><Relationship Id="rId53" Target="slides/slide28.xml" Type="http://schemas.openxmlformats.org/officeDocument/2006/relationships/slide"/><Relationship Id="rId54" Target="slides/slide2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https://www.tutorialspoint.com/assignment-operators-in-dart-programming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https://www.bezkoder.com/dart-list/" TargetMode="External" Type="http://schemas.openxmlformats.org/officeDocument/2006/relationships/hyperlink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https://medium.com/flutter-senior/the-use-for-single-and-double-quotes-difference-in-dart-5d90b229e021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4837" y="8627542"/>
            <a:ext cx="64474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450">
                <a:solidFill>
                  <a:srgbClr val="000000"/>
                </a:solidFill>
                <a:latin typeface="Poppins Bold"/>
              </a:rPr>
              <a:t>DART.DEV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4433" y="1004889"/>
            <a:ext cx="12993464" cy="210257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0" y="0"/>
            <a:ext cx="678308" cy="10287000"/>
            <a:chOff x="0" y="0"/>
            <a:chExt cx="197714" cy="299846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7714" cy="2998468"/>
            </a:xfrm>
            <a:custGeom>
              <a:avLst/>
              <a:gdLst/>
              <a:ahLst/>
              <a:cxnLst/>
              <a:rect r="r" b="b" t="t" l="l"/>
              <a:pathLst>
                <a:path h="2998468" w="197714">
                  <a:moveTo>
                    <a:pt x="0" y="0"/>
                  </a:moveTo>
                  <a:lnTo>
                    <a:pt x="197714" y="0"/>
                  </a:lnTo>
                  <a:lnTo>
                    <a:pt x="197714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9032" y="3086100"/>
            <a:ext cx="4054948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224837" y="3701213"/>
            <a:ext cx="12616379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 spc="999">
                <a:solidFill>
                  <a:srgbClr val="5271FF"/>
                </a:solidFill>
                <a:latin typeface="Poppins ExtraBold Bold"/>
              </a:rPr>
              <a:t>DART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4837" y="5041183"/>
            <a:ext cx="12616379" cy="17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600">
                <a:solidFill>
                  <a:srgbClr val="2B4A9D"/>
                </a:solidFill>
                <a:latin typeface="Poppins ExtraBold Bold"/>
              </a:rPr>
              <a:t>LANGUAGE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7049" y="7134225"/>
            <a:ext cx="12616379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280">
                <a:solidFill>
                  <a:srgbClr val="000000"/>
                </a:solidFill>
                <a:latin typeface="Lato"/>
              </a:rPr>
              <a:t>IS A CLIENT-OPTIMIZED LANGUAGE FOR FAST APPS ON ANY PLATFORM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5811" y="545739"/>
            <a:ext cx="17096377" cy="722296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811" y="7673455"/>
            <a:ext cx="1709637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Use runtimeType to define the type of variable: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bookTitle.runtimeType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1241628"/>
            <a:ext cx="18288000" cy="7803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81387" y="2163342"/>
            <a:ext cx="6939085" cy="5960317"/>
            <a:chOff x="0" y="0"/>
            <a:chExt cx="5372576" cy="46147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372576" cy="4614767"/>
            </a:xfrm>
            <a:custGeom>
              <a:avLst/>
              <a:gdLst/>
              <a:ahLst/>
              <a:cxnLst/>
              <a:rect r="r" b="b" t="t" l="l"/>
              <a:pathLst>
                <a:path h="4614767" w="5372576">
                  <a:moveTo>
                    <a:pt x="5248116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4490307"/>
                  </a:lnTo>
                  <a:cubicBezTo>
                    <a:pt x="5372576" y="4558887"/>
                    <a:pt x="5316696" y="4614767"/>
                    <a:pt x="5248116" y="4614767"/>
                  </a:cubicBezTo>
                  <a:close/>
                </a:path>
              </a:pathLst>
            </a:custGeom>
            <a:solidFill>
              <a:srgbClr val="D4D4D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67528" y="2163342"/>
            <a:ext cx="6939085" cy="5960317"/>
            <a:chOff x="0" y="0"/>
            <a:chExt cx="5372576" cy="461476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372576" cy="4614767"/>
            </a:xfrm>
            <a:custGeom>
              <a:avLst/>
              <a:gdLst/>
              <a:ahLst/>
              <a:cxnLst/>
              <a:rect r="r" b="b" t="t" l="l"/>
              <a:pathLst>
                <a:path h="4614767" w="5372576">
                  <a:moveTo>
                    <a:pt x="5248116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4490307"/>
                  </a:lnTo>
                  <a:cubicBezTo>
                    <a:pt x="5372576" y="4558887"/>
                    <a:pt x="5316696" y="4614767"/>
                    <a:pt x="5248116" y="4614767"/>
                  </a:cubicBezTo>
                  <a:close/>
                </a:path>
              </a:pathLst>
            </a:custGeom>
            <a:solidFill>
              <a:srgbClr val="D4D4D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9103" y="4651426"/>
            <a:ext cx="581593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 spc="350">
                <a:solidFill>
                  <a:srgbClr val="000000"/>
                </a:solidFill>
                <a:latin typeface="Poppins"/>
              </a:rPr>
              <a:t>CAN CHANGE TYPE AND CAN CHANGE VALUE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2962" y="4680001"/>
            <a:ext cx="5815934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CAN'T CHANGE TYPE, BUT CAN CHANGE A VALUE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01920" y="2712715"/>
            <a:ext cx="3298020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>
                <a:solidFill>
                  <a:srgbClr val="FFFFFF"/>
                </a:solidFill>
                <a:latin typeface="Poppins Bold"/>
              </a:rPr>
              <a:t>VAR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58548" y="2712715"/>
            <a:ext cx="6157045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>
                <a:solidFill>
                  <a:srgbClr val="FFFFFF"/>
                </a:solidFill>
                <a:latin typeface="Poppins Bold"/>
              </a:rPr>
              <a:t>DYNAMIC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81387" y="2163342"/>
            <a:ext cx="6939085" cy="5960317"/>
            <a:chOff x="0" y="0"/>
            <a:chExt cx="5372576" cy="46147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372576" cy="4614767"/>
            </a:xfrm>
            <a:custGeom>
              <a:avLst/>
              <a:gdLst/>
              <a:ahLst/>
              <a:cxnLst/>
              <a:rect r="r" b="b" t="t" l="l"/>
              <a:pathLst>
                <a:path h="4614767" w="5372576">
                  <a:moveTo>
                    <a:pt x="5248116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4490307"/>
                  </a:lnTo>
                  <a:cubicBezTo>
                    <a:pt x="5372576" y="4558887"/>
                    <a:pt x="5316696" y="4614767"/>
                    <a:pt x="5248116" y="4614767"/>
                  </a:cubicBezTo>
                  <a:close/>
                </a:path>
              </a:pathLst>
            </a:custGeom>
            <a:solidFill>
              <a:srgbClr val="D4D4D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67528" y="2163342"/>
            <a:ext cx="6939085" cy="5960317"/>
            <a:chOff x="0" y="0"/>
            <a:chExt cx="5372576" cy="461476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372576" cy="4614767"/>
            </a:xfrm>
            <a:custGeom>
              <a:avLst/>
              <a:gdLst/>
              <a:ahLst/>
              <a:cxnLst/>
              <a:rect r="r" b="b" t="t" l="l"/>
              <a:pathLst>
                <a:path h="4614767" w="5372576">
                  <a:moveTo>
                    <a:pt x="5248116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116" y="0"/>
                  </a:lnTo>
                  <a:cubicBezTo>
                    <a:pt x="5316696" y="0"/>
                    <a:pt x="5372576" y="55880"/>
                    <a:pt x="5372576" y="124460"/>
                  </a:cubicBezTo>
                  <a:lnTo>
                    <a:pt x="5372576" y="4490307"/>
                  </a:lnTo>
                  <a:cubicBezTo>
                    <a:pt x="5372576" y="4558887"/>
                    <a:pt x="5316696" y="4614767"/>
                    <a:pt x="5248116" y="4614767"/>
                  </a:cubicBezTo>
                  <a:close/>
                </a:path>
              </a:pathLst>
            </a:custGeom>
            <a:solidFill>
              <a:srgbClr val="D4D4D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9103" y="4651426"/>
            <a:ext cx="581593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 spc="350">
                <a:solidFill>
                  <a:srgbClr val="000000"/>
                </a:solidFill>
                <a:latin typeface="Poppins"/>
              </a:rPr>
              <a:t>CAN CHANGE TYPE AND CAN CHANGE VALUE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2962" y="4680001"/>
            <a:ext cx="5815934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CAN'T CHANGE TYPE, BUT CAN'T CHANGE A VALUE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01920" y="2712715"/>
            <a:ext cx="3298020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>
                <a:solidFill>
                  <a:srgbClr val="FFFFFF"/>
                </a:solidFill>
                <a:latin typeface="Poppins Bold"/>
              </a:rPr>
              <a:t>FINAL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58548" y="2712715"/>
            <a:ext cx="6157045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>
                <a:solidFill>
                  <a:srgbClr val="FFFFFF"/>
                </a:solidFill>
                <a:latin typeface="Poppins Bold"/>
              </a:rPr>
              <a:t>CONST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15790"/>
            <a:ext cx="1623060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60"/>
              </a:lnSpc>
            </a:pPr>
            <a:r>
              <a:rPr lang="en-US" sz="9600" spc="960">
                <a:solidFill>
                  <a:srgbClr val="000000"/>
                </a:solidFill>
                <a:latin typeface="Poppins Bold"/>
              </a:rPr>
              <a:t>OPERATORS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93355" y="-163908"/>
            <a:ext cx="15501290" cy="106148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84644" y="4565936"/>
            <a:ext cx="5403561" cy="44114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53399" y="305073"/>
            <a:ext cx="12570709" cy="677454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51362" y="7318931"/>
            <a:ext cx="857478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Prefix  -&gt;  compiles - prints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Postfix -&gt; prints - compiles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8303" y="1243960"/>
            <a:ext cx="13311394" cy="77990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20899" y="2396782"/>
            <a:ext cx="13646202" cy="73294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07562"/>
            <a:ext cx="16230600" cy="278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 spc="960">
                <a:solidFill>
                  <a:srgbClr val="000000"/>
                </a:solidFill>
                <a:latin typeface="Poppins Bold"/>
              </a:rPr>
              <a:t>TYPE TEST OPERATORS</a:t>
            </a:r>
          </a:p>
          <a:p>
            <a:pPr algn="ctr" marL="0" indent="0" lvl="0">
              <a:lnSpc>
                <a:spcPts val="1056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43038" y="1028700"/>
            <a:ext cx="13801923" cy="22435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243038" y="4450132"/>
            <a:ext cx="13801923" cy="205601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-742948" y="8265795"/>
            <a:ext cx="19773895" cy="404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900" u="sng">
                <a:solidFill>
                  <a:srgbClr val="000000"/>
                </a:solidFill>
                <a:latin typeface="Poppins Bold"/>
                <a:hlinkClick r:id="rId4" tooltip="https://www.tutorialspoint.com/assignment-operators-in-dart-programming"/>
              </a:rPr>
              <a:t>ASSIGNMENT OPERATORS</a:t>
            </a:r>
          </a:p>
          <a:p>
            <a:pPr algn="ctr">
              <a:lnSpc>
                <a:spcPts val="10560"/>
              </a:lnSpc>
            </a:pPr>
          </a:p>
          <a:p>
            <a:pPr algn="ctr" marL="0" indent="0" lvl="0">
              <a:lnSpc>
                <a:spcPts val="1056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04270" y="2009008"/>
            <a:ext cx="7322748" cy="81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2"/>
              </a:lnSpc>
            </a:pPr>
            <a:r>
              <a:rPr lang="en-US" sz="3546" spc="354">
                <a:solidFill>
                  <a:srgbClr val="000000"/>
                </a:solidFill>
                <a:latin typeface="Lato"/>
              </a:rPr>
              <a:t>DATA TYPES AND VARIABLES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88453" y="2191841"/>
            <a:ext cx="771999" cy="77199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75C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901847" y="2143310"/>
            <a:ext cx="545211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spc="359">
                <a:solidFill>
                  <a:srgbClr val="FFFFFF"/>
                </a:solidFill>
                <a:latin typeface="Poppins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270" y="3291076"/>
            <a:ext cx="7322748" cy="81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092"/>
              </a:lnSpc>
              <a:spcBef>
                <a:spcPct val="0"/>
              </a:spcBef>
            </a:pPr>
            <a:r>
              <a:rPr lang="en-US" sz="3546" spc="354">
                <a:solidFill>
                  <a:srgbClr val="000000"/>
                </a:solidFill>
                <a:latin typeface="Lato"/>
              </a:rPr>
              <a:t>OPERATORS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88453" y="3471682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75C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901847" y="3423151"/>
            <a:ext cx="545211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spc="359" u="none">
                <a:solidFill>
                  <a:srgbClr val="FFFFFF"/>
                </a:solidFill>
                <a:latin typeface="Poppins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04270" y="5855213"/>
            <a:ext cx="7322748" cy="81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092"/>
              </a:lnSpc>
              <a:spcBef>
                <a:spcPct val="0"/>
              </a:spcBef>
            </a:pPr>
            <a:r>
              <a:rPr lang="en-US" sz="3546" spc="354">
                <a:solidFill>
                  <a:srgbClr val="000000"/>
                </a:solidFill>
                <a:latin typeface="Lato"/>
              </a:rPr>
              <a:t>FUNCTIONS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88453" y="6031363"/>
            <a:ext cx="771999" cy="77199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75C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901847" y="5982832"/>
            <a:ext cx="545211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spc="359" u="none">
                <a:solidFill>
                  <a:srgbClr val="FFFFFF"/>
                </a:solidFill>
                <a:latin typeface="Poppins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04270" y="4573144"/>
            <a:ext cx="7322748" cy="81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092"/>
              </a:lnSpc>
              <a:spcBef>
                <a:spcPct val="0"/>
              </a:spcBef>
            </a:pPr>
            <a:r>
              <a:rPr lang="en-US" sz="3546" spc="354">
                <a:solidFill>
                  <a:srgbClr val="000000"/>
                </a:solidFill>
                <a:latin typeface="Lato"/>
              </a:rPr>
              <a:t>DART'S COLLECTIONS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788453" y="4751522"/>
            <a:ext cx="771999" cy="77199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75C9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901847" y="4702991"/>
            <a:ext cx="545211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spc="359" u="none">
                <a:solidFill>
                  <a:srgbClr val="FFFFFF"/>
                </a:solidFill>
                <a:latin typeface="Poppins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04270" y="7137281"/>
            <a:ext cx="7322748" cy="81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092"/>
              </a:lnSpc>
              <a:spcBef>
                <a:spcPct val="0"/>
              </a:spcBef>
            </a:pPr>
            <a:r>
              <a:rPr lang="en-US" sz="3546" spc="354">
                <a:solidFill>
                  <a:srgbClr val="000000"/>
                </a:solidFill>
                <a:latin typeface="Lato"/>
              </a:rPr>
              <a:t>CLASSES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788453" y="7311203"/>
            <a:ext cx="771999" cy="77199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75C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901847" y="7262672"/>
            <a:ext cx="545211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spc="359" u="none">
                <a:solidFill>
                  <a:srgbClr val="FFFFFF"/>
                </a:solidFill>
                <a:latin typeface="Poppins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03753" y="2118603"/>
            <a:ext cx="425758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2"/>
              </a:lnSpc>
              <a:spcBef>
                <a:spcPct val="0"/>
              </a:spcBef>
            </a:pPr>
            <a:r>
              <a:rPr lang="en-US" sz="6643" spc="664">
                <a:solidFill>
                  <a:srgbClr val="2B4A9D"/>
                </a:solidFill>
                <a:latin typeface="Poppins ExtraBold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0434" y="5143500"/>
            <a:ext cx="8603566" cy="13490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55403" y="542820"/>
            <a:ext cx="7922490" cy="920136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42975"/>
            <a:ext cx="7066301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800">
                <a:solidFill>
                  <a:srgbClr val="000000"/>
                </a:solidFill>
                <a:latin typeface="Poppins Bold"/>
              </a:rPr>
              <a:t>LOGICAL OPERATORS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0927" y="8363263"/>
            <a:ext cx="57218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Bitwise and Shift Operators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90901" y="2384527"/>
            <a:ext cx="13306199" cy="76152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97666" y="484062"/>
            <a:ext cx="1569266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 spc="960">
                <a:solidFill>
                  <a:srgbClr val="000000"/>
                </a:solidFill>
                <a:latin typeface="Poppins Bold"/>
              </a:rPr>
              <a:t>COLLECTIONS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2088152"/>
            <a:ext cx="8586583" cy="61106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94215" y="5156283"/>
            <a:ext cx="5532090" cy="200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2"/>
              </a:lnSpc>
            </a:pPr>
            <a:r>
              <a:rPr lang="en-US" sz="2694">
                <a:solidFill>
                  <a:srgbClr val="000000"/>
                </a:solidFill>
                <a:latin typeface="Canva Sans"/>
              </a:rPr>
              <a:t>List by default is </a:t>
            </a:r>
            <a:r>
              <a:rPr lang="en-US" sz="2694">
                <a:solidFill>
                  <a:srgbClr val="000000"/>
                </a:solidFill>
                <a:latin typeface="Canva Sans Bold"/>
              </a:rPr>
              <a:t>heterogeneous, </a:t>
            </a:r>
            <a:r>
              <a:rPr lang="en-US" sz="2694">
                <a:solidFill>
                  <a:srgbClr val="000000"/>
                </a:solidFill>
                <a:latin typeface="Canva Sans"/>
              </a:rPr>
              <a:t>list = [1, 'Hi', false]</a:t>
            </a:r>
          </a:p>
          <a:p>
            <a:pPr algn="l" marL="0" indent="0" lvl="0">
              <a:lnSpc>
                <a:spcPts val="4042"/>
              </a:lnSpc>
              <a:spcBef>
                <a:spcPct val="0"/>
              </a:spcBef>
            </a:pPr>
            <a:r>
              <a:rPr lang="en-US" sz="2694">
                <a:solidFill>
                  <a:srgbClr val="000000"/>
                </a:solidFill>
                <a:latin typeface="Canva Sans"/>
              </a:rPr>
              <a:t>To make it </a:t>
            </a:r>
            <a:r>
              <a:rPr lang="en-US" sz="2694">
                <a:solidFill>
                  <a:srgbClr val="000000"/>
                </a:solidFill>
                <a:latin typeface="Canva Sans Bold"/>
              </a:rPr>
              <a:t>homogeneous </a:t>
            </a:r>
            <a:r>
              <a:rPr lang="en-US" sz="2694">
                <a:solidFill>
                  <a:srgbClr val="000000"/>
                </a:solidFill>
                <a:latin typeface="Canva Sans"/>
              </a:rPr>
              <a:t>we use </a:t>
            </a:r>
            <a:r>
              <a:rPr lang="en-US" sz="2694">
                <a:solidFill>
                  <a:srgbClr val="000000"/>
                </a:solidFill>
                <a:latin typeface="Canva Sans Bold Italics"/>
              </a:rPr>
              <a:t>GENERICS</a:t>
            </a:r>
            <a:r>
              <a:rPr lang="en-US" sz="2694">
                <a:solidFill>
                  <a:srgbClr val="000000"/>
                </a:solidFill>
                <a:latin typeface="Canva Sans"/>
              </a:rPr>
              <a:t>,  newList = List</a:t>
            </a:r>
            <a:r>
              <a:rPr lang="en-US" sz="2694">
                <a:solidFill>
                  <a:srgbClr val="000000"/>
                </a:solidFill>
                <a:latin typeface="Canva Sans Bold Italics"/>
              </a:rPr>
              <a:t>&lt;int&gt;</a:t>
            </a:r>
            <a:r>
              <a:rPr lang="en-US" sz="2694">
                <a:solidFill>
                  <a:srgbClr val="000000"/>
                </a:solidFill>
                <a:latin typeface="Canva Sans"/>
              </a:rPr>
              <a:t>();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4215" y="1949666"/>
            <a:ext cx="553209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800" u="sng">
                <a:solidFill>
                  <a:srgbClr val="000000"/>
                </a:solidFill>
                <a:latin typeface="Poppins Bold"/>
                <a:hlinkClick r:id="rId3" tooltip="https://www.bezkoder.com/dart-list/"/>
              </a:rPr>
              <a:t>LIST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1505997"/>
            <a:ext cx="18288000" cy="72750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0"/>
            <a:ext cx="1622588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0330" y="0"/>
            <a:ext cx="1700733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331" y="3749040"/>
            <a:ext cx="10777483" cy="278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</a:pPr>
            <a:r>
              <a:rPr lang="en-US" sz="9600" spc="960">
                <a:solidFill>
                  <a:srgbClr val="000000"/>
                </a:solidFill>
                <a:latin typeface="Poppins Bold"/>
              </a:rPr>
              <a:t>WORKING WITH LIST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13192" y="1398563"/>
            <a:ext cx="11374808" cy="748987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94215" y="1949666"/>
            <a:ext cx="553209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800">
                <a:solidFill>
                  <a:srgbClr val="000000"/>
                </a:solidFill>
                <a:latin typeface="Poppins"/>
              </a:rPr>
              <a:t>.MAP()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71607" y="511776"/>
            <a:ext cx="10316393" cy="52075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26017" y="5409052"/>
            <a:ext cx="8817983" cy="463509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21494" y="1445483"/>
            <a:ext cx="7250113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800">
                <a:solidFill>
                  <a:srgbClr val="000000"/>
                </a:solidFill>
                <a:latin typeface="Poppins"/>
              </a:rPr>
              <a:t>UNORDERED SET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314" y="5500372"/>
            <a:ext cx="4954272" cy="53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6"/>
              </a:lnSpc>
              <a:spcBef>
                <a:spcPct val="0"/>
              </a:spcBef>
            </a:pPr>
            <a:r>
              <a:rPr lang="en-US" sz="3487" spc="348">
                <a:solidFill>
                  <a:srgbClr val="000000"/>
                </a:solidFill>
                <a:latin typeface="Poppins Bold"/>
              </a:rPr>
              <a:t>NUM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6864" y="5500372"/>
            <a:ext cx="4954272" cy="53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6"/>
              </a:lnSpc>
              <a:spcBef>
                <a:spcPct val="0"/>
              </a:spcBef>
            </a:pPr>
            <a:r>
              <a:rPr lang="en-US" sz="3487" spc="348">
                <a:solidFill>
                  <a:srgbClr val="000000"/>
                </a:solidFill>
                <a:latin typeface="Poppins Bold"/>
              </a:rPr>
              <a:t>INTEGER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0414" y="5500372"/>
            <a:ext cx="4954272" cy="53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6"/>
              </a:lnSpc>
              <a:spcBef>
                <a:spcPct val="0"/>
              </a:spcBef>
            </a:pPr>
            <a:r>
              <a:rPr lang="en-US" sz="3487" spc="348">
                <a:solidFill>
                  <a:srgbClr val="000000"/>
                </a:solidFill>
                <a:latin typeface="Poppins Bold"/>
              </a:rPr>
              <a:t>DOUBLE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94255" y="3571238"/>
            <a:ext cx="1239263" cy="123926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994255" y="3422075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 u="none">
                <a:solidFill>
                  <a:srgbClr val="FFFFFF"/>
                </a:solidFill>
                <a:latin typeface="Poppins Bold"/>
              </a:rPr>
              <a:t>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524368" y="3571238"/>
            <a:ext cx="1239263" cy="123926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524368" y="3422075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 u="none">
                <a:solidFill>
                  <a:srgbClr val="FFFFFF"/>
                </a:solidFill>
                <a:latin typeface="Poppins Bold"/>
              </a:rPr>
              <a:t>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067918" y="3571238"/>
            <a:ext cx="1239263" cy="123926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4067918" y="3422075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spc="639" u="none">
                <a:solidFill>
                  <a:srgbClr val="FFFFFF"/>
                </a:solidFill>
                <a:latin typeface="Poppins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59971" y="857250"/>
            <a:ext cx="636805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Data Types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7181" y="1534854"/>
            <a:ext cx="16953638" cy="7217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7669" y="1536551"/>
            <a:ext cx="16952661" cy="7213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0209" y="2201825"/>
            <a:ext cx="17027582" cy="5883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94" b="0"/>
          <a:stretch>
            <a:fillRect/>
          </a:stretch>
        </p:blipFill>
        <p:spPr>
          <a:xfrm flipH="false" flipV="false" rot="0">
            <a:off x="0" y="0"/>
            <a:ext cx="10977076" cy="43063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775068" y="3654296"/>
            <a:ext cx="10512932" cy="663270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7427" y="6284848"/>
            <a:ext cx="674636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  <a:spcBef>
                <a:spcPct val="0"/>
              </a:spcBef>
            </a:pPr>
            <a:r>
              <a:rPr lang="en-US" sz="9000" spc="900">
                <a:solidFill>
                  <a:srgbClr val="000000"/>
                </a:solidFill>
                <a:latin typeface="Poppins Bold"/>
              </a:rPr>
              <a:t>STRINGS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7427" y="8338561"/>
            <a:ext cx="59817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hlinkClick r:id="rId4" tooltip="https://medium.com/flutter-senior/the-use-for-single-and-double-quotes-difference-in-dart-5d90b229e021"/>
              </a:rPr>
              <a:t>Difference between " and " "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0595776" cy="27780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04825" y="3806752"/>
            <a:ext cx="10854475" cy="306402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09641" y="7468696"/>
            <a:ext cx="14499796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88"/>
              </a:lnSpc>
              <a:spcBef>
                <a:spcPct val="0"/>
              </a:spcBef>
            </a:pPr>
            <a:r>
              <a:rPr lang="en-US" sz="9240" spc="924">
                <a:solidFill>
                  <a:srgbClr val="000000"/>
                </a:solidFill>
                <a:latin typeface="Poppins Bold"/>
              </a:rPr>
              <a:t>BOOLEAN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29087" y="6666605"/>
            <a:ext cx="12029827" cy="109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62"/>
              </a:lnSpc>
              <a:spcBef>
                <a:spcPct val="0"/>
              </a:spcBef>
            </a:pPr>
            <a:r>
              <a:rPr lang="en-US" sz="2908" spc="290">
                <a:solidFill>
                  <a:srgbClr val="000000"/>
                </a:solidFill>
                <a:latin typeface="Poppins"/>
              </a:rPr>
              <a:t>TYPE INFERENCE IS A PROGRAMMING LANGUAGE’S ABILITY TO INFER TYPES WHEN NOT SPECIFIED BY THE USER.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7666" y="1764484"/>
            <a:ext cx="15692667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 spc="960">
                <a:solidFill>
                  <a:srgbClr val="000000"/>
                </a:solidFill>
                <a:latin typeface="Poppins Bold"/>
              </a:rPr>
              <a:t>WHAT IS TYPE INFERENCE?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DAFYGSMlZh8</dc:identifier>
  <dcterms:modified xsi:type="dcterms:W3CDTF">2011-08-01T06:04:30Z</dcterms:modified>
  <cp:revision>1</cp:revision>
  <dc:title>Business</dc:title>
</cp:coreProperties>
</file>