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3930" y="1050595"/>
            <a:ext cx="605611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003366"/>
                </a:solidFill>
              </a:defRPr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Problem Solving in AI?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930" y="2969469"/>
            <a:ext cx="6056111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500"/>
              <a:t>In Artificial Intelligence, problem solving is the process of finding sequences of actions that lead to desired goals. It is foundational for intelligent agents. Problems are typically described by:</a:t>
            </a:r>
            <a:br>
              <a:rPr lang="en-US" sz="1500"/>
            </a:br>
            <a:br>
              <a:rPr lang="en-US" sz="1500"/>
            </a:br>
            <a:r>
              <a:rPr lang="en-US" sz="1500"/>
              <a:t>- An initial state</a:t>
            </a:r>
            <a:br>
              <a:rPr lang="en-US" sz="1500"/>
            </a:br>
            <a:r>
              <a:rPr lang="en-US" sz="1500"/>
              <a:t>- A set of possible actions</a:t>
            </a:r>
            <a:br>
              <a:rPr lang="en-US" sz="1500"/>
            </a:br>
            <a:r>
              <a:rPr lang="en-US" sz="1500"/>
              <a:t>- A transition model</a:t>
            </a:r>
            <a:br>
              <a:rPr lang="en-US" sz="1500"/>
            </a:br>
            <a:r>
              <a:rPr lang="en-US" sz="1500"/>
              <a:t>- A goal state</a:t>
            </a:r>
            <a:br>
              <a:rPr lang="en-US" sz="1500"/>
            </a:br>
            <a:r>
              <a:rPr lang="en-US" sz="1500"/>
              <a:t>- A path cost</a:t>
            </a:r>
            <a:br>
              <a:rPr lang="en-US" sz="1500"/>
            </a:br>
            <a:br>
              <a:rPr lang="en-US" sz="1500"/>
            </a:br>
            <a:r>
              <a:rPr lang="en-US" sz="1500"/>
              <a:t>The objective is to find a solution—a path from initial state to goal state that minimizes cost.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71352" y="350196"/>
            <a:ext cx="3485178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003366"/>
                </a:solidFill>
              </a:defRPr>
            </a:pPr>
            <a:r>
              <a:rPr lang="en-US" sz="3500">
                <a:latin typeface="+mj-lt"/>
                <a:ea typeface="+mj-ea"/>
                <a:cs typeface="+mj-cs"/>
              </a:rPr>
              <a:t>The Future of AI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Beyond search alone, AI is integrating:</a:t>
            </a:r>
            <a:br>
              <a:rPr lang="en-US" sz="1700"/>
            </a:br>
            <a:br>
              <a:rPr lang="en-US" sz="1700"/>
            </a:br>
            <a:r>
              <a:rPr lang="en-US" sz="1700"/>
              <a:t>- **Reinforcement Learning**: Agents learn from interaction.</a:t>
            </a:r>
            <a:br>
              <a:rPr lang="en-US" sz="1700"/>
            </a:br>
            <a:r>
              <a:rPr lang="en-US" sz="1700"/>
              <a:t>- **Neural Search**: Deep learning to navigate knowledge bases.</a:t>
            </a:r>
            <a:br>
              <a:rPr lang="en-US" sz="1700"/>
            </a:br>
            <a:r>
              <a:rPr lang="en-US" sz="1700"/>
              <a:t>- **Hybrid Models**: Search + reasoning + learning.</a:t>
            </a:r>
            <a:br>
              <a:rPr lang="en-US" sz="1700"/>
            </a:br>
            <a:br>
              <a:rPr lang="en-US" sz="1700"/>
            </a:br>
            <a:r>
              <a:rPr lang="en-US" sz="1700"/>
              <a:t>The future lies in adaptive, data-driven, and self-improving agents.</a:t>
            </a:r>
          </a:p>
        </p:txBody>
      </p:sp>
      <p:pic>
        <p:nvPicPr>
          <p:cNvPr id="15" name="Picture 14" descr="A network formed by white dots">
            <a:extLst>
              <a:ext uri="{FF2B5EF4-FFF2-40B4-BE49-F238E27FC236}">
                <a16:creationId xmlns:a16="http://schemas.microsoft.com/office/drawing/2014/main" id="{CEA0E9C6-D7D5-37FC-C1F5-29C43CA0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512" r="3097" b="-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777" y="548640"/>
            <a:ext cx="7157553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003366"/>
                </a:solidFill>
              </a:defRPr>
            </a:pPr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Classical Search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8490" y="2431765"/>
            <a:ext cx="6207019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Classical search techniques assume a known, deterministic environment. Popular methods include:</a:t>
            </a:r>
            <a:b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1. Breadth-First Search (BFS): Explores all nodes at one level before going deeper.</a:t>
            </a:r>
            <a:b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2. Depth-First Search (DFS): Explores as deep as possible along one branch before backtracking.</a:t>
            </a:r>
            <a:b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3. Uniform Cost Search: Explores the cheapest path first.</a:t>
            </a:r>
            <a:b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4. A* Search: Uses heuristics to estimate the cost to reach the goal.</a:t>
            </a:r>
            <a:b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Limitations arise in real-world environments where these assumptions fail.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297" y="502021"/>
            <a:ext cx="7266222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003366"/>
                </a:solidFill>
              </a:defRPr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Limitations of Classical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297" y="2418409"/>
            <a:ext cx="7266222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Classical search struggles in complex environments due to:</a:t>
            </a:r>
            <a:br>
              <a:rPr lang="en-US" sz="1700"/>
            </a:br>
            <a:br>
              <a:rPr lang="en-US" sz="1700"/>
            </a:br>
            <a:r>
              <a:rPr lang="en-US" sz="1700"/>
              <a:t>- **Stochastic outcomes**: Actions don’t always produce expected results.</a:t>
            </a:r>
            <a:br>
              <a:rPr lang="en-US" sz="1700"/>
            </a:br>
            <a:r>
              <a:rPr lang="en-US" sz="1700"/>
              <a:t>- **Partial observability**: The agent may not fully know the current state.</a:t>
            </a:r>
            <a:br>
              <a:rPr lang="en-US" sz="1700"/>
            </a:br>
            <a:r>
              <a:rPr lang="en-US" sz="1700"/>
              <a:t>- **Dynamic environments**: The world may change independently of the agent.</a:t>
            </a:r>
            <a:br>
              <a:rPr lang="en-US" sz="1700"/>
            </a:br>
            <a:r>
              <a:rPr lang="en-US" sz="1700"/>
              <a:t>- **Continuous domains**: Infinite state/action spaces.</a:t>
            </a:r>
            <a:br>
              <a:rPr lang="en-US" sz="1700"/>
            </a:br>
            <a:br>
              <a:rPr lang="en-US" sz="1700"/>
            </a:br>
            <a:r>
              <a:rPr lang="en-US" sz="1700"/>
              <a:t>These issues necessitate more advanced search approaches.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28699" y="294538"/>
            <a:ext cx="7421963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003366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Local Search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699" y="2318197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These algorithms work by starting from a candidate solution and iteratively improving it:</a:t>
            </a:r>
            <a:br>
              <a:rPr lang="en-US" sz="1700"/>
            </a:br>
            <a:br>
              <a:rPr lang="en-US" sz="1700"/>
            </a:br>
            <a:r>
              <a:rPr lang="en-US" sz="1700"/>
              <a:t>- **Hill Climbing**: Continually moves in the direction of increasing value.</a:t>
            </a:r>
            <a:br>
              <a:rPr lang="en-US" sz="1700"/>
            </a:br>
            <a:r>
              <a:rPr lang="en-US" sz="1700"/>
              <a:t>- **Simulated Annealing**: Allows worse moves to escape local optima.</a:t>
            </a:r>
            <a:br>
              <a:rPr lang="en-US" sz="1700"/>
            </a:br>
            <a:r>
              <a:rPr lang="en-US" sz="1700"/>
              <a:t>- **Genetic Algorithms**: Use natural selection and mutation to evolve solutions.</a:t>
            </a:r>
            <a:br>
              <a:rPr lang="en-US" sz="1700"/>
            </a:br>
            <a:br>
              <a:rPr lang="en-US" sz="1700"/>
            </a:br>
            <a:r>
              <a:rPr lang="en-US" sz="1700"/>
              <a:t>Useful in large or infinite state spaces where path isn’t needed.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57250" y="1676400"/>
            <a:ext cx="2857500" cy="350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003366"/>
                </a:solidFill>
              </a:defRPr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Adversarial Search (Games)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6203" y="1676400"/>
            <a:ext cx="4229097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55000"/>
                </a:schemeClr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In multi-agent environments like games, agents must consider the actions of others:</a:t>
            </a:r>
            <a:br>
              <a:rPr lang="en-US" sz="1600">
                <a:solidFill>
                  <a:schemeClr val="tx1">
                    <a:alpha val="55000"/>
                  </a:schemeClr>
                </a:solidFill>
              </a:rPr>
            </a:br>
            <a:br>
              <a:rPr lang="en-US" sz="1600">
                <a:solidFill>
                  <a:schemeClr val="tx1">
                    <a:alpha val="55000"/>
                  </a:schemeClr>
                </a:solidFill>
              </a:rPr>
            </a:b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- **Minimax Algorithm**: Assumes opponents play optimally.</a:t>
            </a:r>
            <a:br>
              <a:rPr lang="en-US" sz="1600">
                <a:solidFill>
                  <a:schemeClr val="tx1">
                    <a:alpha val="55000"/>
                  </a:schemeClr>
                </a:solidFill>
              </a:rPr>
            </a:b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- **Alpha-Beta Pruning**: Reduces the number of nodes evaluated in the minimax tree.</a:t>
            </a:r>
            <a:br>
              <a:rPr lang="en-US" sz="1600">
                <a:solidFill>
                  <a:schemeClr val="tx1">
                    <a:alpha val="55000"/>
                  </a:schemeClr>
                </a:solidFill>
              </a:rPr>
            </a:b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- **Applications**: Chess, checkers, Go, real-time strategy games.</a:t>
            </a:r>
            <a:br>
              <a:rPr lang="en-US" sz="1600">
                <a:solidFill>
                  <a:schemeClr val="tx1">
                    <a:alpha val="55000"/>
                  </a:schemeClr>
                </a:solidFill>
              </a:rPr>
            </a:br>
            <a:br>
              <a:rPr lang="en-US" sz="1600">
                <a:solidFill>
                  <a:schemeClr val="tx1">
                    <a:alpha val="55000"/>
                  </a:schemeClr>
                </a:solidFill>
              </a:rPr>
            </a:b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These search techniques are critical for AI in competitive settings.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3366"/>
                </a:solidFill>
              </a:defRPr>
            </a:pPr>
            <a:r>
              <a:rPr dirty="0"/>
              <a:t>Stochastic Search / MDPs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863840" cy="5029200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/>
          </a:p>
          <a:p>
            <a:pPr>
              <a:spcAft>
                <a:spcPts val="500"/>
              </a:spcAft>
              <a:defRPr sz="2000">
                <a:solidFill>
                  <a:srgbClr val="000000"/>
                </a:solidFill>
              </a:defRPr>
            </a:pPr>
            <a:r>
              <a:t>When outcomes are uncertain, we use probabilistic models:</a:t>
            </a:r>
            <a:br/>
            <a:br/>
            <a:r>
              <a:t>- **Markov Decision Processes (MDPs)**:</a:t>
            </a:r>
            <a:br/>
            <a:r>
              <a:t>  - States, actions, transition probabilities, rewards.</a:t>
            </a:r>
            <a:br/>
            <a:r>
              <a:t>  - Objective: Find a policy that maximizes expected rewards.</a:t>
            </a:r>
            <a:br/>
            <a:br/>
            <a:r>
              <a:t>- **Solution Methods**:</a:t>
            </a:r>
            <a:br/>
            <a:r>
              <a:t>  - Value Iteration</a:t>
            </a:r>
            <a:br/>
            <a:r>
              <a:t>  - Policy Iteration</a:t>
            </a:r>
            <a:br/>
            <a:br/>
            <a:r>
              <a:t>Used in robotics, planning under uncertainty, reinforcement learning.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003366"/>
                </a:solidFill>
              </a:defRPr>
            </a:pPr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Partial Observability – POMDP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2586789"/>
            <a:ext cx="78867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 defTabSz="9144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900"/>
              <a:t>When agents lack full visibility, they operate using belief states:</a:t>
            </a:r>
            <a:br>
              <a:rPr lang="en-US" sz="1900"/>
            </a:br>
            <a:br>
              <a:rPr lang="en-US" sz="1900"/>
            </a:br>
            <a:r>
              <a:rPr lang="en-US" sz="1900"/>
              <a:t>- **POMDPs (Partially Observable MDPs)**</a:t>
            </a:r>
            <a:br>
              <a:rPr lang="en-US" sz="1900"/>
            </a:br>
            <a:r>
              <a:rPr lang="en-US" sz="1900"/>
              <a:t>  - Combine probability and observability models.</a:t>
            </a:r>
            <a:br>
              <a:rPr lang="en-US" sz="1900"/>
            </a:br>
            <a:r>
              <a:rPr lang="en-US" sz="1900"/>
              <a:t>  - Maintain a distribution over possible states.</a:t>
            </a:r>
            <a:br>
              <a:rPr lang="en-US" sz="1900"/>
            </a:br>
            <a:br>
              <a:rPr lang="en-US" sz="1900"/>
            </a:br>
            <a:r>
              <a:rPr lang="en-US" sz="1900"/>
              <a:t>- **Applications**:</a:t>
            </a:r>
            <a:br>
              <a:rPr lang="en-US" sz="1900"/>
            </a:br>
            <a:r>
              <a:rPr lang="en-US" sz="1900"/>
              <a:t>  - Medical diagnosis</a:t>
            </a:r>
            <a:br>
              <a:rPr lang="en-US" sz="1900"/>
            </a:br>
            <a:r>
              <a:rPr lang="en-US" sz="1900"/>
              <a:t>  - Robot navigation</a:t>
            </a:r>
            <a:br>
              <a:rPr lang="en-US" sz="1900"/>
            </a:br>
            <a:r>
              <a:rPr lang="en-US" sz="1900"/>
              <a:t>  - Intelligent assistants</a:t>
            </a:r>
            <a:br>
              <a:rPr lang="en-US" sz="1900"/>
            </a:br>
            <a:br>
              <a:rPr lang="en-US" sz="1900"/>
            </a:br>
            <a:r>
              <a:rPr lang="en-US" sz="1900"/>
              <a:t>Complex but powerful approach for realistic decision-making.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2297" y="502021"/>
            <a:ext cx="7266222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003366"/>
                </a:solidFill>
              </a:defRPr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Online 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2297" y="2418409"/>
            <a:ext cx="7266222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In unknown environments, agents learn by interacting with the world:</a:t>
            </a:r>
            <a:br>
              <a:rPr lang="en-US" sz="1700"/>
            </a:br>
            <a:br>
              <a:rPr lang="en-US" sz="1700"/>
            </a:br>
            <a:r>
              <a:rPr lang="en-US" sz="1700"/>
              <a:t>- **Online Search Algorithms**:</a:t>
            </a:r>
            <a:br>
              <a:rPr lang="en-US" sz="1700"/>
            </a:br>
            <a:r>
              <a:rPr lang="en-US" sz="1700"/>
              <a:t>  - Online DFS</a:t>
            </a:r>
            <a:br>
              <a:rPr lang="en-US" sz="1700"/>
            </a:br>
            <a:r>
              <a:rPr lang="en-US" sz="1700"/>
              <a:t>  - Learning Real-Time A* (LRTA*)</a:t>
            </a:r>
            <a:br>
              <a:rPr lang="en-US" sz="1700"/>
            </a:br>
            <a:br>
              <a:rPr lang="en-US" sz="1700"/>
            </a:br>
            <a:r>
              <a:rPr lang="en-US" sz="1700"/>
              <a:t>- **Key Characteristics**:</a:t>
            </a:r>
            <a:br>
              <a:rPr lang="en-US" sz="1700"/>
            </a:br>
            <a:r>
              <a:rPr lang="en-US" sz="1700"/>
              <a:t>  - No prior map of environment</a:t>
            </a:r>
            <a:br>
              <a:rPr lang="en-US" sz="1700"/>
            </a:br>
            <a:r>
              <a:rPr lang="en-US" sz="1700"/>
              <a:t>  - Actions reveal new information</a:t>
            </a:r>
            <a:br>
              <a:rPr lang="en-US" sz="1700"/>
            </a:br>
            <a:br>
              <a:rPr lang="en-US" sz="1700"/>
            </a:br>
            <a:r>
              <a:rPr lang="en-US" sz="1700"/>
              <a:t>- Example: Robot exploring an unknown building.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908" y="741391"/>
            <a:ext cx="3368866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003366"/>
                </a:solidFill>
              </a:defRPr>
            </a:pPr>
            <a:r>
              <a:rPr lang="en-US" sz="2800">
                <a:latin typeface="+mj-lt"/>
                <a:ea typeface="+mj-ea"/>
                <a:cs typeface="+mj-cs"/>
              </a:rPr>
              <a:t>Real-World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DC831-1EE8-EDB5-5182-3ED9E0F8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61" r="33539"/>
          <a:stretch>
            <a:fillRect/>
          </a:stretch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17908" y="2533476"/>
            <a:ext cx="3368865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/>
          </a:p>
          <a:p>
            <a:pPr indent="-228600" defTabSz="914400">
              <a:lnSpc>
                <a:spcPct val="90000"/>
              </a:lnSpc>
              <a:spcAft>
                <a:spcPts val="5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600"/>
              <a:t>- **Self-Driving Cars**: Combine POMDP, MDP, real-time planning</a:t>
            </a:r>
            <a:br>
              <a:rPr lang="en-US" sz="1600"/>
            </a:br>
            <a:r>
              <a:rPr lang="en-US" sz="1600"/>
              <a:t>- **Robotics**: Online search + local decision-making</a:t>
            </a:r>
            <a:br>
              <a:rPr lang="en-US" sz="1600"/>
            </a:br>
            <a:r>
              <a:rPr lang="en-US" sz="1600"/>
              <a:t>- **Healthcare**: Diagnosis systems use probabilistic search</a:t>
            </a:r>
            <a:br>
              <a:rPr lang="en-US" sz="1600"/>
            </a:br>
            <a:r>
              <a:rPr lang="en-US" sz="1600"/>
              <a:t>- **Gaming**: Adversarial AI drives NPC behavior</a:t>
            </a:r>
            <a:br>
              <a:rPr lang="en-US" sz="1600"/>
            </a:br>
            <a:r>
              <a:rPr lang="en-US" sz="1600"/>
              <a:t>- **Supply Chain**: Optimal planning under uncertainty</a:t>
            </a:r>
            <a:br>
              <a:rPr lang="en-US" sz="1600"/>
            </a:br>
            <a:br>
              <a:rPr lang="en-US" sz="1600"/>
            </a:br>
            <a:r>
              <a:rPr lang="en-US" sz="1600"/>
              <a:t>Advanced search algorithms make intelligent behavior possible in complex domains.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776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Ramil Valiyev</dc:creator>
  <cp:keywords/>
  <dc:description>generated using python-pptx</dc:description>
  <cp:lastModifiedBy>Ramil Valiyev</cp:lastModifiedBy>
  <cp:revision>2</cp:revision>
  <dcterms:created xsi:type="dcterms:W3CDTF">2013-01-27T09:14:16Z</dcterms:created>
  <dcterms:modified xsi:type="dcterms:W3CDTF">2025-05-18T19:19:03Z</dcterms:modified>
  <cp:category/>
</cp:coreProperties>
</file>