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7" r:id="rId4"/>
    <p:sldId id="258" r:id="rId5"/>
    <p:sldId id="273" r:id="rId6"/>
    <p:sldId id="261" r:id="rId7"/>
    <p:sldId id="263" r:id="rId8"/>
    <p:sldId id="270" r:id="rId9"/>
    <p:sldId id="264" r:id="rId10"/>
    <p:sldId id="271" r:id="rId11"/>
    <p:sldId id="267" r:id="rId12"/>
    <p:sldId id="272" r:id="rId13"/>
    <p:sldId id="259" r:id="rId14"/>
  </p:sldIdLst>
  <p:sldSz cx="12192000" cy="6858000"/>
  <p:notesSz cx="6858000" cy="9144000"/>
  <p:defaultTextStyle>
    <a:defPPr>
      <a:defRPr lang="en-U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0EC8F-BE78-4C68-313A-9C59909571E1}" v="88" dt="2024-08-21T19:34:46.208"/>
    <p1510:client id="{C37F4B45-53FA-7BE6-9052-0F73716EA31F}" v="290" dt="2024-08-21T19:24:15.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snapToGrid="0">
      <p:cViewPr>
        <p:scale>
          <a:sx n="69" d="100"/>
          <a:sy n="69"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DD6A2-CF35-4EDA-9978-1C9447C8F509}" type="datetimeFigureOut">
              <a:rPr lang="en-UM" smtClean="0"/>
              <a:t>08/21/2024</a:t>
            </a:fld>
            <a:endParaRPr lang="en-U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A290D-5E23-4BCF-8680-46F2DC3ADCF2}" type="slidenum">
              <a:rPr lang="en-UM" smtClean="0"/>
              <a:t>‹#›</a:t>
            </a:fld>
            <a:endParaRPr lang="en-UM"/>
          </a:p>
        </p:txBody>
      </p:sp>
    </p:spTree>
    <p:extLst>
      <p:ext uri="{BB962C8B-B14F-4D97-AF65-F5344CB8AC3E}">
        <p14:creationId xmlns:p14="http://schemas.microsoft.com/office/powerpoint/2010/main" val="391023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483E-3CC6-55D8-D74D-F0CA02760F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M"/>
          </a:p>
        </p:txBody>
      </p:sp>
      <p:sp>
        <p:nvSpPr>
          <p:cNvPr id="3" name="Subtitle 2">
            <a:extLst>
              <a:ext uri="{FF2B5EF4-FFF2-40B4-BE49-F238E27FC236}">
                <a16:creationId xmlns:a16="http://schemas.microsoft.com/office/drawing/2014/main" id="{01BEB6EE-976F-83D4-069D-877441FC9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M"/>
          </a:p>
        </p:txBody>
      </p:sp>
      <p:sp>
        <p:nvSpPr>
          <p:cNvPr id="4" name="Date Placeholder 3">
            <a:extLst>
              <a:ext uri="{FF2B5EF4-FFF2-40B4-BE49-F238E27FC236}">
                <a16:creationId xmlns:a16="http://schemas.microsoft.com/office/drawing/2014/main" id="{5EE3415D-E154-9213-5155-9652BF96ED32}"/>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5" name="Footer Placeholder 4">
            <a:extLst>
              <a:ext uri="{FF2B5EF4-FFF2-40B4-BE49-F238E27FC236}">
                <a16:creationId xmlns:a16="http://schemas.microsoft.com/office/drawing/2014/main" id="{A98A1458-BEC0-84EE-9D16-D09C6A327783}"/>
              </a:ext>
            </a:extLst>
          </p:cNvPr>
          <p:cNvSpPr>
            <a:spLocks noGrp="1"/>
          </p:cNvSpPr>
          <p:nvPr>
            <p:ph type="ftr" sz="quarter" idx="11"/>
          </p:nvPr>
        </p:nvSpPr>
        <p:spPr/>
        <p:txBody>
          <a:bodyPr/>
          <a:lstStyle/>
          <a:p>
            <a:endParaRPr lang="en-UM"/>
          </a:p>
        </p:txBody>
      </p:sp>
      <p:sp>
        <p:nvSpPr>
          <p:cNvPr id="6" name="Slide Number Placeholder 5">
            <a:extLst>
              <a:ext uri="{FF2B5EF4-FFF2-40B4-BE49-F238E27FC236}">
                <a16:creationId xmlns:a16="http://schemas.microsoft.com/office/drawing/2014/main" id="{9670C321-218A-2881-9366-8DF4808813F2}"/>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230034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DA-33D9-B7E2-D803-F3C2043871F0}"/>
              </a:ext>
            </a:extLst>
          </p:cNvPr>
          <p:cNvSpPr>
            <a:spLocks noGrp="1"/>
          </p:cNvSpPr>
          <p:nvPr>
            <p:ph type="title"/>
          </p:nvPr>
        </p:nvSpPr>
        <p:spPr/>
        <p:txBody>
          <a:bodyPr/>
          <a:lstStyle/>
          <a:p>
            <a:r>
              <a:rPr lang="en-US"/>
              <a:t>Click to edit Master title style</a:t>
            </a:r>
            <a:endParaRPr lang="en-UM"/>
          </a:p>
        </p:txBody>
      </p:sp>
      <p:sp>
        <p:nvSpPr>
          <p:cNvPr id="3" name="Vertical Text Placeholder 2">
            <a:extLst>
              <a:ext uri="{FF2B5EF4-FFF2-40B4-BE49-F238E27FC236}">
                <a16:creationId xmlns:a16="http://schemas.microsoft.com/office/drawing/2014/main" id="{F11ED6B6-6E2A-2C09-9104-42D3064D2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4" name="Date Placeholder 3">
            <a:extLst>
              <a:ext uri="{FF2B5EF4-FFF2-40B4-BE49-F238E27FC236}">
                <a16:creationId xmlns:a16="http://schemas.microsoft.com/office/drawing/2014/main" id="{159F4B9A-BDE2-EFFE-41FD-D60E8E0516F9}"/>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5" name="Footer Placeholder 4">
            <a:extLst>
              <a:ext uri="{FF2B5EF4-FFF2-40B4-BE49-F238E27FC236}">
                <a16:creationId xmlns:a16="http://schemas.microsoft.com/office/drawing/2014/main" id="{1DDA82CD-669B-0FE2-78B0-13F3878F0FE5}"/>
              </a:ext>
            </a:extLst>
          </p:cNvPr>
          <p:cNvSpPr>
            <a:spLocks noGrp="1"/>
          </p:cNvSpPr>
          <p:nvPr>
            <p:ph type="ftr" sz="quarter" idx="11"/>
          </p:nvPr>
        </p:nvSpPr>
        <p:spPr/>
        <p:txBody>
          <a:bodyPr/>
          <a:lstStyle/>
          <a:p>
            <a:endParaRPr lang="en-UM"/>
          </a:p>
        </p:txBody>
      </p:sp>
      <p:sp>
        <p:nvSpPr>
          <p:cNvPr id="6" name="Slide Number Placeholder 5">
            <a:extLst>
              <a:ext uri="{FF2B5EF4-FFF2-40B4-BE49-F238E27FC236}">
                <a16:creationId xmlns:a16="http://schemas.microsoft.com/office/drawing/2014/main" id="{07A5F1AA-888C-1452-E7F2-3452E09332C5}"/>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386491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D0BCF-6A68-886F-BD3A-D43FB1F780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M"/>
          </a:p>
        </p:txBody>
      </p:sp>
      <p:sp>
        <p:nvSpPr>
          <p:cNvPr id="3" name="Vertical Text Placeholder 2">
            <a:extLst>
              <a:ext uri="{FF2B5EF4-FFF2-40B4-BE49-F238E27FC236}">
                <a16:creationId xmlns:a16="http://schemas.microsoft.com/office/drawing/2014/main" id="{25D5CDF7-3B09-D16F-5B6E-C8D0B02019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4" name="Date Placeholder 3">
            <a:extLst>
              <a:ext uri="{FF2B5EF4-FFF2-40B4-BE49-F238E27FC236}">
                <a16:creationId xmlns:a16="http://schemas.microsoft.com/office/drawing/2014/main" id="{65C6AA0A-1D19-FD9B-CE40-F2E595F9A0E9}"/>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5" name="Footer Placeholder 4">
            <a:extLst>
              <a:ext uri="{FF2B5EF4-FFF2-40B4-BE49-F238E27FC236}">
                <a16:creationId xmlns:a16="http://schemas.microsoft.com/office/drawing/2014/main" id="{DB866EAC-B849-A2C5-8030-C18500C51681}"/>
              </a:ext>
            </a:extLst>
          </p:cNvPr>
          <p:cNvSpPr>
            <a:spLocks noGrp="1"/>
          </p:cNvSpPr>
          <p:nvPr>
            <p:ph type="ftr" sz="quarter" idx="11"/>
          </p:nvPr>
        </p:nvSpPr>
        <p:spPr/>
        <p:txBody>
          <a:bodyPr/>
          <a:lstStyle/>
          <a:p>
            <a:endParaRPr lang="en-UM"/>
          </a:p>
        </p:txBody>
      </p:sp>
      <p:sp>
        <p:nvSpPr>
          <p:cNvPr id="6" name="Slide Number Placeholder 5">
            <a:extLst>
              <a:ext uri="{FF2B5EF4-FFF2-40B4-BE49-F238E27FC236}">
                <a16:creationId xmlns:a16="http://schemas.microsoft.com/office/drawing/2014/main" id="{C14B1698-5A4D-CFAB-3397-18D7F0ED646B}"/>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50110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3266-B8ED-645C-90EE-C1C914F8B909}"/>
              </a:ext>
            </a:extLst>
          </p:cNvPr>
          <p:cNvSpPr>
            <a:spLocks noGrp="1"/>
          </p:cNvSpPr>
          <p:nvPr>
            <p:ph type="title"/>
          </p:nvPr>
        </p:nvSpPr>
        <p:spPr/>
        <p:txBody>
          <a:bodyPr/>
          <a:lstStyle/>
          <a:p>
            <a:r>
              <a:rPr lang="en-US"/>
              <a:t>Click to edit Master title style</a:t>
            </a:r>
            <a:endParaRPr lang="en-UM"/>
          </a:p>
        </p:txBody>
      </p:sp>
      <p:sp>
        <p:nvSpPr>
          <p:cNvPr id="3" name="Content Placeholder 2">
            <a:extLst>
              <a:ext uri="{FF2B5EF4-FFF2-40B4-BE49-F238E27FC236}">
                <a16:creationId xmlns:a16="http://schemas.microsoft.com/office/drawing/2014/main" id="{D7105BD0-2720-9931-4CF6-2D0841CCC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4" name="Date Placeholder 3">
            <a:extLst>
              <a:ext uri="{FF2B5EF4-FFF2-40B4-BE49-F238E27FC236}">
                <a16:creationId xmlns:a16="http://schemas.microsoft.com/office/drawing/2014/main" id="{0F5C3EF4-B8CB-01C7-F63D-B8059EE12CB9}"/>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5" name="Footer Placeholder 4">
            <a:extLst>
              <a:ext uri="{FF2B5EF4-FFF2-40B4-BE49-F238E27FC236}">
                <a16:creationId xmlns:a16="http://schemas.microsoft.com/office/drawing/2014/main" id="{ECDA3DC7-006D-A102-3A61-131D8D3CC969}"/>
              </a:ext>
            </a:extLst>
          </p:cNvPr>
          <p:cNvSpPr>
            <a:spLocks noGrp="1"/>
          </p:cNvSpPr>
          <p:nvPr>
            <p:ph type="ftr" sz="quarter" idx="11"/>
          </p:nvPr>
        </p:nvSpPr>
        <p:spPr/>
        <p:txBody>
          <a:bodyPr/>
          <a:lstStyle/>
          <a:p>
            <a:endParaRPr lang="en-UM"/>
          </a:p>
        </p:txBody>
      </p:sp>
      <p:sp>
        <p:nvSpPr>
          <p:cNvPr id="6" name="Slide Number Placeholder 5">
            <a:extLst>
              <a:ext uri="{FF2B5EF4-FFF2-40B4-BE49-F238E27FC236}">
                <a16:creationId xmlns:a16="http://schemas.microsoft.com/office/drawing/2014/main" id="{962C251C-7661-1F5B-6F0B-C294212FE426}"/>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192702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E4E9-AAF7-4DF7-27A7-48B032451E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M"/>
          </a:p>
        </p:txBody>
      </p:sp>
      <p:sp>
        <p:nvSpPr>
          <p:cNvPr id="3" name="Text Placeholder 2">
            <a:extLst>
              <a:ext uri="{FF2B5EF4-FFF2-40B4-BE49-F238E27FC236}">
                <a16:creationId xmlns:a16="http://schemas.microsoft.com/office/drawing/2014/main" id="{5EC26584-BA95-FC28-74FC-885FDF99C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AAFA6-7B73-D589-14E2-AE9B364D144C}"/>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5" name="Footer Placeholder 4">
            <a:extLst>
              <a:ext uri="{FF2B5EF4-FFF2-40B4-BE49-F238E27FC236}">
                <a16:creationId xmlns:a16="http://schemas.microsoft.com/office/drawing/2014/main" id="{A394733E-9A30-45A4-5373-4B17BBB183CC}"/>
              </a:ext>
            </a:extLst>
          </p:cNvPr>
          <p:cNvSpPr>
            <a:spLocks noGrp="1"/>
          </p:cNvSpPr>
          <p:nvPr>
            <p:ph type="ftr" sz="quarter" idx="11"/>
          </p:nvPr>
        </p:nvSpPr>
        <p:spPr/>
        <p:txBody>
          <a:bodyPr/>
          <a:lstStyle/>
          <a:p>
            <a:endParaRPr lang="en-UM"/>
          </a:p>
        </p:txBody>
      </p:sp>
      <p:sp>
        <p:nvSpPr>
          <p:cNvPr id="6" name="Slide Number Placeholder 5">
            <a:extLst>
              <a:ext uri="{FF2B5EF4-FFF2-40B4-BE49-F238E27FC236}">
                <a16:creationId xmlns:a16="http://schemas.microsoft.com/office/drawing/2014/main" id="{DBEDF493-3B10-71AD-8954-4AAF7651F079}"/>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305465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1CAD-FC35-61C5-05DF-33A94C5A1626}"/>
              </a:ext>
            </a:extLst>
          </p:cNvPr>
          <p:cNvSpPr>
            <a:spLocks noGrp="1"/>
          </p:cNvSpPr>
          <p:nvPr>
            <p:ph type="title"/>
          </p:nvPr>
        </p:nvSpPr>
        <p:spPr/>
        <p:txBody>
          <a:bodyPr/>
          <a:lstStyle/>
          <a:p>
            <a:r>
              <a:rPr lang="en-US"/>
              <a:t>Click to edit Master title style</a:t>
            </a:r>
            <a:endParaRPr lang="en-UM"/>
          </a:p>
        </p:txBody>
      </p:sp>
      <p:sp>
        <p:nvSpPr>
          <p:cNvPr id="3" name="Content Placeholder 2">
            <a:extLst>
              <a:ext uri="{FF2B5EF4-FFF2-40B4-BE49-F238E27FC236}">
                <a16:creationId xmlns:a16="http://schemas.microsoft.com/office/drawing/2014/main" id="{DCF0FF3B-DAFD-4988-650F-B04DBCA0F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4" name="Content Placeholder 3">
            <a:extLst>
              <a:ext uri="{FF2B5EF4-FFF2-40B4-BE49-F238E27FC236}">
                <a16:creationId xmlns:a16="http://schemas.microsoft.com/office/drawing/2014/main" id="{A9C4625C-8D54-511D-E0F5-E09B5DFC0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5" name="Date Placeholder 4">
            <a:extLst>
              <a:ext uri="{FF2B5EF4-FFF2-40B4-BE49-F238E27FC236}">
                <a16:creationId xmlns:a16="http://schemas.microsoft.com/office/drawing/2014/main" id="{1561A9CE-C7FF-4B59-7B1C-5BF477A9C544}"/>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6" name="Footer Placeholder 5">
            <a:extLst>
              <a:ext uri="{FF2B5EF4-FFF2-40B4-BE49-F238E27FC236}">
                <a16:creationId xmlns:a16="http://schemas.microsoft.com/office/drawing/2014/main" id="{10D20069-A2E6-F70F-AC63-7AC08A94AEEB}"/>
              </a:ext>
            </a:extLst>
          </p:cNvPr>
          <p:cNvSpPr>
            <a:spLocks noGrp="1"/>
          </p:cNvSpPr>
          <p:nvPr>
            <p:ph type="ftr" sz="quarter" idx="11"/>
          </p:nvPr>
        </p:nvSpPr>
        <p:spPr/>
        <p:txBody>
          <a:bodyPr/>
          <a:lstStyle/>
          <a:p>
            <a:endParaRPr lang="en-UM"/>
          </a:p>
        </p:txBody>
      </p:sp>
      <p:sp>
        <p:nvSpPr>
          <p:cNvPr id="7" name="Slide Number Placeholder 6">
            <a:extLst>
              <a:ext uri="{FF2B5EF4-FFF2-40B4-BE49-F238E27FC236}">
                <a16:creationId xmlns:a16="http://schemas.microsoft.com/office/drawing/2014/main" id="{E9EDF93B-2D63-57FB-7C5C-CDD00C65EB72}"/>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390121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5527-3F92-3281-AAF3-8033B7025411}"/>
              </a:ext>
            </a:extLst>
          </p:cNvPr>
          <p:cNvSpPr>
            <a:spLocks noGrp="1"/>
          </p:cNvSpPr>
          <p:nvPr>
            <p:ph type="title"/>
          </p:nvPr>
        </p:nvSpPr>
        <p:spPr>
          <a:xfrm>
            <a:off x="839788" y="365125"/>
            <a:ext cx="10515600" cy="1325563"/>
          </a:xfrm>
        </p:spPr>
        <p:txBody>
          <a:bodyPr/>
          <a:lstStyle/>
          <a:p>
            <a:r>
              <a:rPr lang="en-US"/>
              <a:t>Click to edit Master title style</a:t>
            </a:r>
            <a:endParaRPr lang="en-UM"/>
          </a:p>
        </p:txBody>
      </p:sp>
      <p:sp>
        <p:nvSpPr>
          <p:cNvPr id="3" name="Text Placeholder 2">
            <a:extLst>
              <a:ext uri="{FF2B5EF4-FFF2-40B4-BE49-F238E27FC236}">
                <a16:creationId xmlns:a16="http://schemas.microsoft.com/office/drawing/2014/main" id="{A9651371-C3BB-5A82-108D-515D15CBA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275FF-5CE0-376E-E84C-4B326F766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5" name="Text Placeholder 4">
            <a:extLst>
              <a:ext uri="{FF2B5EF4-FFF2-40B4-BE49-F238E27FC236}">
                <a16:creationId xmlns:a16="http://schemas.microsoft.com/office/drawing/2014/main" id="{8B76E8B1-17C0-5A6C-1C4E-471394BA0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70895-24C0-9D21-0D83-B6372095D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7" name="Date Placeholder 6">
            <a:extLst>
              <a:ext uri="{FF2B5EF4-FFF2-40B4-BE49-F238E27FC236}">
                <a16:creationId xmlns:a16="http://schemas.microsoft.com/office/drawing/2014/main" id="{C98EFC7E-1882-5E26-1F5A-9EFF07EBA1FC}"/>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8" name="Footer Placeholder 7">
            <a:extLst>
              <a:ext uri="{FF2B5EF4-FFF2-40B4-BE49-F238E27FC236}">
                <a16:creationId xmlns:a16="http://schemas.microsoft.com/office/drawing/2014/main" id="{03239F5C-1B8B-1562-B64B-D90BD6863A79}"/>
              </a:ext>
            </a:extLst>
          </p:cNvPr>
          <p:cNvSpPr>
            <a:spLocks noGrp="1"/>
          </p:cNvSpPr>
          <p:nvPr>
            <p:ph type="ftr" sz="quarter" idx="11"/>
          </p:nvPr>
        </p:nvSpPr>
        <p:spPr/>
        <p:txBody>
          <a:bodyPr/>
          <a:lstStyle/>
          <a:p>
            <a:endParaRPr lang="en-UM"/>
          </a:p>
        </p:txBody>
      </p:sp>
      <p:sp>
        <p:nvSpPr>
          <p:cNvPr id="9" name="Slide Number Placeholder 8">
            <a:extLst>
              <a:ext uri="{FF2B5EF4-FFF2-40B4-BE49-F238E27FC236}">
                <a16:creationId xmlns:a16="http://schemas.microsoft.com/office/drawing/2014/main" id="{057C76B2-E16F-FB80-974C-60FCB785E791}"/>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346481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0BDA-494C-E0A4-0F4D-D8B05BF57381}"/>
              </a:ext>
            </a:extLst>
          </p:cNvPr>
          <p:cNvSpPr>
            <a:spLocks noGrp="1"/>
          </p:cNvSpPr>
          <p:nvPr>
            <p:ph type="title"/>
          </p:nvPr>
        </p:nvSpPr>
        <p:spPr/>
        <p:txBody>
          <a:bodyPr/>
          <a:lstStyle/>
          <a:p>
            <a:r>
              <a:rPr lang="en-US"/>
              <a:t>Click to edit Master title style</a:t>
            </a:r>
            <a:endParaRPr lang="en-UM"/>
          </a:p>
        </p:txBody>
      </p:sp>
      <p:sp>
        <p:nvSpPr>
          <p:cNvPr id="3" name="Date Placeholder 2">
            <a:extLst>
              <a:ext uri="{FF2B5EF4-FFF2-40B4-BE49-F238E27FC236}">
                <a16:creationId xmlns:a16="http://schemas.microsoft.com/office/drawing/2014/main" id="{FA1F5188-75D3-1644-09E4-74F4B51FC90B}"/>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4" name="Footer Placeholder 3">
            <a:extLst>
              <a:ext uri="{FF2B5EF4-FFF2-40B4-BE49-F238E27FC236}">
                <a16:creationId xmlns:a16="http://schemas.microsoft.com/office/drawing/2014/main" id="{EFB3C065-0724-245D-AB4A-1383E59D1B4B}"/>
              </a:ext>
            </a:extLst>
          </p:cNvPr>
          <p:cNvSpPr>
            <a:spLocks noGrp="1"/>
          </p:cNvSpPr>
          <p:nvPr>
            <p:ph type="ftr" sz="quarter" idx="11"/>
          </p:nvPr>
        </p:nvSpPr>
        <p:spPr/>
        <p:txBody>
          <a:bodyPr/>
          <a:lstStyle/>
          <a:p>
            <a:endParaRPr lang="en-UM"/>
          </a:p>
        </p:txBody>
      </p:sp>
      <p:sp>
        <p:nvSpPr>
          <p:cNvPr id="5" name="Slide Number Placeholder 4">
            <a:extLst>
              <a:ext uri="{FF2B5EF4-FFF2-40B4-BE49-F238E27FC236}">
                <a16:creationId xmlns:a16="http://schemas.microsoft.com/office/drawing/2014/main" id="{9F10C44E-30E9-69E7-F9F6-EF7B198321B6}"/>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198301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34C89-8E79-2A52-5732-5E5B4905D832}"/>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3" name="Footer Placeholder 2">
            <a:extLst>
              <a:ext uri="{FF2B5EF4-FFF2-40B4-BE49-F238E27FC236}">
                <a16:creationId xmlns:a16="http://schemas.microsoft.com/office/drawing/2014/main" id="{259F6C05-D5C0-280F-220A-5D6160E50BC9}"/>
              </a:ext>
            </a:extLst>
          </p:cNvPr>
          <p:cNvSpPr>
            <a:spLocks noGrp="1"/>
          </p:cNvSpPr>
          <p:nvPr>
            <p:ph type="ftr" sz="quarter" idx="11"/>
          </p:nvPr>
        </p:nvSpPr>
        <p:spPr/>
        <p:txBody>
          <a:bodyPr/>
          <a:lstStyle/>
          <a:p>
            <a:endParaRPr lang="en-UM"/>
          </a:p>
        </p:txBody>
      </p:sp>
      <p:sp>
        <p:nvSpPr>
          <p:cNvPr id="4" name="Slide Number Placeholder 3">
            <a:extLst>
              <a:ext uri="{FF2B5EF4-FFF2-40B4-BE49-F238E27FC236}">
                <a16:creationId xmlns:a16="http://schemas.microsoft.com/office/drawing/2014/main" id="{90573DDF-295D-1F5E-55BD-E5E613085999}"/>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13577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83B5-0023-4C84-EC8E-55EFDE939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M"/>
          </a:p>
        </p:txBody>
      </p:sp>
      <p:sp>
        <p:nvSpPr>
          <p:cNvPr id="3" name="Content Placeholder 2">
            <a:extLst>
              <a:ext uri="{FF2B5EF4-FFF2-40B4-BE49-F238E27FC236}">
                <a16:creationId xmlns:a16="http://schemas.microsoft.com/office/drawing/2014/main" id="{D6063368-17A3-2D6E-E5F0-967BD6AF6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4" name="Text Placeholder 3">
            <a:extLst>
              <a:ext uri="{FF2B5EF4-FFF2-40B4-BE49-F238E27FC236}">
                <a16:creationId xmlns:a16="http://schemas.microsoft.com/office/drawing/2014/main" id="{08D11AA7-8AE6-8828-7D59-922FD2AE8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9BBE0-7AA8-0EB6-F17D-30F4C41B137A}"/>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6" name="Footer Placeholder 5">
            <a:extLst>
              <a:ext uri="{FF2B5EF4-FFF2-40B4-BE49-F238E27FC236}">
                <a16:creationId xmlns:a16="http://schemas.microsoft.com/office/drawing/2014/main" id="{5BC8998F-5FAD-1FF5-1808-BD81080740FC}"/>
              </a:ext>
            </a:extLst>
          </p:cNvPr>
          <p:cNvSpPr>
            <a:spLocks noGrp="1"/>
          </p:cNvSpPr>
          <p:nvPr>
            <p:ph type="ftr" sz="quarter" idx="11"/>
          </p:nvPr>
        </p:nvSpPr>
        <p:spPr/>
        <p:txBody>
          <a:bodyPr/>
          <a:lstStyle/>
          <a:p>
            <a:endParaRPr lang="en-UM"/>
          </a:p>
        </p:txBody>
      </p:sp>
      <p:sp>
        <p:nvSpPr>
          <p:cNvPr id="7" name="Slide Number Placeholder 6">
            <a:extLst>
              <a:ext uri="{FF2B5EF4-FFF2-40B4-BE49-F238E27FC236}">
                <a16:creationId xmlns:a16="http://schemas.microsoft.com/office/drawing/2014/main" id="{142BACFE-D6E4-145F-CFE1-DF575318F168}"/>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377120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1C32-C17D-65A0-C6FD-625D59E74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M"/>
          </a:p>
        </p:txBody>
      </p:sp>
      <p:sp>
        <p:nvSpPr>
          <p:cNvPr id="3" name="Picture Placeholder 2">
            <a:extLst>
              <a:ext uri="{FF2B5EF4-FFF2-40B4-BE49-F238E27FC236}">
                <a16:creationId xmlns:a16="http://schemas.microsoft.com/office/drawing/2014/main" id="{BCB39439-A938-9DCD-92C8-07714AF50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M"/>
          </a:p>
        </p:txBody>
      </p:sp>
      <p:sp>
        <p:nvSpPr>
          <p:cNvPr id="4" name="Text Placeholder 3">
            <a:extLst>
              <a:ext uri="{FF2B5EF4-FFF2-40B4-BE49-F238E27FC236}">
                <a16:creationId xmlns:a16="http://schemas.microsoft.com/office/drawing/2014/main" id="{9EC62B49-8008-D4EE-4EB8-1B0DA9062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47509-5F54-4623-FADB-45166108262A}"/>
              </a:ext>
            </a:extLst>
          </p:cNvPr>
          <p:cNvSpPr>
            <a:spLocks noGrp="1"/>
          </p:cNvSpPr>
          <p:nvPr>
            <p:ph type="dt" sz="half" idx="10"/>
          </p:nvPr>
        </p:nvSpPr>
        <p:spPr/>
        <p:txBody>
          <a:bodyPr/>
          <a:lstStyle/>
          <a:p>
            <a:fld id="{2DD4BB6C-55D4-456E-BF53-7E4A908BED48}" type="datetimeFigureOut">
              <a:rPr lang="en-UM" smtClean="0"/>
              <a:t>08/21/2024</a:t>
            </a:fld>
            <a:endParaRPr lang="en-UM"/>
          </a:p>
        </p:txBody>
      </p:sp>
      <p:sp>
        <p:nvSpPr>
          <p:cNvPr id="6" name="Footer Placeholder 5">
            <a:extLst>
              <a:ext uri="{FF2B5EF4-FFF2-40B4-BE49-F238E27FC236}">
                <a16:creationId xmlns:a16="http://schemas.microsoft.com/office/drawing/2014/main" id="{C4832938-9505-D583-5F9A-1E6D72D07708}"/>
              </a:ext>
            </a:extLst>
          </p:cNvPr>
          <p:cNvSpPr>
            <a:spLocks noGrp="1"/>
          </p:cNvSpPr>
          <p:nvPr>
            <p:ph type="ftr" sz="quarter" idx="11"/>
          </p:nvPr>
        </p:nvSpPr>
        <p:spPr/>
        <p:txBody>
          <a:bodyPr/>
          <a:lstStyle/>
          <a:p>
            <a:endParaRPr lang="en-UM"/>
          </a:p>
        </p:txBody>
      </p:sp>
      <p:sp>
        <p:nvSpPr>
          <p:cNvPr id="7" name="Slide Number Placeholder 6">
            <a:extLst>
              <a:ext uri="{FF2B5EF4-FFF2-40B4-BE49-F238E27FC236}">
                <a16:creationId xmlns:a16="http://schemas.microsoft.com/office/drawing/2014/main" id="{AE9C65AB-7CD2-0762-F01A-B882018B13F0}"/>
              </a:ext>
            </a:extLst>
          </p:cNvPr>
          <p:cNvSpPr>
            <a:spLocks noGrp="1"/>
          </p:cNvSpPr>
          <p:nvPr>
            <p:ph type="sldNum" sz="quarter" idx="12"/>
          </p:nvPr>
        </p:nvSpPr>
        <p:spPr/>
        <p:txBody>
          <a:bodyPr/>
          <a:lstStyle/>
          <a:p>
            <a:fld id="{03F6A1EA-6939-4274-8662-62F02BCC6E22}" type="slidenum">
              <a:rPr lang="en-UM" smtClean="0"/>
              <a:t>‹#›</a:t>
            </a:fld>
            <a:endParaRPr lang="en-UM"/>
          </a:p>
        </p:txBody>
      </p:sp>
    </p:spTree>
    <p:extLst>
      <p:ext uri="{BB962C8B-B14F-4D97-AF65-F5344CB8AC3E}">
        <p14:creationId xmlns:p14="http://schemas.microsoft.com/office/powerpoint/2010/main" val="199000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EAE6A-D637-122B-3A51-03C190B78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M"/>
          </a:p>
        </p:txBody>
      </p:sp>
      <p:sp>
        <p:nvSpPr>
          <p:cNvPr id="3" name="Text Placeholder 2">
            <a:extLst>
              <a:ext uri="{FF2B5EF4-FFF2-40B4-BE49-F238E27FC236}">
                <a16:creationId xmlns:a16="http://schemas.microsoft.com/office/drawing/2014/main" id="{8375209D-8BF7-D68A-F8C8-A8C6BB027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M"/>
          </a:p>
        </p:txBody>
      </p:sp>
      <p:sp>
        <p:nvSpPr>
          <p:cNvPr id="4" name="Date Placeholder 3">
            <a:extLst>
              <a:ext uri="{FF2B5EF4-FFF2-40B4-BE49-F238E27FC236}">
                <a16:creationId xmlns:a16="http://schemas.microsoft.com/office/drawing/2014/main" id="{BDCCEA7F-9335-5C59-0A93-3E3B872AC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4BB6C-55D4-456E-BF53-7E4A908BED48}" type="datetimeFigureOut">
              <a:rPr lang="en-UM" smtClean="0"/>
              <a:t>08/21/2024</a:t>
            </a:fld>
            <a:endParaRPr lang="en-UM"/>
          </a:p>
        </p:txBody>
      </p:sp>
      <p:sp>
        <p:nvSpPr>
          <p:cNvPr id="5" name="Footer Placeholder 4">
            <a:extLst>
              <a:ext uri="{FF2B5EF4-FFF2-40B4-BE49-F238E27FC236}">
                <a16:creationId xmlns:a16="http://schemas.microsoft.com/office/drawing/2014/main" id="{27CE45C6-9499-D407-7BAC-7B0EDB401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M"/>
          </a:p>
        </p:txBody>
      </p:sp>
      <p:sp>
        <p:nvSpPr>
          <p:cNvPr id="6" name="Slide Number Placeholder 5">
            <a:extLst>
              <a:ext uri="{FF2B5EF4-FFF2-40B4-BE49-F238E27FC236}">
                <a16:creationId xmlns:a16="http://schemas.microsoft.com/office/drawing/2014/main" id="{0D3DCE23-280F-0285-10C4-479043438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6A1EA-6939-4274-8662-62F02BCC6E22}" type="slidenum">
              <a:rPr lang="en-UM" smtClean="0"/>
              <a:t>‹#›</a:t>
            </a:fld>
            <a:endParaRPr lang="en-UM"/>
          </a:p>
        </p:txBody>
      </p:sp>
    </p:spTree>
    <p:extLst>
      <p:ext uri="{BB962C8B-B14F-4D97-AF65-F5344CB8AC3E}">
        <p14:creationId xmlns:p14="http://schemas.microsoft.com/office/powerpoint/2010/main" val="674132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38CEA1-0A39-26F8-2170-77AFF33E730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118049D-B15E-53E8-6ADB-B2A5FA8B5EDC}"/>
              </a:ext>
            </a:extLst>
          </p:cNvPr>
          <p:cNvSpPr>
            <a:spLocks noGrp="1"/>
          </p:cNvSpPr>
          <p:nvPr>
            <p:ph type="ctrTitle"/>
          </p:nvPr>
        </p:nvSpPr>
        <p:spPr>
          <a:xfrm>
            <a:off x="-198379" y="1692690"/>
            <a:ext cx="10793506" cy="1081191"/>
          </a:xfrm>
        </p:spPr>
        <p:txBody>
          <a:bodyPr>
            <a:noAutofit/>
          </a:bodyPr>
          <a:lstStyle/>
          <a:p>
            <a:r>
              <a:rPr lang="en-US" sz="6600" b="1" dirty="0">
                <a:solidFill>
                  <a:schemeClr val="accent4">
                    <a:lumMod val="20000"/>
                    <a:lumOff val="80000"/>
                  </a:schemeClr>
                </a:solidFill>
                <a:latin typeface="Colonna MT" panose="04020805060202030203" pitchFamily="82" charset="0"/>
              </a:rPr>
              <a:t>HOUSE PRICE PREDICTION</a:t>
            </a:r>
            <a:endParaRPr lang="en-UM" sz="6600" b="1" dirty="0">
              <a:solidFill>
                <a:schemeClr val="accent4">
                  <a:lumMod val="20000"/>
                  <a:lumOff val="80000"/>
                </a:schemeClr>
              </a:solidFill>
              <a:latin typeface="Colonna MT" panose="04020805060202030203" pitchFamily="82" charset="0"/>
            </a:endParaRPr>
          </a:p>
        </p:txBody>
      </p:sp>
      <p:sp>
        <p:nvSpPr>
          <p:cNvPr id="3" name="Subtitle 2">
            <a:extLst>
              <a:ext uri="{FF2B5EF4-FFF2-40B4-BE49-F238E27FC236}">
                <a16:creationId xmlns:a16="http://schemas.microsoft.com/office/drawing/2014/main" id="{B9189963-5AF0-62B7-537C-11D8015EDC7E}"/>
              </a:ext>
            </a:extLst>
          </p:cNvPr>
          <p:cNvSpPr>
            <a:spLocks noGrp="1"/>
          </p:cNvSpPr>
          <p:nvPr>
            <p:ph type="subTitle" idx="1"/>
          </p:nvPr>
        </p:nvSpPr>
        <p:spPr>
          <a:xfrm>
            <a:off x="864726" y="2651717"/>
            <a:ext cx="7689073" cy="628398"/>
          </a:xfrm>
        </p:spPr>
        <p:txBody>
          <a:bodyPr>
            <a:noAutofit/>
          </a:bodyPr>
          <a:lstStyle/>
          <a:p>
            <a:r>
              <a:rPr lang="en-US" sz="4800" dirty="0">
                <a:solidFill>
                  <a:schemeClr val="accent4">
                    <a:lumMod val="20000"/>
                    <a:lumOff val="80000"/>
                  </a:schemeClr>
                </a:solidFill>
                <a:latin typeface="Algerian" panose="04020705040A02060702" pitchFamily="82" charset="0"/>
              </a:rPr>
              <a:t>USING MACHINE LEARNING</a:t>
            </a:r>
            <a:endParaRPr lang="en-UM" sz="4800" dirty="0">
              <a:solidFill>
                <a:schemeClr val="accent4">
                  <a:lumMod val="20000"/>
                  <a:lumOff val="80000"/>
                </a:schemeClr>
              </a:solidFill>
              <a:latin typeface="Algerian" panose="04020705040A02060702" pitchFamily="82" charset="0"/>
            </a:endParaRPr>
          </a:p>
        </p:txBody>
      </p:sp>
    </p:spTree>
    <p:extLst>
      <p:ext uri="{BB962C8B-B14F-4D97-AF65-F5344CB8AC3E}">
        <p14:creationId xmlns:p14="http://schemas.microsoft.com/office/powerpoint/2010/main" val="205142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C252-3AD0-FBD5-832D-2B90FE609EAA}"/>
              </a:ext>
            </a:extLst>
          </p:cNvPr>
          <p:cNvSpPr>
            <a:spLocks noGrp="1"/>
          </p:cNvSpPr>
          <p:nvPr>
            <p:ph type="title"/>
          </p:nvPr>
        </p:nvSpPr>
        <p:spPr>
          <a:xfrm>
            <a:off x="3606451" y="0"/>
            <a:ext cx="5593819" cy="1002082"/>
          </a:xfrm>
        </p:spPr>
        <p:txBody>
          <a:bodyPr>
            <a:noAutofit/>
          </a:bodyPr>
          <a:lstStyle/>
          <a:p>
            <a:r>
              <a:rPr lang="en-US" dirty="0">
                <a:latin typeface="Bell MT" panose="02020503060305020303" pitchFamily="18" charset="0"/>
              </a:rPr>
              <a:t>IMPLEMENTATION</a:t>
            </a:r>
            <a:endParaRPr lang="en-UM" dirty="0">
              <a:latin typeface="Bell MT" panose="02020503060305020303" pitchFamily="18" charset="0"/>
            </a:endParaRPr>
          </a:p>
        </p:txBody>
      </p:sp>
      <p:pic>
        <p:nvPicPr>
          <p:cNvPr id="5" name="Picture 4">
            <a:extLst>
              <a:ext uri="{FF2B5EF4-FFF2-40B4-BE49-F238E27FC236}">
                <a16:creationId xmlns:a16="http://schemas.microsoft.com/office/drawing/2014/main" id="{32CCB96C-3478-CB05-BBB3-8832B62DE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6949"/>
            <a:ext cx="12192000" cy="5731051"/>
          </a:xfrm>
          <a:prstGeom prst="rect">
            <a:avLst/>
          </a:prstGeom>
        </p:spPr>
      </p:pic>
      <p:pic>
        <p:nvPicPr>
          <p:cNvPr id="7" name="Picture 6">
            <a:extLst>
              <a:ext uri="{FF2B5EF4-FFF2-40B4-BE49-F238E27FC236}">
                <a16:creationId xmlns:a16="http://schemas.microsoft.com/office/drawing/2014/main" id="{1BF70B6A-D74D-AADE-1109-2C675DAB4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38" y="4445392"/>
            <a:ext cx="10185010" cy="450166"/>
          </a:xfrm>
          <a:prstGeom prst="rect">
            <a:avLst/>
          </a:prstGeom>
        </p:spPr>
      </p:pic>
    </p:spTree>
    <p:extLst>
      <p:ext uri="{BB962C8B-B14F-4D97-AF65-F5344CB8AC3E}">
        <p14:creationId xmlns:p14="http://schemas.microsoft.com/office/powerpoint/2010/main" val="802236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F3F7EE6-A94B-18AE-2A76-29F94EB4C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327EE7-5ACD-28E3-51B5-C99772F5412A}"/>
              </a:ext>
            </a:extLst>
          </p:cNvPr>
          <p:cNvSpPr>
            <a:spLocks noGrp="1"/>
          </p:cNvSpPr>
          <p:nvPr>
            <p:ph type="title"/>
          </p:nvPr>
        </p:nvSpPr>
        <p:spPr>
          <a:xfrm>
            <a:off x="3712842" y="0"/>
            <a:ext cx="4557512" cy="924029"/>
          </a:xfrm>
        </p:spPr>
        <p:txBody>
          <a:bodyPr>
            <a:noAutofit/>
          </a:bodyPr>
          <a:lstStyle/>
          <a:p>
            <a:r>
              <a:rPr lang="en-US" dirty="0">
                <a:solidFill>
                  <a:schemeClr val="accent2">
                    <a:lumMod val="50000"/>
                  </a:schemeClr>
                </a:solidFill>
                <a:latin typeface="Bell MT" panose="02020503060305020303" pitchFamily="18" charset="0"/>
              </a:rPr>
              <a:t>FUTURE WORK</a:t>
            </a:r>
            <a:endParaRPr lang="en-UM" dirty="0">
              <a:solidFill>
                <a:schemeClr val="accent2">
                  <a:lumMod val="50000"/>
                </a:schemeClr>
              </a:solidFill>
              <a:latin typeface="Bell MT" panose="02020503060305020303" pitchFamily="18" charset="0"/>
            </a:endParaRPr>
          </a:p>
        </p:txBody>
      </p:sp>
      <p:sp>
        <p:nvSpPr>
          <p:cNvPr id="6" name="TextBox 5">
            <a:extLst>
              <a:ext uri="{FF2B5EF4-FFF2-40B4-BE49-F238E27FC236}">
                <a16:creationId xmlns:a16="http://schemas.microsoft.com/office/drawing/2014/main" id="{7A1217A4-5474-4EFE-86C8-BF3F32BE9A72}"/>
              </a:ext>
            </a:extLst>
          </p:cNvPr>
          <p:cNvSpPr txBox="1"/>
          <p:nvPr/>
        </p:nvSpPr>
        <p:spPr>
          <a:xfrm>
            <a:off x="2448605" y="1244840"/>
            <a:ext cx="7629261" cy="4401205"/>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sz="2800" b="1" dirty="0">
                <a:solidFill>
                  <a:schemeClr val="tx1">
                    <a:lumMod val="95000"/>
                    <a:lumOff val="5000"/>
                  </a:schemeClr>
                </a:solidFill>
                <a:ea typeface="+mn-lt"/>
                <a:cs typeface="+mn-lt"/>
              </a:rPr>
              <a:t>Model Enhancement:</a:t>
            </a:r>
            <a:r>
              <a:rPr lang="en-US" sz="2800" dirty="0">
                <a:solidFill>
                  <a:schemeClr val="tx1">
                    <a:lumMod val="95000"/>
                    <a:lumOff val="5000"/>
                  </a:schemeClr>
                </a:solidFill>
                <a:ea typeface="+mn-lt"/>
                <a:cs typeface="+mn-lt"/>
              </a:rPr>
              <a:t> Explore more complex models like Random Forest or Gradient Boosting to improve prediction accuracy.</a:t>
            </a:r>
            <a:endParaRPr lang="en-US" sz="2800" dirty="0">
              <a:solidFill>
                <a:schemeClr val="tx1">
                  <a:lumMod val="95000"/>
                  <a:lumOff val="5000"/>
                </a:schemeClr>
              </a:solidFill>
            </a:endParaRPr>
          </a:p>
          <a:p>
            <a:pPr marL="285750" indent="-285750" algn="just">
              <a:buFont typeface="Wingdings" panose="05000000000000000000" pitchFamily="2" charset="2"/>
              <a:buChar char="Ø"/>
            </a:pPr>
            <a:r>
              <a:rPr lang="en-US" sz="2800" b="1" dirty="0">
                <a:solidFill>
                  <a:schemeClr val="tx1">
                    <a:lumMod val="95000"/>
                    <a:lumOff val="5000"/>
                  </a:schemeClr>
                </a:solidFill>
                <a:ea typeface="+mn-lt"/>
                <a:cs typeface="+mn-lt"/>
              </a:rPr>
              <a:t>Feature Expansion:</a:t>
            </a:r>
            <a:r>
              <a:rPr lang="en-US" sz="2800" dirty="0">
                <a:solidFill>
                  <a:schemeClr val="tx1">
                    <a:lumMod val="95000"/>
                    <a:lumOff val="5000"/>
                  </a:schemeClr>
                </a:solidFill>
                <a:ea typeface="+mn-lt"/>
                <a:cs typeface="+mn-lt"/>
              </a:rPr>
              <a:t> Include more features such as crime rates, proximity to schools, and transport facilities.</a:t>
            </a:r>
            <a:endParaRPr lang="en-US" sz="2800" dirty="0">
              <a:solidFill>
                <a:schemeClr val="tx1">
                  <a:lumMod val="95000"/>
                  <a:lumOff val="5000"/>
                </a:schemeClr>
              </a:solidFill>
              <a:ea typeface="Calibri"/>
              <a:cs typeface="Calibri"/>
            </a:endParaRPr>
          </a:p>
          <a:p>
            <a:pPr marL="285750" indent="-285750" algn="just">
              <a:buFont typeface="Wingdings" panose="05000000000000000000" pitchFamily="2" charset="2"/>
              <a:buChar char="Ø"/>
            </a:pPr>
            <a:r>
              <a:rPr lang="en-US" sz="2800" b="1" dirty="0">
                <a:solidFill>
                  <a:schemeClr val="tx1">
                    <a:lumMod val="95000"/>
                    <a:lumOff val="5000"/>
                  </a:schemeClr>
                </a:solidFill>
                <a:ea typeface="+mn-lt"/>
                <a:cs typeface="+mn-lt"/>
              </a:rPr>
              <a:t>User Interface:</a:t>
            </a:r>
            <a:r>
              <a:rPr lang="en-US" sz="2800" dirty="0">
                <a:solidFill>
                  <a:schemeClr val="tx1">
                    <a:lumMod val="95000"/>
                    <a:lumOff val="5000"/>
                  </a:schemeClr>
                </a:solidFill>
                <a:ea typeface="+mn-lt"/>
                <a:cs typeface="+mn-lt"/>
              </a:rPr>
              <a:t> Improve the UI/UX to make it more intuitive and user-friendly.</a:t>
            </a:r>
          </a:p>
          <a:p>
            <a:pPr marL="285750" indent="-285750" algn="just">
              <a:buFont typeface="Wingdings" panose="05000000000000000000" pitchFamily="2" charset="2"/>
              <a:buChar char="Ø"/>
            </a:pPr>
            <a:r>
              <a:rPr lang="en-US" sz="2800" b="1" dirty="0">
                <a:solidFill>
                  <a:schemeClr val="tx1">
                    <a:lumMod val="95000"/>
                    <a:lumOff val="5000"/>
                  </a:schemeClr>
                </a:solidFill>
                <a:ea typeface="+mn-lt"/>
                <a:cs typeface="+mn-lt"/>
              </a:rPr>
              <a:t>Deployment:</a:t>
            </a:r>
            <a:r>
              <a:rPr lang="en-US" sz="2800" dirty="0">
                <a:solidFill>
                  <a:schemeClr val="tx1">
                    <a:lumMod val="95000"/>
                    <a:lumOff val="5000"/>
                  </a:schemeClr>
                </a:solidFill>
                <a:ea typeface="+mn-lt"/>
                <a:cs typeface="+mn-lt"/>
              </a:rPr>
              <a:t> Consider deploying the model as a REST API for broader accessibility.</a:t>
            </a:r>
            <a:endParaRPr lang="en-US" sz="2800" dirty="0">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37420172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137A65-50A3-D407-7AC7-3AAB905A975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7000"/>
                    </a14:imgEffect>
                  </a14:imgLayer>
                </a14:imgProps>
              </a:ext>
              <a:ext uri="{28A0092B-C50C-407E-A947-70E740481C1C}">
                <a14:useLocalDpi xmlns:a14="http://schemas.microsoft.com/office/drawing/2010/main" val="0"/>
              </a:ext>
            </a:extLst>
          </a:blip>
          <a:stretch>
            <a:fillRect/>
          </a:stretch>
        </p:blipFill>
        <p:spPr>
          <a:xfrm>
            <a:off x="-2864729" y="824132"/>
            <a:ext cx="9133952" cy="6858000"/>
          </a:xfrm>
          <a:prstGeom prst="rect">
            <a:avLst/>
          </a:prstGeom>
        </p:spPr>
      </p:pic>
      <p:sp>
        <p:nvSpPr>
          <p:cNvPr id="2" name="Title 1">
            <a:extLst>
              <a:ext uri="{FF2B5EF4-FFF2-40B4-BE49-F238E27FC236}">
                <a16:creationId xmlns:a16="http://schemas.microsoft.com/office/drawing/2014/main" id="{6F327EE7-5ACD-28E3-51B5-C99772F5412A}"/>
              </a:ext>
            </a:extLst>
          </p:cNvPr>
          <p:cNvSpPr>
            <a:spLocks noGrp="1"/>
          </p:cNvSpPr>
          <p:nvPr>
            <p:ph type="title"/>
          </p:nvPr>
        </p:nvSpPr>
        <p:spPr>
          <a:xfrm>
            <a:off x="3663047" y="48025"/>
            <a:ext cx="4557512" cy="924029"/>
          </a:xfrm>
        </p:spPr>
        <p:txBody>
          <a:bodyPr>
            <a:noAutofit/>
          </a:bodyPr>
          <a:lstStyle/>
          <a:p>
            <a:r>
              <a:rPr lang="en-US" dirty="0">
                <a:solidFill>
                  <a:schemeClr val="accent6">
                    <a:lumMod val="50000"/>
                  </a:schemeClr>
                </a:solidFill>
                <a:latin typeface="Bell MT" panose="02020503060305020303" pitchFamily="18" charset="0"/>
              </a:rPr>
              <a:t>CONCLUSION</a:t>
            </a:r>
            <a:endParaRPr lang="en-UM" dirty="0">
              <a:solidFill>
                <a:schemeClr val="accent6">
                  <a:lumMod val="50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B7BB1C91-FB31-DDD7-C1CF-E9781359793B}"/>
              </a:ext>
            </a:extLst>
          </p:cNvPr>
          <p:cNvSpPr txBox="1"/>
          <p:nvPr/>
        </p:nvSpPr>
        <p:spPr>
          <a:xfrm>
            <a:off x="6720114" y="1930399"/>
            <a:ext cx="4876800" cy="3539430"/>
          </a:xfrm>
          <a:prstGeom prst="rect">
            <a:avLst/>
          </a:prstGeom>
          <a:noFill/>
        </p:spPr>
        <p:txBody>
          <a:bodyPr wrap="square" rtlCol="0">
            <a:spAutoFit/>
          </a:bodyPr>
          <a:lstStyle/>
          <a:p>
            <a:pPr algn="just"/>
            <a:r>
              <a:rPr lang="en-US" sz="2800" dirty="0"/>
              <a:t>Finally, linear regression was used to predict house prices, providing valuable insights into pricing new properties. Future work will explore time-series methods and incorporate more data to enhance prediction accuracy and reduce errors.</a:t>
            </a:r>
            <a:endParaRPr lang="en-UM" sz="2800" dirty="0"/>
          </a:p>
        </p:txBody>
      </p:sp>
    </p:spTree>
    <p:extLst>
      <p:ext uri="{BB962C8B-B14F-4D97-AF65-F5344CB8AC3E}">
        <p14:creationId xmlns:p14="http://schemas.microsoft.com/office/powerpoint/2010/main" val="25403154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1C6A62-E5D2-C2CA-7319-591698A8E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2223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38CEA1-0A39-26F8-2170-77AFF33E730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118049D-B15E-53E8-6ADB-B2A5FA8B5EDC}"/>
              </a:ext>
            </a:extLst>
          </p:cNvPr>
          <p:cNvSpPr>
            <a:spLocks noGrp="1"/>
          </p:cNvSpPr>
          <p:nvPr>
            <p:ph type="ctrTitle"/>
          </p:nvPr>
        </p:nvSpPr>
        <p:spPr>
          <a:xfrm>
            <a:off x="699247" y="244667"/>
            <a:ext cx="10793506" cy="1081191"/>
          </a:xfrm>
        </p:spPr>
        <p:txBody>
          <a:bodyPr>
            <a:noAutofit/>
          </a:bodyPr>
          <a:lstStyle/>
          <a:p>
            <a:r>
              <a:rPr lang="en-US" sz="6600" b="1" dirty="0">
                <a:solidFill>
                  <a:schemeClr val="accent4">
                    <a:lumMod val="20000"/>
                    <a:lumOff val="80000"/>
                  </a:schemeClr>
                </a:solidFill>
                <a:latin typeface="Colonna MT" panose="04020805060202030203" pitchFamily="82" charset="0"/>
              </a:rPr>
              <a:t>HOUSE PRICE PREDICTION</a:t>
            </a:r>
            <a:endParaRPr lang="en-UM" sz="6600" b="1" dirty="0">
              <a:solidFill>
                <a:schemeClr val="accent4">
                  <a:lumMod val="20000"/>
                  <a:lumOff val="80000"/>
                </a:schemeClr>
              </a:solidFill>
              <a:latin typeface="Colonna MT" panose="04020805060202030203" pitchFamily="82" charset="0"/>
            </a:endParaRPr>
          </a:p>
        </p:txBody>
      </p:sp>
      <p:sp>
        <p:nvSpPr>
          <p:cNvPr id="3" name="Subtitle 2">
            <a:extLst>
              <a:ext uri="{FF2B5EF4-FFF2-40B4-BE49-F238E27FC236}">
                <a16:creationId xmlns:a16="http://schemas.microsoft.com/office/drawing/2014/main" id="{B9189963-5AF0-62B7-537C-11D8015EDC7E}"/>
              </a:ext>
            </a:extLst>
          </p:cNvPr>
          <p:cNvSpPr>
            <a:spLocks noGrp="1"/>
          </p:cNvSpPr>
          <p:nvPr>
            <p:ph type="subTitle" idx="1"/>
          </p:nvPr>
        </p:nvSpPr>
        <p:spPr>
          <a:xfrm>
            <a:off x="2470745" y="1011659"/>
            <a:ext cx="7689073" cy="628398"/>
          </a:xfrm>
        </p:spPr>
        <p:txBody>
          <a:bodyPr>
            <a:noAutofit/>
          </a:bodyPr>
          <a:lstStyle/>
          <a:p>
            <a:r>
              <a:rPr lang="en-US" sz="4800" dirty="0">
                <a:solidFill>
                  <a:schemeClr val="accent4">
                    <a:lumMod val="20000"/>
                    <a:lumOff val="80000"/>
                  </a:schemeClr>
                </a:solidFill>
                <a:latin typeface="Algerian" panose="04020705040A02060702" pitchFamily="82" charset="0"/>
              </a:rPr>
              <a:t>USING MACHINE LEARNING</a:t>
            </a:r>
            <a:endParaRPr lang="en-UM" sz="4800" dirty="0">
              <a:solidFill>
                <a:schemeClr val="accent4">
                  <a:lumMod val="20000"/>
                  <a:lumOff val="80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id="{080AF7AD-FA01-632D-CD6F-BA379B8C1D1C}"/>
              </a:ext>
            </a:extLst>
          </p:cNvPr>
          <p:cNvSpPr txBox="1"/>
          <p:nvPr/>
        </p:nvSpPr>
        <p:spPr>
          <a:xfrm>
            <a:off x="136259" y="3044821"/>
            <a:ext cx="3805120" cy="523220"/>
          </a:xfrm>
          <a:prstGeom prst="rect">
            <a:avLst/>
          </a:prstGeom>
          <a:noFill/>
        </p:spPr>
        <p:txBody>
          <a:bodyPr wrap="square" rtlCol="0">
            <a:spAutoFit/>
          </a:bodyPr>
          <a:lstStyle/>
          <a:p>
            <a:r>
              <a:rPr lang="en-US" sz="2800" dirty="0">
                <a:solidFill>
                  <a:schemeClr val="accent5">
                    <a:lumMod val="20000"/>
                    <a:lumOff val="80000"/>
                  </a:schemeClr>
                </a:solidFill>
                <a:latin typeface="Arial Rounded MT Bold" panose="020F0704030504030204" pitchFamily="34" charset="0"/>
              </a:rPr>
              <a:t>PROJECT MEMBER</a:t>
            </a:r>
            <a:endParaRPr lang="en-UM" sz="2800" dirty="0">
              <a:solidFill>
                <a:schemeClr val="accent5">
                  <a:lumMod val="20000"/>
                  <a:lumOff val="80000"/>
                </a:schemeClr>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BE227DAF-D7F8-F30B-2DD6-76792B120636}"/>
              </a:ext>
            </a:extLst>
          </p:cNvPr>
          <p:cNvSpPr txBox="1"/>
          <p:nvPr/>
        </p:nvSpPr>
        <p:spPr>
          <a:xfrm>
            <a:off x="136259" y="3800144"/>
            <a:ext cx="3647465" cy="954107"/>
          </a:xfrm>
          <a:prstGeom prst="rect">
            <a:avLst/>
          </a:prstGeom>
          <a:noFill/>
        </p:spPr>
        <p:txBody>
          <a:bodyPr wrap="square" rtlCol="0">
            <a:spAutoFit/>
          </a:bodyPr>
          <a:lstStyle/>
          <a:p>
            <a:r>
              <a:rPr lang="en-US" sz="2800" dirty="0">
                <a:solidFill>
                  <a:schemeClr val="bg1"/>
                </a:solidFill>
              </a:rPr>
              <a:t>Khalid Ahamed Rahi</a:t>
            </a:r>
          </a:p>
          <a:p>
            <a:r>
              <a:rPr lang="en-US" sz="2800" dirty="0">
                <a:solidFill>
                  <a:schemeClr val="bg1"/>
                </a:solidFill>
              </a:rPr>
              <a:t>ID 2104010202202</a:t>
            </a:r>
            <a:endParaRPr lang="en-UM" sz="2800" dirty="0">
              <a:solidFill>
                <a:schemeClr val="bg1"/>
              </a:solidFill>
            </a:endParaRPr>
          </a:p>
        </p:txBody>
      </p:sp>
      <p:sp>
        <p:nvSpPr>
          <p:cNvPr id="10" name="TextBox 9">
            <a:extLst>
              <a:ext uri="{FF2B5EF4-FFF2-40B4-BE49-F238E27FC236}">
                <a16:creationId xmlns:a16="http://schemas.microsoft.com/office/drawing/2014/main" id="{05FEE85E-BDB9-A6B2-E1D5-B970080BCC30}"/>
              </a:ext>
            </a:extLst>
          </p:cNvPr>
          <p:cNvSpPr txBox="1"/>
          <p:nvPr/>
        </p:nvSpPr>
        <p:spPr>
          <a:xfrm>
            <a:off x="3608935" y="4474198"/>
            <a:ext cx="3647465" cy="954107"/>
          </a:xfrm>
          <a:prstGeom prst="rect">
            <a:avLst/>
          </a:prstGeom>
          <a:noFill/>
        </p:spPr>
        <p:txBody>
          <a:bodyPr wrap="square" rtlCol="0">
            <a:spAutoFit/>
          </a:bodyPr>
          <a:lstStyle/>
          <a:p>
            <a:r>
              <a:rPr lang="en-US" sz="2800" dirty="0" err="1">
                <a:solidFill>
                  <a:schemeClr val="bg1"/>
                </a:solidFill>
              </a:rPr>
              <a:t>Shafayet</a:t>
            </a:r>
            <a:r>
              <a:rPr lang="en-US" sz="2800" dirty="0">
                <a:solidFill>
                  <a:schemeClr val="bg1"/>
                </a:solidFill>
              </a:rPr>
              <a:t> Ullah </a:t>
            </a:r>
            <a:r>
              <a:rPr lang="en-US" sz="2800" dirty="0" err="1">
                <a:solidFill>
                  <a:schemeClr val="bg1"/>
                </a:solidFill>
              </a:rPr>
              <a:t>Ramim</a:t>
            </a:r>
            <a:endParaRPr lang="en-US" sz="2800" dirty="0">
              <a:solidFill>
                <a:schemeClr val="bg1"/>
              </a:solidFill>
            </a:endParaRPr>
          </a:p>
          <a:p>
            <a:r>
              <a:rPr lang="en-US" sz="2800" dirty="0">
                <a:solidFill>
                  <a:schemeClr val="bg1"/>
                </a:solidFill>
              </a:rPr>
              <a:t>ID 2104010202219</a:t>
            </a:r>
            <a:endParaRPr lang="en-UM" sz="2800" dirty="0">
              <a:solidFill>
                <a:schemeClr val="bg1"/>
              </a:solidFill>
            </a:endParaRPr>
          </a:p>
        </p:txBody>
      </p:sp>
      <p:sp>
        <p:nvSpPr>
          <p:cNvPr id="11" name="TextBox 10">
            <a:extLst>
              <a:ext uri="{FF2B5EF4-FFF2-40B4-BE49-F238E27FC236}">
                <a16:creationId xmlns:a16="http://schemas.microsoft.com/office/drawing/2014/main" id="{FD088148-6A5E-0A13-CCDE-D1790F5217A7}"/>
              </a:ext>
            </a:extLst>
          </p:cNvPr>
          <p:cNvSpPr txBox="1"/>
          <p:nvPr/>
        </p:nvSpPr>
        <p:spPr>
          <a:xfrm>
            <a:off x="136259" y="5502031"/>
            <a:ext cx="3647465" cy="954107"/>
          </a:xfrm>
          <a:prstGeom prst="rect">
            <a:avLst/>
          </a:prstGeom>
          <a:noFill/>
        </p:spPr>
        <p:txBody>
          <a:bodyPr wrap="square" rtlCol="0">
            <a:spAutoFit/>
          </a:bodyPr>
          <a:lstStyle/>
          <a:p>
            <a:r>
              <a:rPr lang="en-US" sz="2800" dirty="0" err="1">
                <a:solidFill>
                  <a:schemeClr val="bg1"/>
                </a:solidFill>
              </a:rPr>
              <a:t>Shihabul</a:t>
            </a:r>
            <a:r>
              <a:rPr lang="en-US" sz="2800" dirty="0">
                <a:solidFill>
                  <a:schemeClr val="bg1"/>
                </a:solidFill>
              </a:rPr>
              <a:t> Alam Shakib</a:t>
            </a:r>
          </a:p>
          <a:p>
            <a:r>
              <a:rPr lang="en-US" sz="2800" dirty="0">
                <a:solidFill>
                  <a:schemeClr val="bg1"/>
                </a:solidFill>
              </a:rPr>
              <a:t>ID 2104010202221</a:t>
            </a:r>
            <a:endParaRPr lang="en-UM" sz="2800" dirty="0">
              <a:solidFill>
                <a:schemeClr val="bg1"/>
              </a:solidFill>
            </a:endParaRPr>
          </a:p>
        </p:txBody>
      </p:sp>
      <p:pic>
        <p:nvPicPr>
          <p:cNvPr id="12" name="Picture 11">
            <a:extLst>
              <a:ext uri="{FF2B5EF4-FFF2-40B4-BE49-F238E27FC236}">
                <a16:creationId xmlns:a16="http://schemas.microsoft.com/office/drawing/2014/main" id="{1472E02D-A0D6-D374-6714-C567FD5A1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3600" y="-1"/>
            <a:ext cx="5801710" cy="6858001"/>
          </a:xfrm>
          <a:prstGeom prst="rect">
            <a:avLst/>
          </a:prstGeom>
        </p:spPr>
      </p:pic>
    </p:spTree>
    <p:extLst>
      <p:ext uri="{BB962C8B-B14F-4D97-AF65-F5344CB8AC3E}">
        <p14:creationId xmlns:p14="http://schemas.microsoft.com/office/powerpoint/2010/main" val="4057828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92C49-4466-6A81-68A0-6D90D016B38C}"/>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M"/>
          </a:p>
        </p:txBody>
      </p:sp>
      <p:pic>
        <p:nvPicPr>
          <p:cNvPr id="6" name="Picture 5">
            <a:extLst>
              <a:ext uri="{FF2B5EF4-FFF2-40B4-BE49-F238E27FC236}">
                <a16:creationId xmlns:a16="http://schemas.microsoft.com/office/drawing/2014/main" id="{ED27724A-3874-9B35-B963-0B809E662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801710" cy="6858001"/>
          </a:xfrm>
          <a:prstGeom prst="rect">
            <a:avLst/>
          </a:prstGeom>
        </p:spPr>
      </p:pic>
      <p:sp>
        <p:nvSpPr>
          <p:cNvPr id="2" name="Title 1">
            <a:extLst>
              <a:ext uri="{FF2B5EF4-FFF2-40B4-BE49-F238E27FC236}">
                <a16:creationId xmlns:a16="http://schemas.microsoft.com/office/drawing/2014/main" id="{51D9E803-5F68-A3E3-B8A3-42E11B48F429}"/>
              </a:ext>
            </a:extLst>
          </p:cNvPr>
          <p:cNvSpPr>
            <a:spLocks noGrp="1"/>
          </p:cNvSpPr>
          <p:nvPr>
            <p:ph type="title"/>
          </p:nvPr>
        </p:nvSpPr>
        <p:spPr>
          <a:xfrm>
            <a:off x="3882683" y="91109"/>
            <a:ext cx="4835648" cy="886900"/>
          </a:xfrm>
        </p:spPr>
        <p:txBody>
          <a:bodyPr>
            <a:normAutofit/>
          </a:bodyPr>
          <a:lstStyle/>
          <a:p>
            <a:r>
              <a:rPr lang="en-US" b="1" dirty="0">
                <a:solidFill>
                  <a:schemeClr val="accent1">
                    <a:lumMod val="75000"/>
                  </a:schemeClr>
                </a:solidFill>
                <a:latin typeface="Bell MT" panose="02020503060305020303" pitchFamily="18" charset="0"/>
              </a:rPr>
              <a:t>INTRODUCTION</a:t>
            </a:r>
            <a:endParaRPr lang="en-UM" b="1" dirty="0">
              <a:solidFill>
                <a:schemeClr val="accent1">
                  <a:lumMod val="75000"/>
                </a:schemeClr>
              </a:solidFill>
              <a:latin typeface="Bell MT" panose="02020503060305020303" pitchFamily="18" charset="0"/>
            </a:endParaRPr>
          </a:p>
        </p:txBody>
      </p:sp>
      <p:sp>
        <p:nvSpPr>
          <p:cNvPr id="3" name="Content Placeholder 2">
            <a:extLst>
              <a:ext uri="{FF2B5EF4-FFF2-40B4-BE49-F238E27FC236}">
                <a16:creationId xmlns:a16="http://schemas.microsoft.com/office/drawing/2014/main" id="{A1E501C2-4E75-EEE2-7867-3832B5ED2F55}"/>
              </a:ext>
            </a:extLst>
          </p:cNvPr>
          <p:cNvSpPr>
            <a:spLocks noGrp="1"/>
          </p:cNvSpPr>
          <p:nvPr>
            <p:ph idx="1"/>
          </p:nvPr>
        </p:nvSpPr>
        <p:spPr>
          <a:xfrm>
            <a:off x="6096000" y="1781503"/>
            <a:ext cx="5540427" cy="3715022"/>
          </a:xfrm>
        </p:spPr>
        <p:txBody>
          <a:bodyPr>
            <a:normAutofit/>
          </a:bodyPr>
          <a:lstStyle/>
          <a:p>
            <a:pPr marL="0" indent="0" algn="just">
              <a:buNone/>
            </a:pPr>
            <a:r>
              <a:rPr lang="en-US" sz="2400" b="1" dirty="0">
                <a:solidFill>
                  <a:schemeClr val="accent6">
                    <a:lumMod val="20000"/>
                    <a:lumOff val="80000"/>
                  </a:schemeClr>
                </a:solidFill>
              </a:rPr>
              <a:t>Predicting house prices is essential for buyers and investors to make informed decisions by understanding market trends and financial planning. The analysis aims to uncover the relationship between various house features and their impact on prices, helping buyers avoid potential risks and make confident property decisions. This insight can also assist in identifying the most valuable property attributes for future investments.</a:t>
            </a:r>
            <a:endParaRPr lang="en-UM" sz="2400" b="1" dirty="0">
              <a:solidFill>
                <a:schemeClr val="accent6">
                  <a:lumMod val="20000"/>
                  <a:lumOff val="80000"/>
                </a:schemeClr>
              </a:solidFill>
            </a:endParaRPr>
          </a:p>
        </p:txBody>
      </p:sp>
    </p:spTree>
    <p:extLst>
      <p:ext uri="{BB962C8B-B14F-4D97-AF65-F5344CB8AC3E}">
        <p14:creationId xmlns:p14="http://schemas.microsoft.com/office/powerpoint/2010/main" val="3466876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136D8B-7A84-5950-A054-BF24178F8C3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626A88-4E88-97AD-A5D3-13756700F54A}"/>
              </a:ext>
            </a:extLst>
          </p:cNvPr>
          <p:cNvSpPr>
            <a:spLocks noGrp="1"/>
          </p:cNvSpPr>
          <p:nvPr>
            <p:ph type="title"/>
          </p:nvPr>
        </p:nvSpPr>
        <p:spPr>
          <a:xfrm>
            <a:off x="4368801" y="30737"/>
            <a:ext cx="4137212" cy="845110"/>
          </a:xfrm>
        </p:spPr>
        <p:txBody>
          <a:bodyPr>
            <a:normAutofit/>
          </a:bodyPr>
          <a:lstStyle/>
          <a:p>
            <a:r>
              <a:rPr lang="en-US" b="1" dirty="0">
                <a:solidFill>
                  <a:schemeClr val="accent6">
                    <a:lumMod val="20000"/>
                    <a:lumOff val="80000"/>
                  </a:schemeClr>
                </a:solidFill>
                <a:latin typeface="Bell MT" panose="02020503060305020303" pitchFamily="18" charset="0"/>
              </a:rPr>
              <a:t>MOTIVATION</a:t>
            </a:r>
            <a:endParaRPr lang="en-UM" b="1" dirty="0">
              <a:solidFill>
                <a:schemeClr val="accent6">
                  <a:lumMod val="20000"/>
                  <a:lumOff val="80000"/>
                </a:schemeClr>
              </a:solidFill>
              <a:latin typeface="Bell MT" panose="02020503060305020303" pitchFamily="18" charset="0"/>
            </a:endParaRPr>
          </a:p>
        </p:txBody>
      </p:sp>
      <p:sp>
        <p:nvSpPr>
          <p:cNvPr id="3" name="Content Placeholder 2">
            <a:extLst>
              <a:ext uri="{FF2B5EF4-FFF2-40B4-BE49-F238E27FC236}">
                <a16:creationId xmlns:a16="http://schemas.microsoft.com/office/drawing/2014/main" id="{7A01C080-56C3-FDC6-0578-1C1C613556D5}"/>
              </a:ext>
            </a:extLst>
          </p:cNvPr>
          <p:cNvSpPr>
            <a:spLocks noGrp="1"/>
          </p:cNvSpPr>
          <p:nvPr>
            <p:ph idx="1"/>
          </p:nvPr>
        </p:nvSpPr>
        <p:spPr>
          <a:xfrm>
            <a:off x="4114571" y="1520085"/>
            <a:ext cx="6473372" cy="3829053"/>
          </a:xfrm>
        </p:spPr>
        <p:txBody>
          <a:bodyPr vert="horz" lIns="91440" tIns="45720" rIns="91440" bIns="45720" rtlCol="0" anchor="t">
            <a:noAutofit/>
          </a:bodyPr>
          <a:lstStyle/>
          <a:p>
            <a:pPr algn="just">
              <a:buFont typeface="Arial"/>
              <a:buChar char="•"/>
            </a:pPr>
            <a:r>
              <a:rPr lang="en-US" b="1" dirty="0">
                <a:solidFill>
                  <a:schemeClr val="accent2">
                    <a:lumMod val="20000"/>
                    <a:lumOff val="80000"/>
                  </a:schemeClr>
                </a:solidFill>
                <a:ea typeface="+mn-lt"/>
                <a:cs typeface="+mn-lt"/>
              </a:rPr>
              <a:t>Market Needs:</a:t>
            </a:r>
            <a:r>
              <a:rPr lang="en-US" dirty="0">
                <a:solidFill>
                  <a:schemeClr val="accent2">
                    <a:lumMod val="20000"/>
                    <a:lumOff val="80000"/>
                  </a:schemeClr>
                </a:solidFill>
                <a:ea typeface="+mn-lt"/>
                <a:cs typeface="+mn-lt"/>
              </a:rPr>
              <a:t> The dynamic nature of the real estate market and the necessity for accurate price predictions.</a:t>
            </a:r>
          </a:p>
          <a:p>
            <a:pPr algn="just">
              <a:buFont typeface="Arial"/>
              <a:buChar char="•"/>
            </a:pPr>
            <a:r>
              <a:rPr lang="en-US" b="1" dirty="0">
                <a:solidFill>
                  <a:schemeClr val="accent2">
                    <a:lumMod val="20000"/>
                    <a:lumOff val="80000"/>
                  </a:schemeClr>
                </a:solidFill>
                <a:ea typeface="+mn-lt"/>
                <a:cs typeface="+mn-lt"/>
              </a:rPr>
              <a:t>Stakeholder Impact:</a:t>
            </a:r>
            <a:r>
              <a:rPr lang="en-US" dirty="0">
                <a:solidFill>
                  <a:schemeClr val="accent2">
                    <a:lumMod val="20000"/>
                    <a:lumOff val="80000"/>
                  </a:schemeClr>
                </a:solidFill>
                <a:ea typeface="+mn-lt"/>
                <a:cs typeface="+mn-lt"/>
              </a:rPr>
              <a:t> How accurate predictions benefit buyers, sellers, investors, and policymakers in making informed decisions.</a:t>
            </a:r>
          </a:p>
          <a:p>
            <a:pPr algn="just">
              <a:buFont typeface="Arial"/>
              <a:buChar char="•"/>
            </a:pPr>
            <a:r>
              <a:rPr lang="en-US" b="1" dirty="0">
                <a:solidFill>
                  <a:schemeClr val="accent2">
                    <a:lumMod val="20000"/>
                    <a:lumOff val="80000"/>
                  </a:schemeClr>
                </a:solidFill>
                <a:ea typeface="+mn-lt"/>
                <a:cs typeface="+mn-lt"/>
              </a:rPr>
              <a:t>Risk Mitigation:</a:t>
            </a:r>
            <a:r>
              <a:rPr lang="en-US" dirty="0">
                <a:solidFill>
                  <a:schemeClr val="accent2">
                    <a:lumMod val="20000"/>
                    <a:lumOff val="80000"/>
                  </a:schemeClr>
                </a:solidFill>
                <a:ea typeface="+mn-lt"/>
                <a:cs typeface="+mn-lt"/>
              </a:rPr>
              <a:t> Reducing the risk associated with real estate investments through data-driven insights.</a:t>
            </a:r>
          </a:p>
          <a:p>
            <a:pPr marL="0" indent="0" algn="just">
              <a:buNone/>
            </a:pPr>
            <a:endParaRPr lang="en-US" dirty="0">
              <a:solidFill>
                <a:schemeClr val="accent2">
                  <a:lumMod val="20000"/>
                  <a:lumOff val="80000"/>
                </a:schemeClr>
              </a:solidFill>
              <a:ea typeface="Calibri"/>
              <a:cs typeface="Calibri"/>
            </a:endParaRPr>
          </a:p>
        </p:txBody>
      </p:sp>
    </p:spTree>
    <p:extLst>
      <p:ext uri="{BB962C8B-B14F-4D97-AF65-F5344CB8AC3E}">
        <p14:creationId xmlns:p14="http://schemas.microsoft.com/office/powerpoint/2010/main" val="1351607944"/>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unset over a field of grass&#10;&#10;Description automatically generated">
            <a:extLst>
              <a:ext uri="{FF2B5EF4-FFF2-40B4-BE49-F238E27FC236}">
                <a16:creationId xmlns:a16="http://schemas.microsoft.com/office/drawing/2014/main" id="{E74A7810-96EE-DC68-D2B8-E5DF0CE5014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A3FE61E-3FA0-048D-7905-E07002830AB0}"/>
              </a:ext>
            </a:extLst>
          </p:cNvPr>
          <p:cNvSpPr txBox="1"/>
          <p:nvPr/>
        </p:nvSpPr>
        <p:spPr>
          <a:xfrm>
            <a:off x="4724774" y="8648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bg1"/>
                </a:solidFill>
                <a:latin typeface="Bell MT"/>
                <a:ea typeface="+mn-lt"/>
                <a:cs typeface="+mn-lt"/>
              </a:rPr>
              <a:t>Objective</a:t>
            </a:r>
            <a:endParaRPr lang="en-US" sz="4400" b="1">
              <a:solidFill>
                <a:schemeClr val="bg1"/>
              </a:solidFill>
              <a:latin typeface="Bell MT"/>
              <a:ea typeface="Calibri"/>
              <a:cs typeface="Calibri"/>
            </a:endParaRPr>
          </a:p>
        </p:txBody>
      </p:sp>
      <p:sp>
        <p:nvSpPr>
          <p:cNvPr id="7" name="TextBox 6">
            <a:extLst>
              <a:ext uri="{FF2B5EF4-FFF2-40B4-BE49-F238E27FC236}">
                <a16:creationId xmlns:a16="http://schemas.microsoft.com/office/drawing/2014/main" id="{CD3CD198-94F1-9A5D-5B8C-83C7AB75A5F6}"/>
              </a:ext>
            </a:extLst>
          </p:cNvPr>
          <p:cNvSpPr txBox="1"/>
          <p:nvPr/>
        </p:nvSpPr>
        <p:spPr>
          <a:xfrm>
            <a:off x="1256952" y="1159661"/>
            <a:ext cx="967543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200" b="1" dirty="0">
                <a:solidFill>
                  <a:schemeClr val="bg1"/>
                </a:solidFill>
                <a:ea typeface="+mn-lt"/>
                <a:cs typeface="+mn-lt"/>
              </a:rPr>
              <a:t>Primary Goal:</a:t>
            </a:r>
            <a:r>
              <a:rPr lang="en-US" sz="2200" dirty="0">
                <a:solidFill>
                  <a:schemeClr val="bg1"/>
                </a:solidFill>
                <a:ea typeface="+mn-lt"/>
                <a:cs typeface="+mn-lt"/>
              </a:rPr>
              <a:t> Develop a machine learning model to predict house prices using key features such as Avg. Area Income, House Age, Number of Rooms, etc.</a:t>
            </a:r>
            <a:endParaRPr lang="en-US" dirty="0">
              <a:solidFill>
                <a:schemeClr val="bg1"/>
              </a:solidFill>
            </a:endParaRPr>
          </a:p>
          <a:p>
            <a:pPr algn="just"/>
            <a:endParaRPr lang="en-US" sz="2200" dirty="0">
              <a:solidFill>
                <a:schemeClr val="bg1"/>
              </a:solidFill>
              <a:ea typeface="+mn-lt"/>
              <a:cs typeface="+mn-lt"/>
            </a:endParaRPr>
          </a:p>
          <a:p>
            <a:pPr marL="285750" indent="-285750" algn="just">
              <a:buFont typeface="Arial"/>
              <a:buChar char="•"/>
            </a:pPr>
            <a:r>
              <a:rPr lang="en-US" sz="2200" b="1" dirty="0">
                <a:solidFill>
                  <a:schemeClr val="bg1"/>
                </a:solidFill>
                <a:ea typeface="+mn-lt"/>
                <a:cs typeface="+mn-lt"/>
              </a:rPr>
              <a:t>Scope :</a:t>
            </a:r>
            <a:r>
              <a:rPr lang="en-US" sz="2200" dirty="0">
                <a:solidFill>
                  <a:schemeClr val="bg1"/>
                </a:solidFill>
                <a:ea typeface="+mn-lt"/>
                <a:cs typeface="+mn-lt"/>
              </a:rPr>
              <a:t> Focus on data from the USA housing market and implement the model using Django.</a:t>
            </a:r>
            <a:endParaRPr lang="en-US" dirty="0">
              <a:solidFill>
                <a:schemeClr val="bg1"/>
              </a:solidFill>
            </a:endParaRPr>
          </a:p>
          <a:p>
            <a:pPr algn="just"/>
            <a:endParaRPr lang="en-US" sz="2200" dirty="0">
              <a:solidFill>
                <a:schemeClr val="bg1"/>
              </a:solidFill>
              <a:ea typeface="+mn-lt"/>
              <a:cs typeface="+mn-lt"/>
            </a:endParaRPr>
          </a:p>
          <a:p>
            <a:pPr marL="285750" indent="-285750" algn="just">
              <a:buFont typeface="Arial"/>
              <a:buChar char="•"/>
            </a:pPr>
            <a:r>
              <a:rPr lang="en-US" sz="2200" b="1" dirty="0">
                <a:solidFill>
                  <a:schemeClr val="bg1"/>
                </a:solidFill>
                <a:ea typeface="+mn-lt"/>
                <a:cs typeface="+mn-lt"/>
              </a:rPr>
              <a:t>Expected Outcome :</a:t>
            </a:r>
            <a:r>
              <a:rPr lang="en-US" sz="2200" dirty="0">
                <a:solidFill>
                  <a:schemeClr val="bg1"/>
                </a:solidFill>
                <a:ea typeface="+mn-lt"/>
                <a:cs typeface="+mn-lt"/>
              </a:rPr>
              <a:t> A web-based application that allows users to predict house prices based on input data.</a:t>
            </a:r>
            <a:endParaRPr lang="en-US" dirty="0">
              <a:solidFill>
                <a:schemeClr val="bg1"/>
              </a:solidFill>
            </a:endParaRPr>
          </a:p>
          <a:p>
            <a:pPr algn="just"/>
            <a:endParaRPr lang="en-US" sz="2200" dirty="0">
              <a:solidFill>
                <a:schemeClr val="bg1"/>
              </a:solidFill>
              <a:ea typeface="Calibri" panose="020F0502020204030204"/>
              <a:cs typeface="Calibri" panose="020F0502020204030204"/>
            </a:endParaRPr>
          </a:p>
        </p:txBody>
      </p:sp>
    </p:spTree>
    <p:extLst>
      <p:ext uri="{BB962C8B-B14F-4D97-AF65-F5344CB8AC3E}">
        <p14:creationId xmlns:p14="http://schemas.microsoft.com/office/powerpoint/2010/main" val="125197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C332C1-2851-2FDD-A659-CDBDE3D80B5C}"/>
              </a:ext>
            </a:extLst>
          </p:cNvPr>
          <p:cNvSpPr/>
          <p:nvPr/>
        </p:nvSpPr>
        <p:spPr>
          <a:xfrm>
            <a:off x="2996572" y="0"/>
            <a:ext cx="9195427" cy="685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M"/>
          </a:p>
        </p:txBody>
      </p:sp>
      <p:pic>
        <p:nvPicPr>
          <p:cNvPr id="6" name="Picture 5">
            <a:extLst>
              <a:ext uri="{FF2B5EF4-FFF2-40B4-BE49-F238E27FC236}">
                <a16:creationId xmlns:a16="http://schemas.microsoft.com/office/drawing/2014/main" id="{9E9DC380-5E17-1DD6-F894-13C8C0E3E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0" cy="6858000"/>
          </a:xfrm>
          <a:prstGeom prst="rect">
            <a:avLst/>
          </a:prstGeom>
        </p:spPr>
      </p:pic>
      <p:sp>
        <p:nvSpPr>
          <p:cNvPr id="2" name="Title 1">
            <a:extLst>
              <a:ext uri="{FF2B5EF4-FFF2-40B4-BE49-F238E27FC236}">
                <a16:creationId xmlns:a16="http://schemas.microsoft.com/office/drawing/2014/main" id="{FDBA78A3-859C-9BB7-B7DA-18BCF4DB472B}"/>
              </a:ext>
            </a:extLst>
          </p:cNvPr>
          <p:cNvSpPr>
            <a:spLocks noGrp="1"/>
          </p:cNvSpPr>
          <p:nvPr>
            <p:ph type="title"/>
          </p:nvPr>
        </p:nvSpPr>
        <p:spPr>
          <a:xfrm>
            <a:off x="3269288" y="0"/>
            <a:ext cx="5281154" cy="941294"/>
          </a:xfrm>
        </p:spPr>
        <p:txBody>
          <a:bodyPr>
            <a:noAutofit/>
          </a:bodyPr>
          <a:lstStyle/>
          <a:p>
            <a:r>
              <a:rPr lang="en-US" b="1" dirty="0">
                <a:solidFill>
                  <a:srgbClr val="C00000"/>
                </a:solidFill>
                <a:latin typeface="Bell MT" panose="02020503060305020303" pitchFamily="18" charset="0"/>
              </a:rPr>
              <a:t>RELATED</a:t>
            </a:r>
            <a:r>
              <a:rPr lang="en-US" b="1" dirty="0">
                <a:latin typeface="Bell MT" panose="02020503060305020303" pitchFamily="18" charset="0"/>
              </a:rPr>
              <a:t> WORKS</a:t>
            </a:r>
            <a:endParaRPr lang="en-UM" b="1" dirty="0">
              <a:latin typeface="Bell MT" panose="02020503060305020303" pitchFamily="18" charset="0"/>
            </a:endParaRPr>
          </a:p>
        </p:txBody>
      </p:sp>
      <p:sp>
        <p:nvSpPr>
          <p:cNvPr id="3" name="Content Placeholder 2">
            <a:extLst>
              <a:ext uri="{FF2B5EF4-FFF2-40B4-BE49-F238E27FC236}">
                <a16:creationId xmlns:a16="http://schemas.microsoft.com/office/drawing/2014/main" id="{AD24F74B-76DB-0B11-01F1-FFDA962EB268}"/>
              </a:ext>
            </a:extLst>
          </p:cNvPr>
          <p:cNvSpPr>
            <a:spLocks noGrp="1"/>
          </p:cNvSpPr>
          <p:nvPr>
            <p:ph idx="1"/>
          </p:nvPr>
        </p:nvSpPr>
        <p:spPr>
          <a:xfrm>
            <a:off x="6436787" y="2579777"/>
            <a:ext cx="5493880" cy="1960139"/>
          </a:xfrm>
        </p:spPr>
        <p:txBody>
          <a:bodyPr vert="horz" lIns="91440" tIns="45720" rIns="91440" bIns="45720" rtlCol="0" anchor="t">
            <a:normAutofit/>
          </a:bodyPr>
          <a:lstStyle/>
          <a:p>
            <a:pPr>
              <a:buFont typeface="Wingdings" panose="05000000000000000000" pitchFamily="2" charset="2"/>
              <a:buChar char="q"/>
            </a:pPr>
            <a:r>
              <a:rPr lang="en-US" dirty="0">
                <a:ea typeface="+mn-lt"/>
                <a:cs typeface="+mn-lt"/>
              </a:rPr>
              <a:t>Hedonic Pricing Models</a:t>
            </a:r>
          </a:p>
          <a:p>
            <a:pPr>
              <a:buFont typeface="Wingdings" panose="05000000000000000000" pitchFamily="2" charset="2"/>
              <a:buChar char="q"/>
            </a:pPr>
            <a:r>
              <a:rPr lang="en-US" dirty="0">
                <a:ea typeface="+mn-lt"/>
                <a:cs typeface="+mn-lt"/>
              </a:rPr>
              <a:t>Machine Learning Approaches</a:t>
            </a:r>
          </a:p>
          <a:p>
            <a:pPr>
              <a:buFont typeface="Wingdings" panose="05000000000000000000" pitchFamily="2" charset="2"/>
              <a:buChar char="q"/>
            </a:pPr>
            <a:r>
              <a:rPr lang="en-US" dirty="0">
                <a:ea typeface="+mn-lt"/>
                <a:cs typeface="+mn-lt"/>
              </a:rPr>
              <a:t>Gap Identified</a:t>
            </a:r>
          </a:p>
        </p:txBody>
      </p:sp>
      <p:pic>
        <p:nvPicPr>
          <p:cNvPr id="8" name="Picture 7">
            <a:extLst>
              <a:ext uri="{FF2B5EF4-FFF2-40B4-BE49-F238E27FC236}">
                <a16:creationId xmlns:a16="http://schemas.microsoft.com/office/drawing/2014/main" id="{C6CDC580-2769-063E-5C6D-77FFB5B5B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1621" y="-2004179"/>
            <a:ext cx="7764379" cy="8847665"/>
          </a:xfrm>
          <a:prstGeom prst="rect">
            <a:avLst/>
          </a:prstGeom>
        </p:spPr>
      </p:pic>
    </p:spTree>
    <p:extLst>
      <p:ext uri="{BB962C8B-B14F-4D97-AF65-F5344CB8AC3E}">
        <p14:creationId xmlns:p14="http://schemas.microsoft.com/office/powerpoint/2010/main" val="3246327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E783A-3051-8F17-0001-096CED6D7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621" y="-2004179"/>
            <a:ext cx="7764379" cy="8847665"/>
          </a:xfrm>
          <a:prstGeom prst="rect">
            <a:avLst/>
          </a:prstGeom>
        </p:spPr>
      </p:pic>
      <p:sp>
        <p:nvSpPr>
          <p:cNvPr id="2" name="Title 1">
            <a:extLst>
              <a:ext uri="{FF2B5EF4-FFF2-40B4-BE49-F238E27FC236}">
                <a16:creationId xmlns:a16="http://schemas.microsoft.com/office/drawing/2014/main" id="{1998603A-24FB-D06C-FDC6-D71CB05BD13F}"/>
              </a:ext>
            </a:extLst>
          </p:cNvPr>
          <p:cNvSpPr>
            <a:spLocks noGrp="1"/>
          </p:cNvSpPr>
          <p:nvPr>
            <p:ph type="title"/>
          </p:nvPr>
        </p:nvSpPr>
        <p:spPr>
          <a:xfrm>
            <a:off x="3915228" y="14514"/>
            <a:ext cx="4956056" cy="999218"/>
          </a:xfrm>
        </p:spPr>
        <p:txBody>
          <a:bodyPr>
            <a:normAutofit/>
          </a:bodyPr>
          <a:lstStyle/>
          <a:p>
            <a:r>
              <a:rPr lang="en-US" b="1" dirty="0">
                <a:solidFill>
                  <a:schemeClr val="accent6">
                    <a:lumMod val="50000"/>
                  </a:schemeClr>
                </a:solidFill>
                <a:latin typeface="Bell MT" panose="02020503060305020303" pitchFamily="18" charset="0"/>
              </a:rPr>
              <a:t>METHODOLOGY</a:t>
            </a:r>
            <a:endParaRPr lang="en-UM" b="1" dirty="0">
              <a:solidFill>
                <a:schemeClr val="accent6">
                  <a:lumMod val="50000"/>
                </a:schemeClr>
              </a:solidFill>
              <a:latin typeface="Bell MT" panose="02020503060305020303" pitchFamily="18" charset="0"/>
            </a:endParaRPr>
          </a:p>
        </p:txBody>
      </p:sp>
      <p:sp>
        <p:nvSpPr>
          <p:cNvPr id="8" name="TextBox 7">
            <a:extLst>
              <a:ext uri="{FF2B5EF4-FFF2-40B4-BE49-F238E27FC236}">
                <a16:creationId xmlns:a16="http://schemas.microsoft.com/office/drawing/2014/main" id="{80473155-EA70-B650-463B-E632727430F7}"/>
              </a:ext>
            </a:extLst>
          </p:cNvPr>
          <p:cNvSpPr txBox="1"/>
          <p:nvPr/>
        </p:nvSpPr>
        <p:spPr>
          <a:xfrm>
            <a:off x="438486" y="2644170"/>
            <a:ext cx="4604657" cy="156966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solidFill>
                  <a:schemeClr val="tx2">
                    <a:lumMod val="50000"/>
                  </a:schemeClr>
                </a:solidFill>
              </a:rPr>
              <a:t>Data Collection</a:t>
            </a:r>
          </a:p>
          <a:p>
            <a:pPr marL="457200" indent="-457200">
              <a:buFont typeface="Wingdings" panose="05000000000000000000" pitchFamily="2" charset="2"/>
              <a:buChar char="Ø"/>
            </a:pPr>
            <a:r>
              <a:rPr lang="en-US" sz="3200" dirty="0">
                <a:solidFill>
                  <a:schemeClr val="tx2">
                    <a:lumMod val="50000"/>
                  </a:schemeClr>
                </a:solidFill>
              </a:rPr>
              <a:t>Data Preprocessing</a:t>
            </a:r>
          </a:p>
          <a:p>
            <a:pPr marL="457200" indent="-457200">
              <a:buFont typeface="Wingdings" panose="05000000000000000000" pitchFamily="2" charset="2"/>
              <a:buChar char="Ø"/>
            </a:pPr>
            <a:r>
              <a:rPr lang="en-US" sz="3200" dirty="0">
                <a:solidFill>
                  <a:schemeClr val="tx2">
                    <a:lumMod val="50000"/>
                  </a:schemeClr>
                </a:solidFill>
              </a:rPr>
              <a:t>Data Analysis</a:t>
            </a:r>
          </a:p>
        </p:txBody>
      </p:sp>
    </p:spTree>
    <p:extLst>
      <p:ext uri="{BB962C8B-B14F-4D97-AF65-F5344CB8AC3E}">
        <p14:creationId xmlns:p14="http://schemas.microsoft.com/office/powerpoint/2010/main" val="23222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A440C0-9174-B904-E383-A7CCF45B3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552" y="624378"/>
            <a:ext cx="7931448" cy="6233622"/>
          </a:xfrm>
          <a:prstGeom prst="rect">
            <a:avLst/>
          </a:prstGeom>
        </p:spPr>
      </p:pic>
      <p:sp>
        <p:nvSpPr>
          <p:cNvPr id="2" name="Title 1">
            <a:extLst>
              <a:ext uri="{FF2B5EF4-FFF2-40B4-BE49-F238E27FC236}">
                <a16:creationId xmlns:a16="http://schemas.microsoft.com/office/drawing/2014/main" id="{1998603A-24FB-D06C-FDC6-D71CB05BD13F}"/>
              </a:ext>
            </a:extLst>
          </p:cNvPr>
          <p:cNvSpPr>
            <a:spLocks noGrp="1"/>
          </p:cNvSpPr>
          <p:nvPr>
            <p:ph type="title"/>
          </p:nvPr>
        </p:nvSpPr>
        <p:spPr>
          <a:xfrm>
            <a:off x="3915228" y="14514"/>
            <a:ext cx="4956056" cy="999218"/>
          </a:xfrm>
        </p:spPr>
        <p:txBody>
          <a:bodyPr>
            <a:normAutofit/>
          </a:bodyPr>
          <a:lstStyle/>
          <a:p>
            <a:r>
              <a:rPr lang="en-US" b="1" dirty="0">
                <a:solidFill>
                  <a:schemeClr val="accent6">
                    <a:lumMod val="50000"/>
                  </a:schemeClr>
                </a:solidFill>
                <a:latin typeface="Bell MT" panose="02020503060305020303" pitchFamily="18" charset="0"/>
              </a:rPr>
              <a:t>METHODOLOGY</a:t>
            </a:r>
            <a:endParaRPr lang="en-UM" b="1" dirty="0">
              <a:solidFill>
                <a:schemeClr val="accent6">
                  <a:lumMod val="50000"/>
                </a:schemeClr>
              </a:solidFill>
              <a:latin typeface="Bell MT" panose="02020503060305020303" pitchFamily="18" charset="0"/>
            </a:endParaRPr>
          </a:p>
        </p:txBody>
      </p:sp>
      <p:sp>
        <p:nvSpPr>
          <p:cNvPr id="8" name="TextBox 7">
            <a:extLst>
              <a:ext uri="{FF2B5EF4-FFF2-40B4-BE49-F238E27FC236}">
                <a16:creationId xmlns:a16="http://schemas.microsoft.com/office/drawing/2014/main" id="{80473155-EA70-B650-463B-E632727430F7}"/>
              </a:ext>
            </a:extLst>
          </p:cNvPr>
          <p:cNvSpPr txBox="1"/>
          <p:nvPr/>
        </p:nvSpPr>
        <p:spPr>
          <a:xfrm>
            <a:off x="466623" y="2158342"/>
            <a:ext cx="6285871"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bg2">
                    <a:lumMod val="10000"/>
                  </a:schemeClr>
                </a:solidFill>
              </a:rPr>
              <a:t>Python</a:t>
            </a:r>
          </a:p>
          <a:p>
            <a:pPr marL="457200" indent="-457200">
              <a:buFont typeface="Wingdings" panose="05000000000000000000" pitchFamily="2" charset="2"/>
              <a:buChar char="Ø"/>
            </a:pPr>
            <a:r>
              <a:rPr lang="en-US" sz="2800" dirty="0">
                <a:solidFill>
                  <a:schemeClr val="bg2">
                    <a:lumMod val="10000"/>
                  </a:schemeClr>
                </a:solidFill>
              </a:rPr>
              <a:t>Django</a:t>
            </a:r>
          </a:p>
          <a:p>
            <a:pPr marL="457200" indent="-457200">
              <a:buFont typeface="Wingdings" panose="05000000000000000000" pitchFamily="2" charset="2"/>
              <a:buChar char="Ø"/>
            </a:pPr>
            <a:r>
              <a:rPr lang="en-US" sz="2800" dirty="0">
                <a:solidFill>
                  <a:schemeClr val="bg2">
                    <a:lumMod val="10000"/>
                  </a:schemeClr>
                </a:solidFill>
              </a:rPr>
              <a:t>HTML</a:t>
            </a:r>
          </a:p>
          <a:p>
            <a:pPr marL="457200" indent="-457200">
              <a:buFont typeface="Wingdings" panose="05000000000000000000" pitchFamily="2" charset="2"/>
              <a:buChar char="Ø"/>
            </a:pPr>
            <a:r>
              <a:rPr lang="en-US" sz="2800" dirty="0">
                <a:solidFill>
                  <a:schemeClr val="bg2">
                    <a:lumMod val="10000"/>
                  </a:schemeClr>
                </a:solidFill>
              </a:rPr>
              <a:t>CSS</a:t>
            </a:r>
          </a:p>
          <a:p>
            <a:pPr marL="457200" indent="-457200">
              <a:buFont typeface="Wingdings" panose="05000000000000000000" pitchFamily="2" charset="2"/>
              <a:buChar char="Ø"/>
            </a:pPr>
            <a:r>
              <a:rPr lang="en-US" sz="2800" dirty="0">
                <a:solidFill>
                  <a:schemeClr val="bg2">
                    <a:lumMod val="10000"/>
                  </a:schemeClr>
                </a:solidFill>
              </a:rPr>
              <a:t>Model</a:t>
            </a:r>
          </a:p>
          <a:p>
            <a:r>
              <a:rPr lang="en-US" sz="2800" dirty="0">
                <a:solidFill>
                  <a:schemeClr val="tx2">
                    <a:lumMod val="50000"/>
                  </a:schemeClr>
                </a:solidFill>
              </a:rPr>
              <a:t>	</a:t>
            </a:r>
            <a:r>
              <a:rPr lang="en-US" sz="2800" dirty="0">
                <a:solidFill>
                  <a:schemeClr val="bg2">
                    <a:lumMod val="10000"/>
                  </a:schemeClr>
                </a:solidFill>
              </a:rPr>
              <a:t>-Linear Regression</a:t>
            </a:r>
          </a:p>
        </p:txBody>
      </p:sp>
      <p:sp>
        <p:nvSpPr>
          <p:cNvPr id="3" name="TextBox 2">
            <a:extLst>
              <a:ext uri="{FF2B5EF4-FFF2-40B4-BE49-F238E27FC236}">
                <a16:creationId xmlns:a16="http://schemas.microsoft.com/office/drawing/2014/main" id="{13793931-BE55-BAE1-1C4E-9AFACC720E3B}"/>
              </a:ext>
            </a:extLst>
          </p:cNvPr>
          <p:cNvSpPr txBox="1"/>
          <p:nvPr/>
        </p:nvSpPr>
        <p:spPr>
          <a:xfrm>
            <a:off x="61260" y="1512011"/>
            <a:ext cx="4604656" cy="646331"/>
          </a:xfrm>
          <a:prstGeom prst="rect">
            <a:avLst/>
          </a:prstGeom>
          <a:noFill/>
        </p:spPr>
        <p:txBody>
          <a:bodyPr wrap="square" rtlCol="0">
            <a:spAutoFit/>
          </a:bodyPr>
          <a:lstStyle/>
          <a:p>
            <a:r>
              <a:rPr lang="en-US" sz="3600" dirty="0"/>
              <a:t>Technology &amp; Model:</a:t>
            </a:r>
            <a:endParaRPr lang="en-UM" sz="3600" dirty="0"/>
          </a:p>
        </p:txBody>
      </p:sp>
    </p:spTree>
    <p:extLst>
      <p:ext uri="{BB962C8B-B14F-4D97-AF65-F5344CB8AC3E}">
        <p14:creationId xmlns:p14="http://schemas.microsoft.com/office/powerpoint/2010/main" val="40147707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C252-3AD0-FBD5-832D-2B90FE609EAA}"/>
              </a:ext>
            </a:extLst>
          </p:cNvPr>
          <p:cNvSpPr>
            <a:spLocks noGrp="1"/>
          </p:cNvSpPr>
          <p:nvPr>
            <p:ph type="title"/>
          </p:nvPr>
        </p:nvSpPr>
        <p:spPr>
          <a:xfrm>
            <a:off x="3606451" y="0"/>
            <a:ext cx="5593819" cy="1002082"/>
          </a:xfrm>
        </p:spPr>
        <p:txBody>
          <a:bodyPr>
            <a:noAutofit/>
          </a:bodyPr>
          <a:lstStyle/>
          <a:p>
            <a:r>
              <a:rPr lang="en-US" dirty="0">
                <a:latin typeface="Bell MT" panose="02020503060305020303" pitchFamily="18" charset="0"/>
              </a:rPr>
              <a:t>IMPLEMENTATION</a:t>
            </a:r>
            <a:endParaRPr lang="en-UM" dirty="0">
              <a:latin typeface="Bell MT" panose="02020503060305020303" pitchFamily="18" charset="0"/>
            </a:endParaRPr>
          </a:p>
        </p:txBody>
      </p:sp>
      <p:pic>
        <p:nvPicPr>
          <p:cNvPr id="4" name="Picture 3">
            <a:extLst>
              <a:ext uri="{FF2B5EF4-FFF2-40B4-BE49-F238E27FC236}">
                <a16:creationId xmlns:a16="http://schemas.microsoft.com/office/drawing/2014/main" id="{7D289ABD-7807-656A-E8C6-792D5E6B2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183"/>
            <a:ext cx="12192000" cy="5763817"/>
          </a:xfrm>
          <a:prstGeom prst="rect">
            <a:avLst/>
          </a:prstGeom>
        </p:spPr>
      </p:pic>
    </p:spTree>
    <p:extLst>
      <p:ext uri="{BB962C8B-B14F-4D97-AF65-F5344CB8AC3E}">
        <p14:creationId xmlns:p14="http://schemas.microsoft.com/office/powerpoint/2010/main" val="5161589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275</Words>
  <Application>Microsoft Office PowerPoint</Application>
  <PresentationFormat>Widescreen</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HOUSE PRICE PREDICTION</vt:lpstr>
      <vt:lpstr>HOUSE PRICE PREDICTION</vt:lpstr>
      <vt:lpstr>INTRODUCTION</vt:lpstr>
      <vt:lpstr>MOTIVATION</vt:lpstr>
      <vt:lpstr>PowerPoint Presentation</vt:lpstr>
      <vt:lpstr>RELATED WORKS</vt:lpstr>
      <vt:lpstr>METHODOLOGY</vt:lpstr>
      <vt:lpstr>METHODOLOGY</vt:lpstr>
      <vt:lpstr>IMPLEMENTATION</vt:lpstr>
      <vt:lpstr>IMPLEMENTATION</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User</dc:creator>
  <cp:lastModifiedBy>User</cp:lastModifiedBy>
  <cp:revision>101</cp:revision>
  <dcterms:created xsi:type="dcterms:W3CDTF">2024-08-19T12:22:36Z</dcterms:created>
  <dcterms:modified xsi:type="dcterms:W3CDTF">2024-08-21T19:36:49Z</dcterms:modified>
</cp:coreProperties>
</file>