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3" r:id="rId11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AF6"/>
    <a:srgbClr val="F0D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191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24032" y="647462"/>
            <a:ext cx="8699978" cy="4777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500"/>
              </a:lnSpc>
              <a:buNone/>
            </a:pPr>
            <a:r>
              <a:rPr lang="en-US" sz="6000" kern="0" spc="-120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MediClean: Smart Autonomous Medical Waste Collection and Segregation Management With UV-Disinfection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824032" y="5641419"/>
            <a:ext cx="8058711" cy="1130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950"/>
              </a:lnSpc>
            </a:pPr>
            <a:r>
              <a:rPr lang="en-US" sz="1850" kern="0" spc="-37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MediClean</a:t>
            </a:r>
            <a:r>
              <a:rPr lang="en-US" sz="185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is an innovative solution to medical waste management challenges. This robot autonomously collects, segregates, and disposes of medical waste, ensuring safe and efficient waste handling in healthcare facilities</a:t>
            </a:r>
            <a:endParaRPr lang="en-US" sz="18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4EF57-0D77-C1E6-EE13-7CF6415C7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820" y="0"/>
            <a:ext cx="463558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439703" y="1036796"/>
            <a:ext cx="11750993" cy="633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950"/>
              </a:lnSpc>
              <a:buNone/>
            </a:pPr>
            <a:r>
              <a:rPr lang="en-US" sz="3950" kern="0" spc="-80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Future work</a:t>
            </a:r>
            <a:endParaRPr lang="en-US" sz="39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780" y="2559367"/>
            <a:ext cx="538758" cy="53875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23640" y="3656528"/>
            <a:ext cx="2535317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800" kern="0" spc="-4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Scheduled Collection</a:t>
            </a:r>
            <a:endParaRPr lang="en-US" sz="2800" dirty="0"/>
          </a:p>
        </p:txBody>
      </p:sp>
      <p:sp>
        <p:nvSpPr>
          <p:cNvPr id="6" name="Text 2"/>
          <p:cNvSpPr/>
          <p:nvPr/>
        </p:nvSpPr>
        <p:spPr>
          <a:xfrm>
            <a:off x="1039297" y="4485561"/>
            <a:ext cx="3037999" cy="1034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MediClean can be programmed to collect waste at specific times, ensuring regular waste removal.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528" y="2559367"/>
            <a:ext cx="538758" cy="53875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812869" y="3566695"/>
            <a:ext cx="2535317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800" kern="0" spc="-4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Real-Time Tracking</a:t>
            </a:r>
            <a:endParaRPr lang="en-US" sz="2800" dirty="0"/>
          </a:p>
        </p:txBody>
      </p:sp>
      <p:sp>
        <p:nvSpPr>
          <p:cNvPr id="9" name="Text 4"/>
          <p:cNvSpPr/>
          <p:nvPr/>
        </p:nvSpPr>
        <p:spPr>
          <a:xfrm>
            <a:off x="5812869" y="4485561"/>
            <a:ext cx="3037999" cy="1379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robot's location and waste collection progress can be monitored in real-time, providing transparency and accountability.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7522" y="2559367"/>
            <a:ext cx="538758" cy="53875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514767" y="3565623"/>
            <a:ext cx="2535317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800" kern="0" spc="-4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Customizable Routes</a:t>
            </a:r>
            <a:endParaRPr lang="en-US" sz="2800" dirty="0"/>
          </a:p>
        </p:txBody>
      </p:sp>
      <p:sp>
        <p:nvSpPr>
          <p:cNvPr id="12" name="Text 6"/>
          <p:cNvSpPr/>
          <p:nvPr/>
        </p:nvSpPr>
        <p:spPr>
          <a:xfrm>
            <a:off x="10514767" y="4432698"/>
            <a:ext cx="3037999" cy="1379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robot's collection routes can be customized to suit the specific layout and waste management needs of each facility</a:t>
            </a:r>
            <a:r>
              <a:rPr lang="en-US" sz="2800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2146280" y="7589520"/>
            <a:ext cx="2398514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8308" y="825222"/>
            <a:ext cx="7647384" cy="12577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kern="0" spc="-7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Importance of Proper Medical Waste Management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748308" y="2644140"/>
            <a:ext cx="481012" cy="481013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13328" y="2733675"/>
            <a:ext cx="150971" cy="301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kern="0" spc="-48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1</a:t>
            </a:r>
            <a:endParaRPr lang="en-US" sz="2350" dirty="0"/>
          </a:p>
        </p:txBody>
      </p:sp>
      <p:sp>
        <p:nvSpPr>
          <p:cNvPr id="6" name="Text 3"/>
          <p:cNvSpPr/>
          <p:nvPr/>
        </p:nvSpPr>
        <p:spPr>
          <a:xfrm>
            <a:off x="1443038" y="2644140"/>
            <a:ext cx="2515433" cy="3144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kern="0" spc="-4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Infection Control</a:t>
            </a:r>
            <a:endParaRPr lang="en-US" sz="1950" dirty="0"/>
          </a:p>
        </p:txBody>
      </p:sp>
      <p:sp>
        <p:nvSpPr>
          <p:cNvPr id="7" name="Text 4"/>
          <p:cNvSpPr/>
          <p:nvPr/>
        </p:nvSpPr>
        <p:spPr>
          <a:xfrm>
            <a:off x="1443038" y="3086814"/>
            <a:ext cx="3022163" cy="17103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Improper medical waste handling can lead to the spread of infectious diseases, posing a significant risk to healthcare workers, patients, and the community.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4678918" y="2644140"/>
            <a:ext cx="481012" cy="481013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843939" y="2733675"/>
            <a:ext cx="150971" cy="301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kern="0" spc="-48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2</a:t>
            </a:r>
            <a:endParaRPr lang="en-US" sz="2350" dirty="0"/>
          </a:p>
        </p:txBody>
      </p:sp>
      <p:sp>
        <p:nvSpPr>
          <p:cNvPr id="10" name="Text 7"/>
          <p:cNvSpPr/>
          <p:nvPr/>
        </p:nvSpPr>
        <p:spPr>
          <a:xfrm>
            <a:off x="5373648" y="2644140"/>
            <a:ext cx="2837021" cy="3144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kern="0" spc="-4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Environmental Protection</a:t>
            </a:r>
            <a:endParaRPr lang="en-US" sz="1950" dirty="0"/>
          </a:p>
        </p:txBody>
      </p:sp>
      <p:sp>
        <p:nvSpPr>
          <p:cNvPr id="11" name="Text 8"/>
          <p:cNvSpPr/>
          <p:nvPr/>
        </p:nvSpPr>
        <p:spPr>
          <a:xfrm>
            <a:off x="5373648" y="3086814"/>
            <a:ext cx="3022163" cy="17103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Medical waste contains hazardous substances that can contaminate the environment, requiring proper disposal to minimize environmental impact.</a:t>
            </a:r>
            <a:endParaRPr lang="en-US" sz="1650" dirty="0"/>
          </a:p>
        </p:txBody>
      </p:sp>
      <p:sp>
        <p:nvSpPr>
          <p:cNvPr id="12" name="Shape 9"/>
          <p:cNvSpPr/>
          <p:nvPr/>
        </p:nvSpPr>
        <p:spPr>
          <a:xfrm>
            <a:off x="748308" y="5251371"/>
            <a:ext cx="481012" cy="481013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13328" y="5340906"/>
            <a:ext cx="150971" cy="301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kern="0" spc="-48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3</a:t>
            </a:r>
            <a:endParaRPr lang="en-US" sz="2350" dirty="0"/>
          </a:p>
        </p:txBody>
      </p:sp>
      <p:sp>
        <p:nvSpPr>
          <p:cNvPr id="14" name="Text 11"/>
          <p:cNvSpPr/>
          <p:nvPr/>
        </p:nvSpPr>
        <p:spPr>
          <a:xfrm>
            <a:off x="1443038" y="5251371"/>
            <a:ext cx="2515433" cy="3144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kern="0" spc="-4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Patient Safety</a:t>
            </a:r>
            <a:endParaRPr lang="en-US" sz="1950" dirty="0"/>
          </a:p>
        </p:txBody>
      </p:sp>
      <p:sp>
        <p:nvSpPr>
          <p:cNvPr id="15" name="Text 12"/>
          <p:cNvSpPr/>
          <p:nvPr/>
        </p:nvSpPr>
        <p:spPr>
          <a:xfrm>
            <a:off x="1443038" y="5694045"/>
            <a:ext cx="3022163" cy="17103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Safe and efficient medical waste management is crucial for maintaining a clean and hygienic environment in healthcare facilities, ensuring patient safety.</a:t>
            </a:r>
            <a:endParaRPr lang="en-US" sz="1650" dirty="0"/>
          </a:p>
        </p:txBody>
      </p:sp>
      <p:sp>
        <p:nvSpPr>
          <p:cNvPr id="16" name="Shape 13"/>
          <p:cNvSpPr/>
          <p:nvPr/>
        </p:nvSpPr>
        <p:spPr>
          <a:xfrm>
            <a:off x="4678918" y="5251371"/>
            <a:ext cx="481012" cy="481013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4843939" y="5340906"/>
            <a:ext cx="150971" cy="301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kern="0" spc="-48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4</a:t>
            </a:r>
            <a:endParaRPr lang="en-US" sz="2350" dirty="0"/>
          </a:p>
        </p:txBody>
      </p:sp>
      <p:sp>
        <p:nvSpPr>
          <p:cNvPr id="18" name="Text 15"/>
          <p:cNvSpPr/>
          <p:nvPr/>
        </p:nvSpPr>
        <p:spPr>
          <a:xfrm>
            <a:off x="5373648" y="5251371"/>
            <a:ext cx="2515433" cy="3144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kern="0" spc="-4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Legal Compliance</a:t>
            </a:r>
            <a:endParaRPr lang="en-US" sz="1950" dirty="0"/>
          </a:p>
        </p:txBody>
      </p:sp>
      <p:sp>
        <p:nvSpPr>
          <p:cNvPr id="19" name="Text 16"/>
          <p:cNvSpPr/>
          <p:nvPr/>
        </p:nvSpPr>
        <p:spPr>
          <a:xfrm>
            <a:off x="5373648" y="5694045"/>
            <a:ext cx="3022163" cy="17103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Healthcare facilities are subject to stringent regulations regarding medical waste management, necessitating adherence to proper disposal procedures.</a:t>
            </a:r>
            <a:endParaRPr lang="en-US" sz="1650" dirty="0"/>
          </a:p>
        </p:txBody>
      </p:sp>
      <p:pic>
        <p:nvPicPr>
          <p:cNvPr id="3074" name="Picture 2" descr="See related image detail. Laboratory Worker Dropping Plastic Waste In Biohazrd Orange Trash Can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-11876"/>
            <a:ext cx="5509260" cy="82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294215"/>
            <a:ext cx="1164848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Challenges in Current Medical Waste Management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5965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Manual Labor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187785"/>
            <a:ext cx="3928586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Reliance on manual labor for medical waste handling is labor-intensive, time-consuming, and potentially hazardous for healthcare workers.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5965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Risk of Exposure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187785"/>
            <a:ext cx="3928586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Manual handling of medical waste exposes workers to potential hazards, including infectious agents and sharps injuries.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596521"/>
            <a:ext cx="282642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Inaccurate Segregation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187785"/>
            <a:ext cx="3928586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Manual segregation of medical waste can lead to errors, resulting in improper disposal and potential environmental contamination.</a:t>
            </a:r>
            <a:endParaRPr lang="en-US" sz="1850" dirty="0"/>
          </a:p>
        </p:txBody>
      </p:sp>
      <p:sp>
        <p:nvSpPr>
          <p:cNvPr id="9" name="Rectangle 8"/>
          <p:cNvSpPr/>
          <p:nvPr/>
        </p:nvSpPr>
        <p:spPr>
          <a:xfrm>
            <a:off x="12146280" y="7589520"/>
            <a:ext cx="2398514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349466" y="835343"/>
            <a:ext cx="7489984" cy="13899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kern="0" spc="-88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Introduction to the MediClean Robot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3349466" y="2579727"/>
            <a:ext cx="3626882" cy="2867501"/>
          </a:xfrm>
          <a:prstGeom prst="roundRect">
            <a:avLst>
              <a:gd name="adj" fmla="val 3461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3593306" y="2823567"/>
            <a:ext cx="2836188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Autonomous Operation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3593306" y="3312676"/>
            <a:ext cx="3139202" cy="18907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MediClean operates autonomously, navigating healthcare facilities and collecting medical waste without human intervention.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7212568" y="2579727"/>
            <a:ext cx="3626882" cy="2867501"/>
          </a:xfrm>
          <a:prstGeom prst="roundRect">
            <a:avLst>
              <a:gd name="adj" fmla="val 3461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456408" y="2823567"/>
            <a:ext cx="3139202" cy="6948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Deep Learning Integration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7456408" y="3659560"/>
            <a:ext cx="3139202" cy="1512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robot utilizes advanced deep learning algorithms to accurately identify and segregate various types of medical waste.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3349466" y="5683449"/>
            <a:ext cx="7489984" cy="1733074"/>
          </a:xfrm>
          <a:prstGeom prst="roundRect">
            <a:avLst>
              <a:gd name="adj" fmla="val 5727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3593306" y="5927289"/>
            <a:ext cx="2780109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Enhanced Efficiency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3593306" y="6416397"/>
            <a:ext cx="7002304" cy="7562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185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MediClean streamlines waste handling processes, reducing the time and effort required for manual waste management.</a:t>
            </a:r>
            <a:endParaRPr lang="en-US" sz="1850" dirty="0"/>
          </a:p>
        </p:txBody>
      </p:sp>
      <p:sp>
        <p:nvSpPr>
          <p:cNvPr id="13" name="Rectangle 12"/>
          <p:cNvSpPr/>
          <p:nvPr/>
        </p:nvSpPr>
        <p:spPr>
          <a:xfrm>
            <a:off x="12146280" y="7589520"/>
            <a:ext cx="2398514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63786" y="711875"/>
            <a:ext cx="7616428" cy="12837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00" kern="0" spc="-81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Deep Learning-Based Detection and Segregation System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1075849" y="2322909"/>
            <a:ext cx="30480" cy="5194697"/>
          </a:xfrm>
          <a:prstGeom prst="roundRect">
            <a:avLst>
              <a:gd name="adj" fmla="val 300711"/>
            </a:avLst>
          </a:prstGeom>
          <a:solidFill>
            <a:srgbClr val="D6BADD"/>
          </a:solidFill>
          <a:ln/>
        </p:spPr>
      </p:sp>
      <p:sp>
        <p:nvSpPr>
          <p:cNvPr id="5" name="Shape 2"/>
          <p:cNvSpPr/>
          <p:nvPr/>
        </p:nvSpPr>
        <p:spPr>
          <a:xfrm>
            <a:off x="1306116" y="2798683"/>
            <a:ext cx="763786" cy="30480"/>
          </a:xfrm>
          <a:prstGeom prst="roundRect">
            <a:avLst>
              <a:gd name="adj" fmla="val 300711"/>
            </a:avLst>
          </a:prstGeom>
          <a:solidFill>
            <a:srgbClr val="D6BADD"/>
          </a:solidFill>
          <a:ln/>
        </p:spPr>
      </p:sp>
      <p:sp>
        <p:nvSpPr>
          <p:cNvPr id="6" name="Shape 3"/>
          <p:cNvSpPr/>
          <p:nvPr/>
        </p:nvSpPr>
        <p:spPr>
          <a:xfrm>
            <a:off x="845582" y="2568416"/>
            <a:ext cx="491014" cy="491014"/>
          </a:xfrm>
          <a:prstGeom prst="roundRect">
            <a:avLst>
              <a:gd name="adj" fmla="val 18667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14055" y="2659856"/>
            <a:ext cx="154067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kern="0" spc="-49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1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2291358" y="2541032"/>
            <a:ext cx="2567345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kern="0" spc="-4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Image Acquisition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2291358" y="2992755"/>
            <a:ext cx="6088856" cy="6981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MediClean captures images of medical waste using high-resolution cameras integrated into its system.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1306116" y="4602956"/>
            <a:ext cx="763786" cy="30480"/>
          </a:xfrm>
          <a:prstGeom prst="roundRect">
            <a:avLst>
              <a:gd name="adj" fmla="val 300711"/>
            </a:avLst>
          </a:prstGeom>
          <a:solidFill>
            <a:srgbClr val="D6BADD"/>
          </a:solidFill>
          <a:ln/>
        </p:spPr>
      </p:sp>
      <p:sp>
        <p:nvSpPr>
          <p:cNvPr id="11" name="Shape 8"/>
          <p:cNvSpPr/>
          <p:nvPr/>
        </p:nvSpPr>
        <p:spPr>
          <a:xfrm>
            <a:off x="845582" y="4372689"/>
            <a:ext cx="491014" cy="491014"/>
          </a:xfrm>
          <a:prstGeom prst="roundRect">
            <a:avLst>
              <a:gd name="adj" fmla="val 18667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014055" y="4464129"/>
            <a:ext cx="154067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kern="0" spc="-49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2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2291358" y="4345305"/>
            <a:ext cx="2567345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kern="0" spc="-4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Data Analysis</a:t>
            </a:r>
            <a:endParaRPr lang="en-US" sz="2000" dirty="0"/>
          </a:p>
        </p:txBody>
      </p:sp>
      <p:sp>
        <p:nvSpPr>
          <p:cNvPr id="14" name="Text 11"/>
          <p:cNvSpPr/>
          <p:nvPr/>
        </p:nvSpPr>
        <p:spPr>
          <a:xfrm>
            <a:off x="2291358" y="4797028"/>
            <a:ext cx="6088856" cy="6981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captured images are processed using deep learning algorithms (EfficientNetB0) to identify and classify different waste types.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1306116" y="6407229"/>
            <a:ext cx="763786" cy="30480"/>
          </a:xfrm>
          <a:prstGeom prst="roundRect">
            <a:avLst>
              <a:gd name="adj" fmla="val 300711"/>
            </a:avLst>
          </a:prstGeom>
          <a:solidFill>
            <a:srgbClr val="D6BADD"/>
          </a:solidFill>
          <a:ln/>
        </p:spPr>
      </p:sp>
      <p:sp>
        <p:nvSpPr>
          <p:cNvPr id="16" name="Shape 13"/>
          <p:cNvSpPr/>
          <p:nvPr/>
        </p:nvSpPr>
        <p:spPr>
          <a:xfrm>
            <a:off x="845582" y="6176963"/>
            <a:ext cx="491014" cy="491014"/>
          </a:xfrm>
          <a:prstGeom prst="roundRect">
            <a:avLst>
              <a:gd name="adj" fmla="val 18667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014055" y="6268403"/>
            <a:ext cx="154067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kern="0" spc="-49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3</a:t>
            </a:r>
            <a:endParaRPr lang="en-US" sz="2400" dirty="0"/>
          </a:p>
        </p:txBody>
      </p:sp>
      <p:sp>
        <p:nvSpPr>
          <p:cNvPr id="18" name="Text 15"/>
          <p:cNvSpPr/>
          <p:nvPr/>
        </p:nvSpPr>
        <p:spPr>
          <a:xfrm>
            <a:off x="2291358" y="6149578"/>
            <a:ext cx="2567345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kern="0" spc="-4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Waste Segregation</a:t>
            </a:r>
            <a:endParaRPr lang="en-US" sz="2000" dirty="0"/>
          </a:p>
        </p:txBody>
      </p:sp>
      <p:sp>
        <p:nvSpPr>
          <p:cNvPr id="19" name="Text 16"/>
          <p:cNvSpPr/>
          <p:nvPr/>
        </p:nvSpPr>
        <p:spPr>
          <a:xfrm>
            <a:off x="2291358" y="6601301"/>
            <a:ext cx="6088856" cy="6981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Based on the analysis, the robot autonomously segregates the waste into designated containers for each category.</a:t>
            </a:r>
            <a:endParaRPr lang="en-US" sz="1700" dirty="0"/>
          </a:p>
        </p:txBody>
      </p:sp>
      <p:pic>
        <p:nvPicPr>
          <p:cNvPr id="1028" name="Picture 4" descr="https://blog.mackenzie.br/wp-content/uploads/2021/09/shutterstock_1151082605-scale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9" r="26005"/>
          <a:stretch/>
        </p:blipFill>
        <p:spPr bwMode="auto">
          <a:xfrm>
            <a:off x="8343900" y="-3278"/>
            <a:ext cx="6286500" cy="823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81288" y="789384"/>
            <a:ext cx="7581424" cy="13132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kern="0" spc="-83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Waste Identification and Classification Capabilities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781288" y="2437448"/>
            <a:ext cx="7581424" cy="5002768"/>
          </a:xfrm>
          <a:prstGeom prst="roundRect">
            <a:avLst>
              <a:gd name="adj" fmla="val 187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788908" y="2445068"/>
            <a:ext cx="7566184" cy="64031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012150" y="2586633"/>
            <a:ext cx="333279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Waste Type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799052" y="2586633"/>
            <a:ext cx="333279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88908" y="3085386"/>
            <a:ext cx="7566184" cy="99750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1012150" y="3226951"/>
            <a:ext cx="333279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Metal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799052" y="3226951"/>
            <a:ext cx="3332798" cy="714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Needles, syringes, blades, and other sharp objects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88908" y="4082891"/>
            <a:ext cx="7566184" cy="135469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1012150" y="4224457"/>
            <a:ext cx="333279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Plastic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799052" y="4224457"/>
            <a:ext cx="3332798" cy="1071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Expired or unused medications, drug vials, and other pharmaceutical waste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88908" y="5437584"/>
            <a:ext cx="7566184" cy="99750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1012150" y="5579150"/>
            <a:ext cx="333279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Glass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4799052" y="5579150"/>
            <a:ext cx="3332798" cy="714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Test tubes and other glass like objects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88908" y="6435090"/>
            <a:ext cx="7566184" cy="99750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1012150" y="6576655"/>
            <a:ext cx="333279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General Medical Waste (Paper)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4799052" y="6576655"/>
            <a:ext cx="3332798" cy="714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Bandages, dressings, gloves, and other non-hazardous medical waste</a:t>
            </a:r>
            <a:endParaRPr lang="en-US" sz="1750" dirty="0"/>
          </a:p>
        </p:txBody>
      </p:sp>
      <p:pic>
        <p:nvPicPr>
          <p:cNvPr id="2052" name="Picture 4" descr="Waste Management Company Dubai | Garbage Collection Serv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0" y="4909780"/>
            <a:ext cx="56959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 4 Major Types of Medical Waste - MedPro Dispos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4450" y="0"/>
            <a:ext cx="5695950" cy="490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902" y="5805011"/>
            <a:ext cx="1115258" cy="178450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79396" y="674310"/>
            <a:ext cx="7582614" cy="13120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kern="0" spc="-83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Methodology</a:t>
            </a:r>
            <a:endParaRPr lang="en-US" sz="41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693" y="1592103"/>
            <a:ext cx="1115258" cy="178450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481977" y="2096989"/>
            <a:ext cx="2624257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kern="0" spc="-41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</a:rPr>
              <a:t>Training the model</a:t>
            </a:r>
            <a:endParaRPr lang="en-US" sz="28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693" y="3711298"/>
            <a:ext cx="1115258" cy="178450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481977" y="4097538"/>
            <a:ext cx="2624257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just"/>
            <a:r>
              <a:rPr lang="en-US" sz="2800" dirty="0">
                <a:latin typeface="Source Serif Pro Semi Bold"/>
                <a:ea typeface="Source Serif Pro Semi Bold"/>
                <a:cs typeface="Times New Roman" panose="02020603050405020304" pitchFamily="18" charset="0"/>
              </a:rPr>
              <a:t>Waste Detection and</a:t>
            </a:r>
          </a:p>
          <a:p>
            <a:pPr algn="just"/>
            <a:r>
              <a:rPr lang="en-US" sz="2800" dirty="0">
                <a:latin typeface="Source Serif Pro Semi Bold"/>
                <a:ea typeface="Source Serif Pro Semi Bold"/>
                <a:cs typeface="Times New Roman" panose="02020603050405020304" pitchFamily="18" charset="0"/>
              </a:rPr>
              <a:t> Classification</a:t>
            </a: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93" y="5830372"/>
            <a:ext cx="1115258" cy="178450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481977" y="6321505"/>
            <a:ext cx="2624257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just"/>
            <a:r>
              <a:rPr lang="en-US" sz="2800" dirty="0">
                <a:latin typeface="Source Serif Pro Semi Bold"/>
                <a:ea typeface="Source Serif Pro Semi Bold"/>
                <a:cs typeface="Times New Roman" panose="02020603050405020304" pitchFamily="18" charset="0"/>
              </a:rPr>
              <a:t>Waste Detection and Collection</a:t>
            </a:r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945" y="1340048"/>
            <a:ext cx="1115258" cy="1784509"/>
          </a:xfrm>
          <a:prstGeom prst="rect">
            <a:avLst/>
          </a:prstGeom>
        </p:spPr>
      </p:pic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463" y="3541932"/>
            <a:ext cx="1115258" cy="178450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118039" y="1789867"/>
            <a:ext cx="982980" cy="884872"/>
          </a:xfrm>
          <a:prstGeom prst="rect">
            <a:avLst/>
          </a:prstGeom>
          <a:solidFill>
            <a:srgbClr val="F0D4F7"/>
          </a:solidFill>
          <a:ln>
            <a:solidFill>
              <a:srgbClr val="F0D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8118039" y="4010502"/>
            <a:ext cx="982980" cy="884872"/>
          </a:xfrm>
          <a:prstGeom prst="rect">
            <a:avLst/>
          </a:prstGeom>
          <a:solidFill>
            <a:srgbClr val="F0D4F7"/>
          </a:solidFill>
          <a:ln>
            <a:solidFill>
              <a:srgbClr val="F0D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8462010" y="2151519"/>
            <a:ext cx="434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  <a:endParaRPr lang="en-GB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8462010" y="4189513"/>
            <a:ext cx="434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</a:t>
            </a:r>
            <a:endParaRPr lang="en-GB" sz="2800" dirty="0"/>
          </a:p>
        </p:txBody>
      </p:sp>
      <p:sp>
        <p:nvSpPr>
          <p:cNvPr id="20" name="Rectangle 19"/>
          <p:cNvSpPr/>
          <p:nvPr/>
        </p:nvSpPr>
        <p:spPr>
          <a:xfrm>
            <a:off x="12146280" y="7589520"/>
            <a:ext cx="2398514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8201741" y="6321505"/>
            <a:ext cx="982980" cy="884872"/>
          </a:xfrm>
          <a:prstGeom prst="rect">
            <a:avLst/>
          </a:prstGeom>
          <a:solidFill>
            <a:srgbClr val="F0D4F7"/>
          </a:solidFill>
          <a:ln>
            <a:solidFill>
              <a:srgbClr val="F0D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549640" y="6492478"/>
            <a:ext cx="434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</a:t>
            </a:r>
            <a:endParaRPr lang="en-GB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9677400" y="1884878"/>
            <a:ext cx="4480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Serif Pro Semi Bold"/>
                <a:ea typeface="Source Serif Pro Semi Bold"/>
                <a:cs typeface="Times New Roman" panose="02020603050405020304" pitchFamily="18" charset="0"/>
              </a:rPr>
              <a:t>Waste Drop and Return</a:t>
            </a:r>
          </a:p>
          <a:p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9677400" y="3888822"/>
            <a:ext cx="4236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Serif Pro Semi Bold"/>
                <a:ea typeface="Source Serif Pro Semi Bold"/>
                <a:cs typeface="Times New Roman" panose="02020603050405020304" pitchFamily="18" charset="0"/>
              </a:rPr>
              <a:t>Obstacle Detection and Navigation</a:t>
            </a:r>
          </a:p>
          <a:p>
            <a:endParaRPr lang="en-GB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9677400" y="6258044"/>
            <a:ext cx="39928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ource Serif Pro Semi Bold"/>
                <a:ea typeface="Source Serif Pro Semi Bold"/>
                <a:cs typeface="Times New Roman" panose="02020603050405020304" pitchFamily="18" charset="0"/>
              </a:rPr>
              <a:t>Continuous Disinfection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814745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Improved Safety and Hygiene in Healthcare Facilities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2850952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2509" y="2951202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615559" y="285095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Reduced Exposure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615559" y="3346490"/>
            <a:ext cx="5242441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automating waste handling, MediClean minimizes human exposure to potential hazards, promoting a safer working environment.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7574519" y="2807970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774901" y="2995137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8475047" y="276260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Enhanced Hygiene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8451295" y="3200162"/>
            <a:ext cx="5104685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robot's automated operation contributes to a cleaner and more hygienic environment in healthcare facilities.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819508" y="4978360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22509" y="5178981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615559" y="497836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Improved Efficiency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615559" y="5536168"/>
            <a:ext cx="524244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MediClean frees up healthcare workers from time-consuming waste management tasks, allowing them to focus on patient care.</a:t>
            </a:r>
            <a:endParaRPr lang="en-US" sz="1850" dirty="0"/>
          </a:p>
        </p:txBody>
      </p:sp>
      <p:sp>
        <p:nvSpPr>
          <p:cNvPr id="16" name="Rectangle 15"/>
          <p:cNvSpPr/>
          <p:nvPr/>
        </p:nvSpPr>
        <p:spPr>
          <a:xfrm>
            <a:off x="12146280" y="7589520"/>
            <a:ext cx="2398514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hape 9"/>
          <p:cNvSpPr/>
          <p:nvPr/>
        </p:nvSpPr>
        <p:spPr>
          <a:xfrm>
            <a:off x="7591188" y="4978360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20" name="Text 6"/>
          <p:cNvSpPr/>
          <p:nvPr/>
        </p:nvSpPr>
        <p:spPr>
          <a:xfrm>
            <a:off x="7774901" y="5115282"/>
            <a:ext cx="16895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</a:rPr>
              <a:t>4</a:t>
            </a:r>
            <a:endParaRPr lang="en-US" sz="2650" dirty="0"/>
          </a:p>
        </p:txBody>
      </p:sp>
      <p:sp>
        <p:nvSpPr>
          <p:cNvPr id="21" name="Text 11"/>
          <p:cNvSpPr/>
          <p:nvPr/>
        </p:nvSpPr>
        <p:spPr>
          <a:xfrm>
            <a:off x="8475047" y="495478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</a:rPr>
              <a:t>Builds patient trust</a:t>
            </a:r>
            <a:endParaRPr lang="en-US" sz="2200" dirty="0"/>
          </a:p>
        </p:txBody>
      </p:sp>
      <p:sp>
        <p:nvSpPr>
          <p:cNvPr id="22" name="Text 12"/>
          <p:cNvSpPr/>
          <p:nvPr/>
        </p:nvSpPr>
        <p:spPr>
          <a:xfrm>
            <a:off x="8490287" y="5453181"/>
            <a:ext cx="524244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</a:rPr>
              <a:t>Clean environment soothes the mind of patient and it can help the medical to gain their trust more.</a:t>
            </a:r>
            <a:endParaRPr lang="en-US" sz="18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46280" y="7589520"/>
            <a:ext cx="2398514" cy="64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1"/>
            <a:ext cx="9235440" cy="8229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86400" y="7246620"/>
            <a:ext cx="1257300" cy="342900"/>
          </a:xfrm>
          <a:prstGeom prst="rect">
            <a:avLst/>
          </a:prstGeom>
          <a:solidFill>
            <a:srgbClr val="DEEAF6"/>
          </a:solidFill>
          <a:ln>
            <a:solidFill>
              <a:srgbClr val="DEE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130677" y="3599031"/>
            <a:ext cx="3303790" cy="8168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4400" b="1" kern="100" dirty="0">
                <a:solidFill>
                  <a:srgbClr val="004F8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 Analysis</a:t>
            </a:r>
            <a:r>
              <a:rPr lang="en-US" b="1" kern="100" dirty="0">
                <a:solidFill>
                  <a:srgbClr val="004F8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GB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0" y="7220188"/>
            <a:ext cx="157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UV c led</a:t>
            </a:r>
            <a:endParaRPr lang="en-GB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492740" y="72466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343900" y="7246620"/>
            <a:ext cx="70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468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605</Words>
  <Application>Microsoft Office PowerPoint</Application>
  <PresentationFormat>Custom</PresentationFormat>
  <Paragraphs>94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Source Sans Pro</vt:lpstr>
      <vt:lpstr>Source Serif Pro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1906082 - Md. Ramim Hassan Shawn</cp:lastModifiedBy>
  <cp:revision>11</cp:revision>
  <dcterms:created xsi:type="dcterms:W3CDTF">2024-11-28T11:16:47Z</dcterms:created>
  <dcterms:modified xsi:type="dcterms:W3CDTF">2025-02-26T18:12:53Z</dcterms:modified>
</cp:coreProperties>
</file>