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6172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31280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86631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7505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3094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4963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43821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3898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59317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437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7199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8931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925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49082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51988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06201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1/23/2020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705182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baeldung.com/java-deep-cop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Constructors</a:t>
            </a:r>
            <a:br>
              <a:rPr lang="en-US" dirty="0"/>
            </a:br>
            <a:endParaRPr lang="en-US" dirty="0"/>
          </a:p>
        </p:txBody>
      </p:sp>
      <p:sp>
        <p:nvSpPr>
          <p:cNvPr id="3" name="Subtitle 2"/>
          <p:cNvSpPr>
            <a:spLocks noGrp="1"/>
          </p:cNvSpPr>
          <p:nvPr>
            <p:ph type="subTitle" idx="1"/>
          </p:nvPr>
        </p:nvSpPr>
        <p:spPr/>
        <p:txBody>
          <a:bodyPr>
            <a:normAutofit lnSpcReduction="10000"/>
          </a:bodyPr>
          <a:lstStyle/>
          <a:p>
            <a:r>
              <a:rPr lang="en-US" dirty="0"/>
              <a:t>Constructor</a:t>
            </a:r>
          </a:p>
          <a:p>
            <a:endParaRPr lang="en-US" dirty="0"/>
          </a:p>
          <a:p>
            <a:r>
              <a:rPr lang="en-US" dirty="0"/>
              <a:t>(Part-1): Basic Things</a:t>
            </a:r>
          </a:p>
        </p:txBody>
      </p:sp>
    </p:spTree>
    <p:extLst>
      <p:ext uri="{BB962C8B-B14F-4D97-AF65-F5344CB8AC3E}">
        <p14:creationId xmlns:p14="http://schemas.microsoft.com/office/powerpoint/2010/main" val="2790136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45720" indent="0">
              <a:buNone/>
            </a:pPr>
            <a:r>
              <a:rPr lang="en-US" sz="2400" dirty="0"/>
              <a:t>If the Java class has mutable fields, then we can instead make a </a:t>
            </a:r>
            <a:r>
              <a:rPr lang="en-US" sz="2400" i="1" dirty="0">
                <a:hlinkClick r:id="rId2"/>
              </a:rPr>
              <a:t>deep copy</a:t>
            </a:r>
            <a:r>
              <a:rPr lang="en-US" sz="2400" dirty="0"/>
              <a:t> inside its copy constructor. With a deep copy, the newly created object is independent of the original one because we create a distinct copy of each mutable object:</a:t>
            </a:r>
          </a:p>
          <a:p>
            <a:pPr marL="45720" indent="0">
              <a:buNone/>
            </a:pPr>
            <a:endParaRPr lang="en-SG" sz="2400" dirty="0"/>
          </a:p>
          <a:p>
            <a:pPr marL="45720" indent="0">
              <a:buNone/>
            </a:pPr>
            <a:r>
              <a:rPr lang="en-US" sz="2400" dirty="0"/>
              <a:t>public class Employee {</a:t>
            </a:r>
          </a:p>
          <a:p>
            <a:pPr marL="45720" indent="0">
              <a:buNone/>
            </a:pPr>
            <a:r>
              <a:rPr lang="en-US" sz="2400" dirty="0"/>
              <a:t>    private </a:t>
            </a:r>
            <a:r>
              <a:rPr lang="en-US" sz="2400" dirty="0" err="1"/>
              <a:t>int</a:t>
            </a:r>
            <a:r>
              <a:rPr lang="en-US" sz="2400" dirty="0"/>
              <a:t> id;</a:t>
            </a:r>
          </a:p>
          <a:p>
            <a:pPr marL="45720" indent="0">
              <a:buNone/>
            </a:pPr>
            <a:r>
              <a:rPr lang="en-US" sz="2400" dirty="0"/>
              <a:t>    private String name;</a:t>
            </a:r>
          </a:p>
          <a:p>
            <a:pPr marL="45720" indent="0">
              <a:buNone/>
            </a:pPr>
            <a:r>
              <a:rPr lang="en-US" sz="2400" dirty="0"/>
              <a:t>    private Date </a:t>
            </a:r>
            <a:r>
              <a:rPr lang="en-US" sz="2400" dirty="0" err="1"/>
              <a:t>startDate</a:t>
            </a:r>
            <a:r>
              <a:rPr lang="en-US" sz="2400" dirty="0"/>
              <a:t>;</a:t>
            </a:r>
          </a:p>
          <a:p>
            <a:pPr marL="45720" indent="0">
              <a:buNone/>
            </a:pPr>
            <a:r>
              <a:rPr lang="en-US" sz="2400" dirty="0"/>
              <a:t> </a:t>
            </a:r>
          </a:p>
          <a:p>
            <a:pPr marL="45720" indent="0">
              <a:buNone/>
            </a:pPr>
            <a:r>
              <a:rPr lang="en-US" sz="2400" dirty="0"/>
              <a:t>    public Employee(Employee employee) {</a:t>
            </a:r>
          </a:p>
          <a:p>
            <a:pPr marL="45720" indent="0">
              <a:buNone/>
            </a:pPr>
            <a:r>
              <a:rPr lang="en-US" sz="2400" dirty="0"/>
              <a:t>        this.id = employee.id;</a:t>
            </a:r>
          </a:p>
          <a:p>
            <a:pPr marL="45720" indent="0">
              <a:buNone/>
            </a:pPr>
            <a:r>
              <a:rPr lang="en-US" sz="2400" dirty="0"/>
              <a:t>        this.name = employee.name;</a:t>
            </a:r>
          </a:p>
          <a:p>
            <a:pPr marL="45720" indent="0">
              <a:buNone/>
            </a:pPr>
            <a:r>
              <a:rPr lang="en-US" sz="2400" dirty="0"/>
              <a:t>        </a:t>
            </a:r>
            <a:r>
              <a:rPr lang="en-US" sz="2400" dirty="0" err="1"/>
              <a:t>this.startDate</a:t>
            </a:r>
            <a:r>
              <a:rPr lang="en-US" sz="2400" dirty="0"/>
              <a:t> = new Date(</a:t>
            </a:r>
            <a:r>
              <a:rPr lang="en-US" sz="2400" dirty="0" err="1"/>
              <a:t>employee.startDate.getTime</a:t>
            </a:r>
            <a:r>
              <a:rPr lang="en-US" sz="2400" dirty="0"/>
              <a:t>());</a:t>
            </a:r>
          </a:p>
          <a:p>
            <a:pPr marL="45720" indent="0">
              <a:buNone/>
            </a:pPr>
            <a:r>
              <a:rPr lang="en-US" sz="2400" dirty="0"/>
              <a:t>    }</a:t>
            </a:r>
          </a:p>
          <a:p>
            <a:endParaRPr lang="en-US" dirty="0"/>
          </a:p>
        </p:txBody>
      </p:sp>
    </p:spTree>
    <p:extLst>
      <p:ext uri="{BB962C8B-B14F-4D97-AF65-F5344CB8AC3E}">
        <p14:creationId xmlns:p14="http://schemas.microsoft.com/office/powerpoint/2010/main" val="6297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What is </a:t>
            </a:r>
            <a:r>
              <a:rPr lang="en-US" b="1" dirty="0" smtClean="0"/>
              <a:t>Constructors :</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In Java, a constructor is a block of codes similar to the method. It is called when an instance of the class is created. At the time of calling constructor, memory for the object is allocated in the memory. </a:t>
            </a:r>
            <a:endParaRPr lang="en-US" dirty="0" smtClean="0"/>
          </a:p>
          <a:p>
            <a:r>
              <a:rPr lang="en-US" b="1" dirty="0"/>
              <a:t>Types of Java constructors</a:t>
            </a:r>
          </a:p>
          <a:p>
            <a:pPr marL="502920" indent="-457200">
              <a:buFont typeface="+mj-lt"/>
              <a:buAutoNum type="arabicPeriod"/>
            </a:pPr>
            <a:r>
              <a:rPr lang="en-US" dirty="0"/>
              <a:t>Default constructor (no-</a:t>
            </a:r>
            <a:r>
              <a:rPr lang="en-US" dirty="0" err="1"/>
              <a:t>arg</a:t>
            </a:r>
            <a:r>
              <a:rPr lang="en-US" dirty="0"/>
              <a:t> </a:t>
            </a:r>
            <a:r>
              <a:rPr lang="en-US" dirty="0" smtClean="0"/>
              <a:t>constructor)</a:t>
            </a:r>
          </a:p>
          <a:p>
            <a:pPr marL="502920" indent="-457200">
              <a:buFont typeface="+mj-lt"/>
              <a:buAutoNum type="arabicPeriod"/>
            </a:pPr>
            <a:r>
              <a:rPr lang="en-US" dirty="0"/>
              <a:t>Parameterized </a:t>
            </a:r>
            <a:r>
              <a:rPr lang="en-US" dirty="0" smtClean="0"/>
              <a:t>constructor</a:t>
            </a:r>
          </a:p>
          <a:p>
            <a:pPr marL="4572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8262" y="2890871"/>
            <a:ext cx="4309720" cy="2801318"/>
          </a:xfrm>
          <a:prstGeom prst="rect">
            <a:avLst/>
          </a:prstGeom>
        </p:spPr>
      </p:pic>
      <p:cxnSp>
        <p:nvCxnSpPr>
          <p:cNvPr id="6" name="Straight Arrow Connector 5"/>
          <p:cNvCxnSpPr/>
          <p:nvPr/>
        </p:nvCxnSpPr>
        <p:spPr>
          <a:xfrm>
            <a:off x="4014951" y="3310758"/>
            <a:ext cx="3752194" cy="46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97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default </a:t>
            </a:r>
            <a:r>
              <a:rPr lang="en-US" b="1" dirty="0" smtClean="0"/>
              <a:t>constructor :</a:t>
            </a:r>
            <a:r>
              <a:rPr lang="en-US" b="1" dirty="0"/>
              <a:t/>
            </a:r>
            <a:br>
              <a:rPr lang="en-US" b="1"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277" y="1965960"/>
            <a:ext cx="11176965" cy="3725655"/>
          </a:xfrm>
        </p:spPr>
      </p:pic>
    </p:spTree>
    <p:extLst>
      <p:ext uri="{BB962C8B-B14F-4D97-AF65-F5344CB8AC3E}">
        <p14:creationId xmlns:p14="http://schemas.microsoft.com/office/powerpoint/2010/main" val="1012879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default constructor :</a:t>
            </a:r>
            <a:endParaRPr lang="en-US" dirty="0"/>
          </a:p>
        </p:txBody>
      </p:sp>
      <p:sp>
        <p:nvSpPr>
          <p:cNvPr id="3" name="Content Placeholder 2"/>
          <p:cNvSpPr>
            <a:spLocks noGrp="1"/>
          </p:cNvSpPr>
          <p:nvPr>
            <p:ph idx="1"/>
          </p:nvPr>
        </p:nvSpPr>
        <p:spPr/>
        <p:txBody>
          <a:bodyPr>
            <a:normAutofit fontScale="62500" lnSpcReduction="20000"/>
          </a:bodyPr>
          <a:lstStyle/>
          <a:p>
            <a:endParaRPr lang="en-SG" dirty="0"/>
          </a:p>
          <a:p>
            <a:pPr marL="45720" indent="0">
              <a:buNone/>
            </a:pPr>
            <a:r>
              <a:rPr lang="en-SG" dirty="0"/>
              <a:t> </a:t>
            </a:r>
            <a:r>
              <a:rPr lang="en-SG" dirty="0" smtClean="0"/>
              <a:t>   class </a:t>
            </a:r>
            <a:r>
              <a:rPr lang="en-SG" dirty="0" err="1" smtClean="0"/>
              <a:t>NoteBook</a:t>
            </a:r>
            <a:r>
              <a:rPr lang="en-SG" dirty="0" smtClean="0"/>
              <a:t>{</a:t>
            </a:r>
          </a:p>
          <a:p>
            <a:pPr marL="45720" indent="0">
              <a:buNone/>
            </a:pPr>
            <a:r>
              <a:rPr lang="en-SG" dirty="0" err="1" smtClean="0"/>
              <a:t>NoteBook</a:t>
            </a:r>
            <a:r>
              <a:rPr lang="en-SG" dirty="0" smtClean="0"/>
              <a:t>(){</a:t>
            </a:r>
          </a:p>
          <a:p>
            <a:pPr marL="45720" indent="0">
              <a:buNone/>
            </a:pPr>
            <a:endParaRPr lang="en-SG" dirty="0"/>
          </a:p>
          <a:p>
            <a:pPr marL="45720" indent="0">
              <a:buNone/>
            </a:pPr>
            <a:r>
              <a:rPr lang="en-SG" dirty="0" err="1" smtClean="0"/>
              <a:t>System.out.println</a:t>
            </a:r>
            <a:r>
              <a:rPr lang="en-SG" dirty="0" smtClean="0"/>
              <a:t>(“Default constructor”);</a:t>
            </a:r>
          </a:p>
          <a:p>
            <a:pPr marL="45720" indent="0">
              <a:buNone/>
            </a:pPr>
            <a:r>
              <a:rPr lang="en-SG" dirty="0" smtClean="0"/>
              <a:t>}</a:t>
            </a:r>
          </a:p>
          <a:p>
            <a:pPr marL="45720" indent="0">
              <a:buNone/>
            </a:pPr>
            <a:r>
              <a:rPr lang="en-SG" dirty="0" smtClean="0"/>
              <a:t>Public void ,</a:t>
            </a:r>
            <a:r>
              <a:rPr lang="en-SG" dirty="0" err="1" smtClean="0"/>
              <a:t>ymethod</a:t>
            </a:r>
            <a:r>
              <a:rPr lang="en-SG" dirty="0" smtClean="0"/>
              <a:t>(){</a:t>
            </a:r>
          </a:p>
          <a:p>
            <a:pPr marL="45720" indent="0">
              <a:buNone/>
            </a:pPr>
            <a:r>
              <a:rPr lang="en-SG" dirty="0" err="1" smtClean="0"/>
              <a:t>System.out,println</a:t>
            </a:r>
            <a:r>
              <a:rPr lang="en-SG" dirty="0" smtClean="0"/>
              <a:t>(“Void method of the class”);</a:t>
            </a:r>
          </a:p>
          <a:p>
            <a:pPr marL="45720" indent="0">
              <a:buNone/>
            </a:pPr>
            <a:r>
              <a:rPr lang="en-SG" dirty="0" smtClean="0"/>
              <a:t>}</a:t>
            </a:r>
          </a:p>
          <a:p>
            <a:pPr marL="45720" indent="0">
              <a:buNone/>
            </a:pPr>
            <a:r>
              <a:rPr lang="en-SG" dirty="0" smtClean="0"/>
              <a:t>Public </a:t>
            </a:r>
            <a:r>
              <a:rPr lang="en-SG" dirty="0" err="1" smtClean="0"/>
              <a:t>satatic</a:t>
            </a:r>
            <a:r>
              <a:rPr lang="en-SG" dirty="0" smtClean="0"/>
              <a:t>  void  main(String </a:t>
            </a:r>
            <a:r>
              <a:rPr lang="en-SG" dirty="0" err="1" smtClean="0"/>
              <a:t>args</a:t>
            </a:r>
            <a:r>
              <a:rPr lang="en-SG" dirty="0" smtClean="0"/>
              <a:t>[]){</a:t>
            </a:r>
          </a:p>
          <a:p>
            <a:pPr marL="45720" indent="0">
              <a:buNone/>
            </a:pPr>
            <a:r>
              <a:rPr lang="en-SG" dirty="0" err="1" smtClean="0"/>
              <a:t>Noteb</a:t>
            </a:r>
            <a:r>
              <a:rPr lang="en-SG" dirty="0" smtClean="0"/>
              <a:t>=Book </a:t>
            </a:r>
            <a:r>
              <a:rPr lang="en-SG" dirty="0" err="1" smtClean="0"/>
              <a:t>ob</a:t>
            </a:r>
            <a:r>
              <a:rPr lang="en-SG" dirty="0" smtClean="0"/>
              <a:t> = new </a:t>
            </a:r>
            <a:r>
              <a:rPr lang="en-SG" dirty="0" err="1" smtClean="0"/>
              <a:t>NoteBook</a:t>
            </a:r>
            <a:r>
              <a:rPr lang="en-SG" dirty="0" smtClean="0"/>
              <a:t>();</a:t>
            </a:r>
          </a:p>
          <a:p>
            <a:pPr marL="45720" indent="0">
              <a:buNone/>
            </a:pPr>
            <a:r>
              <a:rPr lang="en-SG" dirty="0" err="1" smtClean="0"/>
              <a:t>Ob.mymethod</a:t>
            </a:r>
            <a:r>
              <a:rPr lang="en-SG" dirty="0" smtClean="0"/>
              <a:t>();</a:t>
            </a:r>
            <a:endParaRPr lang="en-US" dirty="0" smtClean="0"/>
          </a:p>
          <a:p>
            <a:pPr marL="45720" indent="0">
              <a:buNone/>
            </a:pPr>
            <a:r>
              <a:rPr lang="en-SG" dirty="0" smtClean="0"/>
              <a:t>}</a:t>
            </a:r>
          </a:p>
          <a:p>
            <a:pPr marL="45720" indent="0">
              <a:buNone/>
            </a:pPr>
            <a:r>
              <a:rPr lang="en-SG" dirty="0"/>
              <a:t>}</a:t>
            </a:r>
            <a:endParaRPr lang="en-SG" dirty="0" smtClean="0"/>
          </a:p>
        </p:txBody>
      </p:sp>
    </p:spTree>
    <p:extLst>
      <p:ext uri="{BB962C8B-B14F-4D97-AF65-F5344CB8AC3E}">
        <p14:creationId xmlns:p14="http://schemas.microsoft.com/office/powerpoint/2010/main" val="1159177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Parameterized Constructor</a:t>
            </a:r>
            <a:br>
              <a:rPr lang="en-US" b="1" dirty="0"/>
            </a:br>
            <a:endParaRPr lang="en-US" dirty="0"/>
          </a:p>
        </p:txBody>
      </p:sp>
      <p:sp>
        <p:nvSpPr>
          <p:cNvPr id="3" name="Content Placeholder 2"/>
          <p:cNvSpPr>
            <a:spLocks noGrp="1"/>
          </p:cNvSpPr>
          <p:nvPr>
            <p:ph idx="1"/>
          </p:nvPr>
        </p:nvSpPr>
        <p:spPr>
          <a:xfrm>
            <a:off x="928688" y="1219201"/>
            <a:ext cx="10087184" cy="5414962"/>
          </a:xfrm>
        </p:spPr>
        <p:txBody>
          <a:bodyPr>
            <a:normAutofit fontScale="85000" lnSpcReduction="20000"/>
          </a:bodyPr>
          <a:lstStyle/>
          <a:p>
            <a:r>
              <a:rPr lang="en-US" b="1" dirty="0" smtClean="0"/>
              <a:t>Example :</a:t>
            </a:r>
          </a:p>
          <a:p>
            <a:pPr marL="45720" indent="0">
              <a:buNone/>
            </a:pPr>
            <a:r>
              <a:rPr lang="en-US" dirty="0" smtClean="0"/>
              <a:t>class </a:t>
            </a:r>
            <a:r>
              <a:rPr lang="en-US" dirty="0"/>
              <a:t>Student4{  </a:t>
            </a:r>
          </a:p>
          <a:p>
            <a:pPr marL="45720" indent="0">
              <a:buNone/>
            </a:pPr>
            <a:r>
              <a:rPr lang="en-US" dirty="0"/>
              <a:t>    </a:t>
            </a:r>
            <a:r>
              <a:rPr lang="en-US" dirty="0" err="1"/>
              <a:t>int</a:t>
            </a:r>
            <a:r>
              <a:rPr lang="en-US" dirty="0"/>
              <a:t> id;  </a:t>
            </a:r>
          </a:p>
          <a:p>
            <a:pPr marL="45720" indent="0">
              <a:buNone/>
            </a:pPr>
            <a:r>
              <a:rPr lang="en-US" dirty="0"/>
              <a:t>    String name;  </a:t>
            </a:r>
            <a:endParaRPr lang="en-US" dirty="0" smtClean="0"/>
          </a:p>
          <a:p>
            <a:pPr marL="45720" indent="0">
              <a:buNone/>
            </a:pPr>
            <a:r>
              <a:rPr lang="en-US" dirty="0" smtClean="0"/>
              <a:t>Student4(</a:t>
            </a:r>
            <a:r>
              <a:rPr lang="en-US" dirty="0" err="1" smtClean="0"/>
              <a:t>int</a:t>
            </a:r>
            <a:r>
              <a:rPr lang="en-US" dirty="0" smtClean="0"/>
              <a:t> </a:t>
            </a:r>
            <a:r>
              <a:rPr lang="en-US" dirty="0" err="1"/>
              <a:t>i,String</a:t>
            </a:r>
            <a:r>
              <a:rPr lang="en-US" dirty="0"/>
              <a:t> n){  </a:t>
            </a:r>
          </a:p>
          <a:p>
            <a:pPr marL="45720" indent="0">
              <a:buNone/>
            </a:pPr>
            <a:r>
              <a:rPr lang="en-US" dirty="0"/>
              <a:t>    id = </a:t>
            </a:r>
            <a:r>
              <a:rPr lang="en-US" dirty="0" err="1"/>
              <a:t>i</a:t>
            </a:r>
            <a:r>
              <a:rPr lang="en-US" dirty="0"/>
              <a:t>;  </a:t>
            </a:r>
          </a:p>
          <a:p>
            <a:pPr marL="45720" indent="0">
              <a:buNone/>
            </a:pPr>
            <a:r>
              <a:rPr lang="en-US" dirty="0"/>
              <a:t>    name = n;  </a:t>
            </a:r>
          </a:p>
          <a:p>
            <a:pPr marL="45720" indent="0">
              <a:buNone/>
            </a:pPr>
            <a:r>
              <a:rPr lang="en-US" dirty="0"/>
              <a:t>    }  </a:t>
            </a:r>
          </a:p>
          <a:p>
            <a:pPr marL="45720" indent="0">
              <a:buNone/>
            </a:pPr>
            <a:r>
              <a:rPr lang="en-US" dirty="0" smtClean="0"/>
              <a:t>void </a:t>
            </a:r>
            <a:r>
              <a:rPr lang="en-US" dirty="0"/>
              <a:t>display(){</a:t>
            </a:r>
            <a:r>
              <a:rPr lang="en-US" dirty="0" err="1"/>
              <a:t>System.out.println</a:t>
            </a:r>
            <a:r>
              <a:rPr lang="en-US" dirty="0"/>
              <a:t>(id+" "+name);}  </a:t>
            </a:r>
          </a:p>
          <a:p>
            <a:pPr marL="45720" indent="0">
              <a:buNone/>
            </a:pPr>
            <a:r>
              <a:rPr lang="en-US" dirty="0"/>
              <a:t>   </a:t>
            </a:r>
          </a:p>
          <a:p>
            <a:pPr marL="45720" indent="0">
              <a:buNone/>
            </a:pPr>
            <a:r>
              <a:rPr lang="en-US" dirty="0"/>
              <a:t>    public static void main(String </a:t>
            </a:r>
            <a:r>
              <a:rPr lang="en-US" dirty="0" err="1"/>
              <a:t>args</a:t>
            </a:r>
            <a:r>
              <a:rPr lang="en-US" dirty="0"/>
              <a:t>[]){  </a:t>
            </a:r>
          </a:p>
          <a:p>
            <a:pPr marL="45720" indent="0">
              <a:buNone/>
            </a:pPr>
            <a:r>
              <a:rPr lang="en-US" dirty="0" smtClean="0"/>
              <a:t>Student4 </a:t>
            </a:r>
            <a:r>
              <a:rPr lang="en-US" dirty="0"/>
              <a:t>s1 = new Student4(111,"Karan");  </a:t>
            </a:r>
          </a:p>
          <a:p>
            <a:pPr marL="45720" indent="0">
              <a:buNone/>
            </a:pPr>
            <a:r>
              <a:rPr lang="en-US" dirty="0"/>
              <a:t>    Student4 s2 = new Student4(222,"Aryan");  </a:t>
            </a:r>
          </a:p>
          <a:p>
            <a:pPr marL="45720" indent="0">
              <a:buNone/>
            </a:pPr>
            <a:r>
              <a:rPr lang="en-US" dirty="0" smtClean="0"/>
              <a:t>s1.display</a:t>
            </a:r>
            <a:r>
              <a:rPr lang="en-US" dirty="0"/>
              <a:t>();  </a:t>
            </a:r>
          </a:p>
          <a:p>
            <a:pPr marL="45720" indent="0">
              <a:buNone/>
            </a:pPr>
            <a:r>
              <a:rPr lang="en-US" dirty="0"/>
              <a:t>    s2.display();  </a:t>
            </a:r>
          </a:p>
          <a:p>
            <a:pPr marL="45720" indent="0">
              <a:buNone/>
            </a:pPr>
            <a:r>
              <a:rPr lang="en-US" dirty="0"/>
              <a:t>   }  </a:t>
            </a:r>
          </a:p>
          <a:p>
            <a:pPr marL="45720" indent="0">
              <a:buNone/>
            </a:pPr>
            <a:r>
              <a:rPr lang="en-US" dirty="0"/>
              <a:t>} </a:t>
            </a:r>
          </a:p>
        </p:txBody>
      </p:sp>
    </p:spTree>
    <p:extLst>
      <p:ext uri="{BB962C8B-B14F-4D97-AF65-F5344CB8AC3E}">
        <p14:creationId xmlns:p14="http://schemas.microsoft.com/office/powerpoint/2010/main" val="169223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Difference between constructor and method in Java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822" y="1965960"/>
            <a:ext cx="6638925" cy="4518923"/>
          </a:xfrm>
        </p:spPr>
      </p:pic>
      <p:cxnSp>
        <p:nvCxnSpPr>
          <p:cNvPr id="5" name="Elbow Connector 4"/>
          <p:cNvCxnSpPr/>
          <p:nvPr/>
        </p:nvCxnSpPr>
        <p:spPr>
          <a:xfrm rot="5400000">
            <a:off x="499241" y="2191407"/>
            <a:ext cx="1345324" cy="5990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72358" y="3139090"/>
            <a:ext cx="12927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20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 Overloading in Java</a:t>
            </a:r>
            <a:br>
              <a:rPr lang="en-US" b="1" dirty="0"/>
            </a:br>
            <a:endParaRPr lang="en-US" dirty="0"/>
          </a:p>
        </p:txBody>
      </p:sp>
      <p:sp>
        <p:nvSpPr>
          <p:cNvPr id="4" name="Rectangle 1"/>
          <p:cNvSpPr>
            <a:spLocks noGrp="1" noChangeArrowheads="1"/>
          </p:cNvSpPr>
          <p:nvPr>
            <p:ph idx="1"/>
          </p:nvPr>
        </p:nvSpPr>
        <p:spPr bwMode="auto">
          <a:xfrm>
            <a:off x="2695575" y="1143082"/>
            <a:ext cx="8320295"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class Student5{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int</a:t>
            </a:r>
            <a:r>
              <a:rPr kumimoji="0" lang="en-US" altLang="en-US" sz="1800" b="0" i="0" u="none" strike="noStrike" cap="none" normalizeH="0" baseline="0" dirty="0" smtClean="0">
                <a:ln>
                  <a:noFill/>
                </a:ln>
                <a:solidFill>
                  <a:schemeClr val="tx1"/>
                </a:solidFill>
                <a:effectLst/>
                <a:latin typeface="Arial" panose="020B0604020202020204" pitchFamily="34" charset="0"/>
              </a:rPr>
              <a:t> id;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String name;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int</a:t>
            </a:r>
            <a:r>
              <a:rPr kumimoji="0" lang="en-US" altLang="en-US" sz="1800" b="0" i="0" u="none" strike="noStrike" cap="none" normalizeH="0" baseline="0" dirty="0" smtClean="0">
                <a:ln>
                  <a:noFill/>
                </a:ln>
                <a:solidFill>
                  <a:schemeClr val="tx1"/>
                </a:solidFill>
                <a:effectLst/>
                <a:latin typeface="Arial" panose="020B0604020202020204" pitchFamily="34" charset="0"/>
              </a:rPr>
              <a:t> age;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Student5(</a:t>
            </a:r>
            <a:r>
              <a:rPr kumimoji="0" lang="en-US" altLang="en-US" sz="1800" b="0" i="0" u="none" strike="noStrike" cap="none" normalizeH="0" baseline="0" dirty="0" err="1" smtClean="0">
                <a:ln>
                  <a:noFill/>
                </a:ln>
                <a:solidFill>
                  <a:schemeClr val="tx1"/>
                </a:solidFill>
                <a:effectLst/>
                <a:latin typeface="Arial" panose="020B0604020202020204" pitchFamily="34" charset="0"/>
              </a:rPr>
              <a:t>int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i,String</a:t>
            </a:r>
            <a:r>
              <a:rPr kumimoji="0" lang="en-US" altLang="en-US" sz="1800" b="0" i="0" u="none" strike="noStrike" cap="none" normalizeH="0" baseline="0" dirty="0" smtClean="0">
                <a:ln>
                  <a:noFill/>
                </a:ln>
                <a:solidFill>
                  <a:schemeClr val="tx1"/>
                </a:solidFill>
                <a:effectLst/>
                <a:latin typeface="Arial" panose="020B0604020202020204" pitchFamily="34" charset="0"/>
              </a:rPr>
              <a:t> 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id = </a:t>
            </a:r>
            <a:r>
              <a:rPr kumimoji="0" lang="en-US" altLang="en-US" sz="1800" b="0" i="0" u="none" strike="noStrike" cap="none" normalizeH="0" baseline="0" dirty="0" err="1" smtClean="0">
                <a:ln>
                  <a:noFill/>
                </a:ln>
                <a:solidFill>
                  <a:schemeClr val="tx1"/>
                </a:solidFill>
                <a:effectLst/>
                <a:latin typeface="Arial" panose="020B0604020202020204" pitchFamily="34" charset="0"/>
              </a:rPr>
              <a:t>i</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name = 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Student5(</a:t>
            </a:r>
            <a:r>
              <a:rPr kumimoji="0" lang="en-US" altLang="en-US" sz="1800" b="0" i="0" u="none" strike="noStrike" cap="none" normalizeH="0" baseline="0" dirty="0" err="1" smtClean="0">
                <a:ln>
                  <a:noFill/>
                </a:ln>
                <a:solidFill>
                  <a:schemeClr val="tx1"/>
                </a:solidFill>
                <a:effectLst/>
                <a:latin typeface="Arial" panose="020B0604020202020204" pitchFamily="34" charset="0"/>
              </a:rPr>
              <a:t>int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i,String</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n,int</a:t>
            </a:r>
            <a:r>
              <a:rPr kumimoji="0" lang="en-US" altLang="en-US" sz="1800" b="0" i="0" u="none" strike="noStrike" cap="none" normalizeH="0" baseline="0" dirty="0" smtClean="0">
                <a:ln>
                  <a:noFill/>
                </a:ln>
                <a:solidFill>
                  <a:schemeClr val="tx1"/>
                </a:solidFill>
                <a:effectLst/>
                <a:latin typeface="Arial" panose="020B0604020202020204" pitchFamily="34" charset="0"/>
              </a:rPr>
              <a:t> 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id = </a:t>
            </a:r>
            <a:r>
              <a:rPr kumimoji="0" lang="en-US" altLang="en-US" sz="1800" b="0" i="0" u="none" strike="noStrike" cap="none" normalizeH="0" baseline="0" dirty="0" err="1" smtClean="0">
                <a:ln>
                  <a:noFill/>
                </a:ln>
                <a:solidFill>
                  <a:schemeClr val="tx1"/>
                </a:solidFill>
                <a:effectLst/>
                <a:latin typeface="Arial" panose="020B0604020202020204" pitchFamily="34" charset="0"/>
              </a:rPr>
              <a:t>i</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name = 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age=a;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void display(){</a:t>
            </a:r>
            <a:r>
              <a:rPr kumimoji="0" lang="en-US" altLang="en-US" sz="1800" b="0" i="0" u="none" strike="noStrike" cap="none" normalizeH="0" baseline="0" dirty="0" err="1" smtClean="0">
                <a:ln>
                  <a:noFill/>
                </a:ln>
                <a:solidFill>
                  <a:schemeClr val="tx1"/>
                </a:solidFill>
                <a:effectLst/>
                <a:latin typeface="Arial" panose="020B0604020202020204" pitchFamily="34" charset="0"/>
              </a:rPr>
              <a:t>System.out.println</a:t>
            </a:r>
            <a:r>
              <a:rPr kumimoji="0" lang="en-US" altLang="en-US" sz="1800" b="0" i="0" u="none" strike="noStrike" cap="none" normalizeH="0" baseline="0" dirty="0" smtClean="0">
                <a:ln>
                  <a:noFill/>
                </a:ln>
                <a:solidFill>
                  <a:schemeClr val="tx1"/>
                </a:solidFill>
                <a:effectLst/>
                <a:latin typeface="Arial" panose="020B0604020202020204" pitchFamily="34" charset="0"/>
              </a:rPr>
              <a:t>(id+" "+name+" "+age);}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public static void main(String </a:t>
            </a:r>
            <a:r>
              <a:rPr kumimoji="0" lang="en-US" altLang="en-US" sz="1800" b="0" i="0" u="none" strike="noStrike" cap="none" normalizeH="0" baseline="0" dirty="0" err="1" smtClean="0">
                <a:ln>
                  <a:noFill/>
                </a:ln>
                <a:solidFill>
                  <a:schemeClr val="tx1"/>
                </a:solidFill>
                <a:effectLst/>
                <a:latin typeface="Arial" panose="020B0604020202020204" pitchFamily="34" charset="0"/>
              </a:rPr>
              <a:t>args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Student5 s1 = new Student5(111,"Karan");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Student5 s2 = new Student5(222,"Aryan",25);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s1.display();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s2.display();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72701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Copy Constructor</a:t>
            </a:r>
            <a:br>
              <a:rPr lang="en-US" b="1" dirty="0"/>
            </a:br>
            <a:endParaRPr lang="en-US" dirty="0"/>
          </a:p>
        </p:txBody>
      </p:sp>
      <p:sp>
        <p:nvSpPr>
          <p:cNvPr id="3" name="Content Placeholder 2"/>
          <p:cNvSpPr>
            <a:spLocks noGrp="1"/>
          </p:cNvSpPr>
          <p:nvPr>
            <p:ph idx="1"/>
          </p:nvPr>
        </p:nvSpPr>
        <p:spPr/>
        <p:txBody>
          <a:bodyPr>
            <a:normAutofit/>
          </a:bodyPr>
          <a:lstStyle/>
          <a:p>
            <a:r>
              <a:rPr lang="en-US" dirty="0"/>
              <a:t>To create a copy constructor, we can first declare a constructor that takes an object of the same type as a parameter</a:t>
            </a:r>
            <a:r>
              <a:rPr lang="en-US" dirty="0" smtClean="0"/>
              <a:t>:</a:t>
            </a:r>
          </a:p>
          <a:p>
            <a:pPr marL="45720" indent="0">
              <a:buNone/>
            </a:pPr>
            <a:r>
              <a:rPr lang="en-SG" dirty="0" smtClean="0">
                <a:solidFill>
                  <a:srgbClr val="0070C0"/>
                </a:solidFill>
              </a:rPr>
              <a:t>  </a:t>
            </a:r>
            <a:r>
              <a:rPr lang="en-US" dirty="0">
                <a:solidFill>
                  <a:srgbClr val="0070C0"/>
                </a:solidFill>
              </a:rPr>
              <a:t>public class Employee {</a:t>
            </a:r>
          </a:p>
          <a:p>
            <a:pPr marL="45720" indent="0">
              <a:buNone/>
            </a:pPr>
            <a:r>
              <a:rPr lang="en-US" dirty="0">
                <a:solidFill>
                  <a:srgbClr val="0070C0"/>
                </a:solidFill>
              </a:rPr>
              <a:t>    private </a:t>
            </a:r>
            <a:r>
              <a:rPr lang="en-US" dirty="0" err="1">
                <a:solidFill>
                  <a:srgbClr val="0070C0"/>
                </a:solidFill>
              </a:rPr>
              <a:t>int</a:t>
            </a:r>
            <a:r>
              <a:rPr lang="en-US" dirty="0">
                <a:solidFill>
                  <a:srgbClr val="0070C0"/>
                </a:solidFill>
              </a:rPr>
              <a:t> id;</a:t>
            </a:r>
          </a:p>
          <a:p>
            <a:pPr marL="45720" indent="0">
              <a:buNone/>
            </a:pPr>
            <a:r>
              <a:rPr lang="en-US" dirty="0">
                <a:solidFill>
                  <a:srgbClr val="0070C0"/>
                </a:solidFill>
              </a:rPr>
              <a:t>    private String name;</a:t>
            </a:r>
          </a:p>
          <a:p>
            <a:pPr marL="45720" indent="0">
              <a:buNone/>
            </a:pPr>
            <a:r>
              <a:rPr lang="en-US" dirty="0">
                <a:solidFill>
                  <a:srgbClr val="0070C0"/>
                </a:solidFill>
              </a:rPr>
              <a:t>   </a:t>
            </a:r>
          </a:p>
          <a:p>
            <a:pPr marL="45720" indent="0">
              <a:buNone/>
            </a:pPr>
            <a:r>
              <a:rPr lang="en-US" dirty="0">
                <a:solidFill>
                  <a:srgbClr val="0070C0"/>
                </a:solidFill>
              </a:rPr>
              <a:t>    public Employee(Employee employee) {</a:t>
            </a:r>
          </a:p>
          <a:p>
            <a:pPr marL="45720" indent="0">
              <a:buNone/>
            </a:pPr>
            <a:r>
              <a:rPr lang="en-US" dirty="0">
                <a:solidFill>
                  <a:srgbClr val="0070C0"/>
                </a:solidFill>
              </a:rPr>
              <a:t>    }</a:t>
            </a:r>
          </a:p>
          <a:p>
            <a:pPr marL="45720" indent="0">
              <a:buNone/>
            </a:pPr>
            <a:r>
              <a:rPr lang="en-US" dirty="0" smtClean="0">
                <a:solidFill>
                  <a:srgbClr val="0070C0"/>
                </a:solidFill>
              </a:rPr>
              <a:t>}</a:t>
            </a:r>
          </a:p>
          <a:p>
            <a:pPr marL="45720" indent="0">
              <a:buNone/>
            </a:pPr>
            <a:endParaRPr lang="en-SG" dirty="0">
              <a:solidFill>
                <a:srgbClr val="0070C0"/>
              </a:solidFill>
            </a:endParaRPr>
          </a:p>
          <a:p>
            <a:pPr marL="45720" indent="0">
              <a:buNone/>
            </a:pPr>
            <a:endParaRPr lang="en-US" dirty="0">
              <a:solidFill>
                <a:srgbClr val="0070C0"/>
              </a:solidFill>
            </a:endParaRPr>
          </a:p>
        </p:txBody>
      </p:sp>
    </p:spTree>
    <p:extLst>
      <p:ext uri="{BB962C8B-B14F-4D97-AF65-F5344CB8AC3E}">
        <p14:creationId xmlns:p14="http://schemas.microsoft.com/office/powerpoint/2010/main" val="2084655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57400"/>
            <a:ext cx="10177671" cy="6153150"/>
          </a:xfrm>
        </p:spPr>
        <p:txBody>
          <a:bodyPr>
            <a:noAutofit/>
          </a:bodyPr>
          <a:lstStyle/>
          <a:p>
            <a:r>
              <a:rPr lang="en-US" sz="1400" dirty="0"/>
              <a:t>Then, we copy each field of the input object into the new instance</a:t>
            </a:r>
            <a:r>
              <a:rPr lang="en-US" sz="1400" dirty="0" smtClean="0"/>
              <a:t>:</a:t>
            </a:r>
          </a:p>
          <a:p>
            <a:pPr marL="45720" indent="0">
              <a:buNone/>
            </a:pPr>
            <a:r>
              <a:rPr lang="en-SG" sz="1400" dirty="0" smtClean="0"/>
              <a:t> </a:t>
            </a:r>
            <a:r>
              <a:rPr lang="en-US" sz="1400" dirty="0"/>
              <a:t>public class Employee {</a:t>
            </a:r>
          </a:p>
          <a:p>
            <a:pPr marL="45720" indent="0">
              <a:buNone/>
            </a:pPr>
            <a:r>
              <a:rPr lang="en-US" sz="1400" dirty="0"/>
              <a:t>    private </a:t>
            </a:r>
            <a:r>
              <a:rPr lang="en-US" sz="1400" dirty="0" err="1"/>
              <a:t>int</a:t>
            </a:r>
            <a:r>
              <a:rPr lang="en-US" sz="1400" dirty="0"/>
              <a:t> id;</a:t>
            </a:r>
          </a:p>
          <a:p>
            <a:pPr marL="45720" indent="0">
              <a:buNone/>
            </a:pPr>
            <a:r>
              <a:rPr lang="en-US" sz="1400" dirty="0"/>
              <a:t>    private String name;</a:t>
            </a:r>
          </a:p>
          <a:p>
            <a:pPr marL="45720" indent="0">
              <a:buNone/>
            </a:pPr>
            <a:r>
              <a:rPr lang="en-US" sz="1400" dirty="0"/>
              <a:t>     </a:t>
            </a:r>
          </a:p>
          <a:p>
            <a:pPr marL="45720" indent="0">
              <a:buNone/>
            </a:pPr>
            <a:r>
              <a:rPr lang="en-US" sz="1400" dirty="0"/>
              <a:t>    public Employee(Employee employee) {</a:t>
            </a:r>
          </a:p>
          <a:p>
            <a:pPr marL="45720" indent="0">
              <a:buNone/>
            </a:pPr>
            <a:r>
              <a:rPr lang="en-US" sz="1400" dirty="0"/>
              <a:t>        this.id = employee.id;</a:t>
            </a:r>
          </a:p>
          <a:p>
            <a:pPr marL="45720" indent="0">
              <a:buNone/>
            </a:pPr>
            <a:r>
              <a:rPr lang="en-US" sz="1400" dirty="0"/>
              <a:t>        this.name = employee.name;</a:t>
            </a:r>
          </a:p>
          <a:p>
            <a:pPr marL="45720" indent="0">
              <a:buNone/>
            </a:pPr>
            <a:r>
              <a:rPr lang="en-US" sz="1400" dirty="0"/>
              <a:t>    }</a:t>
            </a:r>
          </a:p>
          <a:p>
            <a:pPr marL="45720" indent="0">
              <a:buNone/>
            </a:pPr>
            <a:r>
              <a:rPr lang="en-US" sz="1400" dirty="0" smtClean="0"/>
              <a:t>}</a:t>
            </a:r>
          </a:p>
          <a:p>
            <a:pPr marL="45720" indent="0">
              <a:buNone/>
            </a:pPr>
            <a:endParaRPr lang="en-SG" sz="1400" dirty="0"/>
          </a:p>
          <a:p>
            <a:pPr marL="45720" indent="0">
              <a:buNone/>
            </a:pPr>
            <a:r>
              <a:rPr lang="en-US" sz="1400" dirty="0" smtClean="0"/>
              <a:t>}</a:t>
            </a:r>
            <a:endParaRPr lang="en-US" sz="1400" dirty="0"/>
          </a:p>
        </p:txBody>
      </p:sp>
    </p:spTree>
    <p:extLst>
      <p:ext uri="{BB962C8B-B14F-4D97-AF65-F5344CB8AC3E}">
        <p14:creationId xmlns:p14="http://schemas.microsoft.com/office/powerpoint/2010/main" val="25472653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TotalTime>
  <Words>398</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Constructors </vt:lpstr>
      <vt:lpstr>What is Constructors : </vt:lpstr>
      <vt:lpstr>Example of default constructor : </vt:lpstr>
      <vt:lpstr>Example of default constructor :</vt:lpstr>
      <vt:lpstr>Java Parameterized Constructor </vt:lpstr>
      <vt:lpstr>Difference between constructor and method in Java</vt:lpstr>
      <vt:lpstr>Constructor Overloading in Java </vt:lpstr>
      <vt:lpstr>Java Copy Constructor </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Constructors</dc:title>
  <dc:creator>Hridoy</dc:creator>
  <cp:lastModifiedBy>Hridoy</cp:lastModifiedBy>
  <cp:revision>10</cp:revision>
  <dcterms:created xsi:type="dcterms:W3CDTF">2019-10-28T06:37:10Z</dcterms:created>
  <dcterms:modified xsi:type="dcterms:W3CDTF">2020-01-23T16:49:47Z</dcterms:modified>
</cp:coreProperties>
</file>