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63" r:id="rId4"/>
    <p:sldId id="262" r:id="rId5"/>
    <p:sldId id="258" r:id="rId6"/>
    <p:sldId id="259" r:id="rId7"/>
    <p:sldId id="260" r:id="rId8"/>
    <p:sldId id="261" r:id="rId9"/>
    <p:sldId id="266" r:id="rId10"/>
    <p:sldId id="268" r:id="rId11"/>
    <p:sldId id="267" r:id="rId12"/>
    <p:sldId id="269" r:id="rId13"/>
    <p:sldId id="270" r:id="rId14"/>
    <p:sldId id="271" r:id="rId15"/>
    <p:sldId id="272" r:id="rId16"/>
    <p:sldId id="273" r:id="rId17"/>
    <p:sldId id="27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5367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4376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73837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680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080590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36958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36422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46864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860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0095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122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3925528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318397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0623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856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678352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3084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334D819-9F07-4261-B09B-9E467E5D9002}" type="datetimeFigureOut">
              <a:rPr lang="en-US" smtClean="0"/>
              <a:pPr/>
              <a:t>7/13/2020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6601970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Encapsulation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451" y="4090038"/>
            <a:ext cx="4805549" cy="2806676"/>
          </a:xfrm>
          <a:prstGeom prst="rect">
            <a:avLst/>
          </a:prstGeom>
        </p:spPr>
      </p:pic>
    </p:spTree>
    <p:extLst>
      <p:ext uri="{BB962C8B-B14F-4D97-AF65-F5344CB8AC3E}">
        <p14:creationId xmlns:p14="http://schemas.microsoft.com/office/powerpoint/2010/main" val="186157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t>
            </a:r>
            <a:r>
              <a:rPr lang="en-US" b="1" dirty="0" smtClean="0"/>
              <a:t>Package ?</a:t>
            </a:r>
            <a:r>
              <a:rPr lang="en-US" b="1" dirty="0"/>
              <a:t/>
            </a:r>
            <a:br>
              <a:rPr lang="en-US" b="1" dirty="0"/>
            </a:br>
            <a:endParaRPr lang="en-US" dirty="0"/>
          </a:p>
        </p:txBody>
      </p:sp>
      <p:sp>
        <p:nvSpPr>
          <p:cNvPr id="3" name="Content Placeholder 2"/>
          <p:cNvSpPr>
            <a:spLocks noGrp="1"/>
          </p:cNvSpPr>
          <p:nvPr>
            <p:ph sz="quarter" idx="13"/>
          </p:nvPr>
        </p:nvSpPr>
        <p:spPr/>
        <p:txBody>
          <a:bodyPr>
            <a:normAutofit fontScale="92500"/>
          </a:bodyPr>
          <a:lstStyle/>
          <a:p>
            <a:r>
              <a:rPr lang="en-US" sz="6000" dirty="0">
                <a:solidFill>
                  <a:srgbClr val="00B050"/>
                </a:solidFill>
              </a:rPr>
              <a:t>A </a:t>
            </a:r>
            <a:r>
              <a:rPr lang="en-US" sz="6000" b="1" dirty="0">
                <a:solidFill>
                  <a:srgbClr val="00B050"/>
                </a:solidFill>
              </a:rPr>
              <a:t>java package</a:t>
            </a:r>
            <a:r>
              <a:rPr lang="en-US" sz="6000" dirty="0">
                <a:solidFill>
                  <a:srgbClr val="00B050"/>
                </a:solidFill>
              </a:rPr>
              <a:t> is a group of similar types of classes, interfaces and sub-packages. </a:t>
            </a:r>
          </a:p>
        </p:txBody>
      </p:sp>
    </p:spTree>
    <p:extLst>
      <p:ext uri="{BB962C8B-B14F-4D97-AF65-F5344CB8AC3E}">
        <p14:creationId xmlns:p14="http://schemas.microsoft.com/office/powerpoint/2010/main" val="12172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in </a:t>
            </a:r>
            <a:r>
              <a:rPr lang="en-US" b="1" dirty="0"/>
              <a:t>Package</a:t>
            </a:r>
            <a:br>
              <a:rPr lang="en-US" b="1" dirty="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254" y="1960180"/>
            <a:ext cx="5842357"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537" y="2229610"/>
            <a:ext cx="5041462" cy="3055239"/>
          </a:xfrm>
          <a:prstGeom prst="rect">
            <a:avLst/>
          </a:prstGeom>
        </p:spPr>
      </p:pic>
    </p:spTree>
    <p:extLst>
      <p:ext uri="{BB962C8B-B14F-4D97-AF65-F5344CB8AC3E}">
        <p14:creationId xmlns:p14="http://schemas.microsoft.com/office/powerpoint/2010/main" val="48229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package from another package?</a:t>
            </a:r>
          </a:p>
        </p:txBody>
      </p:sp>
      <p:sp>
        <p:nvSpPr>
          <p:cNvPr id="3" name="Content Placeholder 2"/>
          <p:cNvSpPr>
            <a:spLocks noGrp="1"/>
          </p:cNvSpPr>
          <p:nvPr>
            <p:ph sz="quarter" idx="13"/>
          </p:nvPr>
        </p:nvSpPr>
        <p:spPr/>
        <p:txBody>
          <a:bodyPr/>
          <a:lstStyle/>
          <a:p>
            <a:endParaRPr lang="en-US" dirty="0"/>
          </a:p>
          <a:p>
            <a:r>
              <a:rPr lang="en-US" dirty="0"/>
              <a:t>    import package.*;</a:t>
            </a:r>
          </a:p>
          <a:p>
            <a:r>
              <a:rPr lang="en-US" dirty="0"/>
              <a:t>    import </a:t>
            </a:r>
            <a:r>
              <a:rPr lang="en-US" dirty="0" err="1"/>
              <a:t>package.classname</a:t>
            </a:r>
            <a:r>
              <a:rPr lang="en-US" dirty="0"/>
              <a:t>;</a:t>
            </a:r>
          </a:p>
          <a:p>
            <a:r>
              <a:rPr lang="en-US" dirty="0"/>
              <a:t>    fully qualified name.</a:t>
            </a:r>
          </a:p>
          <a:p>
            <a:endParaRPr lang="en-US" dirty="0"/>
          </a:p>
        </p:txBody>
      </p:sp>
    </p:spTree>
    <p:extLst>
      <p:ext uri="{BB962C8B-B14F-4D97-AF65-F5344CB8AC3E}">
        <p14:creationId xmlns:p14="http://schemas.microsoft.com/office/powerpoint/2010/main" val="147379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rgbClr val="00B050"/>
                </a:solidFill>
              </a:rPr>
              <a:t>Access Modifiers in Java</a:t>
            </a:r>
            <a:r>
              <a:rPr lang="en-US" b="1" dirty="0"/>
              <a:t/>
            </a:r>
            <a:br>
              <a:rPr lang="en-US" b="1" dirty="0"/>
            </a:br>
            <a:endParaRPr lang="en-US" dirty="0"/>
          </a:p>
        </p:txBody>
      </p:sp>
    </p:spTree>
    <p:extLst>
      <p:ext uri="{BB962C8B-B14F-4D97-AF65-F5344CB8AC3E}">
        <p14:creationId xmlns:p14="http://schemas.microsoft.com/office/powerpoint/2010/main" val="4290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access modifiers in java</a:t>
            </a:r>
            <a:endParaRPr lang="en-US" dirty="0"/>
          </a:p>
        </p:txBody>
      </p:sp>
      <p:sp>
        <p:nvSpPr>
          <p:cNvPr id="3" name="Content Placeholder 2"/>
          <p:cNvSpPr>
            <a:spLocks noGrp="1"/>
          </p:cNvSpPr>
          <p:nvPr>
            <p:ph sz="quarter" idx="13"/>
          </p:nvPr>
        </p:nvSpPr>
        <p:spPr/>
        <p:txBody>
          <a:bodyPr>
            <a:normAutofit fontScale="92500"/>
          </a:bodyPr>
          <a:lstStyle/>
          <a:p>
            <a:r>
              <a:rPr lang="en-US" sz="5400" dirty="0">
                <a:solidFill>
                  <a:srgbClr val="FFFF00"/>
                </a:solidFill>
              </a:rPr>
              <a:t>There are two types of modifiers in Java: </a:t>
            </a:r>
            <a:r>
              <a:rPr lang="en-US" sz="5400" b="1" dirty="0">
                <a:solidFill>
                  <a:srgbClr val="FFFF00"/>
                </a:solidFill>
              </a:rPr>
              <a:t>access modifiers</a:t>
            </a:r>
            <a:r>
              <a:rPr lang="en-US" sz="5400" dirty="0">
                <a:solidFill>
                  <a:srgbClr val="FFFF00"/>
                </a:solidFill>
              </a:rPr>
              <a:t> and </a:t>
            </a:r>
            <a:r>
              <a:rPr lang="en-US" sz="5400" b="1" dirty="0">
                <a:solidFill>
                  <a:srgbClr val="FFFF00"/>
                </a:solidFill>
              </a:rPr>
              <a:t>non-access modifiers</a:t>
            </a:r>
            <a:r>
              <a:rPr lang="en-US" sz="5400" dirty="0">
                <a:solidFill>
                  <a:srgbClr val="FFFF00"/>
                </a:solidFill>
              </a:rPr>
              <a:t>.</a:t>
            </a:r>
          </a:p>
        </p:txBody>
      </p:sp>
    </p:spTree>
    <p:extLst>
      <p:ext uri="{BB962C8B-B14F-4D97-AF65-F5344CB8AC3E}">
        <p14:creationId xmlns:p14="http://schemas.microsoft.com/office/powerpoint/2010/main" val="289149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9246" y="2081048"/>
            <a:ext cx="9654931" cy="3584027"/>
          </a:xfrm>
        </p:spPr>
      </p:pic>
    </p:spTree>
    <p:extLst>
      <p:ext uri="{BB962C8B-B14F-4D97-AF65-F5344CB8AC3E}">
        <p14:creationId xmlns:p14="http://schemas.microsoft.com/office/powerpoint/2010/main" val="10908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900" b="1" dirty="0">
                <a:solidFill>
                  <a:srgbClr val="00B050"/>
                </a:solidFill>
              </a:rPr>
              <a:t>Access Modifiers in Java</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12276" y="1637128"/>
            <a:ext cx="6717350" cy="4768490"/>
          </a:xfrm>
        </p:spPr>
      </p:pic>
    </p:spTree>
    <p:extLst>
      <p:ext uri="{BB962C8B-B14F-4D97-AF65-F5344CB8AC3E}">
        <p14:creationId xmlns:p14="http://schemas.microsoft.com/office/powerpoint/2010/main" val="35080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Access modifiers &amp; non-access modifiers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62275" y="2836069"/>
            <a:ext cx="6267450" cy="2486025"/>
          </a:xfrm>
        </p:spPr>
      </p:pic>
    </p:spTree>
    <p:extLst>
      <p:ext uri="{BB962C8B-B14F-4D97-AF65-F5344CB8AC3E}">
        <p14:creationId xmlns:p14="http://schemas.microsoft.com/office/powerpoint/2010/main" val="118881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marL="0" indent="0" algn="ctr">
              <a:buNone/>
            </a:pPr>
            <a:r>
              <a:rPr lang="en-SG" sz="6000" dirty="0">
                <a:solidFill>
                  <a:srgbClr val="92D050"/>
                </a:solidFill>
              </a:rPr>
              <a:t>Thank You</a:t>
            </a:r>
          </a:p>
          <a:p>
            <a:pPr marL="0" indent="0" algn="ctr">
              <a:buNone/>
            </a:pPr>
            <a:r>
              <a:rPr lang="en-SG" sz="6000" dirty="0">
                <a:solidFill>
                  <a:srgbClr val="92D050"/>
                </a:solidFill>
              </a:rPr>
              <a:t>For watching</a:t>
            </a:r>
          </a:p>
          <a:p>
            <a:pPr marL="0" indent="0" algn="ctr">
              <a:buNone/>
            </a:pPr>
            <a:r>
              <a:rPr lang="en-SG" sz="6000" dirty="0">
                <a:solidFill>
                  <a:srgbClr val="92D050"/>
                </a:solidFill>
              </a:rPr>
              <a:t>My lecture</a:t>
            </a:r>
            <a:endParaRPr lang="en-US" sz="6000" dirty="0">
              <a:solidFill>
                <a:srgbClr val="92D050"/>
              </a:solidFill>
            </a:endParaRPr>
          </a:p>
          <a:p>
            <a:pPr marL="0" indent="0">
              <a:buNone/>
            </a:pPr>
            <a:endParaRPr lang="en-US" sz="6000" dirty="0"/>
          </a:p>
        </p:txBody>
      </p:sp>
    </p:spTree>
    <p:extLst>
      <p:ext uri="{BB962C8B-B14F-4D97-AF65-F5344CB8AC3E}">
        <p14:creationId xmlns:p14="http://schemas.microsoft.com/office/powerpoint/2010/main" val="23863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encapsulation :</a:t>
            </a:r>
            <a:endParaRPr lang="en-US" dirty="0"/>
          </a:p>
        </p:txBody>
      </p:sp>
      <p:sp>
        <p:nvSpPr>
          <p:cNvPr id="3" name="Content Placeholder 2"/>
          <p:cNvSpPr>
            <a:spLocks noGrp="1"/>
          </p:cNvSpPr>
          <p:nvPr>
            <p:ph sz="quarter" idx="13"/>
          </p:nvPr>
        </p:nvSpPr>
        <p:spPr/>
        <p:txBody>
          <a:bodyPr/>
          <a:lstStyle/>
          <a:p>
            <a:r>
              <a:rPr lang="en-US" sz="4400" b="1" dirty="0">
                <a:solidFill>
                  <a:srgbClr val="00B050"/>
                </a:solidFill>
              </a:rPr>
              <a:t>Encapsulation</a:t>
            </a:r>
            <a:r>
              <a:rPr lang="en-US" sz="4400" dirty="0">
                <a:solidFill>
                  <a:srgbClr val="00B050"/>
                </a:solidFill>
              </a:rPr>
              <a:t> is one of the four fundamental OOP concepts. The other three are inheritance, polymorphism, and abstraction</a:t>
            </a:r>
            <a:r>
              <a:rPr lang="en-US" dirty="0"/>
              <a:t>.</a:t>
            </a:r>
          </a:p>
        </p:txBody>
      </p:sp>
    </p:spTree>
    <p:extLst>
      <p:ext uri="{BB962C8B-B14F-4D97-AF65-F5344CB8AC3E}">
        <p14:creationId xmlns:p14="http://schemas.microsoft.com/office/powerpoint/2010/main" val="61504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48" y="382385"/>
            <a:ext cx="10568152" cy="1492132"/>
          </a:xfrm>
        </p:spPr>
        <p:txBody>
          <a:bodyPr>
            <a:normAutofit/>
          </a:bodyPr>
          <a:lstStyle/>
          <a:p>
            <a:r>
              <a:rPr lang="en-SG" dirty="0" smtClean="0"/>
              <a:t>   </a:t>
            </a:r>
            <a:r>
              <a:rPr lang="en-US" b="1" dirty="0"/>
              <a:t>Advantages of Encapsulation in Java</a:t>
            </a:r>
            <a:br>
              <a:rPr lang="en-US" b="1" dirty="0"/>
            </a:br>
            <a:r>
              <a:rPr lang="en-SG" dirty="0" smtClean="0"/>
              <a:t>  </a:t>
            </a:r>
            <a:endParaRPr lang="en-US" dirty="0"/>
          </a:p>
        </p:txBody>
      </p:sp>
      <p:sp>
        <p:nvSpPr>
          <p:cNvPr id="3" name="Content Placeholder 2"/>
          <p:cNvSpPr>
            <a:spLocks noGrp="1"/>
          </p:cNvSpPr>
          <p:nvPr>
            <p:ph sz="quarter" idx="13"/>
          </p:nvPr>
        </p:nvSpPr>
        <p:spPr/>
        <p:txBody>
          <a:bodyPr>
            <a:normAutofit fontScale="92500"/>
          </a:bodyPr>
          <a:lstStyle/>
          <a:p>
            <a:r>
              <a:rPr lang="en-US" b="1" dirty="0">
                <a:solidFill>
                  <a:srgbClr val="FFFF00"/>
                </a:solidFill>
              </a:rPr>
              <a:t>Getter and Setter Methods – </a:t>
            </a:r>
            <a:r>
              <a:rPr lang="en-US" dirty="0">
                <a:solidFill>
                  <a:srgbClr val="FFFF00"/>
                </a:solidFill>
              </a:rPr>
              <a:t>Private member can only be accessed within the same class. An outside class can not access the data members of that class. If you need to access these variables, you have to use public “getter” and “setter” methods</a:t>
            </a:r>
            <a:r>
              <a:rPr lang="en-US" dirty="0" smtClean="0">
                <a:solidFill>
                  <a:srgbClr val="FFFF00"/>
                </a:solidFill>
              </a:rPr>
              <a:t>.</a:t>
            </a:r>
          </a:p>
          <a:p>
            <a:r>
              <a:rPr lang="en-US" b="1" dirty="0">
                <a:solidFill>
                  <a:srgbClr val="FFFF00"/>
                </a:solidFill>
              </a:rPr>
              <a:t>Flexibility –</a:t>
            </a:r>
            <a:r>
              <a:rPr lang="en-US" dirty="0">
                <a:solidFill>
                  <a:srgbClr val="FFFF00"/>
                </a:solidFill>
              </a:rPr>
              <a:t> With this, we can make the data as read-only or write-only as we require it to be. It also improves the maintainability and flexibility of code</a:t>
            </a:r>
            <a:r>
              <a:rPr lang="en-US" dirty="0" smtClean="0">
                <a:solidFill>
                  <a:srgbClr val="FFFF00"/>
                </a:solidFill>
              </a:rPr>
              <a:t>.</a:t>
            </a:r>
          </a:p>
          <a:p>
            <a:r>
              <a:rPr lang="en-US" dirty="0">
                <a:solidFill>
                  <a:srgbClr val="FFFF00"/>
                </a:solidFill>
              </a:rPr>
              <a:t>Reusability – It allows the user to a programmer to use the existing code again and again in an effective </a:t>
            </a:r>
            <a:r>
              <a:rPr lang="en-US" dirty="0" smtClean="0">
                <a:solidFill>
                  <a:srgbClr val="FFFF00"/>
                </a:solidFill>
              </a:rPr>
              <a:t>way.</a:t>
            </a:r>
          </a:p>
          <a:p>
            <a:r>
              <a:rPr lang="en-US" dirty="0">
                <a:solidFill>
                  <a:srgbClr val="FFFF00"/>
                </a:solidFill>
              </a:rPr>
              <a:t>Testing of the code – Ease of testing becomes easy. So it is better for Unit testing</a:t>
            </a:r>
          </a:p>
        </p:txBody>
      </p:sp>
    </p:spTree>
    <p:extLst>
      <p:ext uri="{BB962C8B-B14F-4D97-AF65-F5344CB8AC3E}">
        <p14:creationId xmlns:p14="http://schemas.microsoft.com/office/powerpoint/2010/main" val="74391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Encapsulation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sz="3600" dirty="0">
                <a:solidFill>
                  <a:srgbClr val="00B0F0"/>
                </a:solidFill>
              </a:rPr>
              <a:t>The fields of a class can be made read-only or write-only</a:t>
            </a:r>
            <a:r>
              <a:rPr lang="en-US" sz="3600" dirty="0" smtClean="0">
                <a:solidFill>
                  <a:srgbClr val="00B0F0"/>
                </a:solidFill>
              </a:rPr>
              <a:t>.</a:t>
            </a:r>
          </a:p>
          <a:p>
            <a:r>
              <a:rPr lang="en-US" sz="3600" dirty="0">
                <a:solidFill>
                  <a:srgbClr val="00B0F0"/>
                </a:solidFill>
              </a:rPr>
              <a:t>A class can have total control over what is stored in its fields.</a:t>
            </a:r>
          </a:p>
        </p:txBody>
      </p:sp>
    </p:spTree>
    <p:extLst>
      <p:ext uri="{BB962C8B-B14F-4D97-AF65-F5344CB8AC3E}">
        <p14:creationId xmlns:p14="http://schemas.microsoft.com/office/powerpoint/2010/main" val="7953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3"/>
          </p:nvPr>
        </p:nvSpPr>
        <p:spPr>
          <a:xfrm>
            <a:off x="1251678" y="672663"/>
            <a:ext cx="10178322" cy="5206930"/>
          </a:xfrm>
        </p:spPr>
        <p:txBody>
          <a:bodyPr>
            <a:normAutofit fontScale="92500" lnSpcReduction="20000"/>
          </a:bodyPr>
          <a:lstStyle/>
          <a:p>
            <a:r>
              <a:rPr lang="en-US" sz="4400" dirty="0">
                <a:solidFill>
                  <a:srgbClr val="00B050"/>
                </a:solidFill>
              </a:rPr>
              <a:t>To achieve encapsulation in Java </a:t>
            </a:r>
            <a:r>
              <a:rPr lang="en-US" sz="4400" dirty="0" smtClean="0">
                <a:solidFill>
                  <a:srgbClr val="00B050"/>
                </a:solidFill>
              </a:rPr>
              <a:t>−</a:t>
            </a:r>
          </a:p>
          <a:p>
            <a:endParaRPr lang="en-SG" sz="4400" dirty="0">
              <a:solidFill>
                <a:srgbClr val="00B050"/>
              </a:solidFill>
            </a:endParaRPr>
          </a:p>
          <a:p>
            <a:pPr marL="457200" indent="-457200">
              <a:buFont typeface="+mj-lt"/>
              <a:buAutoNum type="arabicPeriod"/>
            </a:pPr>
            <a:r>
              <a:rPr lang="en-US" sz="4400" dirty="0">
                <a:solidFill>
                  <a:srgbClr val="00B050"/>
                </a:solidFill>
              </a:rPr>
              <a:t>Declare the variables of a class as private</a:t>
            </a:r>
            <a:r>
              <a:rPr lang="en-US" sz="4400" dirty="0" smtClean="0">
                <a:solidFill>
                  <a:srgbClr val="00B050"/>
                </a:solidFill>
              </a:rPr>
              <a:t>.</a:t>
            </a:r>
          </a:p>
          <a:p>
            <a:pPr marL="457200" indent="-457200">
              <a:buFont typeface="+mj-lt"/>
              <a:buAutoNum type="arabicPeriod"/>
            </a:pPr>
            <a:r>
              <a:rPr lang="en-US" sz="4400" dirty="0">
                <a:solidFill>
                  <a:srgbClr val="00B050"/>
                </a:solidFill>
              </a:rPr>
              <a:t>Provide public setter and getter methods to modify and view the variables values</a:t>
            </a:r>
            <a:r>
              <a:rPr lang="en-US" dirty="0"/>
              <a:t>.</a:t>
            </a:r>
          </a:p>
        </p:txBody>
      </p:sp>
    </p:spTree>
    <p:extLst>
      <p:ext uri="{BB962C8B-B14F-4D97-AF65-F5344CB8AC3E}">
        <p14:creationId xmlns:p14="http://schemas.microsoft.com/office/powerpoint/2010/main" val="189673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8909" y="1981200"/>
            <a:ext cx="4787131"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14" y="1574141"/>
            <a:ext cx="6013783" cy="22430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86" y="4571265"/>
            <a:ext cx="3641752" cy="2008069"/>
          </a:xfrm>
          <a:prstGeom prst="rect">
            <a:avLst/>
          </a:prstGeom>
        </p:spPr>
      </p:pic>
    </p:spTree>
    <p:extLst>
      <p:ext uri="{BB962C8B-B14F-4D97-AF65-F5344CB8AC3E}">
        <p14:creationId xmlns:p14="http://schemas.microsoft.com/office/powerpoint/2010/main" val="338122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by code :</a:t>
            </a:r>
            <a:endParaRPr lang="en-US" dirty="0"/>
          </a:p>
        </p:txBody>
      </p:sp>
      <p:sp>
        <p:nvSpPr>
          <p:cNvPr id="3" name="Content Placeholder 2"/>
          <p:cNvSpPr>
            <a:spLocks noGrp="1"/>
          </p:cNvSpPr>
          <p:nvPr>
            <p:ph sz="quarter" idx="13"/>
          </p:nvPr>
        </p:nvSpPr>
        <p:spPr>
          <a:xfrm>
            <a:off x="1093076" y="1303283"/>
            <a:ext cx="10336924" cy="4576309"/>
          </a:xfrm>
        </p:spPr>
        <p:txBody>
          <a:bodyPr>
            <a:normAutofit fontScale="25000" lnSpcReduction="20000"/>
          </a:bodyPr>
          <a:lstStyle/>
          <a:p>
            <a:r>
              <a:rPr lang="en-US" dirty="0" smtClean="0"/>
              <a:t> </a:t>
            </a:r>
            <a:r>
              <a:rPr lang="en-US" sz="7200" dirty="0" smtClean="0">
                <a:solidFill>
                  <a:srgbClr val="00B050"/>
                </a:solidFill>
              </a:rPr>
              <a:t>   </a:t>
            </a:r>
            <a:r>
              <a:rPr lang="en-US" sz="7200" dirty="0">
                <a:solidFill>
                  <a:srgbClr val="00B050"/>
                </a:solidFill>
              </a:rPr>
              <a:t>private String name</a:t>
            </a:r>
            <a:r>
              <a:rPr lang="en-US" sz="7200" dirty="0" smtClean="0">
                <a:solidFill>
                  <a:srgbClr val="00B050"/>
                </a:solidFill>
              </a:rPr>
              <a:t>;</a:t>
            </a:r>
          </a:p>
          <a:p>
            <a:pPr marL="0" indent="0">
              <a:buNone/>
            </a:pPr>
            <a:r>
              <a:rPr lang="en-US" sz="7200" dirty="0" smtClean="0">
                <a:solidFill>
                  <a:srgbClr val="00B050"/>
                </a:solidFill>
              </a:rPr>
              <a:t>   </a:t>
            </a:r>
            <a:r>
              <a:rPr lang="en-US" sz="7200" dirty="0">
                <a:solidFill>
                  <a:srgbClr val="00B050"/>
                </a:solidFill>
              </a:rPr>
              <a:t>private String </a:t>
            </a:r>
            <a:r>
              <a:rPr lang="en-US" sz="7200" dirty="0" err="1">
                <a:solidFill>
                  <a:srgbClr val="00B050"/>
                </a:solidFill>
              </a:rPr>
              <a:t>idNum</a:t>
            </a:r>
            <a:r>
              <a:rPr lang="en-US" sz="7200" dirty="0">
                <a:solidFill>
                  <a:srgbClr val="00B050"/>
                </a:solidFill>
              </a:rPr>
              <a:t>;</a:t>
            </a:r>
          </a:p>
          <a:p>
            <a:pPr marL="0" indent="0">
              <a:buNone/>
            </a:pPr>
            <a:r>
              <a:rPr lang="en-US" sz="7200" dirty="0">
                <a:solidFill>
                  <a:srgbClr val="00B050"/>
                </a:solidFill>
              </a:rPr>
              <a:t>   private </a:t>
            </a:r>
            <a:r>
              <a:rPr lang="en-US" sz="7200" dirty="0" err="1">
                <a:solidFill>
                  <a:srgbClr val="00B050"/>
                </a:solidFill>
              </a:rPr>
              <a:t>int</a:t>
            </a:r>
            <a:r>
              <a:rPr lang="en-US" sz="7200" dirty="0">
                <a:solidFill>
                  <a:srgbClr val="00B050"/>
                </a:solidFill>
              </a:rPr>
              <a:t> age;</a:t>
            </a:r>
          </a:p>
          <a:p>
            <a:pPr marL="0" indent="0">
              <a:buNone/>
            </a:pPr>
            <a:r>
              <a:rPr lang="en-US" sz="7200" dirty="0" smtClean="0">
                <a:solidFill>
                  <a:srgbClr val="00B050"/>
                </a:solidFill>
              </a:rPr>
              <a:t>   </a:t>
            </a:r>
            <a:r>
              <a:rPr lang="en-US" sz="7200" dirty="0">
                <a:solidFill>
                  <a:srgbClr val="00B050"/>
                </a:solidFill>
              </a:rPr>
              <a:t>public </a:t>
            </a:r>
            <a:r>
              <a:rPr lang="en-US" sz="7200" dirty="0" err="1">
                <a:solidFill>
                  <a:srgbClr val="00B050"/>
                </a:solidFill>
              </a:rPr>
              <a:t>int</a:t>
            </a:r>
            <a:r>
              <a:rPr lang="en-US" sz="7200" dirty="0">
                <a:solidFill>
                  <a:srgbClr val="00B050"/>
                </a:solidFill>
              </a:rPr>
              <a:t> </a:t>
            </a:r>
            <a:r>
              <a:rPr lang="en-US" sz="7200" dirty="0" err="1">
                <a:solidFill>
                  <a:srgbClr val="00B050"/>
                </a:solidFill>
              </a:rPr>
              <a:t>getAge</a:t>
            </a:r>
            <a:r>
              <a:rPr lang="en-US" sz="7200" dirty="0">
                <a:solidFill>
                  <a:srgbClr val="00B050"/>
                </a:solidFill>
              </a:rPr>
              <a:t>() {</a:t>
            </a:r>
          </a:p>
          <a:p>
            <a:pPr marL="0" indent="0">
              <a:buNone/>
            </a:pPr>
            <a:r>
              <a:rPr lang="en-US" sz="7200" dirty="0">
                <a:solidFill>
                  <a:srgbClr val="00B050"/>
                </a:solidFill>
              </a:rPr>
              <a:t>      return age;</a:t>
            </a:r>
          </a:p>
          <a:p>
            <a:pPr marL="0" indent="0">
              <a:buNone/>
            </a:pPr>
            <a:r>
              <a:rPr lang="en-US" sz="7200" dirty="0">
                <a:solidFill>
                  <a:srgbClr val="00B050"/>
                </a:solidFill>
              </a:rPr>
              <a:t>   }</a:t>
            </a:r>
          </a:p>
          <a:p>
            <a:pPr marL="0" indent="0">
              <a:buNone/>
            </a:pPr>
            <a:r>
              <a:rPr lang="en-US" sz="7200" dirty="0" smtClean="0">
                <a:solidFill>
                  <a:srgbClr val="00B050"/>
                </a:solidFill>
              </a:rPr>
              <a:t>   </a:t>
            </a:r>
            <a:r>
              <a:rPr lang="en-US" sz="7200" dirty="0">
                <a:solidFill>
                  <a:srgbClr val="00B050"/>
                </a:solidFill>
              </a:rPr>
              <a:t>public String </a:t>
            </a:r>
            <a:r>
              <a:rPr lang="en-US" sz="7200" dirty="0" err="1">
                <a:solidFill>
                  <a:srgbClr val="00B050"/>
                </a:solidFill>
              </a:rPr>
              <a:t>getName</a:t>
            </a:r>
            <a:r>
              <a:rPr lang="en-US" sz="7200" dirty="0">
                <a:solidFill>
                  <a:srgbClr val="00B050"/>
                </a:solidFill>
              </a:rPr>
              <a:t>() {</a:t>
            </a:r>
          </a:p>
          <a:p>
            <a:pPr marL="0" indent="0">
              <a:buNone/>
            </a:pPr>
            <a:r>
              <a:rPr lang="en-US" sz="7200" dirty="0">
                <a:solidFill>
                  <a:srgbClr val="00B050"/>
                </a:solidFill>
              </a:rPr>
              <a:t>      return name;</a:t>
            </a:r>
          </a:p>
          <a:p>
            <a:pPr marL="0" indent="0">
              <a:buNone/>
            </a:pPr>
            <a:r>
              <a:rPr lang="en-US" sz="7200" dirty="0">
                <a:solidFill>
                  <a:srgbClr val="00B050"/>
                </a:solidFill>
              </a:rPr>
              <a:t>   }</a:t>
            </a:r>
          </a:p>
          <a:p>
            <a:pPr marL="0" indent="0">
              <a:buNone/>
            </a:pPr>
            <a:r>
              <a:rPr lang="en-US" sz="7200" dirty="0" smtClean="0">
                <a:solidFill>
                  <a:srgbClr val="00B050"/>
                </a:solidFill>
              </a:rPr>
              <a:t>   </a:t>
            </a:r>
            <a:r>
              <a:rPr lang="en-US" sz="7200" dirty="0">
                <a:solidFill>
                  <a:srgbClr val="00B050"/>
                </a:solidFill>
              </a:rPr>
              <a:t>public String </a:t>
            </a:r>
            <a:r>
              <a:rPr lang="en-US" sz="7200" dirty="0" err="1">
                <a:solidFill>
                  <a:srgbClr val="00B050"/>
                </a:solidFill>
              </a:rPr>
              <a:t>getIdNum</a:t>
            </a:r>
            <a:r>
              <a:rPr lang="en-US" sz="7200" dirty="0">
                <a:solidFill>
                  <a:srgbClr val="00B050"/>
                </a:solidFill>
              </a:rPr>
              <a:t>() {</a:t>
            </a:r>
          </a:p>
          <a:p>
            <a:pPr marL="0" indent="0">
              <a:buNone/>
            </a:pPr>
            <a:r>
              <a:rPr lang="en-US" sz="7200" dirty="0">
                <a:solidFill>
                  <a:srgbClr val="00B050"/>
                </a:solidFill>
              </a:rPr>
              <a:t>      return </a:t>
            </a:r>
            <a:r>
              <a:rPr lang="en-US" sz="7200" dirty="0" err="1">
                <a:solidFill>
                  <a:srgbClr val="00B050"/>
                </a:solidFill>
              </a:rPr>
              <a:t>idNum</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setAge</a:t>
            </a:r>
            <a:r>
              <a:rPr lang="en-US" sz="7200" dirty="0">
                <a:solidFill>
                  <a:srgbClr val="00B050"/>
                </a:solidFill>
              </a:rPr>
              <a:t>( </a:t>
            </a:r>
            <a:r>
              <a:rPr lang="en-US" sz="7200" dirty="0" err="1">
                <a:solidFill>
                  <a:srgbClr val="00B050"/>
                </a:solidFill>
              </a:rPr>
              <a:t>int</a:t>
            </a:r>
            <a:r>
              <a:rPr lang="en-US" sz="7200" dirty="0">
                <a:solidFill>
                  <a:srgbClr val="00B050"/>
                </a:solidFill>
              </a:rPr>
              <a:t> </a:t>
            </a:r>
            <a:r>
              <a:rPr lang="en-US" sz="7200" dirty="0" err="1">
                <a:solidFill>
                  <a:srgbClr val="00B050"/>
                </a:solidFill>
              </a:rPr>
              <a:t>newAge</a:t>
            </a:r>
            <a:r>
              <a:rPr lang="en-US" sz="7200" dirty="0">
                <a:solidFill>
                  <a:srgbClr val="00B050"/>
                </a:solidFill>
              </a:rPr>
              <a:t>) {</a:t>
            </a:r>
          </a:p>
          <a:p>
            <a:pPr marL="0" indent="0">
              <a:buNone/>
            </a:pPr>
            <a:r>
              <a:rPr lang="en-US" sz="7200" dirty="0">
                <a:solidFill>
                  <a:srgbClr val="00B050"/>
                </a:solidFill>
              </a:rPr>
              <a:t>      age = </a:t>
            </a:r>
            <a:r>
              <a:rPr lang="en-US" sz="7200" dirty="0" err="1">
                <a:solidFill>
                  <a:srgbClr val="00B050"/>
                </a:solidFill>
              </a:rPr>
              <a:t>newAge</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setName</a:t>
            </a:r>
            <a:r>
              <a:rPr lang="en-US" sz="7200" dirty="0">
                <a:solidFill>
                  <a:srgbClr val="00B050"/>
                </a:solidFill>
              </a:rPr>
              <a:t>(String </a:t>
            </a:r>
            <a:r>
              <a:rPr lang="en-US" sz="7200" dirty="0" err="1">
                <a:solidFill>
                  <a:srgbClr val="00B050"/>
                </a:solidFill>
              </a:rPr>
              <a:t>newName</a:t>
            </a:r>
            <a:r>
              <a:rPr lang="en-US" sz="7200" dirty="0">
                <a:solidFill>
                  <a:srgbClr val="00B050"/>
                </a:solidFill>
              </a:rPr>
              <a:t>) {</a:t>
            </a:r>
          </a:p>
          <a:p>
            <a:pPr marL="0" indent="0">
              <a:buNone/>
            </a:pPr>
            <a:r>
              <a:rPr lang="en-US" sz="7200" dirty="0">
                <a:solidFill>
                  <a:srgbClr val="00B050"/>
                </a:solidFill>
              </a:rPr>
              <a:t>      name = </a:t>
            </a:r>
            <a:r>
              <a:rPr lang="en-US" sz="7200" dirty="0" err="1">
                <a:solidFill>
                  <a:srgbClr val="00B050"/>
                </a:solidFill>
              </a:rPr>
              <a:t>newName</a:t>
            </a:r>
            <a:r>
              <a:rPr lang="en-US" sz="7200" dirty="0">
                <a:solidFill>
                  <a:srgbClr val="00B050"/>
                </a:solidFill>
              </a:rPr>
              <a:t>;</a:t>
            </a:r>
          </a:p>
          <a:p>
            <a:pPr marL="0" indent="0">
              <a:buNone/>
            </a:pPr>
            <a:r>
              <a:rPr lang="en-US" sz="7200" dirty="0">
                <a:solidFill>
                  <a:srgbClr val="00B050"/>
                </a:solidFill>
              </a:rPr>
              <a:t>   }</a:t>
            </a:r>
          </a:p>
          <a:p>
            <a:endParaRPr lang="en-US" sz="7200" dirty="0">
              <a:solidFill>
                <a:srgbClr val="00B050"/>
              </a:solidFill>
            </a:endParaRPr>
          </a:p>
          <a:p>
            <a:pPr marL="0" indent="0">
              <a:buNone/>
            </a:pPr>
            <a:r>
              <a:rPr lang="en-US" sz="7200" dirty="0">
                <a:solidFill>
                  <a:srgbClr val="00B050"/>
                </a:solidFill>
              </a:rPr>
              <a:t>   public void </a:t>
            </a:r>
            <a:r>
              <a:rPr lang="en-US" sz="7200" dirty="0" err="1">
                <a:solidFill>
                  <a:srgbClr val="00B050"/>
                </a:solidFill>
              </a:rPr>
              <a:t>setIdNum</a:t>
            </a:r>
            <a:r>
              <a:rPr lang="en-US" sz="7200" dirty="0">
                <a:solidFill>
                  <a:srgbClr val="00B050"/>
                </a:solidFill>
              </a:rPr>
              <a:t>( String </a:t>
            </a:r>
            <a:r>
              <a:rPr lang="en-US" sz="7200" dirty="0" err="1">
                <a:solidFill>
                  <a:srgbClr val="00B050"/>
                </a:solidFill>
              </a:rPr>
              <a:t>newId</a:t>
            </a:r>
            <a:r>
              <a:rPr lang="en-US" sz="7200" dirty="0">
                <a:solidFill>
                  <a:srgbClr val="00B050"/>
                </a:solidFill>
              </a:rPr>
              <a:t>) {</a:t>
            </a:r>
          </a:p>
          <a:p>
            <a:pPr marL="0" indent="0">
              <a:buNone/>
            </a:pPr>
            <a:r>
              <a:rPr lang="en-US" sz="7200" dirty="0">
                <a:solidFill>
                  <a:srgbClr val="00B050"/>
                </a:solidFill>
              </a:rPr>
              <a:t>      </a:t>
            </a:r>
            <a:r>
              <a:rPr lang="en-US" sz="7200" dirty="0" err="1">
                <a:solidFill>
                  <a:srgbClr val="00B050"/>
                </a:solidFill>
              </a:rPr>
              <a:t>idNum</a:t>
            </a:r>
            <a:r>
              <a:rPr lang="en-US" sz="7200" dirty="0">
                <a:solidFill>
                  <a:srgbClr val="00B050"/>
                </a:solidFill>
              </a:rPr>
              <a:t> = </a:t>
            </a:r>
            <a:r>
              <a:rPr lang="en-US" sz="7200" dirty="0" err="1">
                <a:solidFill>
                  <a:srgbClr val="00B050"/>
                </a:solidFill>
              </a:rPr>
              <a:t>newId</a:t>
            </a:r>
            <a:r>
              <a:rPr lang="en-US" sz="7200" dirty="0">
                <a:solidFill>
                  <a:srgbClr val="00B050"/>
                </a:solidFill>
              </a:rPr>
              <a:t>;</a:t>
            </a:r>
          </a:p>
          <a:p>
            <a:pPr marL="0" indent="0">
              <a:buNone/>
            </a:pPr>
            <a:r>
              <a:rPr lang="en-US" sz="7200" dirty="0">
                <a:solidFill>
                  <a:srgbClr val="00B050"/>
                </a:solidFill>
              </a:rPr>
              <a:t>   }</a:t>
            </a:r>
          </a:p>
          <a:p>
            <a:pPr marL="0" indent="0">
              <a:buNone/>
            </a:pPr>
            <a:r>
              <a:rPr lang="en-US" sz="7200" dirty="0">
                <a:solidFill>
                  <a:srgbClr val="00B050"/>
                </a:solidFill>
              </a:rPr>
              <a:t>}</a:t>
            </a:r>
          </a:p>
        </p:txBody>
      </p:sp>
    </p:spTree>
    <p:extLst>
      <p:ext uri="{BB962C8B-B14F-4D97-AF65-F5344CB8AC3E}">
        <p14:creationId xmlns:p14="http://schemas.microsoft.com/office/powerpoint/2010/main" val="72181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77462" y="1"/>
            <a:ext cx="10452538" cy="5879592"/>
          </a:xfrm>
        </p:spPr>
        <p:txBody>
          <a:bodyPr>
            <a:normAutofit fontScale="70000" lnSpcReduction="20000"/>
          </a:bodyPr>
          <a:lstStyle/>
          <a:p>
            <a:r>
              <a:rPr lang="en-US" dirty="0"/>
              <a:t>The public </a:t>
            </a:r>
            <a:r>
              <a:rPr lang="en-US" dirty="0" err="1"/>
              <a:t>setXXX</a:t>
            </a:r>
            <a:r>
              <a:rPr lang="en-US" dirty="0"/>
              <a:t>() and </a:t>
            </a:r>
            <a:r>
              <a:rPr lang="en-US" dirty="0" err="1"/>
              <a:t>getXXX</a:t>
            </a:r>
            <a:r>
              <a:rPr lang="en-US" dirty="0"/>
              <a:t>() methods are the access points of the instance variables of the </a:t>
            </a:r>
            <a:r>
              <a:rPr lang="en-US" dirty="0" err="1"/>
              <a:t>EncapTest</a:t>
            </a:r>
            <a:r>
              <a:rPr lang="en-US" dirty="0"/>
              <a:t> class. Normally, these methods are referred as getters and setters. Therefore, any class that wants to access the variables should access them through these getters and setters</a:t>
            </a:r>
            <a:r>
              <a:rPr lang="en-US" dirty="0" smtClean="0"/>
              <a:t>.</a:t>
            </a:r>
          </a:p>
          <a:p>
            <a:endParaRPr lang="en-SG" dirty="0"/>
          </a:p>
          <a:p>
            <a:endParaRPr lang="en-SG" dirty="0" smtClean="0"/>
          </a:p>
          <a:p>
            <a:endParaRPr lang="en-SG" dirty="0"/>
          </a:p>
          <a:p>
            <a:pPr marL="0" indent="0">
              <a:buNone/>
            </a:pPr>
            <a:r>
              <a:rPr lang="en-SG" dirty="0">
                <a:solidFill>
                  <a:srgbClr val="00B050"/>
                </a:solidFill>
              </a:rPr>
              <a:t>public class </a:t>
            </a:r>
            <a:r>
              <a:rPr lang="en-SG" dirty="0" err="1">
                <a:solidFill>
                  <a:srgbClr val="00B050"/>
                </a:solidFill>
              </a:rPr>
              <a:t>RunEncap</a:t>
            </a:r>
            <a:r>
              <a:rPr lang="en-SG" dirty="0">
                <a:solidFill>
                  <a:srgbClr val="00B050"/>
                </a:solidFill>
              </a:rPr>
              <a:t> {</a:t>
            </a:r>
          </a:p>
          <a:p>
            <a:pPr marL="0" indent="0">
              <a:buNone/>
            </a:pPr>
            <a:endParaRPr lang="en-SG" dirty="0">
              <a:solidFill>
                <a:srgbClr val="00B050"/>
              </a:solidFill>
            </a:endParaRPr>
          </a:p>
          <a:p>
            <a:pPr marL="0" indent="0">
              <a:buNone/>
            </a:pPr>
            <a:r>
              <a:rPr lang="en-SG" dirty="0">
                <a:solidFill>
                  <a:srgbClr val="00B050"/>
                </a:solidFill>
              </a:rPr>
              <a:t>   public static void main(String </a:t>
            </a:r>
            <a:r>
              <a:rPr lang="en-SG" dirty="0" err="1">
                <a:solidFill>
                  <a:srgbClr val="00B050"/>
                </a:solidFill>
              </a:rPr>
              <a:t>args</a:t>
            </a:r>
            <a:r>
              <a:rPr lang="en-SG" dirty="0">
                <a:solidFill>
                  <a:srgbClr val="00B050"/>
                </a:solidFill>
              </a:rPr>
              <a:t>[]) {</a:t>
            </a:r>
          </a:p>
          <a:p>
            <a:pPr marL="0" indent="0">
              <a:buNone/>
            </a:pPr>
            <a:r>
              <a:rPr lang="en-SG" dirty="0">
                <a:solidFill>
                  <a:srgbClr val="00B050"/>
                </a:solidFill>
              </a:rPr>
              <a:t>      </a:t>
            </a:r>
            <a:r>
              <a:rPr lang="en-SG" dirty="0" err="1">
                <a:solidFill>
                  <a:srgbClr val="00B050"/>
                </a:solidFill>
              </a:rPr>
              <a:t>EncapTest</a:t>
            </a:r>
            <a:r>
              <a:rPr lang="en-SG" dirty="0">
                <a:solidFill>
                  <a:srgbClr val="00B050"/>
                </a:solidFill>
              </a:rPr>
              <a:t> </a:t>
            </a:r>
            <a:r>
              <a:rPr lang="en-SG" dirty="0" err="1">
                <a:solidFill>
                  <a:srgbClr val="00B050"/>
                </a:solidFill>
              </a:rPr>
              <a:t>encap</a:t>
            </a:r>
            <a:r>
              <a:rPr lang="en-SG" dirty="0">
                <a:solidFill>
                  <a:srgbClr val="00B050"/>
                </a:solidFill>
              </a:rPr>
              <a:t> = new </a:t>
            </a:r>
            <a:r>
              <a:rPr lang="en-SG" dirty="0" err="1">
                <a:solidFill>
                  <a:srgbClr val="00B050"/>
                </a:solidFill>
              </a:rPr>
              <a:t>EncapTest</a:t>
            </a:r>
            <a:r>
              <a:rPr lang="en-SG" dirty="0">
                <a:solidFill>
                  <a:srgbClr val="00B050"/>
                </a:solidFill>
              </a:rPr>
              <a:t>();</a:t>
            </a:r>
          </a:p>
          <a:p>
            <a:pPr marL="0" indent="0">
              <a:buNone/>
            </a:pPr>
            <a:r>
              <a:rPr lang="en-SG" dirty="0">
                <a:solidFill>
                  <a:srgbClr val="00B050"/>
                </a:solidFill>
              </a:rPr>
              <a:t>      </a:t>
            </a:r>
            <a:r>
              <a:rPr lang="en-SG" dirty="0" err="1">
                <a:solidFill>
                  <a:srgbClr val="00B050"/>
                </a:solidFill>
              </a:rPr>
              <a:t>encap.setName</a:t>
            </a:r>
            <a:r>
              <a:rPr lang="en-SG" dirty="0">
                <a:solidFill>
                  <a:srgbClr val="00B050"/>
                </a:solidFill>
              </a:rPr>
              <a:t>("James");</a:t>
            </a:r>
          </a:p>
          <a:p>
            <a:pPr marL="0" indent="0">
              <a:buNone/>
            </a:pPr>
            <a:r>
              <a:rPr lang="en-SG" dirty="0">
                <a:solidFill>
                  <a:srgbClr val="00B050"/>
                </a:solidFill>
              </a:rPr>
              <a:t>      </a:t>
            </a:r>
            <a:r>
              <a:rPr lang="en-SG" dirty="0" err="1">
                <a:solidFill>
                  <a:srgbClr val="00B050"/>
                </a:solidFill>
              </a:rPr>
              <a:t>encap.setAge</a:t>
            </a:r>
            <a:r>
              <a:rPr lang="en-SG" dirty="0">
                <a:solidFill>
                  <a:srgbClr val="00B050"/>
                </a:solidFill>
              </a:rPr>
              <a:t>(20);</a:t>
            </a:r>
          </a:p>
          <a:p>
            <a:pPr marL="0" indent="0">
              <a:buNone/>
            </a:pPr>
            <a:r>
              <a:rPr lang="en-SG" dirty="0">
                <a:solidFill>
                  <a:srgbClr val="00B050"/>
                </a:solidFill>
              </a:rPr>
              <a:t>      </a:t>
            </a:r>
            <a:r>
              <a:rPr lang="en-SG" dirty="0" err="1">
                <a:solidFill>
                  <a:srgbClr val="00B050"/>
                </a:solidFill>
              </a:rPr>
              <a:t>encap.setIdNum</a:t>
            </a:r>
            <a:r>
              <a:rPr lang="en-SG" dirty="0">
                <a:solidFill>
                  <a:srgbClr val="00B050"/>
                </a:solidFill>
              </a:rPr>
              <a:t>("12343ms");</a:t>
            </a:r>
          </a:p>
          <a:p>
            <a:pPr marL="0" indent="0">
              <a:buNone/>
            </a:pPr>
            <a:endParaRPr lang="en-SG" dirty="0">
              <a:solidFill>
                <a:srgbClr val="00B050"/>
              </a:solidFill>
            </a:endParaRPr>
          </a:p>
          <a:p>
            <a:pPr marL="0" indent="0">
              <a:buNone/>
            </a:pPr>
            <a:r>
              <a:rPr lang="en-SG" dirty="0">
                <a:solidFill>
                  <a:srgbClr val="00B050"/>
                </a:solidFill>
              </a:rPr>
              <a:t>      </a:t>
            </a:r>
            <a:r>
              <a:rPr lang="en-SG" dirty="0" err="1">
                <a:solidFill>
                  <a:srgbClr val="00B050"/>
                </a:solidFill>
              </a:rPr>
              <a:t>System.out.print</a:t>
            </a:r>
            <a:r>
              <a:rPr lang="en-SG" dirty="0">
                <a:solidFill>
                  <a:srgbClr val="00B050"/>
                </a:solidFill>
              </a:rPr>
              <a:t>("Name : " + </a:t>
            </a:r>
            <a:r>
              <a:rPr lang="en-SG" dirty="0" err="1">
                <a:solidFill>
                  <a:srgbClr val="00B050"/>
                </a:solidFill>
              </a:rPr>
              <a:t>encap.getName</a:t>
            </a:r>
            <a:r>
              <a:rPr lang="en-SG" dirty="0">
                <a:solidFill>
                  <a:srgbClr val="00B050"/>
                </a:solidFill>
              </a:rPr>
              <a:t>() + " Age : " + </a:t>
            </a:r>
            <a:r>
              <a:rPr lang="en-SG" dirty="0" err="1">
                <a:solidFill>
                  <a:srgbClr val="00B050"/>
                </a:solidFill>
              </a:rPr>
              <a:t>encap.getAge</a:t>
            </a:r>
            <a:r>
              <a:rPr lang="en-SG" dirty="0">
                <a:solidFill>
                  <a:srgbClr val="00B050"/>
                </a:solidFill>
              </a:rPr>
              <a:t>());</a:t>
            </a:r>
          </a:p>
          <a:p>
            <a:pPr marL="0" indent="0">
              <a:buNone/>
            </a:pPr>
            <a:r>
              <a:rPr lang="en-SG" dirty="0">
                <a:solidFill>
                  <a:srgbClr val="00B050"/>
                </a:solidFill>
              </a:rPr>
              <a:t>   }</a:t>
            </a:r>
          </a:p>
          <a:p>
            <a:pPr marL="0" indent="0">
              <a:buNone/>
            </a:pPr>
            <a:r>
              <a:rPr lang="en-SG" dirty="0">
                <a:solidFill>
                  <a:srgbClr val="00B050"/>
                </a:solidFill>
              </a:rPr>
              <a:t>}</a:t>
            </a:r>
            <a:endParaRPr lang="en-SG" dirty="0" smtClean="0">
              <a:solidFill>
                <a:srgbClr val="00B050"/>
              </a:solidFill>
            </a:endParaRPr>
          </a:p>
          <a:p>
            <a:pPr marL="0" indent="0">
              <a:buNone/>
            </a:pPr>
            <a:endParaRPr lang="en-US" dirty="0"/>
          </a:p>
        </p:txBody>
      </p:sp>
    </p:spTree>
    <p:extLst>
      <p:ext uri="{BB962C8B-B14F-4D97-AF65-F5344CB8AC3E}">
        <p14:creationId xmlns:p14="http://schemas.microsoft.com/office/powerpoint/2010/main" val="270701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5219629"/>
          </a:xfrm>
        </p:spPr>
        <p:txBody>
          <a:bodyPr/>
          <a:lstStyle/>
          <a:p>
            <a:pPr algn="ctr"/>
            <a:r>
              <a:rPr lang="en-US" sz="8000" b="1" dirty="0">
                <a:solidFill>
                  <a:srgbClr val="00B050"/>
                </a:solidFill>
              </a:rPr>
              <a:t>Java Package</a:t>
            </a:r>
            <a:r>
              <a:rPr lang="en-US" b="1" dirty="0"/>
              <a:t/>
            </a:r>
            <a:br>
              <a:rPr lang="en-US" b="1" dirty="0"/>
            </a:br>
            <a:endParaRPr lang="en-US" dirty="0"/>
          </a:p>
        </p:txBody>
      </p:sp>
    </p:spTree>
    <p:extLst>
      <p:ext uri="{BB962C8B-B14F-4D97-AF65-F5344CB8AC3E}">
        <p14:creationId xmlns:p14="http://schemas.microsoft.com/office/powerpoint/2010/main" val="17740791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41</TotalTime>
  <Words>396</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Encapsulation</vt:lpstr>
      <vt:lpstr>What is encapsulation :</vt:lpstr>
      <vt:lpstr>   Advantages of Encapsulation in Java   </vt:lpstr>
      <vt:lpstr>Benefits of Encapsulation </vt:lpstr>
      <vt:lpstr>PowerPoint Presentation</vt:lpstr>
      <vt:lpstr>Real life Example :</vt:lpstr>
      <vt:lpstr>Example by code :</vt:lpstr>
      <vt:lpstr>PowerPoint Presentation</vt:lpstr>
      <vt:lpstr>Java Package </vt:lpstr>
      <vt:lpstr>What is Package ? </vt:lpstr>
      <vt:lpstr>Real life example in Package </vt:lpstr>
      <vt:lpstr>How to access package from another package?</vt:lpstr>
      <vt:lpstr>Access Modifiers in Java </vt:lpstr>
      <vt:lpstr>What is access modifiers in java</vt:lpstr>
      <vt:lpstr>Real life example :</vt:lpstr>
      <vt:lpstr>Access Modifiers in Java</vt:lpstr>
      <vt:lpstr>Access modifiers &amp; non-access modifiers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Hridoy</dc:creator>
  <cp:lastModifiedBy>Hridoy</cp:lastModifiedBy>
  <cp:revision>10</cp:revision>
  <dcterms:created xsi:type="dcterms:W3CDTF">2019-10-28T17:43:51Z</dcterms:created>
  <dcterms:modified xsi:type="dcterms:W3CDTF">2020-07-13T11:57:21Z</dcterms:modified>
</cp:coreProperties>
</file>