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8"/>
  </p:notesMasterIdLst>
  <p:sldIdLst>
    <p:sldId id="275" r:id="rId2"/>
    <p:sldId id="276" r:id="rId3"/>
    <p:sldId id="291" r:id="rId4"/>
    <p:sldId id="277" r:id="rId5"/>
    <p:sldId id="279" r:id="rId6"/>
    <p:sldId id="280" r:id="rId7"/>
    <p:sldId id="281" r:id="rId8"/>
    <p:sldId id="283" r:id="rId9"/>
    <p:sldId id="284" r:id="rId10"/>
    <p:sldId id="282" r:id="rId11"/>
    <p:sldId id="278" r:id="rId12"/>
    <p:sldId id="286" r:id="rId13"/>
    <p:sldId id="287" r:id="rId14"/>
    <p:sldId id="288" r:id="rId15"/>
    <p:sldId id="28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  <p:cmAuthor id="2" name="Aung Khaing" initials="AK" lastIdx="1" clrIdx="1">
    <p:extLst>
      <p:ext uri="{19B8F6BF-5375-455C-9EA6-DF929625EA0E}">
        <p15:presenceInfo xmlns:p15="http://schemas.microsoft.com/office/powerpoint/2012/main" userId="afbe2f2bc1b35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6" autoAdjust="0"/>
    <p:restoredTop sz="94707" autoAdjust="0"/>
  </p:normalViewPr>
  <p:slideViewPr>
    <p:cSldViewPr snapToGrid="0">
      <p:cViewPr>
        <p:scale>
          <a:sx n="85" d="100"/>
          <a:sy n="85" d="100"/>
        </p:scale>
        <p:origin x="960" y="1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14/2/20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0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70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0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23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14/2/20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ildren-win-success-video-game-593313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gest.bps.org.uk/2015/10/26/the-surprising-truth-about-which-personality-traits-do-and-dont-correlate-with-computer-programming-skills/" TargetMode="Externa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otframework.com/2017/06/07/adaptive-card-dotne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virtualagents.microsoft.com/en-us/blog/category/powervirtualag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-virtual-agen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5tncJEBb7M" TargetMode="External"/><Relationship Id="rId7" Type="http://schemas.openxmlformats.org/officeDocument/2006/relationships/hyperlink" Target="https://www.linkedin.com/in/jessicamilitar" TargetMode="External"/><Relationship Id="rId2" Type="http://schemas.openxmlformats.org/officeDocument/2006/relationships/hyperlink" Target="https://poszytek.eu/en/microsoft-en/office-365-en/pva-en/pva-series-authentication-in-power-virtual-ag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eelane" TargetMode="External"/><Relationship Id="rId5" Type="http://schemas.openxmlformats.org/officeDocument/2006/relationships/hyperlink" Target="https://www.linkedin.com/in/lisa-crosbie/" TargetMode="External"/><Relationship Id="rId4" Type="http://schemas.openxmlformats.org/officeDocument/2006/relationships/hyperlink" Target="https://dhina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t.ly/dynamicscode-blo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dynamicscode-linkedin" TargetMode="External"/><Relationship Id="rId5" Type="http://schemas.openxmlformats.org/officeDocument/2006/relationships/hyperlink" Target="http://bit.ly/dynamicscode-twitter" TargetMode="External"/><Relationship Id="rId4" Type="http://schemas.openxmlformats.org/officeDocument/2006/relationships/hyperlink" Target="http://bit.ly/dynamicscode-githu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5design/5221605487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ixabay.com/en/mail-envelope-stamp-addressed-31657/" TargetMode="External"/><Relationship Id="rId7" Type="http://schemas.openxmlformats.org/officeDocument/2006/relationships/hyperlink" Target="https://en.wikipedia.org/wiki/SharePoi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://spisanievip.com/microsoft-predstavq-powerapps/" TargetMode="External"/><Relationship Id="rId5" Type="http://schemas.openxmlformats.org/officeDocument/2006/relationships/hyperlink" Target="https://pixabay.com/en/pdf-miniature-file-icon-2127829/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8.png"/><Relationship Id="rId9" Type="http://schemas.openxmlformats.org/officeDocument/2006/relationships/hyperlink" Target="http://newenglishirl.blogspot.com/p/contact-u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pisanievip.com/microsoft-predstavq-powerapp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pezone.blogspot.com/2014/04/ranking-worlds-top-outsourcing.html" TargetMode="External"/><Relationship Id="rId5" Type="http://schemas.openxmlformats.org/officeDocument/2006/relationships/image" Target="../media/image13.jpg"/><Relationship Id="rId10" Type="http://schemas.openxmlformats.org/officeDocument/2006/relationships/hyperlink" Target="https://365withoutcode.blogspot.com/2019/02/whats-new-in-april-19-update-omni.html" TargetMode="External"/><Relationship Id="rId4" Type="http://schemas.openxmlformats.org/officeDocument/2006/relationships/hyperlink" Target="https://pixabay.com/pt/central-de-atendimento-%C3%ADcone-chamada-2006867/" TargetMode="Externa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uk.formidapps.com/ios/app.powerapps-zEwCDmqw.aspx" TargetMode="External"/><Relationship Id="rId3" Type="http://schemas.openxmlformats.org/officeDocument/2006/relationships/image" Target="../media/image15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iki/Datei:Microsoft_Exchange_Logo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thehonkinggoose.wordpress.com/2016/11/05/enough-already-about-the-email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thewindowsclub.com/microsoft-powerapps-portal-debuts-with-new-maker-experience-9505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ri" TargetMode="External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mazon.com/alexa/agencies-and-tools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s://en.wikipedia.org/wiki/Cortana" TargetMode="External"/><Relationship Id="rId4" Type="http://schemas.openxmlformats.org/officeDocument/2006/relationships/hyperlink" Target="https://harbinger-systems.com/industries/hr-tech/" TargetMode="Externa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virtualagents.microsoft.com/en-us/blog/microsoft-power-virtual-agents-is-now-generally-availab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6687363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 your Customers Using Power Virtual Agents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Aung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Khaing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566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 Architect | Datacom | Business Applications MVP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Customers’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the best</a:t>
            </a:r>
          </a:p>
          <a:p>
            <a:r>
              <a:rPr lang="en-NZ" dirty="0"/>
              <a:t>Easy to build</a:t>
            </a:r>
          </a:p>
          <a:p>
            <a:pPr lvl="1"/>
            <a:r>
              <a:rPr lang="en-NZ" dirty="0"/>
              <a:t>12 years old can build</a:t>
            </a:r>
          </a:p>
          <a:p>
            <a:r>
              <a:rPr lang="en-NZ" dirty="0"/>
              <a:t>Allow extending</a:t>
            </a:r>
          </a:p>
          <a:p>
            <a:pPr lvl="1"/>
            <a:r>
              <a:rPr lang="en-NZ" dirty="0"/>
              <a:t>Professional developers and geeks</a:t>
            </a:r>
          </a:p>
          <a:p>
            <a:r>
              <a:rPr lang="en-NZ" dirty="0"/>
              <a:t>Simple pricing</a:t>
            </a:r>
          </a:p>
          <a:p>
            <a:pPr lvl="1"/>
            <a:r>
              <a:rPr lang="en-NZ" dirty="0"/>
              <a:t>Pay per session</a:t>
            </a:r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CFC1B-C8EA-624E-A789-62A659A2B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7624" y="553757"/>
            <a:ext cx="4146176" cy="276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94F4B-69CB-B94A-B607-0825BB0A6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07624" y="3452808"/>
            <a:ext cx="4146176" cy="28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3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PVA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Built on Microsoft Bot Framework</a:t>
            </a:r>
          </a:p>
          <a:p>
            <a:r>
              <a:rPr lang="en-NZ" dirty="0"/>
              <a:t>Point and click</a:t>
            </a:r>
          </a:p>
          <a:p>
            <a:r>
              <a:rPr lang="en-NZ" dirty="0"/>
              <a:t>Components</a:t>
            </a:r>
          </a:p>
          <a:p>
            <a:pPr lvl="1"/>
            <a:r>
              <a:rPr lang="en-NZ" dirty="0"/>
              <a:t>Topics</a:t>
            </a:r>
          </a:p>
          <a:p>
            <a:pPr lvl="1"/>
            <a:r>
              <a:rPr lang="en-NZ" dirty="0"/>
              <a:t>Ask</a:t>
            </a:r>
          </a:p>
          <a:p>
            <a:pPr lvl="1"/>
            <a:r>
              <a:rPr lang="en-NZ" dirty="0"/>
              <a:t>Actions – Flow, Authentication, Skill</a:t>
            </a:r>
          </a:p>
          <a:p>
            <a:pPr lvl="1"/>
            <a:r>
              <a:rPr lang="en-NZ" dirty="0"/>
              <a:t>Response</a:t>
            </a:r>
          </a:p>
          <a:p>
            <a:r>
              <a:rPr lang="en-NZ" dirty="0"/>
              <a:t>Easy integration to client apps</a:t>
            </a:r>
          </a:p>
          <a:p>
            <a:r>
              <a:rPr lang="en-NZ" dirty="0"/>
              <a:t>Direct Line integration for advanced usage</a:t>
            </a:r>
          </a:p>
        </p:txBody>
      </p:sp>
    </p:spTree>
    <p:extLst>
      <p:ext uri="{BB962C8B-B14F-4D97-AF65-F5344CB8AC3E}">
        <p14:creationId xmlns:p14="http://schemas.microsoft.com/office/powerpoint/2010/main" val="1431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PVA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PVA – 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Canvas app support</a:t>
            </a:r>
          </a:p>
          <a:p>
            <a:r>
              <a:rPr lang="en-NZ" dirty="0"/>
              <a:t>Customise bot to handle no topic</a:t>
            </a:r>
          </a:p>
          <a:p>
            <a:r>
              <a:rPr lang="en-NZ" dirty="0"/>
              <a:t>Part of solution</a:t>
            </a:r>
          </a:p>
          <a:p>
            <a:r>
              <a:rPr lang="en-NZ" dirty="0"/>
              <a:t>Pass context to bot from calling sites</a:t>
            </a:r>
          </a:p>
          <a:p>
            <a:r>
              <a:rPr lang="en-NZ" dirty="0"/>
              <a:t>Adaptive card</a:t>
            </a:r>
          </a:p>
          <a:p>
            <a:r>
              <a:rPr lang="en-NZ" dirty="0"/>
              <a:t>Single sign-on</a:t>
            </a:r>
          </a:p>
          <a:p>
            <a:r>
              <a:rPr lang="en-NZ" dirty="0"/>
              <a:t>Voice and phone call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A605-FC0D-C146-AECC-D56EC9799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52" t="15260" r="54944" b="11879"/>
          <a:stretch/>
        </p:blipFill>
        <p:spPr>
          <a:xfrm>
            <a:off x="7525063" y="1825625"/>
            <a:ext cx="4053590" cy="36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https://powervirtualagents.microsoft.com/en-us/blog/category/powervirtualagents/</a:t>
            </a:r>
            <a:endParaRPr lang="en-NZ" dirty="0"/>
          </a:p>
          <a:p>
            <a:r>
              <a:rPr lang="en-NZ" dirty="0">
                <a:hlinkClick r:id="rId4"/>
              </a:rPr>
              <a:t>https://docs.microsoft.com/en-us/power-virtual-agents/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694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Community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https://poszytek.eu/en/microsoft-en/office-365-en/pva-en/pva-series-authentication-in-power-virtual-agent/</a:t>
            </a:r>
            <a:endParaRPr lang="en-NZ" dirty="0"/>
          </a:p>
          <a:p>
            <a:r>
              <a:rPr lang="en-NZ" dirty="0">
                <a:hlinkClick r:id="rId3"/>
              </a:rPr>
              <a:t>https://www.youtube.com/watch?v=25tncJEBb7M</a:t>
            </a:r>
            <a:endParaRPr lang="en-NZ" dirty="0"/>
          </a:p>
          <a:p>
            <a:r>
              <a:rPr lang="en-NZ" dirty="0">
                <a:hlinkClick r:id="rId4"/>
              </a:rPr>
              <a:t>https://dhina.org</a:t>
            </a:r>
            <a:endParaRPr lang="en-NZ" dirty="0"/>
          </a:p>
          <a:p>
            <a:r>
              <a:rPr lang="en-NZ" dirty="0">
                <a:hlinkClick r:id="rId5"/>
              </a:rPr>
              <a:t>https://www.linkedin.com/in/lisa-crosbie</a:t>
            </a:r>
            <a:endParaRPr lang="en-NZ" dirty="0"/>
          </a:p>
          <a:p>
            <a:r>
              <a:rPr lang="en-NZ" dirty="0">
                <a:hlinkClick r:id="rId6"/>
              </a:rPr>
              <a:t>https://www.linkedin.com/in/eelane</a:t>
            </a:r>
            <a:endParaRPr lang="en-NZ" dirty="0"/>
          </a:p>
          <a:p>
            <a:r>
              <a:rPr lang="en-NZ" dirty="0">
                <a:hlinkClick r:id="rId7"/>
              </a:rPr>
              <a:t>https://www.linkedin.com/in/jessicamilitar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150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Aung </a:t>
            </a:r>
            <a:r>
              <a:rPr lang="en-NZ" dirty="0" err="1"/>
              <a:t>Khaing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lnSpcReduction="10000"/>
          </a:bodyPr>
          <a:lstStyle/>
          <a:p>
            <a:r>
              <a:rPr lang="en-NZ" dirty="0"/>
              <a:t>AK</a:t>
            </a:r>
          </a:p>
          <a:p>
            <a:r>
              <a:rPr lang="en-NZ" dirty="0"/>
              <a:t>Eat and breathe Apple</a:t>
            </a:r>
          </a:p>
          <a:p>
            <a:r>
              <a:rPr lang="en-NZ" dirty="0"/>
              <a:t>Reasonably experience</a:t>
            </a:r>
          </a:p>
          <a:p>
            <a:r>
              <a:rPr lang="en-NZ" dirty="0"/>
              <a:t>Infant MVP</a:t>
            </a:r>
          </a:p>
          <a:p>
            <a:r>
              <a:rPr lang="en-NZ" dirty="0"/>
              <a:t>Follow me</a:t>
            </a:r>
          </a:p>
          <a:p>
            <a:pPr lvl="1"/>
            <a:r>
              <a:rPr lang="en-NZ" dirty="0">
                <a:hlinkClick r:id="rId3"/>
              </a:rPr>
              <a:t>http://bit.ly/dynamicscode-blog</a:t>
            </a:r>
            <a:endParaRPr lang="en-NZ" dirty="0"/>
          </a:p>
          <a:p>
            <a:pPr lvl="1"/>
            <a:r>
              <a:rPr lang="en-NZ" dirty="0">
                <a:hlinkClick r:id="rId4"/>
              </a:rPr>
              <a:t>http://bit.ly/dynamicscode-github</a:t>
            </a:r>
            <a:endParaRPr lang="en-NZ" dirty="0"/>
          </a:p>
          <a:p>
            <a:pPr lvl="1"/>
            <a:r>
              <a:rPr lang="en-NZ" dirty="0">
                <a:hlinkClick r:id="rId5"/>
              </a:rPr>
              <a:t>http://bit.ly/dynamicscode-twitter</a:t>
            </a:r>
            <a:endParaRPr lang="en-NZ" dirty="0"/>
          </a:p>
          <a:p>
            <a:r>
              <a:rPr lang="en-NZ" dirty="0"/>
              <a:t>Connect me</a:t>
            </a:r>
          </a:p>
          <a:p>
            <a:pPr lvl="1"/>
            <a:r>
              <a:rPr lang="en-NZ" dirty="0">
                <a:hlinkClick r:id="rId6"/>
              </a:rPr>
              <a:t>http://bit.ly/dynamicscode-linkedin</a:t>
            </a:r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C5FAD-802A-B64A-83DB-2020E393A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34" y="502340"/>
            <a:ext cx="3498954" cy="34989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F1587-EA1A-F546-B228-A27FB49F9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11" y="4343955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170" cy="435133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Walk-in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interaction experience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operation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280AE-8D91-9D4D-9000-6C63041D8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0097" y="2990250"/>
            <a:ext cx="5461001" cy="34771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75F023-1B71-F748-AB48-38BDB7F2E5C1}"/>
              </a:ext>
            </a:extLst>
          </p:cNvPr>
          <p:cNvCxnSpPr>
            <a:cxnSpLocks/>
          </p:cNvCxnSpPr>
          <p:nvPr/>
        </p:nvCxnSpPr>
        <p:spPr>
          <a:xfrm>
            <a:off x="1660296" y="3641508"/>
            <a:ext cx="0" cy="172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04AFB7-E7C1-E344-A704-89BF9712A573}"/>
              </a:ext>
            </a:extLst>
          </p:cNvPr>
          <p:cNvCxnSpPr>
            <a:cxnSpLocks/>
          </p:cNvCxnSpPr>
          <p:nvPr/>
        </p:nvCxnSpPr>
        <p:spPr>
          <a:xfrm flipH="1">
            <a:off x="1660296" y="5367495"/>
            <a:ext cx="180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1357D3-1C6A-3441-8E91-1408D9EC6EB9}"/>
              </a:ext>
            </a:extLst>
          </p:cNvPr>
          <p:cNvSpPr txBox="1"/>
          <p:nvPr/>
        </p:nvSpPr>
        <p:spPr>
          <a:xfrm>
            <a:off x="369378" y="3950504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8910E-1DB5-0640-B94F-B74E01753D77}"/>
              </a:ext>
            </a:extLst>
          </p:cNvPr>
          <p:cNvSpPr txBox="1"/>
          <p:nvPr/>
        </p:nvSpPr>
        <p:spPr>
          <a:xfrm>
            <a:off x="1953891" y="5360237"/>
            <a:ext cx="190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cost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242B11-0DC5-C44F-9B28-95BDF3A55E77}"/>
              </a:ext>
            </a:extLst>
          </p:cNvPr>
          <p:cNvCxnSpPr>
            <a:cxnSpLocks/>
          </p:cNvCxnSpPr>
          <p:nvPr/>
        </p:nvCxnSpPr>
        <p:spPr>
          <a:xfrm flipV="1">
            <a:off x="1669260" y="3641508"/>
            <a:ext cx="1799665" cy="171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778B37CC-B521-FF47-BEF6-BCAC5421647B}"/>
              </a:ext>
            </a:extLst>
          </p:cNvPr>
          <p:cNvSpPr/>
          <p:nvPr/>
        </p:nvSpPr>
        <p:spPr>
          <a:xfrm>
            <a:off x="5728861" y="2949908"/>
            <a:ext cx="3563472" cy="3563472"/>
          </a:xfrm>
          <a:prstGeom prst="noSmoking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9D8A73-8437-474A-BDCD-6086ED7DC6B7}"/>
              </a:ext>
            </a:extLst>
          </p:cNvPr>
          <p:cNvSpPr txBox="1">
            <a:spLocks/>
          </p:cNvSpPr>
          <p:nvPr/>
        </p:nvSpPr>
        <p:spPr>
          <a:xfrm>
            <a:off x="6660630" y="1825625"/>
            <a:ext cx="4693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accent2">
                    <a:lumMod val="75000"/>
                  </a:schemeClr>
                </a:solidFill>
              </a:rPr>
              <a:t>Modernisation</a:t>
            </a:r>
          </a:p>
          <a:p>
            <a:pPr lvl="1"/>
            <a:r>
              <a:rPr lang="en-NZ" dirty="0">
                <a:solidFill>
                  <a:schemeClr val="accent2">
                    <a:lumMod val="75000"/>
                  </a:schemeClr>
                </a:solidFill>
              </a:rPr>
              <a:t>Closing down branches</a:t>
            </a:r>
          </a:p>
        </p:txBody>
      </p:sp>
    </p:spTree>
    <p:extLst>
      <p:ext uri="{BB962C8B-B14F-4D97-AF65-F5344CB8AC3E}">
        <p14:creationId xmlns:p14="http://schemas.microsoft.com/office/powerpoint/2010/main" val="33693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2718" cy="1961246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bg2">
                    <a:lumMod val="25000"/>
                  </a:schemeClr>
                </a:solidFill>
              </a:rPr>
              <a:t>Letter</a:t>
            </a:r>
          </a:p>
          <a:p>
            <a:pPr lvl="1"/>
            <a:r>
              <a:rPr lang="en-NZ" dirty="0">
                <a:solidFill>
                  <a:schemeClr val="bg2">
                    <a:lumMod val="25000"/>
                  </a:schemeClr>
                </a:solidFill>
              </a:rPr>
              <a:t>Send and receive physical letters</a:t>
            </a:r>
          </a:p>
          <a:p>
            <a:pPr lvl="1"/>
            <a:r>
              <a:rPr lang="en-NZ" dirty="0">
                <a:solidFill>
                  <a:schemeClr val="bg2">
                    <a:lumMod val="25000"/>
                  </a:schemeClr>
                </a:solidFill>
              </a:rPr>
              <a:t>Slow, unreliable</a:t>
            </a:r>
          </a:p>
          <a:p>
            <a:pPr lvl="1"/>
            <a:r>
              <a:rPr lang="en-NZ" dirty="0">
                <a:solidFill>
                  <a:schemeClr val="bg2">
                    <a:lumMod val="25000"/>
                  </a:schemeClr>
                </a:solidFill>
              </a:rPr>
              <a:t>Threat from and to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4596C-AB63-BD40-B852-745E3294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1971" y="3921804"/>
            <a:ext cx="2009700" cy="1186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BF538-0BBB-8842-9795-93437EC7C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9838" y="3637873"/>
            <a:ext cx="1754840" cy="1754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9EB00-AA87-BC47-99F0-E6B082AE9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27324" y="3705975"/>
            <a:ext cx="1610403" cy="1572827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721704A1-347C-944D-8546-44872DC4D48A}"/>
              </a:ext>
            </a:extLst>
          </p:cNvPr>
          <p:cNvSpPr/>
          <p:nvPr/>
        </p:nvSpPr>
        <p:spPr>
          <a:xfrm>
            <a:off x="3153484" y="4214522"/>
            <a:ext cx="923110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312E242-48D6-CC43-8441-DCEC7507A7D3}"/>
              </a:ext>
            </a:extLst>
          </p:cNvPr>
          <p:cNvSpPr/>
          <p:nvPr/>
        </p:nvSpPr>
        <p:spPr>
          <a:xfrm>
            <a:off x="5481243" y="4214522"/>
            <a:ext cx="923110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4BADE9-839E-6942-93A2-E8EC9790D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94591" y="5233198"/>
            <a:ext cx="1176244" cy="8807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ECEFB7-A93A-7745-9418-09FB27F22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92556" y="3786871"/>
            <a:ext cx="2514718" cy="141103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D2C8F8F-9B80-2B45-8284-CE46EF8BFB8B}"/>
              </a:ext>
            </a:extLst>
          </p:cNvPr>
          <p:cNvSpPr txBox="1">
            <a:spLocks/>
          </p:cNvSpPr>
          <p:nvPr/>
        </p:nvSpPr>
        <p:spPr>
          <a:xfrm>
            <a:off x="6661157" y="1825625"/>
            <a:ext cx="5382718" cy="196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rgbClr val="7030A0"/>
                </a:solidFill>
              </a:rPr>
              <a:t>Modernisation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Scan and save to SharePoint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Store records in Power Apps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D723D-C774-B84B-A474-768464D7F6C2}"/>
              </a:ext>
            </a:extLst>
          </p:cNvPr>
          <p:cNvCxnSpPr>
            <a:cxnSpLocks/>
          </p:cNvCxnSpPr>
          <p:nvPr/>
        </p:nvCxnSpPr>
        <p:spPr>
          <a:xfrm>
            <a:off x="8244590" y="4510357"/>
            <a:ext cx="9144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7237" cy="2116788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centre 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responsive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interaction experience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Expensive</a:t>
            </a:r>
          </a:p>
          <a:p>
            <a:pPr lvl="2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and infrastructure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6D15E-CF34-F441-AC91-C934903C4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6461" y="1336129"/>
            <a:ext cx="1827358" cy="1366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EEA5D5-FE56-954C-A2A9-6BCE2D7D1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5245" y="3830456"/>
            <a:ext cx="4648574" cy="28466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02D-7E39-0649-BAF8-92E2677A3E47}"/>
              </a:ext>
            </a:extLst>
          </p:cNvPr>
          <p:cNvSpPr txBox="1">
            <a:spLocks/>
          </p:cNvSpPr>
          <p:nvPr/>
        </p:nvSpPr>
        <p:spPr>
          <a:xfrm>
            <a:off x="6653144" y="1825625"/>
            <a:ext cx="532549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rgbClr val="7030A0"/>
                </a:solidFill>
              </a:rPr>
              <a:t>Modernisation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Record phone calls in Power Apps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Omni-channel and </a:t>
            </a:r>
            <a:br>
              <a:rPr lang="en-NZ" dirty="0">
                <a:solidFill>
                  <a:srgbClr val="7030A0"/>
                </a:solidFill>
              </a:rPr>
            </a:br>
            <a:r>
              <a:rPr lang="en-NZ" dirty="0">
                <a:solidFill>
                  <a:srgbClr val="7030A0"/>
                </a:solidFill>
              </a:rPr>
              <a:t>Channel Integration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01293-78EC-804D-9B70-68F557915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73825" y="3830456"/>
            <a:ext cx="1992447" cy="111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539BE-6543-1048-97CC-78D07D1F3D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23950" y="5017531"/>
            <a:ext cx="2892196" cy="177369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63CCA8E-DE9E-3547-9358-3AE94C700506}"/>
              </a:ext>
            </a:extLst>
          </p:cNvPr>
          <p:cNvSpPr/>
          <p:nvPr/>
        </p:nvSpPr>
        <p:spPr>
          <a:xfrm>
            <a:off x="6415437" y="4957946"/>
            <a:ext cx="923110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447" cy="4351338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reliable, cheap and fast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Proof of record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Digital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human interaction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5E8C3-D119-FD42-9742-C837B7EA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5351" y="4288279"/>
            <a:ext cx="1752600" cy="1526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F6C0B-617E-6046-A04E-827AE7383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71624" y="4163787"/>
            <a:ext cx="1860924" cy="17756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F8D74-1FA2-6E40-A6A8-99EC78C9B794}"/>
              </a:ext>
            </a:extLst>
          </p:cNvPr>
          <p:cNvCxnSpPr>
            <a:cxnSpLocks/>
          </p:cNvCxnSpPr>
          <p:nvPr/>
        </p:nvCxnSpPr>
        <p:spPr>
          <a:xfrm flipV="1">
            <a:off x="7692071" y="5033313"/>
            <a:ext cx="1144626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0C910-F1A6-5D45-9707-16C4C4977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96221" y="4213275"/>
            <a:ext cx="1640079" cy="16400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668E16-22DE-9B43-8A50-6C06522788EF}"/>
              </a:ext>
            </a:extLst>
          </p:cNvPr>
          <p:cNvSpPr txBox="1">
            <a:spLocks/>
          </p:cNvSpPr>
          <p:nvPr/>
        </p:nvSpPr>
        <p:spPr>
          <a:xfrm>
            <a:off x="6660802" y="1825625"/>
            <a:ext cx="5728447" cy="164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rgbClr val="7030A0"/>
                </a:solidFill>
              </a:rPr>
              <a:t>Modernisation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Exchange integration in Power Apps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Easily track and link emails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C6C4-A38A-864C-825E-F519DB922008}"/>
              </a:ext>
            </a:extLst>
          </p:cNvPr>
          <p:cNvCxnSpPr>
            <a:cxnSpLocks/>
          </p:cNvCxnSpPr>
          <p:nvPr/>
        </p:nvCxnSpPr>
        <p:spPr>
          <a:xfrm flipV="1">
            <a:off x="3767474" y="5051632"/>
            <a:ext cx="1144626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8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Self-service portal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 and reliable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 = Easy of use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human interaction, not natural</a:t>
            </a:r>
          </a:p>
          <a:p>
            <a:pPr lvl="1"/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cost to build self-service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28C5E-CCC5-A740-88D1-193DB08F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74211" y="3429000"/>
            <a:ext cx="3503718" cy="32117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2A495D-303A-A54D-B5CF-C25FD86DD1C1}"/>
              </a:ext>
            </a:extLst>
          </p:cNvPr>
          <p:cNvSpPr txBox="1">
            <a:spLocks/>
          </p:cNvSpPr>
          <p:nvPr/>
        </p:nvSpPr>
        <p:spPr>
          <a:xfrm>
            <a:off x="665688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rgbClr val="7030A0"/>
                </a:solidFill>
              </a:rPr>
              <a:t>Modernisation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Self-service portal with Power Apps portal</a:t>
            </a:r>
          </a:p>
          <a:p>
            <a:pPr lvl="1"/>
            <a:r>
              <a:rPr lang="en-NZ" dirty="0">
                <a:solidFill>
                  <a:srgbClr val="7030A0"/>
                </a:solidFill>
              </a:rPr>
              <a:t>Mobile apps</a:t>
            </a:r>
          </a:p>
        </p:txBody>
      </p:sp>
    </p:spTree>
    <p:extLst>
      <p:ext uri="{BB962C8B-B14F-4D97-AF65-F5344CB8AC3E}">
        <p14:creationId xmlns:p14="http://schemas.microsoft.com/office/powerpoint/2010/main" val="3779096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Evolution of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Chatbot</a:t>
            </a:r>
          </a:p>
          <a:p>
            <a:pPr lvl="1"/>
            <a:r>
              <a:rPr lang="en-NZ" dirty="0"/>
              <a:t>Simulate human interaction</a:t>
            </a:r>
          </a:p>
          <a:p>
            <a:pPr lvl="2"/>
            <a:r>
              <a:rPr lang="en-NZ" dirty="0"/>
              <a:t>intelligence and natural language processing</a:t>
            </a:r>
          </a:p>
          <a:p>
            <a:pPr lvl="1"/>
            <a:r>
              <a:rPr lang="en-NZ" dirty="0"/>
              <a:t>Can be transferred to human agents</a:t>
            </a:r>
          </a:p>
          <a:p>
            <a:pPr lvl="1"/>
            <a:r>
              <a:rPr lang="en-NZ" dirty="0"/>
              <a:t>Low operation cost</a:t>
            </a:r>
          </a:p>
          <a:p>
            <a:pPr lvl="1"/>
            <a:r>
              <a:rPr lang="en-NZ" dirty="0"/>
              <a:t>Relatively complex to build a chatbot</a:t>
            </a:r>
          </a:p>
          <a:p>
            <a:r>
              <a:rPr lang="en-NZ" dirty="0"/>
              <a:t>Example</a:t>
            </a:r>
          </a:p>
          <a:p>
            <a:pPr lvl="1"/>
            <a:r>
              <a:rPr lang="en-NZ" dirty="0"/>
              <a:t>Siri, Alexa, Cortana</a:t>
            </a:r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9F1BF-20EB-4642-8961-643BFB768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5554" y="1690692"/>
            <a:ext cx="4268246" cy="3451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2969E-CFB5-574F-8888-C039225E5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32564" y="5165497"/>
            <a:ext cx="3318435" cy="1327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7727A-D4E2-DC45-866A-E8A631B6F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92337" y="5076527"/>
            <a:ext cx="1146735" cy="1146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312305-7392-2C48-A076-AE30EABFD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93051" y="5076527"/>
            <a:ext cx="1198175" cy="11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Power Virtual Agents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EB35A-22F7-5A4B-8922-372BE7995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12300</TotalTime>
  <Words>436</Words>
  <Application>Microsoft Macintosh PowerPoint</Application>
  <PresentationFormat>Widescreen</PresentationFormat>
  <Paragraphs>112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Office Theme</vt:lpstr>
      <vt:lpstr>Serve your Customers Using Power Virtual Agents</vt:lpstr>
      <vt:lpstr>Aung Khaing</vt:lpstr>
      <vt:lpstr>Evolution of customer service</vt:lpstr>
      <vt:lpstr>Evolution of customer service</vt:lpstr>
      <vt:lpstr>Evolution of customer service</vt:lpstr>
      <vt:lpstr>Evolution of customer service</vt:lpstr>
      <vt:lpstr>Evolution of customer service</vt:lpstr>
      <vt:lpstr>Evolution of customer service</vt:lpstr>
      <vt:lpstr>Power Virtual Agents</vt:lpstr>
      <vt:lpstr>Customers’ expectation</vt:lpstr>
      <vt:lpstr>PVA - Features</vt:lpstr>
      <vt:lpstr>PVA - Demo</vt:lpstr>
      <vt:lpstr>PVA – Upcoming features</vt:lpstr>
      <vt:lpstr>Resources</vt:lpstr>
      <vt:lpstr>Community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Aung Khaing</cp:lastModifiedBy>
  <cp:revision>210</cp:revision>
  <dcterms:created xsi:type="dcterms:W3CDTF">2017-07-13T21:26:06Z</dcterms:created>
  <dcterms:modified xsi:type="dcterms:W3CDTF">2020-02-15T00:51:55Z</dcterms:modified>
</cp:coreProperties>
</file>