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5" r:id="rId7"/>
    <p:sldId id="266" r:id="rId8"/>
    <p:sldId id="267" r:id="rId9"/>
    <p:sldId id="260" r:id="rId10"/>
    <p:sldId id="261" r:id="rId11"/>
    <p:sldId id="262" r:id="rId12"/>
    <p:sldId id="263" r:id="rId13"/>
    <p:sldId id="269" r:id="rId14"/>
    <p:sldId id="270" r:id="rId15"/>
    <p:sldId id="271" r:id="rId16"/>
    <p:sldId id="274" r:id="rId17"/>
    <p:sldId id="275" r:id="rId18"/>
    <p:sldId id="272" r:id="rId19"/>
    <p:sldId id="273" r:id="rId20"/>
    <p:sldId id="264"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65" d="100"/>
          <a:sy n="65" d="100"/>
        </p:scale>
        <p:origin x="76" y="8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3392-8FF9-4BAD-953D-9212A6F64A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FB3629-8E21-49CF-B356-06F077A119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CC19D2-3BFD-49E5-966B-C856C6B07F6B}"/>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5" name="Footer Placeholder 4">
            <a:extLst>
              <a:ext uri="{FF2B5EF4-FFF2-40B4-BE49-F238E27FC236}">
                <a16:creationId xmlns:a16="http://schemas.microsoft.com/office/drawing/2014/main" id="{359309CF-B3A9-4E33-8934-31B676A500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C31745-2784-46C8-81C0-CEB17AA92A53}"/>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1453513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CEB8-6CF3-40EB-85D0-967807A8B3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D2FB99-58D9-4256-B1AA-6E7605734C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3AD2-72B1-4EBF-A0EC-7512625441AF}"/>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5" name="Footer Placeholder 4">
            <a:extLst>
              <a:ext uri="{FF2B5EF4-FFF2-40B4-BE49-F238E27FC236}">
                <a16:creationId xmlns:a16="http://schemas.microsoft.com/office/drawing/2014/main" id="{22B3EE55-9A3A-49FA-9D2E-70D6BC6352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90CBC6-2EEF-4D34-9A21-72FCDD26A7F5}"/>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66540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02FA9C-F4F5-488D-93E1-C8BC265690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C81516-0F1C-4DC9-B284-CD25DC5D8F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10A0-76BB-47F8-88B7-81B01FDD8B7A}"/>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5" name="Footer Placeholder 4">
            <a:extLst>
              <a:ext uri="{FF2B5EF4-FFF2-40B4-BE49-F238E27FC236}">
                <a16:creationId xmlns:a16="http://schemas.microsoft.com/office/drawing/2014/main" id="{C3FFEF6F-0FD8-4851-A59A-C09CE4A921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741DB1-E416-46AF-841E-74BB8C8B76F7}"/>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273037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3CD48-A42C-4A26-BE71-6C9C4B24DC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5409AB-063D-46C0-BFE6-E990A1B808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96DEA9-0360-4CF5-955E-23878F895870}"/>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5" name="Footer Placeholder 4">
            <a:extLst>
              <a:ext uri="{FF2B5EF4-FFF2-40B4-BE49-F238E27FC236}">
                <a16:creationId xmlns:a16="http://schemas.microsoft.com/office/drawing/2014/main" id="{600E6887-C425-49D7-B6BC-CF94A71C6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DDC785-7EA8-445C-9F4E-9E43A206B837}"/>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288611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9FD5F-5DC9-423D-B116-6154865713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7C8F29-EBEE-407B-85FF-66B2AA265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4907BC-3E3F-481C-A6F4-A7AA54B3079E}"/>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5" name="Footer Placeholder 4">
            <a:extLst>
              <a:ext uri="{FF2B5EF4-FFF2-40B4-BE49-F238E27FC236}">
                <a16:creationId xmlns:a16="http://schemas.microsoft.com/office/drawing/2014/main" id="{15BC2270-C571-41DE-8F9E-35936E2CF3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7455B6-0EBC-4C3F-83D0-41B334665180}"/>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90087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EEF5-ABE8-44E6-93EF-65E550CF2D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0C78CD-722C-42A9-AB6B-DAEB9E105E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61B49B-53F9-4315-A25D-2B2754A448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4B7A1E-122B-4351-843D-08E4EE35B6B5}"/>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6" name="Footer Placeholder 5">
            <a:extLst>
              <a:ext uri="{FF2B5EF4-FFF2-40B4-BE49-F238E27FC236}">
                <a16:creationId xmlns:a16="http://schemas.microsoft.com/office/drawing/2014/main" id="{9EB6303A-58AC-4790-8A36-A6EEB26F49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95C51B-10BC-4271-9E6C-D0CE60BB8289}"/>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2697039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26348-A34C-4635-9B8E-B8E1A1108E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AA918-F3CF-4B76-B8F6-7F79AF87D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EEF952-565E-4599-97F9-715C9C7B4A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3308DA-9FBD-489E-884F-095E10A2F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0C287B-41F1-4D89-B95E-590E5625E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E021F2-3B59-4248-9A19-469D2A49E192}"/>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8" name="Footer Placeholder 7">
            <a:extLst>
              <a:ext uri="{FF2B5EF4-FFF2-40B4-BE49-F238E27FC236}">
                <a16:creationId xmlns:a16="http://schemas.microsoft.com/office/drawing/2014/main" id="{36391DA3-02E0-47B9-94CC-3098B79EEF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4152E79-31D3-4B15-AE43-8ADBD1927CBA}"/>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2972513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360B5-0E17-46F9-9B72-CD125F25B4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A590BD-4C84-406B-86D8-E5805F15BE1E}"/>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4" name="Footer Placeholder 3">
            <a:extLst>
              <a:ext uri="{FF2B5EF4-FFF2-40B4-BE49-F238E27FC236}">
                <a16:creationId xmlns:a16="http://schemas.microsoft.com/office/drawing/2014/main" id="{E55E2FA1-D213-424A-8DE9-4D4F6DA7124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9FC8023-6455-4F74-8B69-69FC0319E6A9}"/>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60271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EF4BDB-3CA6-4C13-95AE-80E36CA59B94}"/>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3" name="Footer Placeholder 2">
            <a:extLst>
              <a:ext uri="{FF2B5EF4-FFF2-40B4-BE49-F238E27FC236}">
                <a16:creationId xmlns:a16="http://schemas.microsoft.com/office/drawing/2014/main" id="{10BC94BF-80C4-497B-A6B3-1A8CBEED22F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DB1F42-0388-4463-8C8C-F8F5FF82B711}"/>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401860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BC00-7839-488A-AF1D-31CB47193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501FA8-2457-45FD-A4B2-28A7BC18A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DDC877-F77E-4E2F-9D22-6ED489294D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B1418-4EBC-4F53-B3B3-06243E0EC4AB}"/>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6" name="Footer Placeholder 5">
            <a:extLst>
              <a:ext uri="{FF2B5EF4-FFF2-40B4-BE49-F238E27FC236}">
                <a16:creationId xmlns:a16="http://schemas.microsoft.com/office/drawing/2014/main" id="{98DC06AF-7550-4169-AD2B-777F592B67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83CA64-D78E-4CA7-B373-6169433FFA2F}"/>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246942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FD89-B125-4418-9D5F-773CE43C0D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263CC-F68E-4102-96FC-63603E221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BC8419F-05AF-4E87-B76D-70D972C0C0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BFB76-F090-4036-A8B6-0404AE56909A}"/>
              </a:ext>
            </a:extLst>
          </p:cNvPr>
          <p:cNvSpPr>
            <a:spLocks noGrp="1"/>
          </p:cNvSpPr>
          <p:nvPr>
            <p:ph type="dt" sz="half" idx="10"/>
          </p:nvPr>
        </p:nvSpPr>
        <p:spPr/>
        <p:txBody>
          <a:bodyPr/>
          <a:lstStyle/>
          <a:p>
            <a:fld id="{B193BBEA-7006-4A7C-9FDD-FE658BD13581}" type="datetimeFigureOut">
              <a:rPr lang="en-US" smtClean="0"/>
              <a:t>11/24/2019</a:t>
            </a:fld>
            <a:endParaRPr lang="en-US" dirty="0"/>
          </a:p>
        </p:txBody>
      </p:sp>
      <p:sp>
        <p:nvSpPr>
          <p:cNvPr id="6" name="Footer Placeholder 5">
            <a:extLst>
              <a:ext uri="{FF2B5EF4-FFF2-40B4-BE49-F238E27FC236}">
                <a16:creationId xmlns:a16="http://schemas.microsoft.com/office/drawing/2014/main" id="{4C37CCFF-8F41-4865-AA1B-42E24B56AB5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4A2F83F-D36A-4D1B-B80C-088BFBC61F03}"/>
              </a:ext>
            </a:extLst>
          </p:cNvPr>
          <p:cNvSpPr>
            <a:spLocks noGrp="1"/>
          </p:cNvSpPr>
          <p:nvPr>
            <p:ph type="sldNum" sz="quarter" idx="12"/>
          </p:nvPr>
        </p:nvSpPr>
        <p:spPr/>
        <p:txBody>
          <a:bodyPr/>
          <a:lstStyle/>
          <a:p>
            <a:fld id="{E8D274A2-EF7C-451B-9CFE-786CB5F1BD55}" type="slidenum">
              <a:rPr lang="en-US" smtClean="0"/>
              <a:t>‹#›</a:t>
            </a:fld>
            <a:endParaRPr lang="en-US" dirty="0"/>
          </a:p>
        </p:txBody>
      </p:sp>
    </p:spTree>
    <p:extLst>
      <p:ext uri="{BB962C8B-B14F-4D97-AF65-F5344CB8AC3E}">
        <p14:creationId xmlns:p14="http://schemas.microsoft.com/office/powerpoint/2010/main" val="311023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5F802-A04C-46C7-BB78-44C031F44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173A70-5AFB-499C-B46B-1AB3452133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F23C-58EE-4A7C-B7BE-5F6E059B3B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3BBEA-7006-4A7C-9FDD-FE658BD13581}" type="datetimeFigureOut">
              <a:rPr lang="en-US" smtClean="0"/>
              <a:t>11/24/2019</a:t>
            </a:fld>
            <a:endParaRPr lang="en-US" dirty="0"/>
          </a:p>
        </p:txBody>
      </p:sp>
      <p:sp>
        <p:nvSpPr>
          <p:cNvPr id="5" name="Footer Placeholder 4">
            <a:extLst>
              <a:ext uri="{FF2B5EF4-FFF2-40B4-BE49-F238E27FC236}">
                <a16:creationId xmlns:a16="http://schemas.microsoft.com/office/drawing/2014/main" id="{3B7BE9EB-52C8-4456-B42E-E156FC296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3B6DEF85-4DFD-417B-9533-2206EA80C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D274A2-EF7C-451B-9CFE-786CB5F1BD55}" type="slidenum">
              <a:rPr lang="en-US" smtClean="0"/>
              <a:t>‹#›</a:t>
            </a:fld>
            <a:endParaRPr lang="en-US" dirty="0"/>
          </a:p>
        </p:txBody>
      </p:sp>
    </p:spTree>
    <p:extLst>
      <p:ext uri="{BB962C8B-B14F-4D97-AF65-F5344CB8AC3E}">
        <p14:creationId xmlns:p14="http://schemas.microsoft.com/office/powerpoint/2010/main" val="3952745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7F7C-A549-46DC-B237-B09C9B325B5F}"/>
              </a:ext>
            </a:extLst>
          </p:cNvPr>
          <p:cNvSpPr>
            <a:spLocks noGrp="1"/>
          </p:cNvSpPr>
          <p:nvPr>
            <p:ph type="ctrTitle"/>
          </p:nvPr>
        </p:nvSpPr>
        <p:spPr/>
        <p:txBody>
          <a:bodyPr/>
          <a:lstStyle/>
          <a:p>
            <a:r>
              <a:rPr lang="en-US" b="1" dirty="0">
                <a:solidFill>
                  <a:srgbClr val="C00000"/>
                </a:solidFill>
                <a:effectLst>
                  <a:outerShdw blurRad="38100" dist="38100" dir="2700000" algn="tl">
                    <a:srgbClr val="000000">
                      <a:alpha val="43137"/>
                    </a:srgbClr>
                  </a:outerShdw>
                </a:effectLst>
              </a:rPr>
              <a:t>Sentiment analysis</a:t>
            </a:r>
          </a:p>
        </p:txBody>
      </p:sp>
    </p:spTree>
    <p:extLst>
      <p:ext uri="{BB962C8B-B14F-4D97-AF65-F5344CB8AC3E}">
        <p14:creationId xmlns:p14="http://schemas.microsoft.com/office/powerpoint/2010/main" val="10926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B94C8A-810F-481B-8C64-3FC5B2B42D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635" y="1753237"/>
            <a:ext cx="9656281" cy="4023449"/>
          </a:xfrm>
        </p:spPr>
      </p:pic>
      <p:sp>
        <p:nvSpPr>
          <p:cNvPr id="6" name="Content Placeholder 2">
            <a:extLst>
              <a:ext uri="{FF2B5EF4-FFF2-40B4-BE49-F238E27FC236}">
                <a16:creationId xmlns:a16="http://schemas.microsoft.com/office/drawing/2014/main" id="{E195F91E-8505-44A8-9BFA-B2E3F8ECF2A1}"/>
              </a:ext>
            </a:extLst>
          </p:cNvPr>
          <p:cNvSpPr txBox="1">
            <a:spLocks/>
          </p:cNvSpPr>
          <p:nvPr/>
        </p:nvSpPr>
        <p:spPr>
          <a:xfrm>
            <a:off x="838200" y="798289"/>
            <a:ext cx="10515600" cy="9289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VADER algorithm outputs sentiment scores to four classes of sentiments:</a:t>
            </a:r>
          </a:p>
        </p:txBody>
      </p:sp>
    </p:spTree>
    <p:extLst>
      <p:ext uri="{BB962C8B-B14F-4D97-AF65-F5344CB8AC3E}">
        <p14:creationId xmlns:p14="http://schemas.microsoft.com/office/powerpoint/2010/main" val="3518194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EE28B60-38CC-4211-BD37-E2B300D05C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331" y="1309188"/>
            <a:ext cx="11571126" cy="2013132"/>
          </a:xfrm>
        </p:spPr>
      </p:pic>
      <p:sp>
        <p:nvSpPr>
          <p:cNvPr id="7" name="Rectangle 6">
            <a:extLst>
              <a:ext uri="{FF2B5EF4-FFF2-40B4-BE49-F238E27FC236}">
                <a16:creationId xmlns:a16="http://schemas.microsoft.com/office/drawing/2014/main" id="{2A9A44D7-831A-44A6-9A92-13D4016251DF}"/>
              </a:ext>
            </a:extLst>
          </p:cNvPr>
          <p:cNvSpPr/>
          <p:nvPr/>
        </p:nvSpPr>
        <p:spPr>
          <a:xfrm>
            <a:off x="1040955" y="3773492"/>
            <a:ext cx="9496415" cy="954107"/>
          </a:xfrm>
          <a:prstGeom prst="rect">
            <a:avLst/>
          </a:prstGeom>
        </p:spPr>
        <p:txBody>
          <a:bodyPr wrap="square">
            <a:spAutoFit/>
          </a:bodyPr>
          <a:lstStyle/>
          <a:p>
            <a:r>
              <a:rPr lang="en-US" sz="2800" dirty="0"/>
              <a:t>compound value is a normalized score of all three categories with a value range between -1 and 1. </a:t>
            </a:r>
          </a:p>
        </p:txBody>
      </p:sp>
    </p:spTree>
    <p:extLst>
      <p:ext uri="{BB962C8B-B14F-4D97-AF65-F5344CB8AC3E}">
        <p14:creationId xmlns:p14="http://schemas.microsoft.com/office/powerpoint/2010/main" val="2544561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C84D-D0C6-4974-86A0-7C65D5C2B5CB}"/>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Customized sentiment analysis </a:t>
            </a:r>
          </a:p>
        </p:txBody>
      </p:sp>
      <p:sp>
        <p:nvSpPr>
          <p:cNvPr id="3" name="Content Placeholder 2">
            <a:extLst>
              <a:ext uri="{FF2B5EF4-FFF2-40B4-BE49-F238E27FC236}">
                <a16:creationId xmlns:a16="http://schemas.microsoft.com/office/drawing/2014/main" id="{7CD2A3B7-7902-4D59-846A-C9F958AA44FC}"/>
              </a:ext>
            </a:extLst>
          </p:cNvPr>
          <p:cNvSpPr>
            <a:spLocks noGrp="1"/>
          </p:cNvSpPr>
          <p:nvPr>
            <p:ph idx="1"/>
          </p:nvPr>
        </p:nvSpPr>
        <p:spPr>
          <a:xfrm>
            <a:off x="838200" y="1825625"/>
            <a:ext cx="10515600" cy="4667250"/>
          </a:xfrm>
        </p:spPr>
        <p:txBody>
          <a:bodyPr>
            <a:normAutofit fontScale="92500" lnSpcReduction="10000"/>
          </a:bodyPr>
          <a:lstStyle/>
          <a:p>
            <a:r>
              <a:rPr lang="en-US" dirty="0"/>
              <a:t>the quality and the type of the training data have a big impact on the classifier's performance.</a:t>
            </a:r>
          </a:p>
          <a:p>
            <a:r>
              <a:rPr lang="en-US" dirty="0"/>
              <a:t> Most pre-trained classifiers (like VADER) are trained on general texts because they are designed to be versatile for use on different topics. Unfortunately, when we need to extract sentiment from a specific textual data (for example, very domain specific) such as a general classifier might not perform very well. </a:t>
            </a:r>
          </a:p>
          <a:p>
            <a:r>
              <a:rPr lang="en-US" dirty="0"/>
              <a:t>That is why, it makes great sense to train our own classifier that will fit specific needs, or alternately, just train a general classifier, but based on customized, verified, and known datasets.</a:t>
            </a:r>
          </a:p>
          <a:p>
            <a:r>
              <a:rPr lang="en-US" dirty="0"/>
              <a:t>There are many sources of datasets available on the internet free of charge, but in extreme cases, we can also prepare our own. </a:t>
            </a:r>
          </a:p>
        </p:txBody>
      </p:sp>
    </p:spTree>
    <p:extLst>
      <p:ext uri="{BB962C8B-B14F-4D97-AF65-F5344CB8AC3E}">
        <p14:creationId xmlns:p14="http://schemas.microsoft.com/office/powerpoint/2010/main" val="258367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B6E07-0EFB-4A89-85B5-087F0854128A}"/>
              </a:ext>
            </a:extLst>
          </p:cNvPr>
          <p:cNvSpPr>
            <a:spLocks noGrp="1"/>
          </p:cNvSpPr>
          <p:nvPr>
            <p:ph idx="1"/>
          </p:nvPr>
        </p:nvSpPr>
        <p:spPr>
          <a:xfrm>
            <a:off x="838200" y="381000"/>
            <a:ext cx="10515600" cy="5795963"/>
          </a:xfrm>
        </p:spPr>
        <p:txBody>
          <a:bodyPr/>
          <a:lstStyle/>
          <a:p>
            <a:r>
              <a:rPr lang="en-US" dirty="0"/>
              <a:t>The preparation of a custom classifier requires two data sets: </a:t>
            </a:r>
          </a:p>
          <a:p>
            <a:pPr marL="457200" lvl="1" indent="0">
              <a:buNone/>
            </a:pPr>
            <a:r>
              <a:rPr lang="en-US" dirty="0"/>
              <a:t>Training data set: The data on which the classifier algorithm learns the model parameters </a:t>
            </a:r>
          </a:p>
          <a:p>
            <a:pPr marL="457200" lvl="1" indent="0">
              <a:buNone/>
            </a:pPr>
            <a:r>
              <a:rPr lang="en-US" dirty="0"/>
              <a:t>Test data set: This is used to determine the accuracy of the algorithm</a:t>
            </a:r>
          </a:p>
          <a:p>
            <a:r>
              <a:rPr lang="en-US" dirty="0"/>
              <a:t>In order to create custom-made classifiers for sentiment analysis, we will use the Python </a:t>
            </a:r>
            <a:r>
              <a:rPr lang="en-US" b="1" dirty="0" err="1">
                <a:solidFill>
                  <a:srgbClr val="FF0000"/>
                </a:solidFill>
              </a:rPr>
              <a:t>scikit</a:t>
            </a:r>
            <a:r>
              <a:rPr lang="en-US" b="1" dirty="0">
                <a:solidFill>
                  <a:srgbClr val="FF0000"/>
                </a:solidFill>
              </a:rPr>
              <a:t>-learn</a:t>
            </a:r>
            <a:r>
              <a:rPr lang="en-US" dirty="0"/>
              <a:t> library.</a:t>
            </a:r>
          </a:p>
          <a:p>
            <a:r>
              <a:rPr lang="en-US" dirty="0"/>
              <a:t>The library features multiple machine learning algorithms, among which, we will find regression, classification, or clustering implementations</a:t>
            </a:r>
          </a:p>
          <a:p>
            <a:r>
              <a:rPr lang="en-US" dirty="0"/>
              <a:t>To begin, we will import a few elements from the library:</a:t>
            </a:r>
          </a:p>
        </p:txBody>
      </p:sp>
      <p:pic>
        <p:nvPicPr>
          <p:cNvPr id="5" name="Picture 4">
            <a:extLst>
              <a:ext uri="{FF2B5EF4-FFF2-40B4-BE49-F238E27FC236}">
                <a16:creationId xmlns:a16="http://schemas.microsoft.com/office/drawing/2014/main" id="{E5ED445A-6E0A-4F54-B9F9-B14689195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4947913"/>
            <a:ext cx="11019025" cy="726130"/>
          </a:xfrm>
          <a:prstGeom prst="rect">
            <a:avLst/>
          </a:prstGeom>
        </p:spPr>
      </p:pic>
    </p:spTree>
    <p:extLst>
      <p:ext uri="{BB962C8B-B14F-4D97-AF65-F5344CB8AC3E}">
        <p14:creationId xmlns:p14="http://schemas.microsoft.com/office/powerpoint/2010/main" val="26043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EC3018-805D-4CB1-9B0E-513399A4F791}"/>
              </a:ext>
            </a:extLst>
          </p:cNvPr>
          <p:cNvSpPr>
            <a:spLocks noGrp="1"/>
          </p:cNvSpPr>
          <p:nvPr>
            <p:ph idx="1"/>
          </p:nvPr>
        </p:nvSpPr>
        <p:spPr>
          <a:xfrm>
            <a:off x="838200" y="883920"/>
            <a:ext cx="10515600" cy="5654040"/>
          </a:xfrm>
        </p:spPr>
        <p:txBody>
          <a:bodyPr/>
          <a:lstStyle/>
          <a:p>
            <a:r>
              <a:rPr lang="en-US" b="1" dirty="0" err="1">
                <a:solidFill>
                  <a:srgbClr val="FF0000"/>
                </a:solidFill>
              </a:rPr>
              <a:t>TfidfVectorizer</a:t>
            </a:r>
            <a:r>
              <a:rPr lang="en-US" dirty="0"/>
              <a:t> is needed for transforming our data into numerical features usable for the model. It means the text will be represented as numerical data. </a:t>
            </a:r>
          </a:p>
          <a:p>
            <a:r>
              <a:rPr lang="en-US" dirty="0"/>
              <a:t>Naive Bayes classifier is a simple, yet powerful technique, thus very popular in many prototyping cases which is based on Bayes Theorem.</a:t>
            </a:r>
          </a:p>
          <a:p>
            <a:r>
              <a:rPr lang="en-US" dirty="0"/>
              <a:t>This machine learning technique is often used for simple classification tasks such as spam or document classification. It is also a very suitable algorithm for our "bag of words" approach to sentiment classification</a:t>
            </a:r>
          </a:p>
          <a:p>
            <a:r>
              <a:rPr lang="en-US" dirty="0"/>
              <a:t>In the next step, we import all necessary libraries for evaluating the performance of a model :</a:t>
            </a:r>
          </a:p>
          <a:p>
            <a:endParaRPr lang="en-US" dirty="0"/>
          </a:p>
        </p:txBody>
      </p:sp>
      <p:pic>
        <p:nvPicPr>
          <p:cNvPr id="5" name="Picture 4">
            <a:extLst>
              <a:ext uri="{FF2B5EF4-FFF2-40B4-BE49-F238E27FC236}">
                <a16:creationId xmlns:a16="http://schemas.microsoft.com/office/drawing/2014/main" id="{8802DDE1-B0A2-42FA-9747-64F55FD30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457" y="5318761"/>
            <a:ext cx="10264122" cy="892534"/>
          </a:xfrm>
          <a:prstGeom prst="rect">
            <a:avLst/>
          </a:prstGeom>
        </p:spPr>
      </p:pic>
    </p:spTree>
    <p:extLst>
      <p:ext uri="{BB962C8B-B14F-4D97-AF65-F5344CB8AC3E}">
        <p14:creationId xmlns:p14="http://schemas.microsoft.com/office/powerpoint/2010/main" val="267196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B9BB-06E3-4480-9AD5-575E2FE354BD}"/>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Labeling the data</a:t>
            </a:r>
          </a:p>
        </p:txBody>
      </p:sp>
      <p:sp>
        <p:nvSpPr>
          <p:cNvPr id="3" name="Content Placeholder 2">
            <a:extLst>
              <a:ext uri="{FF2B5EF4-FFF2-40B4-BE49-F238E27FC236}">
                <a16:creationId xmlns:a16="http://schemas.microsoft.com/office/drawing/2014/main" id="{A14DFDAF-638F-4771-BC78-16E93AB246F1}"/>
              </a:ext>
            </a:extLst>
          </p:cNvPr>
          <p:cNvSpPr>
            <a:spLocks noGrp="1"/>
          </p:cNvSpPr>
          <p:nvPr>
            <p:ph idx="1"/>
          </p:nvPr>
        </p:nvSpPr>
        <p:spPr>
          <a:xfrm>
            <a:off x="838200" y="1825625"/>
            <a:ext cx="10515600" cy="4667250"/>
          </a:xfrm>
        </p:spPr>
        <p:txBody>
          <a:bodyPr>
            <a:normAutofit lnSpcReduction="10000"/>
          </a:bodyPr>
          <a:lstStyle/>
          <a:p>
            <a:r>
              <a:rPr lang="en-US" dirty="0"/>
              <a:t>As explained in the previous section, we have to manually label a training dataset. </a:t>
            </a:r>
          </a:p>
          <a:p>
            <a:r>
              <a:rPr lang="en-US" dirty="0"/>
              <a:t>a person who labels the data is able to do it correctly. In order to store the labels, we create a column “label”, which associates a class with a tweet. </a:t>
            </a:r>
          </a:p>
          <a:p>
            <a:r>
              <a:rPr lang="en-US" dirty="0"/>
              <a:t>The general rule is that the more labeled data the better, but labeling is a costly operation. </a:t>
            </a:r>
          </a:p>
          <a:p>
            <a:r>
              <a:rPr lang="en-US" dirty="0"/>
              <a:t>In order to be efficient we label only observations that are clearly associated with a class. It will help us to get only the best examples of positive, neutral, and negative sentiment. As a result, the algorithm should have a good performance in predicting the most insightful tweets in terms of sentiment, which is the objective. </a:t>
            </a:r>
          </a:p>
        </p:txBody>
      </p:sp>
    </p:spTree>
    <p:extLst>
      <p:ext uri="{BB962C8B-B14F-4D97-AF65-F5344CB8AC3E}">
        <p14:creationId xmlns:p14="http://schemas.microsoft.com/office/powerpoint/2010/main" val="3454527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A28C30-3F85-4B34-906C-41161F286020}"/>
              </a:ext>
            </a:extLst>
          </p:cNvPr>
          <p:cNvSpPr>
            <a:spLocks noGrp="1"/>
          </p:cNvSpPr>
          <p:nvPr>
            <p:ph idx="1"/>
          </p:nvPr>
        </p:nvSpPr>
        <p:spPr>
          <a:xfrm>
            <a:off x="838200" y="807720"/>
            <a:ext cx="10515600" cy="5369243"/>
          </a:xfrm>
        </p:spPr>
        <p:txBody>
          <a:bodyPr/>
          <a:lstStyle/>
          <a:p>
            <a:r>
              <a:rPr lang="en-US" dirty="0"/>
              <a:t>We create 96 balanced labels, which means that we have around 33% of rows related to each class:</a:t>
            </a:r>
          </a:p>
          <a:p>
            <a:pPr marL="0" indent="0">
              <a:buNone/>
            </a:pPr>
            <a:endParaRPr lang="en-US" dirty="0"/>
          </a:p>
        </p:txBody>
      </p:sp>
      <p:pic>
        <p:nvPicPr>
          <p:cNvPr id="5" name="Picture 4">
            <a:extLst>
              <a:ext uri="{FF2B5EF4-FFF2-40B4-BE49-F238E27FC236}">
                <a16:creationId xmlns:a16="http://schemas.microsoft.com/office/drawing/2014/main" id="{F882B95E-E5B9-4669-87F7-549F18D296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1" y="2164080"/>
            <a:ext cx="7728896" cy="3502672"/>
          </a:xfrm>
          <a:prstGeom prst="rect">
            <a:avLst/>
          </a:prstGeom>
        </p:spPr>
      </p:pic>
    </p:spTree>
    <p:extLst>
      <p:ext uri="{BB962C8B-B14F-4D97-AF65-F5344CB8AC3E}">
        <p14:creationId xmlns:p14="http://schemas.microsoft.com/office/powerpoint/2010/main" val="203370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9C15-D5B6-4837-8691-3CE53E04AEB9}"/>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Creating the model</a:t>
            </a:r>
          </a:p>
        </p:txBody>
      </p:sp>
      <p:pic>
        <p:nvPicPr>
          <p:cNvPr id="5" name="Content Placeholder 4">
            <a:extLst>
              <a:ext uri="{FF2B5EF4-FFF2-40B4-BE49-F238E27FC236}">
                <a16:creationId xmlns:a16="http://schemas.microsoft.com/office/drawing/2014/main" id="{11151BBF-3E8B-49F8-90F7-86AB36FF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1" y="1951947"/>
            <a:ext cx="11217762" cy="4083093"/>
          </a:xfrm>
        </p:spPr>
      </p:pic>
    </p:spTree>
    <p:extLst>
      <p:ext uri="{BB962C8B-B14F-4D97-AF65-F5344CB8AC3E}">
        <p14:creationId xmlns:p14="http://schemas.microsoft.com/office/powerpoint/2010/main" val="128040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9E6F0-03CC-4929-AD90-0E6F67EA543D}"/>
              </a:ext>
            </a:extLst>
          </p:cNvPr>
          <p:cNvSpPr>
            <a:spLocks noGrp="1"/>
          </p:cNvSpPr>
          <p:nvPr>
            <p:ph idx="1"/>
          </p:nvPr>
        </p:nvSpPr>
        <p:spPr>
          <a:xfrm>
            <a:off x="838200" y="853440"/>
            <a:ext cx="10515600" cy="5323523"/>
          </a:xfrm>
        </p:spPr>
        <p:txBody>
          <a:bodyPr/>
          <a:lstStyle/>
          <a:p>
            <a:r>
              <a:rPr lang="en-US" dirty="0"/>
              <a:t>As a result, we obtain, train, and test vectors that can be directly used to train and validate models :</a:t>
            </a:r>
          </a:p>
          <a:p>
            <a:endParaRPr lang="en-US" dirty="0"/>
          </a:p>
        </p:txBody>
      </p:sp>
      <p:pic>
        <p:nvPicPr>
          <p:cNvPr id="5" name="Picture 4">
            <a:extLst>
              <a:ext uri="{FF2B5EF4-FFF2-40B4-BE49-F238E27FC236}">
                <a16:creationId xmlns:a16="http://schemas.microsoft.com/office/drawing/2014/main" id="{87B11870-91FB-41D6-AB68-9E17AF407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 y="2461238"/>
            <a:ext cx="11481551" cy="2186962"/>
          </a:xfrm>
          <a:prstGeom prst="rect">
            <a:avLst/>
          </a:prstGeom>
        </p:spPr>
      </p:pic>
    </p:spTree>
    <p:extLst>
      <p:ext uri="{BB962C8B-B14F-4D97-AF65-F5344CB8AC3E}">
        <p14:creationId xmlns:p14="http://schemas.microsoft.com/office/powerpoint/2010/main" val="1044853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386-E407-4323-92E7-8F9B29A2148B}"/>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Confusion matrix</a:t>
            </a:r>
          </a:p>
        </p:txBody>
      </p:sp>
      <p:sp>
        <p:nvSpPr>
          <p:cNvPr id="3" name="Content Placeholder 2">
            <a:extLst>
              <a:ext uri="{FF2B5EF4-FFF2-40B4-BE49-F238E27FC236}">
                <a16:creationId xmlns:a16="http://schemas.microsoft.com/office/drawing/2014/main" id="{83F1D57A-C243-4F1A-A08D-CF02E1D9B474}"/>
              </a:ext>
            </a:extLst>
          </p:cNvPr>
          <p:cNvSpPr>
            <a:spLocks noGrp="1"/>
          </p:cNvSpPr>
          <p:nvPr>
            <p:ph idx="1"/>
          </p:nvPr>
        </p:nvSpPr>
        <p:spPr/>
        <p:txBody>
          <a:bodyPr/>
          <a:lstStyle/>
          <a:p>
            <a:r>
              <a:rPr lang="en-US" dirty="0"/>
              <a:t>A confusion matrix is a technique for summarizing the performance of a classification algorithm. </a:t>
            </a:r>
          </a:p>
          <a:p>
            <a:r>
              <a:rPr lang="en-US" dirty="0"/>
              <a:t>we have to select specific outcome from observations and define it as a base case (for example, it rains versus alternative (rejected) no rain). It becomes a reference point for evaluating our model with the test data.</a:t>
            </a:r>
          </a:p>
        </p:txBody>
      </p:sp>
      <p:pic>
        <p:nvPicPr>
          <p:cNvPr id="5" name="Picture 4">
            <a:extLst>
              <a:ext uri="{FF2B5EF4-FFF2-40B4-BE49-F238E27FC236}">
                <a16:creationId xmlns:a16="http://schemas.microsoft.com/office/drawing/2014/main" id="{32007157-67AA-40FF-AF86-60743917B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414501"/>
            <a:ext cx="10515600" cy="1890446"/>
          </a:xfrm>
          <a:prstGeom prst="rect">
            <a:avLst/>
          </a:prstGeom>
        </p:spPr>
      </p:pic>
    </p:spTree>
    <p:extLst>
      <p:ext uri="{BB962C8B-B14F-4D97-AF65-F5344CB8AC3E}">
        <p14:creationId xmlns:p14="http://schemas.microsoft.com/office/powerpoint/2010/main" val="348828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51A1D-F917-42A4-85F8-5D48CD81B086}"/>
              </a:ext>
            </a:extLst>
          </p:cNvPr>
          <p:cNvSpPr>
            <a:spLocks noGrp="1"/>
          </p:cNvSpPr>
          <p:nvPr>
            <p:ph idx="1"/>
          </p:nvPr>
        </p:nvSpPr>
        <p:spPr>
          <a:xfrm>
            <a:off x="838200" y="899160"/>
            <a:ext cx="10515600" cy="5277803"/>
          </a:xfrm>
        </p:spPr>
        <p:txBody>
          <a:bodyPr>
            <a:normAutofit/>
          </a:bodyPr>
          <a:lstStyle/>
          <a:p>
            <a:r>
              <a:rPr lang="en-US" dirty="0"/>
              <a:t>Sentiment analysis involves classifying comments or opinions in text into categories such as "positive" or "negative" often with an implicit category of "neutral". </a:t>
            </a:r>
          </a:p>
          <a:p>
            <a:r>
              <a:rPr lang="en-US" dirty="0"/>
              <a:t>A classic sentiment application would be tracking what people think about different topics. </a:t>
            </a:r>
          </a:p>
          <a:p>
            <a:r>
              <a:rPr lang="en-US" dirty="0"/>
              <a:t>Sentiment analysis in data science and machine learning is also called "opinion mining" or in marketing terminology "voice of the customer". It can be a very useful tool to check the affinity to brands, products, or</a:t>
            </a:r>
          </a:p>
        </p:txBody>
      </p:sp>
    </p:spTree>
    <p:extLst>
      <p:ext uri="{BB962C8B-B14F-4D97-AF65-F5344CB8AC3E}">
        <p14:creationId xmlns:p14="http://schemas.microsoft.com/office/powerpoint/2010/main" val="2512025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ED173D-F973-4CFF-8C8C-D3DF23320B11}"/>
              </a:ext>
            </a:extLst>
          </p:cNvPr>
          <p:cNvSpPr>
            <a:spLocks noGrp="1"/>
          </p:cNvSpPr>
          <p:nvPr>
            <p:ph idx="1"/>
          </p:nvPr>
        </p:nvSpPr>
        <p:spPr>
          <a:xfrm>
            <a:off x="838200" y="746760"/>
            <a:ext cx="10515600" cy="5430203"/>
          </a:xfrm>
        </p:spPr>
        <p:txBody>
          <a:bodyPr/>
          <a:lstStyle/>
          <a:p>
            <a:r>
              <a:rPr lang="en-US" b="1" dirty="0"/>
              <a:t>Precision</a:t>
            </a:r>
            <a:r>
              <a:rPr lang="en-US" dirty="0"/>
              <a:t> is defined as the proportion of positive predictions to the number of observations that are actually positive.</a:t>
            </a:r>
          </a:p>
          <a:p>
            <a:r>
              <a:rPr lang="en-US" b="1" dirty="0"/>
              <a:t>Recall</a:t>
            </a:r>
            <a:r>
              <a:rPr lang="en-US" dirty="0"/>
              <a:t> tells us what is the proportion of actually positive observations predicted as positive</a:t>
            </a:r>
          </a:p>
          <a:p>
            <a:r>
              <a:rPr lang="en-US" b="1" dirty="0"/>
              <a:t>F1-score</a:t>
            </a:r>
            <a:r>
              <a:rPr lang="en-US" dirty="0"/>
              <a:t> combines precision and recall to measure the test accuracy. It can be interpreted as weighted average of precision and recall with its best value at 1 and the worst at 0</a:t>
            </a:r>
          </a:p>
        </p:txBody>
      </p:sp>
      <p:pic>
        <p:nvPicPr>
          <p:cNvPr id="5" name="Picture 4">
            <a:extLst>
              <a:ext uri="{FF2B5EF4-FFF2-40B4-BE49-F238E27FC236}">
                <a16:creationId xmlns:a16="http://schemas.microsoft.com/office/drawing/2014/main" id="{D8540036-3179-4660-874D-66BA2967B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 y="4373881"/>
            <a:ext cx="3304547" cy="1071254"/>
          </a:xfrm>
          <a:prstGeom prst="rect">
            <a:avLst/>
          </a:prstGeom>
        </p:spPr>
      </p:pic>
      <p:pic>
        <p:nvPicPr>
          <p:cNvPr id="11" name="Picture 10">
            <a:extLst>
              <a:ext uri="{FF2B5EF4-FFF2-40B4-BE49-F238E27FC236}">
                <a16:creationId xmlns:a16="http://schemas.microsoft.com/office/drawing/2014/main" id="{AD1E7EED-FC12-46C4-B755-D29B26762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0173" y="4485989"/>
            <a:ext cx="3765655" cy="1071254"/>
          </a:xfrm>
          <a:prstGeom prst="rect">
            <a:avLst/>
          </a:prstGeom>
        </p:spPr>
      </p:pic>
      <p:pic>
        <p:nvPicPr>
          <p:cNvPr id="13" name="Picture 12">
            <a:extLst>
              <a:ext uri="{FF2B5EF4-FFF2-40B4-BE49-F238E27FC236}">
                <a16:creationId xmlns:a16="http://schemas.microsoft.com/office/drawing/2014/main" id="{2AC0B38E-0C5C-4D74-8690-253DB651C0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7858" y="4605343"/>
            <a:ext cx="2352062" cy="812844"/>
          </a:xfrm>
          <a:prstGeom prst="rect">
            <a:avLst/>
          </a:prstGeom>
        </p:spPr>
      </p:pic>
    </p:spTree>
    <p:extLst>
      <p:ext uri="{BB962C8B-B14F-4D97-AF65-F5344CB8AC3E}">
        <p14:creationId xmlns:p14="http://schemas.microsoft.com/office/powerpoint/2010/main" val="46057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07653E-4261-4A68-A2E4-B39383E68A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5174" r="715"/>
          <a:stretch/>
        </p:blipFill>
        <p:spPr>
          <a:xfrm>
            <a:off x="269998" y="2340864"/>
            <a:ext cx="11573311" cy="3450336"/>
          </a:xfrm>
        </p:spPr>
      </p:pic>
      <p:pic>
        <p:nvPicPr>
          <p:cNvPr id="4" name="Content Placeholder 4">
            <a:extLst>
              <a:ext uri="{FF2B5EF4-FFF2-40B4-BE49-F238E27FC236}">
                <a16:creationId xmlns:a16="http://schemas.microsoft.com/office/drawing/2014/main" id="{D8C9FADA-06D9-46D2-A6F3-7918AE9E8F9E}"/>
              </a:ext>
            </a:extLst>
          </p:cNvPr>
          <p:cNvPicPr>
            <a:picLocks noChangeAspect="1"/>
          </p:cNvPicPr>
          <p:nvPr/>
        </p:nvPicPr>
        <p:blipFill rotWithShape="1">
          <a:blip r:embed="rId2">
            <a:extLst>
              <a:ext uri="{28A0092B-C50C-407E-A947-70E740481C1C}">
                <a14:useLocalDpi xmlns:a14="http://schemas.microsoft.com/office/drawing/2010/main" val="0"/>
              </a:ext>
            </a:extLst>
          </a:blip>
          <a:srcRect l="715" b="80357"/>
          <a:stretch/>
        </p:blipFill>
        <p:spPr>
          <a:xfrm>
            <a:off x="353316" y="468740"/>
            <a:ext cx="11573311" cy="1045506"/>
          </a:xfrm>
          <a:prstGeom prst="rect">
            <a:avLst/>
          </a:prstGeom>
        </p:spPr>
      </p:pic>
    </p:spTree>
    <p:extLst>
      <p:ext uri="{BB962C8B-B14F-4D97-AF65-F5344CB8AC3E}">
        <p14:creationId xmlns:p14="http://schemas.microsoft.com/office/powerpoint/2010/main" val="2385087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2D245-F584-49E6-B8A2-756EF4E00D50}"/>
              </a:ext>
            </a:extLst>
          </p:cNvPr>
          <p:cNvSpPr>
            <a:spLocks noGrp="1"/>
          </p:cNvSpPr>
          <p:nvPr>
            <p:ph idx="1"/>
          </p:nvPr>
        </p:nvSpPr>
        <p:spPr>
          <a:xfrm>
            <a:off x="838200" y="1249680"/>
            <a:ext cx="10515600" cy="4927283"/>
          </a:xfrm>
        </p:spPr>
        <p:txBody>
          <a:bodyPr/>
          <a:lstStyle/>
          <a:p>
            <a:r>
              <a:rPr lang="en-US" dirty="0"/>
              <a:t>Sentiment analysis also has its limitations and is not to be used as a 100% accurate marker.</a:t>
            </a:r>
          </a:p>
          <a:p>
            <a:r>
              <a:rPr lang="en-US" dirty="0"/>
              <a:t> As natural language can be very ambiguous with multiple connotations, it's hard if not impossible for machines and algorithms to detect them all. Sentiment analysis basically analyses patterns of words in phrases that are more likely to be positive, negative, or neutral, finally, giving a score on each. This approach is quite effective, but not always accurate on informal language.</a:t>
            </a:r>
          </a:p>
          <a:p>
            <a:r>
              <a:rPr lang="en-US" dirty="0"/>
              <a:t>For example, in the context of coffee, "hot" or "cold" is neutral, but in the context of people "hot" or "cold" can be positive or negative. </a:t>
            </a:r>
          </a:p>
        </p:txBody>
      </p:sp>
    </p:spTree>
    <p:extLst>
      <p:ext uri="{BB962C8B-B14F-4D97-AF65-F5344CB8AC3E}">
        <p14:creationId xmlns:p14="http://schemas.microsoft.com/office/powerpoint/2010/main" val="10180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6D8A1-C867-400F-BC91-75394C2DFE3B}"/>
              </a:ext>
            </a:extLst>
          </p:cNvPr>
          <p:cNvSpPr>
            <a:spLocks noGrp="1"/>
          </p:cNvSpPr>
          <p:nvPr>
            <p:ph idx="1"/>
          </p:nvPr>
        </p:nvSpPr>
        <p:spPr>
          <a:xfrm>
            <a:off x="838200" y="449943"/>
            <a:ext cx="10515600" cy="5727020"/>
          </a:xfrm>
        </p:spPr>
        <p:txBody>
          <a:bodyPr>
            <a:normAutofit/>
          </a:bodyPr>
          <a:lstStyle/>
          <a:p>
            <a:r>
              <a:rPr lang="en-US" dirty="0"/>
              <a:t>Sentiment analysis is essentially a classification problem in machine learning</a:t>
            </a:r>
          </a:p>
          <a:p>
            <a:r>
              <a:rPr lang="en-US" dirty="0"/>
              <a:t> classification is a mathematical model to classify the tweets into certain categories and it relies on labeled datasets. </a:t>
            </a:r>
          </a:p>
          <a:p>
            <a:r>
              <a:rPr lang="en-US" dirty="0"/>
              <a:t>In our case, the categories will be defined as "positive", "negative", and "neutral". </a:t>
            </a:r>
          </a:p>
          <a:p>
            <a:r>
              <a:rPr lang="en-US" dirty="0"/>
              <a:t>A labeled dataset, also called the training dataset, is a sample of data that is manually tagged with the sentiment from human understanding.</a:t>
            </a:r>
          </a:p>
          <a:p>
            <a:r>
              <a:rPr lang="en-US" dirty="0"/>
              <a:t> Based on these labels of the training dataset, the classifier learns the patterns for positive, negative, and neutral content that it applies then to the actual or UFTU dataset</a:t>
            </a:r>
          </a:p>
        </p:txBody>
      </p:sp>
    </p:spTree>
    <p:extLst>
      <p:ext uri="{BB962C8B-B14F-4D97-AF65-F5344CB8AC3E}">
        <p14:creationId xmlns:p14="http://schemas.microsoft.com/office/powerpoint/2010/main" val="671968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61B4-0764-42E3-B562-8D2ADE4AC1E6}"/>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Data pull</a:t>
            </a:r>
          </a:p>
        </p:txBody>
      </p:sp>
      <p:pic>
        <p:nvPicPr>
          <p:cNvPr id="4" name="Content Placeholder 3">
            <a:extLst>
              <a:ext uri="{FF2B5EF4-FFF2-40B4-BE49-F238E27FC236}">
                <a16:creationId xmlns:a16="http://schemas.microsoft.com/office/drawing/2014/main" id="{EC9663CF-A9F1-49CE-BC05-AAB1F4C1C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2011681"/>
            <a:ext cx="9720699" cy="4311204"/>
          </a:xfrm>
          <a:prstGeom prst="rect">
            <a:avLst/>
          </a:prstGeom>
        </p:spPr>
      </p:pic>
    </p:spTree>
    <p:extLst>
      <p:ext uri="{BB962C8B-B14F-4D97-AF65-F5344CB8AC3E}">
        <p14:creationId xmlns:p14="http://schemas.microsoft.com/office/powerpoint/2010/main" val="3582561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5E1B-0088-49C7-8093-6A4835A68021}"/>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Data cleaning</a:t>
            </a:r>
          </a:p>
        </p:txBody>
      </p:sp>
      <p:sp>
        <p:nvSpPr>
          <p:cNvPr id="3" name="Content Placeholder 2">
            <a:extLst>
              <a:ext uri="{FF2B5EF4-FFF2-40B4-BE49-F238E27FC236}">
                <a16:creationId xmlns:a16="http://schemas.microsoft.com/office/drawing/2014/main" id="{5C6624DB-4DA6-4434-88DE-9D6FE94B40B5}"/>
              </a:ext>
            </a:extLst>
          </p:cNvPr>
          <p:cNvSpPr>
            <a:spLocks noGrp="1"/>
          </p:cNvSpPr>
          <p:nvPr>
            <p:ph idx="1"/>
          </p:nvPr>
        </p:nvSpPr>
        <p:spPr>
          <a:xfrm>
            <a:off x="838200" y="1825625"/>
            <a:ext cx="10515600" cy="4667250"/>
          </a:xfrm>
        </p:spPr>
        <p:txBody>
          <a:bodyPr>
            <a:normAutofit/>
          </a:bodyPr>
          <a:lstStyle/>
          <a:p>
            <a:r>
              <a:rPr lang="en-US" dirty="0"/>
              <a:t>The process consists of three steps:</a:t>
            </a:r>
          </a:p>
          <a:p>
            <a:pPr marL="457200" lvl="1" indent="0">
              <a:buNone/>
            </a:pPr>
            <a:r>
              <a:rPr lang="en-US" dirty="0"/>
              <a:t>1.Text tokenization. </a:t>
            </a:r>
          </a:p>
          <a:p>
            <a:pPr marL="457200" lvl="1" indent="0">
              <a:buNone/>
            </a:pPr>
            <a:r>
              <a:rPr lang="en-US" dirty="0"/>
              <a:t>2.Stopwords removal. </a:t>
            </a:r>
          </a:p>
          <a:p>
            <a:pPr marL="457200" lvl="1" indent="0">
              <a:buNone/>
            </a:pPr>
            <a:r>
              <a:rPr lang="en-US" dirty="0"/>
              <a:t>3.Special characters removal. </a:t>
            </a:r>
          </a:p>
        </p:txBody>
      </p:sp>
    </p:spTree>
    <p:extLst>
      <p:ext uri="{BB962C8B-B14F-4D97-AF65-F5344CB8AC3E}">
        <p14:creationId xmlns:p14="http://schemas.microsoft.com/office/powerpoint/2010/main" val="2965600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18E8-15B1-42E1-A30D-F3E979A1E22F}"/>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Tokenization </a:t>
            </a:r>
          </a:p>
        </p:txBody>
      </p:sp>
      <p:pic>
        <p:nvPicPr>
          <p:cNvPr id="5" name="Content Placeholder 4">
            <a:extLst>
              <a:ext uri="{FF2B5EF4-FFF2-40B4-BE49-F238E27FC236}">
                <a16:creationId xmlns:a16="http://schemas.microsoft.com/office/drawing/2014/main" id="{7D46CCE6-36DB-4730-BC1B-72C842BAAC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2070" y="2026920"/>
            <a:ext cx="11315841" cy="3393237"/>
          </a:xfrm>
        </p:spPr>
      </p:pic>
    </p:spTree>
    <p:extLst>
      <p:ext uri="{BB962C8B-B14F-4D97-AF65-F5344CB8AC3E}">
        <p14:creationId xmlns:p14="http://schemas.microsoft.com/office/powerpoint/2010/main" val="205933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9819-33BE-4848-A7D4-CC3F84A62C9B}"/>
              </a:ext>
            </a:extLst>
          </p:cNvPr>
          <p:cNvSpPr>
            <a:spLocks noGrp="1"/>
          </p:cNvSpPr>
          <p:nvPr>
            <p:ph type="title"/>
          </p:nvPr>
        </p:nvSpPr>
        <p:spPr/>
        <p:txBody>
          <a:bodyPr/>
          <a:lstStyle/>
          <a:p>
            <a:r>
              <a:rPr lang="en-US" b="1" dirty="0">
                <a:solidFill>
                  <a:srgbClr val="C00000"/>
                </a:solidFill>
                <a:effectLst>
                  <a:outerShdw blurRad="38100" dist="38100" dir="2700000" algn="tl">
                    <a:srgbClr val="000000">
                      <a:alpha val="43137"/>
                    </a:srgbClr>
                  </a:outerShdw>
                </a:effectLst>
              </a:rPr>
              <a:t>Special characters and </a:t>
            </a:r>
            <a:r>
              <a:rPr lang="en-US" b="1" dirty="0" err="1">
                <a:solidFill>
                  <a:srgbClr val="C00000"/>
                </a:solidFill>
                <a:effectLst>
                  <a:outerShdw blurRad="38100" dist="38100" dir="2700000" algn="tl">
                    <a:srgbClr val="000000">
                      <a:alpha val="43137"/>
                    </a:srgbClr>
                  </a:outerShdw>
                </a:effectLst>
              </a:rPr>
              <a:t>stopwords</a:t>
            </a:r>
            <a:endParaRPr lang="en-US" b="1" dirty="0">
              <a:solidFill>
                <a:srgbClr val="C00000"/>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4B6115D-DAC8-458D-B5A5-261BC6B9A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88" y="2148841"/>
            <a:ext cx="11448893" cy="3425652"/>
          </a:xfrm>
        </p:spPr>
      </p:pic>
    </p:spTree>
    <p:extLst>
      <p:ext uri="{BB962C8B-B14F-4D97-AF65-F5344CB8AC3E}">
        <p14:creationId xmlns:p14="http://schemas.microsoft.com/office/powerpoint/2010/main" val="29729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E9FD9-3F5C-4825-B06F-81A4D0A9DDC7}"/>
              </a:ext>
            </a:extLst>
          </p:cNvPr>
          <p:cNvSpPr>
            <a:spLocks noGrp="1"/>
          </p:cNvSpPr>
          <p:nvPr>
            <p:ph idx="1"/>
          </p:nvPr>
        </p:nvSpPr>
        <p:spPr>
          <a:xfrm>
            <a:off x="838200" y="740229"/>
            <a:ext cx="10515600" cy="5436734"/>
          </a:xfrm>
        </p:spPr>
        <p:txBody>
          <a:bodyPr/>
          <a:lstStyle/>
          <a:p>
            <a:r>
              <a:rPr lang="en-US" dirty="0"/>
              <a:t> the classifiers return the probability that a tweet belongs to a category:</a:t>
            </a:r>
          </a:p>
          <a:p>
            <a:pPr marL="0" indent="0" algn="ctr">
              <a:buNone/>
            </a:pPr>
            <a:r>
              <a:rPr lang="en-US" dirty="0"/>
              <a:t> </a:t>
            </a:r>
            <a:r>
              <a:rPr lang="en-US" dirty="0" err="1"/>
              <a:t>tweet_text</a:t>
            </a:r>
            <a:r>
              <a:rPr lang="en-US" dirty="0"/>
              <a:t> : { positive: 0.7 , neutral: 0.2 , negative : 0.1 }</a:t>
            </a:r>
          </a:p>
          <a:p>
            <a:r>
              <a:rPr lang="en-US" dirty="0"/>
              <a:t>For our analysis, we will use a </a:t>
            </a:r>
            <a:r>
              <a:rPr lang="en-US" b="1" dirty="0">
                <a:solidFill>
                  <a:srgbClr val="FF0000"/>
                </a:solidFill>
              </a:rPr>
              <a:t>pre-trained</a:t>
            </a:r>
            <a:r>
              <a:rPr lang="en-US" dirty="0"/>
              <a:t> model from the NLTK library</a:t>
            </a:r>
          </a:p>
          <a:p>
            <a:r>
              <a:rPr lang="en-US" dirty="0"/>
              <a:t>For our sentiment analysis, we chose a sentiment analyzer called VADER (Valence Aware Dictionary for Sentiment Reasoning), which is available with Python's NLTK library as follows:</a:t>
            </a:r>
          </a:p>
          <a:p>
            <a:endParaRPr lang="en-US" dirty="0"/>
          </a:p>
        </p:txBody>
      </p:sp>
      <p:pic>
        <p:nvPicPr>
          <p:cNvPr id="5" name="Picture 4">
            <a:extLst>
              <a:ext uri="{FF2B5EF4-FFF2-40B4-BE49-F238E27FC236}">
                <a16:creationId xmlns:a16="http://schemas.microsoft.com/office/drawing/2014/main" id="{C8181A44-ACB6-48A5-B7E4-366315E03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706" y="4924418"/>
            <a:ext cx="6078588" cy="750668"/>
          </a:xfrm>
          <a:prstGeom prst="rect">
            <a:avLst/>
          </a:prstGeom>
        </p:spPr>
      </p:pic>
    </p:spTree>
    <p:extLst>
      <p:ext uri="{BB962C8B-B14F-4D97-AF65-F5344CB8AC3E}">
        <p14:creationId xmlns:p14="http://schemas.microsoft.com/office/powerpoint/2010/main" val="1001303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1113</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Sentiment analysis</vt:lpstr>
      <vt:lpstr>PowerPoint Presentation</vt:lpstr>
      <vt:lpstr>PowerPoint Presentation</vt:lpstr>
      <vt:lpstr>PowerPoint Presentation</vt:lpstr>
      <vt:lpstr>Data pull</vt:lpstr>
      <vt:lpstr>Data cleaning</vt:lpstr>
      <vt:lpstr>Tokenization </vt:lpstr>
      <vt:lpstr>Special characters and stopwords</vt:lpstr>
      <vt:lpstr>PowerPoint Presentation</vt:lpstr>
      <vt:lpstr>PowerPoint Presentation</vt:lpstr>
      <vt:lpstr>PowerPoint Presentation</vt:lpstr>
      <vt:lpstr>Customized sentiment analysis </vt:lpstr>
      <vt:lpstr>PowerPoint Presentation</vt:lpstr>
      <vt:lpstr>PowerPoint Presentation</vt:lpstr>
      <vt:lpstr>Labeling the data</vt:lpstr>
      <vt:lpstr>PowerPoint Presentation</vt:lpstr>
      <vt:lpstr>Creating the model</vt:lpstr>
      <vt:lpstr>PowerPoint Presentation</vt:lpstr>
      <vt:lpstr>Confusion matrix</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ramin karimian</dc:creator>
  <cp:lastModifiedBy>ramin karimian</cp:lastModifiedBy>
  <cp:revision>20</cp:revision>
  <dcterms:created xsi:type="dcterms:W3CDTF">2019-11-18T17:23:03Z</dcterms:created>
  <dcterms:modified xsi:type="dcterms:W3CDTF">2019-11-24T00:37:46Z</dcterms:modified>
</cp:coreProperties>
</file>