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80" r:id="rId5"/>
    <p:sldId id="281" r:id="rId6"/>
    <p:sldId id="282" r:id="rId7"/>
    <p:sldId id="258" r:id="rId8"/>
    <p:sldId id="268" r:id="rId9"/>
    <p:sldId id="269" r:id="rId10"/>
    <p:sldId id="270" r:id="rId11"/>
    <p:sldId id="271" r:id="rId12"/>
    <p:sldId id="283" r:id="rId13"/>
    <p:sldId id="284" r:id="rId14"/>
    <p:sldId id="285" r:id="rId15"/>
    <p:sldId id="286"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4/28/2024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D175-4F30-4492-BC3B-8CC13ECEDE9B}"/>
              </a:ext>
            </a:extLst>
          </p:cNvPr>
          <p:cNvSpPr>
            <a:spLocks noGrp="1"/>
          </p:cNvSpPr>
          <p:nvPr>
            <p:ph type="ctrTitle"/>
          </p:nvPr>
        </p:nvSpPr>
        <p:spPr/>
        <p:txBody>
          <a:bodyPr/>
          <a:lstStyle/>
          <a:p>
            <a:r>
              <a:rPr lang="en-US" sz="2800" dirty="0">
                <a:solidFill>
                  <a:srgbClr val="1F1F1F"/>
                </a:solidFill>
                <a:latin typeface="Google Sans"/>
              </a:rPr>
              <a:t>Using Machine </a:t>
            </a:r>
            <a:r>
              <a:rPr lang="en-US" sz="2800" b="0" i="0" dirty="0">
                <a:solidFill>
                  <a:srgbClr val="1F1F1F"/>
                </a:solidFill>
                <a:effectLst/>
                <a:latin typeface="Google Sans"/>
              </a:rPr>
              <a:t>Learning to Predict Subscription to Bank Term Deposits for Clients</a:t>
            </a:r>
            <a:endParaRPr lang="pl-PL" sz="3600" dirty="0"/>
          </a:p>
        </p:txBody>
      </p:sp>
      <p:sp>
        <p:nvSpPr>
          <p:cNvPr id="3" name="Subtitle 2">
            <a:extLst>
              <a:ext uri="{FF2B5EF4-FFF2-40B4-BE49-F238E27FC236}">
                <a16:creationId xmlns:a16="http://schemas.microsoft.com/office/drawing/2014/main" id="{03887BCF-C07C-4F4E-9580-1B926AE33A51}"/>
              </a:ext>
            </a:extLst>
          </p:cNvPr>
          <p:cNvSpPr>
            <a:spLocks noGrp="1"/>
          </p:cNvSpPr>
          <p:nvPr>
            <p:ph type="subTitle" idx="1"/>
          </p:nvPr>
        </p:nvSpPr>
        <p:spPr/>
        <p:txBody>
          <a:bodyPr>
            <a:normAutofit fontScale="77500" lnSpcReduction="20000"/>
          </a:bodyPr>
          <a:lstStyle/>
          <a:p>
            <a:r>
              <a:rPr lang="en-US" dirty="0"/>
              <a:t>Ramin Rzayev ID447981</a:t>
            </a:r>
          </a:p>
          <a:p>
            <a:r>
              <a:rPr lang="en-US" dirty="0"/>
              <a:t>Mahammad </a:t>
            </a:r>
            <a:r>
              <a:rPr lang="en-US" dirty="0" err="1"/>
              <a:t>Jabrayilov</a:t>
            </a:r>
            <a:r>
              <a:rPr lang="en-US" dirty="0"/>
              <a:t> ID448034</a:t>
            </a:r>
          </a:p>
          <a:p>
            <a:r>
              <a:rPr lang="en-US" dirty="0"/>
              <a:t>Salim Abdullayev ID444150</a:t>
            </a:r>
          </a:p>
          <a:p>
            <a:r>
              <a:rPr lang="en-US" dirty="0" err="1"/>
              <a:t>Ulvi</a:t>
            </a:r>
            <a:r>
              <a:rPr lang="en-US" dirty="0"/>
              <a:t> </a:t>
            </a:r>
            <a:r>
              <a:rPr lang="en-US" dirty="0" err="1"/>
              <a:t>Karimli</a:t>
            </a:r>
            <a:r>
              <a:rPr lang="en-US" dirty="0"/>
              <a:t> ID444156</a:t>
            </a:r>
            <a:endParaRPr lang="pl-PL" dirty="0"/>
          </a:p>
        </p:txBody>
      </p:sp>
    </p:spTree>
    <p:extLst>
      <p:ext uri="{BB962C8B-B14F-4D97-AF65-F5344CB8AC3E}">
        <p14:creationId xmlns:p14="http://schemas.microsoft.com/office/powerpoint/2010/main" val="397272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8A2-A968-4241-BFF0-7817BA0C7BD6}"/>
              </a:ext>
            </a:extLst>
          </p:cNvPr>
          <p:cNvSpPr>
            <a:spLocks noGrp="1"/>
          </p:cNvSpPr>
          <p:nvPr>
            <p:ph type="title"/>
          </p:nvPr>
        </p:nvSpPr>
        <p:spPr/>
        <p:txBody>
          <a:bodyPr/>
          <a:lstStyle/>
          <a:p>
            <a:r>
              <a:rPr lang="en-US" dirty="0" err="1"/>
              <a:t>Lightgbm</a:t>
            </a:r>
            <a:r>
              <a:rPr lang="en-US" dirty="0"/>
              <a:t> Model</a:t>
            </a:r>
            <a:endParaRPr lang="pl-PL" dirty="0"/>
          </a:p>
        </p:txBody>
      </p:sp>
      <p:sp>
        <p:nvSpPr>
          <p:cNvPr id="3" name="Content Placeholder 2">
            <a:extLst>
              <a:ext uri="{FF2B5EF4-FFF2-40B4-BE49-F238E27FC236}">
                <a16:creationId xmlns:a16="http://schemas.microsoft.com/office/drawing/2014/main" id="{6F1338A7-BE07-4267-B8E6-41091C8ED77E}"/>
              </a:ext>
            </a:extLst>
          </p:cNvPr>
          <p:cNvSpPr>
            <a:spLocks noGrp="1"/>
          </p:cNvSpPr>
          <p:nvPr>
            <p:ph sz="half" idx="1"/>
          </p:nvPr>
        </p:nvSpPr>
        <p:spPr/>
        <p:txBody>
          <a:bodyPr/>
          <a:lstStyle/>
          <a:p>
            <a:r>
              <a:rPr lang="en-US" dirty="0"/>
              <a:t>The </a:t>
            </a:r>
            <a:r>
              <a:rPr lang="en-US" dirty="0" err="1"/>
              <a:t>LightGBM</a:t>
            </a:r>
            <a:r>
              <a:rPr lang="en-US" dirty="0"/>
              <a:t> model is a gradient boosting framework that is designed for efficiency and scalability</a:t>
            </a:r>
            <a:endParaRPr lang="pl-PL" dirty="0"/>
          </a:p>
        </p:txBody>
      </p:sp>
      <p:pic>
        <p:nvPicPr>
          <p:cNvPr id="2050" name="Picture 2" descr="LightGBM - An In-Depth Guide [Python API]">
            <a:extLst>
              <a:ext uri="{FF2B5EF4-FFF2-40B4-BE49-F238E27FC236}">
                <a16:creationId xmlns:a16="http://schemas.microsoft.com/office/drawing/2014/main" id="{CD0950D2-6AA7-49B4-B9DB-D4316060A98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1725" y="2888655"/>
            <a:ext cx="4718050" cy="265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95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A910-F91B-4E42-8DCD-0B253C708BB6}"/>
              </a:ext>
            </a:extLst>
          </p:cNvPr>
          <p:cNvSpPr>
            <a:spLocks noGrp="1"/>
          </p:cNvSpPr>
          <p:nvPr>
            <p:ph type="title"/>
          </p:nvPr>
        </p:nvSpPr>
        <p:spPr/>
        <p:txBody>
          <a:bodyPr/>
          <a:lstStyle/>
          <a:p>
            <a:r>
              <a:rPr lang="en-US" dirty="0" err="1"/>
              <a:t>Catboost</a:t>
            </a:r>
            <a:r>
              <a:rPr lang="en-US" dirty="0"/>
              <a:t> Model</a:t>
            </a:r>
            <a:endParaRPr lang="pl-PL" dirty="0"/>
          </a:p>
        </p:txBody>
      </p:sp>
      <p:sp>
        <p:nvSpPr>
          <p:cNvPr id="3" name="Content Placeholder 2">
            <a:extLst>
              <a:ext uri="{FF2B5EF4-FFF2-40B4-BE49-F238E27FC236}">
                <a16:creationId xmlns:a16="http://schemas.microsoft.com/office/drawing/2014/main" id="{05108521-2A1D-4EBD-8FE8-A6E657EA11A8}"/>
              </a:ext>
            </a:extLst>
          </p:cNvPr>
          <p:cNvSpPr>
            <a:spLocks noGrp="1"/>
          </p:cNvSpPr>
          <p:nvPr>
            <p:ph sz="half" idx="1"/>
          </p:nvPr>
        </p:nvSpPr>
        <p:spPr/>
        <p:txBody>
          <a:bodyPr/>
          <a:lstStyle/>
          <a:p>
            <a:r>
              <a:rPr lang="en-US" dirty="0"/>
              <a:t>The </a:t>
            </a:r>
            <a:r>
              <a:rPr lang="en-US" dirty="0" err="1"/>
              <a:t>CatBoost</a:t>
            </a:r>
            <a:r>
              <a:rPr lang="en-US" dirty="0"/>
              <a:t> model is a gradient boosting algorithm that is specifically designed to handle categorical features efficiently.</a:t>
            </a:r>
            <a:endParaRPr lang="pl-PL" dirty="0"/>
          </a:p>
        </p:txBody>
      </p:sp>
      <p:pic>
        <p:nvPicPr>
          <p:cNvPr id="3074" name="Picture 2" descr="CatBoost - An In-Depth Guide [Python API]">
            <a:extLst>
              <a:ext uri="{FF2B5EF4-FFF2-40B4-BE49-F238E27FC236}">
                <a16:creationId xmlns:a16="http://schemas.microsoft.com/office/drawing/2014/main" id="{48A382B2-CF79-4CB7-B4CF-40DC176C05E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5502" y="2673502"/>
            <a:ext cx="4718050" cy="265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3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B47-5E32-4E5D-81BD-C660D74DA206}"/>
              </a:ext>
            </a:extLst>
          </p:cNvPr>
          <p:cNvSpPr>
            <a:spLocks noGrp="1"/>
          </p:cNvSpPr>
          <p:nvPr>
            <p:ph type="title"/>
          </p:nvPr>
        </p:nvSpPr>
        <p:spPr/>
        <p:txBody>
          <a:bodyPr/>
          <a:lstStyle/>
          <a:p>
            <a:r>
              <a:rPr lang="en-US" dirty="0"/>
              <a:t>Responsibilities Ramin Rzayev</a:t>
            </a:r>
            <a:endParaRPr lang="pl-PL" dirty="0"/>
          </a:p>
        </p:txBody>
      </p:sp>
      <p:sp>
        <p:nvSpPr>
          <p:cNvPr id="6" name="TextBox 5">
            <a:extLst>
              <a:ext uri="{FF2B5EF4-FFF2-40B4-BE49-F238E27FC236}">
                <a16:creationId xmlns:a16="http://schemas.microsoft.com/office/drawing/2014/main" id="{14E49A9A-C4F0-49F2-9645-C3F0AD3C29CA}"/>
              </a:ext>
            </a:extLst>
          </p:cNvPr>
          <p:cNvSpPr txBox="1"/>
          <p:nvPr/>
        </p:nvSpPr>
        <p:spPr>
          <a:xfrm>
            <a:off x="1479176" y="2888468"/>
            <a:ext cx="9090212" cy="2677656"/>
          </a:xfrm>
          <a:prstGeom prst="rect">
            <a:avLst/>
          </a:prstGeom>
          <a:noFill/>
        </p:spPr>
        <p:txBody>
          <a:bodyPr wrap="square">
            <a:spAutoFit/>
          </a:bodyPr>
          <a:lstStyle/>
          <a:p>
            <a:r>
              <a:rPr lang="pl-PL" sz="2400" b="1" dirty="0"/>
              <a:t>Data Preparation and Initial Exploration</a:t>
            </a:r>
            <a:r>
              <a:rPr lang="en-US" sz="2400" b="1" dirty="0"/>
              <a:t>:</a:t>
            </a:r>
            <a:endParaRPr lang="pl-PL" sz="2400" b="1" dirty="0"/>
          </a:p>
          <a:p>
            <a:pPr marL="285750" indent="-285750">
              <a:buFont typeface="Arial" panose="020B0604020202020204" pitchFamily="34" charset="0"/>
              <a:buChar char="•"/>
            </a:pPr>
            <a:r>
              <a:rPr lang="pl-PL" sz="2400" b="1" dirty="0"/>
              <a:t>Load and Initial Data Check: Load the dataset and conduct initial checks, including checking for data types and missing values.</a:t>
            </a:r>
          </a:p>
          <a:p>
            <a:pPr marL="285750" indent="-285750">
              <a:buFont typeface="Arial" panose="020B0604020202020204" pitchFamily="34" charset="0"/>
              <a:buChar char="•"/>
            </a:pPr>
            <a:r>
              <a:rPr lang="pl-PL" sz="2400" b="1" dirty="0"/>
              <a:t>Initial Data Analysis: Perform basic statistical analysis to understand the distribution and summary statistics of the data.</a:t>
            </a:r>
          </a:p>
          <a:p>
            <a:pPr marL="285750" indent="-285750">
              <a:buFont typeface="Arial" panose="020B0604020202020204" pitchFamily="34" charset="0"/>
              <a:buChar char="•"/>
            </a:pPr>
            <a:r>
              <a:rPr lang="pl-PL" sz="2400" b="1" dirty="0"/>
              <a:t>Data Cleaning: Address missing values and ensure data quality for further analysis.</a:t>
            </a:r>
          </a:p>
        </p:txBody>
      </p:sp>
    </p:spTree>
    <p:extLst>
      <p:ext uri="{BB962C8B-B14F-4D97-AF65-F5344CB8AC3E}">
        <p14:creationId xmlns:p14="http://schemas.microsoft.com/office/powerpoint/2010/main" val="2681363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B47-5E32-4E5D-81BD-C660D74DA206}"/>
              </a:ext>
            </a:extLst>
          </p:cNvPr>
          <p:cNvSpPr>
            <a:spLocks noGrp="1"/>
          </p:cNvSpPr>
          <p:nvPr>
            <p:ph type="title"/>
          </p:nvPr>
        </p:nvSpPr>
        <p:spPr/>
        <p:txBody>
          <a:bodyPr/>
          <a:lstStyle/>
          <a:p>
            <a:r>
              <a:rPr lang="en-US" dirty="0"/>
              <a:t>Responsibilities Mahammad </a:t>
            </a:r>
            <a:r>
              <a:rPr lang="en-US" dirty="0" err="1"/>
              <a:t>Jabrayilov</a:t>
            </a:r>
            <a:endParaRPr lang="pl-PL" dirty="0"/>
          </a:p>
        </p:txBody>
      </p:sp>
      <p:sp>
        <p:nvSpPr>
          <p:cNvPr id="6" name="TextBox 5">
            <a:extLst>
              <a:ext uri="{FF2B5EF4-FFF2-40B4-BE49-F238E27FC236}">
                <a16:creationId xmlns:a16="http://schemas.microsoft.com/office/drawing/2014/main" id="{14E49A9A-C4F0-49F2-9645-C3F0AD3C29CA}"/>
              </a:ext>
            </a:extLst>
          </p:cNvPr>
          <p:cNvSpPr txBox="1"/>
          <p:nvPr/>
        </p:nvSpPr>
        <p:spPr>
          <a:xfrm>
            <a:off x="1479176" y="2888468"/>
            <a:ext cx="9090212" cy="3046988"/>
          </a:xfrm>
          <a:prstGeom prst="rect">
            <a:avLst/>
          </a:prstGeom>
          <a:noFill/>
        </p:spPr>
        <p:txBody>
          <a:bodyPr wrap="square">
            <a:spAutoFit/>
          </a:bodyPr>
          <a:lstStyle/>
          <a:p>
            <a:r>
              <a:rPr lang="en-US" sz="2400" b="1" dirty="0"/>
              <a:t>Feature Engineering and Preprocessing:</a:t>
            </a:r>
          </a:p>
          <a:p>
            <a:pPr marL="342900" indent="-342900">
              <a:buFont typeface="Arial" panose="020B0604020202020204" pitchFamily="34" charset="0"/>
              <a:buChar char="•"/>
            </a:pPr>
            <a:r>
              <a:rPr lang="en-US" sz="2400" b="1" dirty="0"/>
              <a:t>Categorical Data Handling: Apply one-hot encoding to transform categorical data into a format suitable for modeling.</a:t>
            </a:r>
          </a:p>
          <a:p>
            <a:pPr marL="342900" indent="-342900">
              <a:buFont typeface="Arial" panose="020B0604020202020204" pitchFamily="34" charset="0"/>
              <a:buChar char="•"/>
            </a:pPr>
            <a:r>
              <a:rPr lang="en-US" sz="2400" b="1" dirty="0"/>
              <a:t>Feature Scaling: Standardize or normalize numerical features to ensure they contribute equally to the model's performance.</a:t>
            </a:r>
          </a:p>
          <a:p>
            <a:pPr marL="342900" indent="-342900">
              <a:buFont typeface="Arial" panose="020B0604020202020204" pitchFamily="34" charset="0"/>
              <a:buChar char="•"/>
            </a:pPr>
            <a:r>
              <a:rPr lang="en-US" sz="2400" b="1" dirty="0"/>
              <a:t>Feature Creation: Develop new features from existing data to improve model predictions based on insights gained from initial data exploration.</a:t>
            </a:r>
            <a:endParaRPr lang="pl-PL" sz="2400" b="1" dirty="0"/>
          </a:p>
        </p:txBody>
      </p:sp>
    </p:spTree>
    <p:extLst>
      <p:ext uri="{BB962C8B-B14F-4D97-AF65-F5344CB8AC3E}">
        <p14:creationId xmlns:p14="http://schemas.microsoft.com/office/powerpoint/2010/main" val="166170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B47-5E32-4E5D-81BD-C660D74DA206}"/>
              </a:ext>
            </a:extLst>
          </p:cNvPr>
          <p:cNvSpPr>
            <a:spLocks noGrp="1"/>
          </p:cNvSpPr>
          <p:nvPr>
            <p:ph type="title"/>
          </p:nvPr>
        </p:nvSpPr>
        <p:spPr/>
        <p:txBody>
          <a:bodyPr/>
          <a:lstStyle/>
          <a:p>
            <a:r>
              <a:rPr lang="en-US" dirty="0"/>
              <a:t>Responsibilities Salim Abdullayev</a:t>
            </a:r>
            <a:endParaRPr lang="pl-PL" dirty="0"/>
          </a:p>
        </p:txBody>
      </p:sp>
      <p:sp>
        <p:nvSpPr>
          <p:cNvPr id="6" name="TextBox 5">
            <a:extLst>
              <a:ext uri="{FF2B5EF4-FFF2-40B4-BE49-F238E27FC236}">
                <a16:creationId xmlns:a16="http://schemas.microsoft.com/office/drawing/2014/main" id="{14E49A9A-C4F0-49F2-9645-C3F0AD3C29CA}"/>
              </a:ext>
            </a:extLst>
          </p:cNvPr>
          <p:cNvSpPr txBox="1"/>
          <p:nvPr/>
        </p:nvSpPr>
        <p:spPr>
          <a:xfrm>
            <a:off x="1479176" y="2888468"/>
            <a:ext cx="9090212" cy="2677656"/>
          </a:xfrm>
          <a:prstGeom prst="rect">
            <a:avLst/>
          </a:prstGeom>
          <a:noFill/>
        </p:spPr>
        <p:txBody>
          <a:bodyPr wrap="square">
            <a:spAutoFit/>
          </a:bodyPr>
          <a:lstStyle/>
          <a:p>
            <a:r>
              <a:rPr lang="pl-PL" sz="2400" b="1" dirty="0"/>
              <a:t>Model Training and Evaluation</a:t>
            </a:r>
            <a:r>
              <a:rPr lang="en-US" sz="2400" b="1" dirty="0"/>
              <a:t>:</a:t>
            </a:r>
            <a:endParaRPr lang="pl-PL" sz="2400" b="1" dirty="0"/>
          </a:p>
          <a:p>
            <a:pPr marL="342900" indent="-342900">
              <a:buFont typeface="Arial" panose="020B0604020202020204" pitchFamily="34" charset="0"/>
              <a:buChar char="•"/>
            </a:pPr>
            <a:r>
              <a:rPr lang="pl-PL" sz="2400" b="1" dirty="0"/>
              <a:t>Data Splitting: Split the data into training, validation, and test sets to ensure robust evaluation.</a:t>
            </a:r>
          </a:p>
          <a:p>
            <a:pPr marL="342900" indent="-342900">
              <a:buFont typeface="Arial" panose="020B0604020202020204" pitchFamily="34" charset="0"/>
              <a:buChar char="•"/>
            </a:pPr>
            <a:r>
              <a:rPr lang="pl-PL" sz="2400" b="1" dirty="0"/>
              <a:t>Model Training: Train various machine learning models, tuning hyperparameters as necessary.</a:t>
            </a:r>
          </a:p>
          <a:p>
            <a:pPr marL="342900" indent="-342900">
              <a:buFont typeface="Arial" panose="020B0604020202020204" pitchFamily="34" charset="0"/>
              <a:buChar char="•"/>
            </a:pPr>
            <a:r>
              <a:rPr lang="pl-PL" sz="2400" b="1" dirty="0"/>
              <a:t>Model Evaluation: Assess model performance using metrics like accuracy, precision, recall, and AUC.</a:t>
            </a:r>
          </a:p>
        </p:txBody>
      </p:sp>
    </p:spTree>
    <p:extLst>
      <p:ext uri="{BB962C8B-B14F-4D97-AF65-F5344CB8AC3E}">
        <p14:creationId xmlns:p14="http://schemas.microsoft.com/office/powerpoint/2010/main" val="261563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B47-5E32-4E5D-81BD-C660D74DA206}"/>
              </a:ext>
            </a:extLst>
          </p:cNvPr>
          <p:cNvSpPr>
            <a:spLocks noGrp="1"/>
          </p:cNvSpPr>
          <p:nvPr>
            <p:ph type="title"/>
          </p:nvPr>
        </p:nvSpPr>
        <p:spPr/>
        <p:txBody>
          <a:bodyPr/>
          <a:lstStyle/>
          <a:p>
            <a:r>
              <a:rPr lang="en-US" dirty="0"/>
              <a:t>Responsibilities </a:t>
            </a:r>
            <a:r>
              <a:rPr lang="en-US" dirty="0" err="1"/>
              <a:t>Ulvi</a:t>
            </a:r>
            <a:r>
              <a:rPr lang="en-US" dirty="0"/>
              <a:t> </a:t>
            </a:r>
            <a:r>
              <a:rPr lang="en-US" dirty="0" err="1"/>
              <a:t>Karimli</a:t>
            </a:r>
            <a:endParaRPr lang="pl-PL" dirty="0"/>
          </a:p>
        </p:txBody>
      </p:sp>
      <p:sp>
        <p:nvSpPr>
          <p:cNvPr id="6" name="TextBox 5">
            <a:extLst>
              <a:ext uri="{FF2B5EF4-FFF2-40B4-BE49-F238E27FC236}">
                <a16:creationId xmlns:a16="http://schemas.microsoft.com/office/drawing/2014/main" id="{14E49A9A-C4F0-49F2-9645-C3F0AD3C29CA}"/>
              </a:ext>
            </a:extLst>
          </p:cNvPr>
          <p:cNvSpPr txBox="1"/>
          <p:nvPr/>
        </p:nvSpPr>
        <p:spPr>
          <a:xfrm>
            <a:off x="1479176" y="2888468"/>
            <a:ext cx="9090212" cy="3046988"/>
          </a:xfrm>
          <a:prstGeom prst="rect">
            <a:avLst/>
          </a:prstGeom>
          <a:noFill/>
        </p:spPr>
        <p:txBody>
          <a:bodyPr wrap="square">
            <a:spAutoFit/>
          </a:bodyPr>
          <a:lstStyle/>
          <a:p>
            <a:r>
              <a:rPr lang="en-US" sz="2400" b="1" dirty="0"/>
              <a:t>Advanced Model Tuning and Deployment:</a:t>
            </a:r>
          </a:p>
          <a:p>
            <a:pPr marL="342900" indent="-342900">
              <a:buFont typeface="Arial" panose="020B0604020202020204" pitchFamily="34" charset="0"/>
              <a:buChar char="•"/>
            </a:pPr>
            <a:r>
              <a:rPr lang="en-US" sz="2400" b="1" dirty="0"/>
              <a:t>Advanced Model Tuning: Use techniques like grid search to find optimal model settings.</a:t>
            </a:r>
          </a:p>
          <a:p>
            <a:pPr marL="342900" indent="-342900">
              <a:buFont typeface="Arial" panose="020B0604020202020204" pitchFamily="34" charset="0"/>
              <a:buChar char="•"/>
            </a:pPr>
            <a:r>
              <a:rPr lang="en-US" sz="2400" b="1" dirty="0"/>
              <a:t>Algorithm Testing: Experiment with different machine learning algorithms to identify the best performer for the specific dataset.</a:t>
            </a:r>
          </a:p>
          <a:p>
            <a:pPr marL="342900" indent="-342900">
              <a:buFont typeface="Arial" panose="020B0604020202020204" pitchFamily="34" charset="0"/>
              <a:buChar char="•"/>
            </a:pPr>
            <a:r>
              <a:rPr lang="en-US" sz="2400" b="1" dirty="0"/>
              <a:t>Model Deployment Preparation: Prepare models for deployment by ensuring they are saved properly and can be loaded for future use or real-time predictions.</a:t>
            </a:r>
            <a:endParaRPr lang="pl-PL" sz="2400" b="1" dirty="0"/>
          </a:p>
        </p:txBody>
      </p:sp>
    </p:spTree>
    <p:extLst>
      <p:ext uri="{BB962C8B-B14F-4D97-AF65-F5344CB8AC3E}">
        <p14:creationId xmlns:p14="http://schemas.microsoft.com/office/powerpoint/2010/main" val="197728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5A90A8-D505-4EDF-98EF-EC31340149B9}"/>
              </a:ext>
            </a:extLst>
          </p:cNvPr>
          <p:cNvSpPr txBox="1"/>
          <p:nvPr/>
        </p:nvSpPr>
        <p:spPr>
          <a:xfrm>
            <a:off x="2967318" y="2607840"/>
            <a:ext cx="7413812" cy="1323439"/>
          </a:xfrm>
          <a:prstGeom prst="rect">
            <a:avLst/>
          </a:prstGeom>
          <a:noFill/>
        </p:spPr>
        <p:txBody>
          <a:bodyPr wrap="square">
            <a:spAutoFit/>
          </a:bodyPr>
          <a:lstStyle/>
          <a:p>
            <a:r>
              <a:rPr lang="pl-PL" sz="8000" dirty="0"/>
              <a:t>THANK YOU!</a:t>
            </a:r>
          </a:p>
        </p:txBody>
      </p:sp>
    </p:spTree>
    <p:extLst>
      <p:ext uri="{BB962C8B-B14F-4D97-AF65-F5344CB8AC3E}">
        <p14:creationId xmlns:p14="http://schemas.microsoft.com/office/powerpoint/2010/main" val="373259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034B-9B0C-4A29-9901-9B1599B6B7F4}"/>
              </a:ext>
            </a:extLst>
          </p:cNvPr>
          <p:cNvSpPr>
            <a:spLocks noGrp="1"/>
          </p:cNvSpPr>
          <p:nvPr>
            <p:ph type="title"/>
          </p:nvPr>
        </p:nvSpPr>
        <p:spPr/>
        <p:txBody>
          <a:bodyPr/>
          <a:lstStyle/>
          <a:p>
            <a:r>
              <a:rPr lang="en-US" dirty="0"/>
              <a:t>Introduction</a:t>
            </a:r>
            <a:endParaRPr lang="pl-PL" dirty="0"/>
          </a:p>
        </p:txBody>
      </p:sp>
      <p:sp>
        <p:nvSpPr>
          <p:cNvPr id="3" name="Content Placeholder 2">
            <a:extLst>
              <a:ext uri="{FF2B5EF4-FFF2-40B4-BE49-F238E27FC236}">
                <a16:creationId xmlns:a16="http://schemas.microsoft.com/office/drawing/2014/main" id="{10774D58-1630-4234-A73D-639F0FD4A87C}"/>
              </a:ext>
            </a:extLst>
          </p:cNvPr>
          <p:cNvSpPr>
            <a:spLocks noGrp="1"/>
          </p:cNvSpPr>
          <p:nvPr>
            <p:ph idx="1"/>
          </p:nvPr>
        </p:nvSpPr>
        <p:spPr/>
        <p:txBody>
          <a:bodyPr>
            <a:normAutofit fontScale="70000" lnSpcReduction="20000"/>
          </a:bodyPr>
          <a:lstStyle/>
          <a:p>
            <a:r>
              <a:rPr lang="en-US" sz="2500" b="1" dirty="0">
                <a:latin typeface="Times New Roman" panose="02020603050405020304" pitchFamily="18" charset="0"/>
                <a:cs typeface="Times New Roman" panose="02020603050405020304" pitchFamily="18" charset="0"/>
              </a:rPr>
              <a:t> In this project focused on bank marketing utilizing machine learning, We aim to illustrate how a specific bank can employ predictive analytics to prioritize customers likely to subscribe to a term deposit. The project will progress through the following stages:</a:t>
            </a:r>
          </a:p>
          <a:p>
            <a:endParaRPr lang="en-US" sz="2500" b="1"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Project Definition</a:t>
            </a:r>
          </a:p>
          <a:p>
            <a:r>
              <a:rPr lang="en-US" sz="2500" b="1" dirty="0">
                <a:latin typeface="Times New Roman" panose="02020603050405020304" pitchFamily="18" charset="0"/>
                <a:cs typeface="Times New Roman" panose="02020603050405020304" pitchFamily="18" charset="0"/>
              </a:rPr>
              <a:t>Exploration of Data</a:t>
            </a:r>
          </a:p>
          <a:p>
            <a:r>
              <a:rPr lang="en-US" sz="2500" b="1" dirty="0">
                <a:latin typeface="Times New Roman" panose="02020603050405020304" pitchFamily="18" charset="0"/>
                <a:cs typeface="Times New Roman" panose="02020603050405020304" pitchFamily="18" charset="0"/>
              </a:rPr>
              <a:t>Feature Engineering</a:t>
            </a:r>
          </a:p>
          <a:p>
            <a:r>
              <a:rPr lang="en-US" sz="2500" b="1" dirty="0">
                <a:latin typeface="Times New Roman" panose="02020603050405020304" pitchFamily="18" charset="0"/>
                <a:cs typeface="Times New Roman" panose="02020603050405020304" pitchFamily="18" charset="0"/>
              </a:rPr>
              <a:t>Creation of Training, Validation, and Test Samples</a:t>
            </a:r>
          </a:p>
          <a:p>
            <a:r>
              <a:rPr lang="en-US" sz="2500" b="1" dirty="0">
                <a:latin typeface="Times New Roman" panose="02020603050405020304" pitchFamily="18" charset="0"/>
                <a:cs typeface="Times New Roman" panose="02020603050405020304" pitchFamily="18" charset="0"/>
              </a:rPr>
              <a:t>Selection of a Suitable Model</a:t>
            </a:r>
          </a:p>
          <a:p>
            <a:r>
              <a:rPr lang="en-US" sz="2500" b="1" dirty="0">
                <a:latin typeface="Times New Roman" panose="02020603050405020304" pitchFamily="18" charset="0"/>
                <a:cs typeface="Times New Roman" panose="02020603050405020304" pitchFamily="18" charset="0"/>
              </a:rPr>
              <a:t>Evaluation of the Chosen Model</a:t>
            </a:r>
          </a:p>
          <a:p>
            <a:endParaRPr lang="en-US" dirty="0"/>
          </a:p>
          <a:p>
            <a:endParaRPr lang="en-US" dirty="0"/>
          </a:p>
          <a:p>
            <a:endParaRPr lang="en-US" dirty="0"/>
          </a:p>
          <a:p>
            <a:endParaRPr lang="en-US" dirty="0"/>
          </a:p>
          <a:p>
            <a:endParaRPr lang="en-US" dirty="0"/>
          </a:p>
          <a:p>
            <a:endParaRPr lang="pl-PL" dirty="0"/>
          </a:p>
        </p:txBody>
      </p:sp>
    </p:spTree>
    <p:extLst>
      <p:ext uri="{BB962C8B-B14F-4D97-AF65-F5344CB8AC3E}">
        <p14:creationId xmlns:p14="http://schemas.microsoft.com/office/powerpoint/2010/main" val="224936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034B-9B0C-4A29-9901-9B1599B6B7F4}"/>
              </a:ext>
            </a:extLst>
          </p:cNvPr>
          <p:cNvSpPr>
            <a:spLocks noGrp="1"/>
          </p:cNvSpPr>
          <p:nvPr>
            <p:ph type="title"/>
          </p:nvPr>
        </p:nvSpPr>
        <p:spPr/>
        <p:txBody>
          <a:bodyPr/>
          <a:lstStyle/>
          <a:p>
            <a:r>
              <a:rPr lang="en-US" dirty="0"/>
              <a:t>Introduction</a:t>
            </a:r>
            <a:endParaRPr lang="pl-PL" dirty="0"/>
          </a:p>
        </p:txBody>
      </p:sp>
      <p:sp>
        <p:nvSpPr>
          <p:cNvPr id="3" name="Content Placeholder 2">
            <a:extLst>
              <a:ext uri="{FF2B5EF4-FFF2-40B4-BE49-F238E27FC236}">
                <a16:creationId xmlns:a16="http://schemas.microsoft.com/office/drawing/2014/main" id="{10774D58-1630-4234-A73D-639F0FD4A87C}"/>
              </a:ext>
            </a:extLst>
          </p:cNvPr>
          <p:cNvSpPr>
            <a:spLocks noGrp="1"/>
          </p:cNvSpPr>
          <p:nvPr>
            <p:ph idx="1"/>
          </p:nvPr>
        </p:nvSpPr>
        <p:spPr/>
        <p:txBody>
          <a:bodyPr>
            <a:normAutofit/>
          </a:bodyPr>
          <a:lstStyle/>
          <a:p>
            <a:r>
              <a:rPr lang="en-US" dirty="0"/>
              <a:t>By analyzing this data, we can identify patterns and factors that influence customers' decisions to subscribe to bank products, such as term deposits. This analysis not only helps in refining marketing approaches but also contributes to better customer segmentation and personalized offerings, which are essential in today's customer-centric business landscape.</a:t>
            </a:r>
          </a:p>
          <a:p>
            <a:endParaRPr lang="en-US" dirty="0"/>
          </a:p>
          <a:p>
            <a:endParaRPr lang="en-US" dirty="0"/>
          </a:p>
          <a:p>
            <a:endParaRPr lang="en-US" dirty="0"/>
          </a:p>
          <a:p>
            <a:endParaRPr lang="en-US" dirty="0"/>
          </a:p>
          <a:p>
            <a:endParaRPr lang="pl-PL" dirty="0"/>
          </a:p>
        </p:txBody>
      </p:sp>
    </p:spTree>
    <p:extLst>
      <p:ext uri="{BB962C8B-B14F-4D97-AF65-F5344CB8AC3E}">
        <p14:creationId xmlns:p14="http://schemas.microsoft.com/office/powerpoint/2010/main" val="280502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034B-9B0C-4A29-9901-9B1599B6B7F4}"/>
              </a:ext>
            </a:extLst>
          </p:cNvPr>
          <p:cNvSpPr>
            <a:spLocks noGrp="1"/>
          </p:cNvSpPr>
          <p:nvPr>
            <p:ph type="title"/>
          </p:nvPr>
        </p:nvSpPr>
        <p:spPr/>
        <p:txBody>
          <a:bodyPr/>
          <a:lstStyle/>
          <a:p>
            <a:r>
              <a:rPr lang="pl-PL" dirty="0"/>
              <a:t>Objective</a:t>
            </a:r>
          </a:p>
        </p:txBody>
      </p:sp>
      <p:sp>
        <p:nvSpPr>
          <p:cNvPr id="3" name="Content Placeholder 2">
            <a:extLst>
              <a:ext uri="{FF2B5EF4-FFF2-40B4-BE49-F238E27FC236}">
                <a16:creationId xmlns:a16="http://schemas.microsoft.com/office/drawing/2014/main" id="{10774D58-1630-4234-A73D-639F0FD4A87C}"/>
              </a:ext>
            </a:extLst>
          </p:cNvPr>
          <p:cNvSpPr>
            <a:spLocks noGrp="1"/>
          </p:cNvSpPr>
          <p:nvPr>
            <p:ph idx="1"/>
          </p:nvPr>
        </p:nvSpPr>
        <p:spPr/>
        <p:txBody>
          <a:bodyPr>
            <a:normAutofit/>
          </a:bodyPr>
          <a:lstStyle/>
          <a:p>
            <a:r>
              <a:rPr lang="en-US" dirty="0"/>
              <a:t>The main goal of our project is to predict customer responses to term deposit campaigns conducted by the bank. By using machine learning models, we aim to forecast whether a customer will subscribe to a term deposit, helping the bank to target potential subscribers more effectively and allocate resources more efficiently.</a:t>
            </a:r>
          </a:p>
          <a:p>
            <a:endParaRPr lang="en-US" dirty="0"/>
          </a:p>
          <a:p>
            <a:endParaRPr lang="en-US" dirty="0"/>
          </a:p>
          <a:p>
            <a:endParaRPr lang="en-US" dirty="0"/>
          </a:p>
          <a:p>
            <a:endParaRPr lang="pl-PL" dirty="0"/>
          </a:p>
        </p:txBody>
      </p:sp>
    </p:spTree>
    <p:extLst>
      <p:ext uri="{BB962C8B-B14F-4D97-AF65-F5344CB8AC3E}">
        <p14:creationId xmlns:p14="http://schemas.microsoft.com/office/powerpoint/2010/main" val="176343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DED5-3A46-490B-BD92-076D4110A53D}"/>
              </a:ext>
            </a:extLst>
          </p:cNvPr>
          <p:cNvSpPr>
            <a:spLocks noGrp="1"/>
          </p:cNvSpPr>
          <p:nvPr>
            <p:ph type="title"/>
          </p:nvPr>
        </p:nvSpPr>
        <p:spPr/>
        <p:txBody>
          <a:bodyPr>
            <a:normAutofit fontScale="90000"/>
          </a:bodyPr>
          <a:lstStyle/>
          <a:p>
            <a:r>
              <a:rPr lang="en-US" dirty="0"/>
              <a:t>Methodology</a:t>
            </a:r>
            <a:br>
              <a:rPr lang="en-US" dirty="0"/>
            </a:br>
            <a:r>
              <a:rPr lang="en-US" dirty="0"/>
              <a:t>Tools Used</a:t>
            </a:r>
            <a:endParaRPr lang="pl-PL" dirty="0"/>
          </a:p>
        </p:txBody>
      </p:sp>
      <p:sp>
        <p:nvSpPr>
          <p:cNvPr id="3" name="Content Placeholder 2">
            <a:extLst>
              <a:ext uri="{FF2B5EF4-FFF2-40B4-BE49-F238E27FC236}">
                <a16:creationId xmlns:a16="http://schemas.microsoft.com/office/drawing/2014/main" id="{EEC7EF1E-9D72-446A-81AC-B3B4B1C5E641}"/>
              </a:ext>
            </a:extLst>
          </p:cNvPr>
          <p:cNvSpPr>
            <a:spLocks noGrp="1"/>
          </p:cNvSpPr>
          <p:nvPr>
            <p:ph idx="1"/>
          </p:nvPr>
        </p:nvSpPr>
        <p:spPr/>
        <p:txBody>
          <a:bodyPr>
            <a:normAutofit/>
          </a:bodyPr>
          <a:lstStyle/>
          <a:p>
            <a:r>
              <a:rPr lang="en-US" dirty="0"/>
              <a:t>Python: The cornerstone of our data manipulation and analysis, Python offers flexibility and powerful libraries tailored for data science, making it an ideal choice for our project.</a:t>
            </a:r>
          </a:p>
          <a:p>
            <a:endParaRPr lang="en-US" dirty="0"/>
          </a:p>
          <a:p>
            <a:r>
              <a:rPr lang="en-US" dirty="0"/>
              <a:t>Pandas: We utilize Pandas extensively for data handling and manipulation. This library provides us with essential data structures and functions to perform operations such as merging, reshaping, selecting, as well as handling missing data efficiently.</a:t>
            </a:r>
          </a:p>
        </p:txBody>
      </p:sp>
    </p:spTree>
    <p:extLst>
      <p:ext uri="{BB962C8B-B14F-4D97-AF65-F5344CB8AC3E}">
        <p14:creationId xmlns:p14="http://schemas.microsoft.com/office/powerpoint/2010/main" val="361208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DED5-3A46-490B-BD92-076D4110A53D}"/>
              </a:ext>
            </a:extLst>
          </p:cNvPr>
          <p:cNvSpPr>
            <a:spLocks noGrp="1"/>
          </p:cNvSpPr>
          <p:nvPr>
            <p:ph type="title"/>
          </p:nvPr>
        </p:nvSpPr>
        <p:spPr/>
        <p:txBody>
          <a:bodyPr>
            <a:normAutofit fontScale="90000"/>
          </a:bodyPr>
          <a:lstStyle/>
          <a:p>
            <a:r>
              <a:rPr lang="en-US" dirty="0"/>
              <a:t>Methodology</a:t>
            </a:r>
            <a:br>
              <a:rPr lang="en-US" dirty="0"/>
            </a:br>
            <a:r>
              <a:rPr lang="en-US" dirty="0"/>
              <a:t>Tools Used</a:t>
            </a:r>
            <a:endParaRPr lang="pl-PL" dirty="0"/>
          </a:p>
        </p:txBody>
      </p:sp>
      <p:sp>
        <p:nvSpPr>
          <p:cNvPr id="3" name="Content Placeholder 2">
            <a:extLst>
              <a:ext uri="{FF2B5EF4-FFF2-40B4-BE49-F238E27FC236}">
                <a16:creationId xmlns:a16="http://schemas.microsoft.com/office/drawing/2014/main" id="{EEC7EF1E-9D72-446A-81AC-B3B4B1C5E641}"/>
              </a:ext>
            </a:extLst>
          </p:cNvPr>
          <p:cNvSpPr>
            <a:spLocks noGrp="1"/>
          </p:cNvSpPr>
          <p:nvPr>
            <p:ph idx="1"/>
          </p:nvPr>
        </p:nvSpPr>
        <p:spPr/>
        <p:txBody>
          <a:bodyPr>
            <a:normAutofit fontScale="92500" lnSpcReduction="20000"/>
          </a:bodyPr>
          <a:lstStyle/>
          <a:p>
            <a:r>
              <a:rPr lang="en-US" dirty="0"/>
              <a:t>Scikit-learn: This library is a fundamental tool in our machine learning toolkit. Scikit-learn provides a range of supervised and unsupervised learning algorithms via a consistent interface in Python. We will use it primarily for building machine learning models, cross-validation, and various metrics to evaluate model performance.</a:t>
            </a:r>
          </a:p>
          <a:p>
            <a:endParaRPr lang="en-US" dirty="0"/>
          </a:p>
          <a:p>
            <a:r>
              <a:rPr lang="en-US" dirty="0"/>
              <a:t>Matplotlib/Seaborn: For visualization, we will use both Matplotlib and Seaborn to create a variety of plots and charts. Matplotlib allows us comprehensive control over every aspect of our figures, while Seaborn helps us to make attractive and informative statistical graphics quickly.</a:t>
            </a:r>
          </a:p>
        </p:txBody>
      </p:sp>
    </p:spTree>
    <p:extLst>
      <p:ext uri="{BB962C8B-B14F-4D97-AF65-F5344CB8AC3E}">
        <p14:creationId xmlns:p14="http://schemas.microsoft.com/office/powerpoint/2010/main" val="413675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916D-5035-440D-86D5-4207E14F6326}"/>
              </a:ext>
            </a:extLst>
          </p:cNvPr>
          <p:cNvSpPr>
            <a:spLocks noGrp="1"/>
          </p:cNvSpPr>
          <p:nvPr>
            <p:ph type="title"/>
          </p:nvPr>
        </p:nvSpPr>
        <p:spPr/>
        <p:txBody>
          <a:bodyPr>
            <a:normAutofit fontScale="90000"/>
          </a:bodyPr>
          <a:lstStyle/>
          <a:p>
            <a:r>
              <a:rPr lang="pl-PL" b="1" i="0" dirty="0">
                <a:solidFill>
                  <a:srgbClr val="242424"/>
                </a:solidFill>
                <a:effectLst/>
                <a:latin typeface="sohne"/>
              </a:rPr>
              <a:t>Data Exploration</a:t>
            </a:r>
            <a:br>
              <a:rPr lang="pl-PL" b="1" i="0" dirty="0">
                <a:solidFill>
                  <a:srgbClr val="242424"/>
                </a:solidFill>
                <a:effectLst/>
                <a:latin typeface="sohne"/>
              </a:rPr>
            </a:br>
            <a:endParaRPr lang="pl-PL" dirty="0"/>
          </a:p>
        </p:txBody>
      </p:sp>
      <p:sp>
        <p:nvSpPr>
          <p:cNvPr id="3" name="Content Placeholder 2">
            <a:extLst>
              <a:ext uri="{FF2B5EF4-FFF2-40B4-BE49-F238E27FC236}">
                <a16:creationId xmlns:a16="http://schemas.microsoft.com/office/drawing/2014/main" id="{DB9D14F7-5402-45C3-9E01-B2A39B416628}"/>
              </a:ext>
            </a:extLst>
          </p:cNvPr>
          <p:cNvSpPr>
            <a:spLocks noGrp="1"/>
          </p:cNvSpPr>
          <p:nvPr>
            <p:ph sz="half" idx="1"/>
          </p:nvPr>
        </p:nvSpPr>
        <p:spPr/>
        <p:txBody>
          <a:bodyPr>
            <a:normAutofit fontScale="85000" lnSpcReduction="20000"/>
          </a:bodyPr>
          <a:lstStyle/>
          <a:p>
            <a:endParaRPr lang="en-US" dirty="0"/>
          </a:p>
          <a:p>
            <a:r>
              <a:rPr lang="en-US" dirty="0"/>
              <a:t>The dataset utilized in this project originates from the UCI Machine Learning Repository and encompasses data from over 40,000 direct marketing campaigns conducted by a banking institution between May 2008 and November 2010. These campaigns, executed through phone calls, often necessitated multiple contacts with the same client to determine whether the product (bank term deposit) would be subscribed ('yes') or not ('no').</a:t>
            </a:r>
          </a:p>
        </p:txBody>
      </p:sp>
      <p:pic>
        <p:nvPicPr>
          <p:cNvPr id="8" name="Content Placeholder 7">
            <a:extLst>
              <a:ext uri="{FF2B5EF4-FFF2-40B4-BE49-F238E27FC236}">
                <a16:creationId xmlns:a16="http://schemas.microsoft.com/office/drawing/2014/main" id="{2014DB3D-D2C3-4A11-B8B6-B3D166FE21EF}"/>
              </a:ext>
            </a:extLst>
          </p:cNvPr>
          <p:cNvPicPr>
            <a:picLocks noGrp="1" noChangeAspect="1"/>
          </p:cNvPicPr>
          <p:nvPr>
            <p:ph sz="half" idx="2"/>
          </p:nvPr>
        </p:nvPicPr>
        <p:blipFill>
          <a:blip r:embed="rId2"/>
          <a:stretch>
            <a:fillRect/>
          </a:stretch>
        </p:blipFill>
        <p:spPr>
          <a:xfrm>
            <a:off x="6181725" y="3128682"/>
            <a:ext cx="4718050" cy="2250141"/>
          </a:xfrm>
          <a:prstGeom prst="rect">
            <a:avLst/>
          </a:prstGeom>
        </p:spPr>
      </p:pic>
    </p:spTree>
    <p:extLst>
      <p:ext uri="{BB962C8B-B14F-4D97-AF65-F5344CB8AC3E}">
        <p14:creationId xmlns:p14="http://schemas.microsoft.com/office/powerpoint/2010/main" val="125005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EBE6-5A21-42D1-943C-CC6D2EFD5EA9}"/>
              </a:ext>
            </a:extLst>
          </p:cNvPr>
          <p:cNvSpPr>
            <a:spLocks noGrp="1"/>
          </p:cNvSpPr>
          <p:nvPr>
            <p:ph type="title"/>
          </p:nvPr>
        </p:nvSpPr>
        <p:spPr/>
        <p:txBody>
          <a:bodyPr>
            <a:normAutofit fontScale="90000"/>
          </a:bodyPr>
          <a:lstStyle/>
          <a:p>
            <a:r>
              <a:rPr lang="pl-PL" b="1" i="0" dirty="0">
                <a:solidFill>
                  <a:srgbClr val="242424"/>
                </a:solidFill>
                <a:effectLst/>
                <a:latin typeface="sohne"/>
              </a:rPr>
              <a:t>Model Selection</a:t>
            </a:r>
            <a:br>
              <a:rPr lang="pl-PL" b="1" i="0" dirty="0">
                <a:solidFill>
                  <a:srgbClr val="242424"/>
                </a:solidFill>
                <a:effectLst/>
                <a:latin typeface="sohne"/>
              </a:rPr>
            </a:br>
            <a:endParaRPr lang="pl-PL" dirty="0"/>
          </a:p>
        </p:txBody>
      </p:sp>
      <p:sp>
        <p:nvSpPr>
          <p:cNvPr id="3" name="Content Placeholder 2">
            <a:extLst>
              <a:ext uri="{FF2B5EF4-FFF2-40B4-BE49-F238E27FC236}">
                <a16:creationId xmlns:a16="http://schemas.microsoft.com/office/drawing/2014/main" id="{3D93015A-BC3E-4391-9961-8612436F70E5}"/>
              </a:ext>
            </a:extLst>
          </p:cNvPr>
          <p:cNvSpPr>
            <a:spLocks noGrp="1"/>
          </p:cNvSpPr>
          <p:nvPr>
            <p:ph sz="half" idx="1"/>
          </p:nvPr>
        </p:nvSpPr>
        <p:spPr/>
        <p:txBody>
          <a:bodyPr>
            <a:normAutofit/>
          </a:bodyPr>
          <a:lstStyle/>
          <a:p>
            <a:r>
              <a:rPr lang="en-US" sz="1600" dirty="0">
                <a:solidFill>
                  <a:srgbClr val="242424"/>
                </a:solidFill>
                <a:latin typeface="Times New Roman" panose="02020603050405020304" pitchFamily="18" charset="0"/>
                <a:cs typeface="Times New Roman" panose="02020603050405020304" pitchFamily="18" charset="0"/>
              </a:rPr>
              <a:t>W</a:t>
            </a:r>
            <a:r>
              <a:rPr lang="en-US" sz="1600" b="0" i="0" dirty="0">
                <a:solidFill>
                  <a:srgbClr val="242424"/>
                </a:solidFill>
                <a:effectLst/>
                <a:latin typeface="Times New Roman" panose="02020603050405020304" pitchFamily="18" charset="0"/>
                <a:cs typeface="Times New Roman" panose="02020603050405020304" pitchFamily="18" charset="0"/>
              </a:rPr>
              <a:t>e will first compare the model performance of the following 3 machine learning models using default hyperparameters:</a:t>
            </a:r>
          </a:p>
          <a:p>
            <a:r>
              <a:rPr lang="en-US" sz="1600" dirty="0" err="1">
                <a:solidFill>
                  <a:srgbClr val="242424"/>
                </a:solidFill>
                <a:latin typeface="Times New Roman" panose="02020603050405020304" pitchFamily="18" charset="0"/>
                <a:cs typeface="Times New Roman" panose="02020603050405020304" pitchFamily="18" charset="0"/>
              </a:rPr>
              <a:t>Adaboost</a:t>
            </a:r>
            <a:endParaRPr lang="en-US" sz="1600" dirty="0">
              <a:solidFill>
                <a:srgbClr val="242424"/>
              </a:solidFill>
              <a:latin typeface="Times New Roman" panose="02020603050405020304" pitchFamily="18" charset="0"/>
              <a:cs typeface="Times New Roman" panose="02020603050405020304" pitchFamily="18" charset="0"/>
            </a:endParaRPr>
          </a:p>
          <a:p>
            <a:r>
              <a:rPr lang="en-US" sz="1600" dirty="0" err="1">
                <a:solidFill>
                  <a:srgbClr val="242424"/>
                </a:solidFill>
                <a:latin typeface="Times New Roman" panose="02020603050405020304" pitchFamily="18" charset="0"/>
                <a:cs typeface="Times New Roman" panose="02020603050405020304" pitchFamily="18" charset="0"/>
              </a:rPr>
              <a:t>Catboost</a:t>
            </a:r>
            <a:endParaRPr lang="en-US" sz="1600" dirty="0">
              <a:solidFill>
                <a:srgbClr val="242424"/>
              </a:solidFill>
              <a:latin typeface="Times New Roman" panose="02020603050405020304" pitchFamily="18" charset="0"/>
              <a:cs typeface="Times New Roman" panose="02020603050405020304" pitchFamily="18" charset="0"/>
            </a:endParaRPr>
          </a:p>
          <a:p>
            <a:r>
              <a:rPr lang="en-US" sz="1600" dirty="0" err="1">
                <a:solidFill>
                  <a:srgbClr val="242424"/>
                </a:solidFill>
                <a:latin typeface="Times New Roman" panose="02020603050405020304" pitchFamily="18" charset="0"/>
                <a:cs typeface="Times New Roman" panose="02020603050405020304" pitchFamily="18" charset="0"/>
              </a:rPr>
              <a:t>Lightgbm</a:t>
            </a:r>
            <a:endParaRPr lang="pl-PL" sz="1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5F44861-F7F8-46A4-ADA0-9A35C08D232D}"/>
              </a:ext>
            </a:extLst>
          </p:cNvPr>
          <p:cNvPicPr>
            <a:picLocks noGrp="1" noChangeAspect="1"/>
          </p:cNvPicPr>
          <p:nvPr>
            <p:ph sz="half" idx="2"/>
          </p:nvPr>
        </p:nvPicPr>
        <p:blipFill>
          <a:blip r:embed="rId2"/>
          <a:stretch>
            <a:fillRect/>
          </a:stretch>
        </p:blipFill>
        <p:spPr>
          <a:xfrm>
            <a:off x="6938682" y="2689411"/>
            <a:ext cx="2859742" cy="2375647"/>
          </a:xfrm>
        </p:spPr>
      </p:pic>
    </p:spTree>
    <p:extLst>
      <p:ext uri="{BB962C8B-B14F-4D97-AF65-F5344CB8AC3E}">
        <p14:creationId xmlns:p14="http://schemas.microsoft.com/office/powerpoint/2010/main" val="4296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968B-AA69-46B9-938F-285AA6F68ED3}"/>
              </a:ext>
            </a:extLst>
          </p:cNvPr>
          <p:cNvSpPr>
            <a:spLocks noGrp="1"/>
          </p:cNvSpPr>
          <p:nvPr>
            <p:ph type="title"/>
          </p:nvPr>
        </p:nvSpPr>
        <p:spPr/>
        <p:txBody>
          <a:bodyPr/>
          <a:lstStyle/>
          <a:p>
            <a:r>
              <a:rPr lang="en-US" dirty="0"/>
              <a:t>AdaBoost Model</a:t>
            </a:r>
            <a:endParaRPr lang="pl-PL" dirty="0"/>
          </a:p>
        </p:txBody>
      </p:sp>
      <p:sp>
        <p:nvSpPr>
          <p:cNvPr id="3" name="Content Placeholder 2">
            <a:extLst>
              <a:ext uri="{FF2B5EF4-FFF2-40B4-BE49-F238E27FC236}">
                <a16:creationId xmlns:a16="http://schemas.microsoft.com/office/drawing/2014/main" id="{03B1794D-51D0-450D-BA26-2A9029AF5945}"/>
              </a:ext>
            </a:extLst>
          </p:cNvPr>
          <p:cNvSpPr>
            <a:spLocks noGrp="1"/>
          </p:cNvSpPr>
          <p:nvPr>
            <p:ph sz="half" idx="1"/>
          </p:nvPr>
        </p:nvSpPr>
        <p:spPr/>
        <p:txBody>
          <a:bodyPr>
            <a:normAutofit fontScale="92500" lnSpcReduction="10000"/>
          </a:bodyPr>
          <a:lstStyle/>
          <a:p>
            <a:r>
              <a:rPr lang="en-US" dirty="0"/>
              <a:t>The AdaBoost model is an ensemble learning technique that combines multiple weak learners (in this case, Decision Trees with max depth 1) to create a strong learner. It works by sequentially fitting a series of weak models to the data, with each subsequent model giving more emphasis to the instances that were misclassified by the previous ones.</a:t>
            </a:r>
            <a:endParaRPr lang="pl-PL" dirty="0"/>
          </a:p>
        </p:txBody>
      </p:sp>
      <p:pic>
        <p:nvPicPr>
          <p:cNvPr id="1026" name="Picture 2">
            <a:extLst>
              <a:ext uri="{FF2B5EF4-FFF2-40B4-BE49-F238E27FC236}">
                <a16:creationId xmlns:a16="http://schemas.microsoft.com/office/drawing/2014/main" id="{E6BFBED9-05BB-4E17-85F1-E72285EFB9B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0282" y="2560638"/>
            <a:ext cx="4560936"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7173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460</TotalTime>
  <Words>849</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Garamond</vt:lpstr>
      <vt:lpstr>Google Sans</vt:lpstr>
      <vt:lpstr>sohne</vt:lpstr>
      <vt:lpstr>Times New Roman</vt:lpstr>
      <vt:lpstr>Organic</vt:lpstr>
      <vt:lpstr>Using Machine Learning to Predict Subscription to Bank Term Deposits for Clients</vt:lpstr>
      <vt:lpstr>Introduction</vt:lpstr>
      <vt:lpstr>Introduction</vt:lpstr>
      <vt:lpstr>Objective</vt:lpstr>
      <vt:lpstr>Methodology Tools Used</vt:lpstr>
      <vt:lpstr>Methodology Tools Used</vt:lpstr>
      <vt:lpstr>Data Exploration </vt:lpstr>
      <vt:lpstr>Model Selection </vt:lpstr>
      <vt:lpstr>AdaBoost Model</vt:lpstr>
      <vt:lpstr>Lightgbm Model</vt:lpstr>
      <vt:lpstr>Catboost Model</vt:lpstr>
      <vt:lpstr>Responsibilities Ramin Rzayev</vt:lpstr>
      <vt:lpstr>Responsibilities Mahammad Jabrayilov</vt:lpstr>
      <vt:lpstr>Responsibilities Salim Abdullayev</vt:lpstr>
      <vt:lpstr>Responsibilities Ulvi Karimli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Subscription to Bank Term Deposits for Clients</dc:title>
  <dc:creator>Ramin Rzayev</dc:creator>
  <cp:lastModifiedBy>Ramin Rzayev</cp:lastModifiedBy>
  <cp:revision>20</cp:revision>
  <dcterms:created xsi:type="dcterms:W3CDTF">2024-01-17T22:56:55Z</dcterms:created>
  <dcterms:modified xsi:type="dcterms:W3CDTF">2024-04-28T19:27:26Z</dcterms:modified>
</cp:coreProperties>
</file>