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2" r:id="rId3"/>
    <p:sldId id="258" r:id="rId4"/>
    <p:sldId id="280" r:id="rId5"/>
    <p:sldId id="281" r:id="rId6"/>
    <p:sldId id="275" r:id="rId7"/>
    <p:sldId id="270" r:id="rId8"/>
    <p:sldId id="274" r:id="rId9"/>
    <p:sldId id="279" r:id="rId10"/>
    <p:sldId id="283" r:id="rId11"/>
    <p:sldId id="277" r:id="rId12"/>
    <p:sldId id="276" r:id="rId13"/>
    <p:sldId id="27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Anvar" initials="RA" lastIdx="0" clrIdx="0">
    <p:extLst>
      <p:ext uri="{19B8F6BF-5375-455C-9EA6-DF929625EA0E}">
        <p15:presenceInfo xmlns:p15="http://schemas.microsoft.com/office/powerpoint/2012/main" userId="7a349a4e5a682b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56AE"/>
    <a:srgbClr val="4776C8"/>
    <a:srgbClr val="9CCD4C"/>
    <a:srgbClr val="538AED"/>
    <a:srgbClr val="AFE25B"/>
    <a:srgbClr val="4C7ED7"/>
    <a:srgbClr val="D0F548"/>
    <a:srgbClr val="6754B0"/>
    <a:srgbClr val="4573CB"/>
    <a:srgbClr val="9BD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1" autoAdjust="0"/>
    <p:restoredTop sz="96374" autoAdjust="0"/>
  </p:normalViewPr>
  <p:slideViewPr>
    <p:cSldViewPr snapToGrid="0" snapToObjects="1">
      <p:cViewPr varScale="1">
        <p:scale>
          <a:sx n="142" d="100"/>
          <a:sy n="142" d="100"/>
        </p:scale>
        <p:origin x="576" y="-7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56391-CFA0-1544-8425-9183CAE42ACA}" type="datetimeFigureOut"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0434-EDFD-7D47-BF20-7F125556A48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5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/>
              </a:defRPr>
            </a:lvl1pPr>
          </a:lstStyle>
          <a:p>
            <a:fld id="{DB01AB9E-8BFB-DA44-9869-DDFC164FA55D}" type="datetimeFigureOut">
              <a:rPr lang="en-US"/>
              <a:pPr/>
              <a:t>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/>
              </a:defRPr>
            </a:lvl1pPr>
          </a:lstStyle>
          <a:p>
            <a:fld id="{E73A2C5F-412D-0D44-9204-D985CF72B03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382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399" y="610692"/>
            <a:ext cx="3963601" cy="1368000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1978692"/>
            <a:ext cx="3963602" cy="131445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Rounded Rectangle 21"/>
          <p:cNvSpPr>
            <a:spLocks/>
          </p:cNvSpPr>
          <p:nvPr userDrawn="1"/>
        </p:nvSpPr>
        <p:spPr>
          <a:xfrm>
            <a:off x="7311872" y="610692"/>
            <a:ext cx="1223728" cy="432000"/>
          </a:xfrm>
          <a:prstGeom prst="roundRect">
            <a:avLst>
              <a:gd name="adj" fmla="val 12691"/>
            </a:avLst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1871" y="692908"/>
            <a:ext cx="1223729" cy="273844"/>
          </a:xfrm>
        </p:spPr>
        <p:txBody>
          <a:bodyPr/>
          <a:lstStyle>
            <a:lvl1pPr algn="ctr">
              <a:defRPr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32000" y="1676389"/>
            <a:ext cx="6480000" cy="18719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332000" y="3796341"/>
            <a:ext cx="6480000" cy="431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30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Picture 1" descr="quotes.ai"/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7257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32000" y="3005667"/>
            <a:ext cx="6480000" cy="434720"/>
          </a:xfrm>
        </p:spPr>
        <p:txBody>
          <a:bodyPr bIns="46800" anchor="b" anchorCtr="0">
            <a:noAutofit/>
          </a:bodyPr>
          <a:lstStyle>
            <a:lvl1pPr marL="0" indent="0" algn="ctr">
              <a:lnSpc>
                <a:spcPct val="125000"/>
              </a:lnSpc>
              <a:buNone/>
              <a:defRPr sz="2600" b="0" i="0">
                <a:solidFill>
                  <a:schemeClr val="bg1"/>
                </a:solidFill>
                <a:latin typeface="Museo 700"/>
                <a:cs typeface="Museo 70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332000" y="3440388"/>
            <a:ext cx="6480000" cy="28799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0" y="1566323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96022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24" y="1655100"/>
            <a:ext cx="7445874" cy="2880000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Rounded Rectangle 15"/>
          <p:cNvSpPr>
            <a:spLocks/>
          </p:cNvSpPr>
          <p:nvPr userDrawn="1"/>
        </p:nvSpPr>
        <p:spPr>
          <a:xfrm>
            <a:off x="611999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399" y="666477"/>
            <a:ext cx="287999" cy="273844"/>
          </a:xfrm>
        </p:spPr>
        <p:txBody>
          <a:bodyPr/>
          <a:lstStyle/>
          <a:p>
            <a:fld id="{5AA702B1-EDA3-FF46-994A-18FFB6DE5B3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00003" y="1512055"/>
            <a:ext cx="1727998" cy="17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708001" y="1512055"/>
            <a:ext cx="1727998" cy="17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516216" y="1512055"/>
            <a:ext cx="1727998" cy="17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28003" y="3708053"/>
            <a:ext cx="1871997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28003" y="3443962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651222" y="3712082"/>
            <a:ext cx="1871997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651222" y="3447991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444208" y="3742842"/>
            <a:ext cx="1871997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444208" y="3478751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00002" y="2616893"/>
            <a:ext cx="1727999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2" y="2162673"/>
            <a:ext cx="1728000" cy="450705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number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707905" y="2616893"/>
            <a:ext cx="1728000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516217" y="2616893"/>
            <a:ext cx="1728000" cy="287999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" name="Oval 1"/>
          <p:cNvSpPr>
            <a:spLocks noChangeAspect="1"/>
          </p:cNvSpPr>
          <p:nvPr userDrawn="1"/>
        </p:nvSpPr>
        <p:spPr>
          <a:xfrm>
            <a:off x="900001" y="1707750"/>
            <a:ext cx="1728000" cy="1728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3708001" y="1707750"/>
            <a:ext cx="1728000" cy="1728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6516216" y="1707750"/>
            <a:ext cx="1728000" cy="1728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07904" y="2162673"/>
            <a:ext cx="1728000" cy="450705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number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516216" y="2162673"/>
            <a:ext cx="1728000" cy="450705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2973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96022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16" name="Rounded Rectangle 15"/>
          <p:cNvSpPr>
            <a:spLocks/>
          </p:cNvSpPr>
          <p:nvPr userDrawn="1"/>
        </p:nvSpPr>
        <p:spPr>
          <a:xfrm>
            <a:off x="611999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399" y="666477"/>
            <a:ext cx="287999" cy="273844"/>
          </a:xfrm>
        </p:spPr>
        <p:txBody>
          <a:bodyPr/>
          <a:lstStyle/>
          <a:p>
            <a:fld id="{5AA702B1-EDA3-FF46-994A-18FFB6DE5B3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2930885"/>
            <a:ext cx="9144000" cy="0"/>
          </a:xfrm>
          <a:prstGeom prst="line">
            <a:avLst/>
          </a:prstGeom>
          <a:ln w="12700" cmpd="sng">
            <a:solidFill>
              <a:srgbClr val="000000">
                <a:alpha val="20000"/>
              </a:srgb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011232" y="1850890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144074" y="2933366"/>
            <a:ext cx="0" cy="1079993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09872" y="1850890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3455872" y="2876885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866577" y="2933366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812577" y="2879366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91960" y="2933366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4337960" y="2879364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12160" y="1850890"/>
            <a:ext cx="0" cy="1079995"/>
          </a:xfrm>
          <a:prstGeom prst="line">
            <a:avLst/>
          </a:prstGeom>
          <a:ln w="12700" cmpd="sng">
            <a:solidFill>
              <a:schemeClr val="tx1">
                <a:alpha val="4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5958160" y="2876885"/>
            <a:ext cx="108000" cy="108000"/>
          </a:xfrm>
          <a:prstGeom prst="ellipse">
            <a:avLst/>
          </a:prstGeom>
          <a:solidFill>
            <a:schemeClr val="bg1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363233" y="1850890"/>
            <a:ext cx="503999" cy="288000"/>
          </a:xfrm>
          <a:prstGeom prst="rect">
            <a:avLst/>
          </a:prstGeom>
        </p:spPr>
        <p:txBody>
          <a:bodyPr lIns="0" tIns="0" bIns="93600" anchor="b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rgbClr val="D0F548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2861872" y="1853420"/>
            <a:ext cx="504000" cy="288000"/>
          </a:xfrm>
          <a:prstGeom prst="rect">
            <a:avLst/>
          </a:prstGeom>
        </p:spPr>
        <p:txBody>
          <a:bodyPr lIns="0" tIns="0" bIns="93600" anchor="b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5364161" y="1853488"/>
            <a:ext cx="503999" cy="288000"/>
          </a:xfrm>
          <a:prstGeom prst="rect">
            <a:avLst/>
          </a:prstGeom>
        </p:spPr>
        <p:txBody>
          <a:bodyPr lIns="0" tIns="0" bIns="93600" anchor="b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1218578" y="3719684"/>
            <a:ext cx="503999" cy="288000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indent="0" algn="r">
              <a:buFont typeface="Arial"/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3743961" y="3725359"/>
            <a:ext cx="503999" cy="288000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31" hasCustomPrompt="1"/>
          </p:nvPr>
        </p:nvSpPr>
        <p:spPr>
          <a:xfrm>
            <a:off x="8288075" y="3719684"/>
            <a:ext cx="503999" cy="288000"/>
          </a:xfrm>
          <a:prstGeom prst="rect">
            <a:avLst/>
          </a:prstGeom>
        </p:spPr>
        <p:txBody>
          <a:bodyPr lIns="0" tIns="0" bIns="0" anchor="b" anchorCtr="0">
            <a:noAutofit/>
          </a:bodyPr>
          <a:lstStyle>
            <a:lvl1pPr marL="0" indent="0" algn="l">
              <a:buFont typeface="Arial"/>
              <a:buNone/>
              <a:defRPr sz="1600" b="0" i="0">
                <a:solidFill>
                  <a:srgbClr val="D0F548"/>
                </a:solidFill>
                <a:latin typeface="Museo 500"/>
                <a:cs typeface="Museo 50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1151583" y="1851027"/>
            <a:ext cx="1440000" cy="178181"/>
          </a:xfrm>
        </p:spPr>
        <p:txBody>
          <a:bodyPr l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200" b="0" i="0" cap="all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1151583" y="2032135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buNone/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41"/>
          </p:nvPr>
        </p:nvSpPr>
        <p:spPr>
          <a:xfrm>
            <a:off x="3653872" y="1853489"/>
            <a:ext cx="1440000" cy="178181"/>
          </a:xfrm>
        </p:spPr>
        <p:txBody>
          <a:bodyPr l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200" b="0" i="0" cap="all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3653872" y="203459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buNone/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6156160" y="1853489"/>
            <a:ext cx="1440000" cy="178181"/>
          </a:xfrm>
        </p:spPr>
        <p:txBody>
          <a:bodyPr l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200" b="0" i="0" cap="all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6156160" y="203459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buNone/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938525" y="2858885"/>
            <a:ext cx="144000" cy="144000"/>
          </a:xfrm>
          <a:prstGeom prst="ellipse">
            <a:avLst/>
          </a:prstGeom>
          <a:solidFill>
            <a:srgbClr val="D0F548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8072074" y="2858885"/>
            <a:ext cx="144000" cy="144000"/>
          </a:xfrm>
          <a:prstGeom prst="ellipse">
            <a:avLst/>
          </a:prstGeom>
          <a:solidFill>
            <a:srgbClr val="D0F548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71"/>
          </p:nvPr>
        </p:nvSpPr>
        <p:spPr>
          <a:xfrm>
            <a:off x="2015872" y="3333179"/>
            <a:ext cx="1440000" cy="178181"/>
          </a:xfrm>
        </p:spPr>
        <p:txBody>
          <a:bodyPr l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200" b="0" i="0" cap="all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2015872" y="351428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buNone/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73"/>
          </p:nvPr>
        </p:nvSpPr>
        <p:spPr>
          <a:xfrm>
            <a:off x="4547347" y="3333179"/>
            <a:ext cx="1440000" cy="178181"/>
          </a:xfrm>
        </p:spPr>
        <p:txBody>
          <a:bodyPr lIns="0" rIns="0" bIns="0" anchor="ctr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200" b="0" i="0" cap="all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74"/>
          </p:nvPr>
        </p:nvSpPr>
        <p:spPr>
          <a:xfrm>
            <a:off x="4547347" y="3514287"/>
            <a:ext cx="1440000" cy="504000"/>
          </a:xfrm>
        </p:spPr>
        <p:txBody>
          <a:bodyPr lIns="0" rIns="0">
            <a:normAutofit/>
          </a:bodyPr>
          <a:lstStyle>
            <a:lvl1pPr marL="0" indent="0">
              <a:buNone/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75"/>
          </p:nvPr>
        </p:nvSpPr>
        <p:spPr>
          <a:xfrm>
            <a:off x="6560074" y="3328253"/>
            <a:ext cx="1440000" cy="178181"/>
          </a:xfrm>
        </p:spPr>
        <p:txBody>
          <a:bodyPr lIns="0" rIns="0" bIns="0" anchor="ctr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Font typeface="Arial"/>
              <a:buNone/>
              <a:defRPr sz="1200" b="0" i="0" cap="all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76"/>
          </p:nvPr>
        </p:nvSpPr>
        <p:spPr>
          <a:xfrm>
            <a:off x="6560074" y="3509361"/>
            <a:ext cx="1440000" cy="504000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166401" y="2230352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62402" y="3341167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2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Rounded Rectangle 10"/>
          <p:cNvSpPr>
            <a:spLocks/>
          </p:cNvSpPr>
          <p:nvPr userDrawn="1"/>
        </p:nvSpPr>
        <p:spPr>
          <a:xfrm>
            <a:off x="611999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4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3146401" y="2230352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42402" y="3341167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2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21" name="Content Placeholder 4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5133602" y="2230352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29603" y="3341167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2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Content Placeholder 4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7113602" y="2230352"/>
            <a:ext cx="863999" cy="86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609603" y="3341167"/>
            <a:ext cx="1871997" cy="251997"/>
          </a:xfrm>
        </p:spPr>
        <p:txBody>
          <a:bodyPr>
            <a:normAutofit/>
          </a:bodyPr>
          <a:lstStyle>
            <a:lvl1pPr marL="0" indent="0" algn="ctr">
              <a:buNone/>
              <a:defRPr sz="1200" cap="all"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96022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31" name="Oval 30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399" y="666477"/>
            <a:ext cx="287999" cy="273844"/>
          </a:xfrm>
        </p:spPr>
        <p:txBody>
          <a:bodyPr/>
          <a:lstStyle/>
          <a:p>
            <a:fld id="{5AA702B1-EDA3-FF46-994A-18FFB6DE5B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orld-map-black.ai"/>
          <p:cNvPicPr>
            <a:picLocks noChangeAspect="1"/>
          </p:cNvPicPr>
          <p:nvPr userDrawn="1"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0944" y="-399143"/>
            <a:ext cx="10609943" cy="6631214"/>
          </a:xfrm>
          <a:prstGeom prst="rect">
            <a:avLst/>
          </a:prstGeom>
        </p:spPr>
      </p:pic>
      <p:sp>
        <p:nvSpPr>
          <p:cNvPr id="11" name="Rounded Rectangle 10"/>
          <p:cNvSpPr>
            <a:spLocks/>
          </p:cNvSpPr>
          <p:nvPr userDrawn="1"/>
        </p:nvSpPr>
        <p:spPr>
          <a:xfrm>
            <a:off x="611999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96022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31" name="Oval 30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399" y="666477"/>
            <a:ext cx="287999" cy="273844"/>
          </a:xfrm>
        </p:spPr>
        <p:txBody>
          <a:bodyPr/>
          <a:lstStyle/>
          <a:p>
            <a:fld id="{5AA702B1-EDA3-FF46-994A-18FFB6DE5B3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" name="Content Placeholder 4"/>
          <p:cNvSpPr>
            <a:spLocks noGrp="1" noChangeAspect="1"/>
          </p:cNvSpPr>
          <p:nvPr>
            <p:ph sz="quarter" idx="10" hasCustomPrompt="1"/>
          </p:nvPr>
        </p:nvSpPr>
        <p:spPr>
          <a:xfrm>
            <a:off x="1274401" y="2369447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62402" y="3220215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200" cap="none">
                <a:latin typeface="Open Sans Light"/>
                <a:cs typeface="Open Sans Light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Content Placeholder 4"/>
          <p:cNvSpPr>
            <a:spLocks noGrp="1" noChangeAspect="1"/>
          </p:cNvSpPr>
          <p:nvPr>
            <p:ph sz="quarter" idx="16" hasCustomPrompt="1"/>
          </p:nvPr>
        </p:nvSpPr>
        <p:spPr>
          <a:xfrm>
            <a:off x="3254401" y="2369447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42402" y="3220215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200" cap="none">
                <a:latin typeface="Open Sans Light"/>
                <a:cs typeface="Open Sans Light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Content Placeholder 4"/>
          <p:cNvSpPr>
            <a:spLocks noGrp="1" noChangeAspect="1"/>
          </p:cNvSpPr>
          <p:nvPr>
            <p:ph sz="quarter" idx="18" hasCustomPrompt="1"/>
          </p:nvPr>
        </p:nvSpPr>
        <p:spPr>
          <a:xfrm>
            <a:off x="5241602" y="2369447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629603" y="3220215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200" cap="none">
                <a:latin typeface="Open Sans Light"/>
                <a:cs typeface="Open Sans Light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Content Placeholder 4"/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7221602" y="2369447"/>
            <a:ext cx="647999" cy="64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609603" y="3220215"/>
            <a:ext cx="1871997" cy="503995"/>
          </a:xfrm>
        </p:spPr>
        <p:txBody>
          <a:bodyPr>
            <a:normAutofit/>
          </a:bodyPr>
          <a:lstStyle>
            <a:lvl1pPr marL="0" indent="0" algn="ctr">
              <a:buNone/>
              <a:defRPr sz="1200" cap="none">
                <a:latin typeface="Open Sans Light"/>
                <a:cs typeface="Open Sans Ligh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oto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96022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3200" baseline="0"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810" y="2011909"/>
            <a:ext cx="4869588" cy="2088000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Rounded Rectangle 15"/>
          <p:cNvSpPr>
            <a:spLocks/>
          </p:cNvSpPr>
          <p:nvPr userDrawn="1"/>
        </p:nvSpPr>
        <p:spPr>
          <a:xfrm>
            <a:off x="611999" y="-166051"/>
            <a:ext cx="179999" cy="1185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ED1F"/>
              </a:gs>
              <a:gs pos="100000">
                <a:srgbClr val="8EFFCB"/>
              </a:gs>
            </a:gsLst>
            <a:lin ang="16200000" scaled="0"/>
            <a:tileRect/>
          </a:gra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168399" y="666477"/>
            <a:ext cx="287999" cy="273844"/>
          </a:xfrm>
        </p:spPr>
        <p:txBody>
          <a:bodyPr/>
          <a:lstStyle/>
          <a:p>
            <a:fld id="{5AA702B1-EDA3-FF46-994A-18FFB6DE5B3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Oval 23"/>
          <p:cNvSpPr>
            <a:spLocks/>
          </p:cNvSpPr>
          <p:nvPr userDrawn="1"/>
        </p:nvSpPr>
        <p:spPr>
          <a:xfrm>
            <a:off x="8096398" y="587399"/>
            <a:ext cx="432000" cy="432000"/>
          </a:xfrm>
          <a:prstGeom prst="ellipse">
            <a:avLst/>
          </a:prstGeom>
          <a:noFill/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8398" y="3455100"/>
            <a:ext cx="7920000" cy="1080000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608397" y="3023101"/>
            <a:ext cx="7927203" cy="431999"/>
          </a:xfrm>
        </p:spPr>
        <p:txBody>
          <a:bodyPr/>
          <a:lstStyle>
            <a:lvl1pPr marL="0" indent="0">
              <a:buNone/>
              <a:defRPr>
                <a:latin typeface="Open Sans"/>
                <a:cs typeface="Open Sans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581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fld id="{5AA702B1-EDA3-FF46-994A-18FFB6DE5B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55" r:id="rId6"/>
    <p:sldLayoutId id="2147483659" r:id="rId7"/>
    <p:sldLayoutId id="2147483653" r:id="rId8"/>
    <p:sldLayoutId id="2147483656" r:id="rId9"/>
    <p:sldLayoutId id="2147483657" r:id="rId10"/>
    <p:sldLayoutId id="214748365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bg1"/>
          </a:solidFill>
          <a:latin typeface="Museo 700"/>
          <a:ea typeface="+mj-ea"/>
          <a:cs typeface="Museo 7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7784" y="1470088"/>
            <a:ext cx="6088034" cy="1156150"/>
          </a:xfrm>
        </p:spPr>
        <p:txBody>
          <a:bodyPr wrap="square" anchor="t" anchorCtr="1">
            <a:spAutoFit/>
          </a:bodyPr>
          <a:lstStyle/>
          <a:p>
            <a:pPr algn="ctr"/>
            <a:r>
              <a:rPr lang="en-US" noProof="0" dirty="0"/>
              <a:t>A Classic Chess Puzzle,</a:t>
            </a:r>
            <a:br>
              <a:rPr lang="en-US" noProof="0" dirty="0"/>
            </a:br>
            <a:r>
              <a:rPr lang="en-US" noProof="0" dirty="0"/>
              <a:t>”</a:t>
            </a:r>
            <a:r>
              <a:rPr lang="en-US" i="1" noProof="0" dirty="0"/>
              <a:t>N</a:t>
            </a:r>
            <a:r>
              <a:rPr lang="en-US" noProof="0" dirty="0"/>
              <a:t>-Queen Problem”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07045" y="3391460"/>
            <a:ext cx="3963602" cy="246221"/>
          </a:xfrm>
        </p:spPr>
        <p:txBody>
          <a:bodyPr anchor="ctr" anchorCtr="1">
            <a:spAutoFit/>
          </a:bodyPr>
          <a:lstStyle/>
          <a:p>
            <a:r>
              <a:rPr lang="en-US" noProof="0" dirty="0"/>
              <a:t>Ramin Anvar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20.02.2021</a:t>
            </a:r>
          </a:p>
        </p:txBody>
      </p:sp>
    </p:spTree>
    <p:extLst>
      <p:ext uri="{BB962C8B-B14F-4D97-AF65-F5344CB8AC3E}">
        <p14:creationId xmlns:p14="http://schemas.microsoft.com/office/powerpoint/2010/main" val="18260477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BA15D8-4BE4-4774-806D-C728CCC4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18576"/>
          </a:xfr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Solution Modus Continues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9BCE3B-59CC-4E88-9331-6CFD6C77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C1ECDE8C-A778-4D1D-8B14-5FE88ED18A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524" y="1270093"/>
                <a:ext cx="7669590" cy="3363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Several of symm. solutions may be coincidental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The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/>
                          <m:t>All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b="0" i="1" dirty="0" smtClean="0"/>
                          <m:t>S</m:t>
                        </m:r>
                        <m:r>
                          <m:rPr>
                            <m:nor/>
                          </m:rPr>
                          <a:rPr lang="en-US" i="1" dirty="0"/>
                          <m:t>olutions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Unique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  <m:r>
                          <m:rPr>
                            <m:nor/>
                          </m:rPr>
                          <a:rPr lang="en-US" b="0" i="1" dirty="0" smtClean="0"/>
                          <m:t>S</m:t>
                        </m:r>
                        <m:r>
                          <m:rPr>
                            <m:nor/>
                          </m:rPr>
                          <a:rPr lang="en-US" i="1" dirty="0"/>
                          <m:t>olutions</m:t>
                        </m:r>
                      </m:den>
                    </m:f>
                  </m:oMath>
                </a14:m>
                <a:r>
                  <a:rPr lang="en-US" dirty="0"/>
                  <a:t>  approaches the no. 8 asymptotically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It is possible to visualize the solution buildup with an adjustable delay, ref simulations and the Excel-file</a:t>
                </a:r>
              </a:p>
            </p:txBody>
          </p:sp>
        </mc:Choice>
        <mc:Fallback xmlns="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C1ECDE8C-A778-4D1D-8B14-5FE88ED1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24" y="1270093"/>
                <a:ext cx="7669590" cy="3363678"/>
              </a:xfrm>
              <a:prstGeom prst="rect">
                <a:avLst/>
              </a:prstGeom>
              <a:blipFill>
                <a:blip r:embed="rId2"/>
                <a:stretch>
                  <a:fillRect l="-1113" t="-1268" r="-1828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92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11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05BFCB2-F9FD-4687-864D-12F55B2C3F05}"/>
              </a:ext>
            </a:extLst>
          </p:cNvPr>
          <p:cNvSpPr txBox="1">
            <a:spLocks/>
          </p:cNvSpPr>
          <p:nvPr/>
        </p:nvSpPr>
        <p:spPr>
          <a:xfrm>
            <a:off x="880024" y="610692"/>
            <a:ext cx="6640286" cy="41857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sz="3200" b="0" i="0" baseline="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r>
              <a:rPr lang="en-US" dirty="0"/>
              <a:t>What’s Next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5D94FB6-56A9-4839-802C-0F9A7EE43656}"/>
              </a:ext>
            </a:extLst>
          </p:cNvPr>
          <p:cNvSpPr txBox="1">
            <a:spLocks/>
          </p:cNvSpPr>
          <p:nvPr/>
        </p:nvSpPr>
        <p:spPr>
          <a:xfrm>
            <a:off x="880024" y="1552485"/>
            <a:ext cx="7975218" cy="297312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«Pause/Continue» toggle button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Stop simulations, but save the status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Continue from the saved status when required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Save the results in other formats: XML,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 of GUI</a:t>
            </a:r>
          </a:p>
        </p:txBody>
      </p:sp>
    </p:spTree>
    <p:extLst>
      <p:ext uri="{BB962C8B-B14F-4D97-AF65-F5344CB8AC3E}">
        <p14:creationId xmlns:p14="http://schemas.microsoft.com/office/powerpoint/2010/main" val="325590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4C2D6E-0231-46ED-90B3-0A21DB901610}"/>
              </a:ext>
            </a:extLst>
          </p:cNvPr>
          <p:cNvSpPr txBox="1">
            <a:spLocks/>
          </p:cNvSpPr>
          <p:nvPr/>
        </p:nvSpPr>
        <p:spPr>
          <a:xfrm>
            <a:off x="1082525" y="610693"/>
            <a:ext cx="6640286" cy="4222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sz="3200" b="0" i="0" baseline="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r>
              <a:rPr lang="en-US" dirty="0"/>
              <a:t>Contact Info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DDDE79-85ED-47E5-8791-D93B48B80F07}"/>
              </a:ext>
            </a:extLst>
          </p:cNvPr>
          <p:cNvGrpSpPr/>
          <p:nvPr/>
        </p:nvGrpSpPr>
        <p:grpSpPr>
          <a:xfrm>
            <a:off x="669279" y="1919666"/>
            <a:ext cx="1871997" cy="1450242"/>
            <a:chOff x="669279" y="2370138"/>
            <a:chExt cx="1871997" cy="1450242"/>
          </a:xfrm>
        </p:grpSpPr>
        <p:pic>
          <p:nvPicPr>
            <p:cNvPr id="8" name="Content Placeholder 25">
              <a:extLst>
                <a:ext uri="{FF2B5EF4-FFF2-40B4-BE49-F238E27FC236}">
                  <a16:creationId xmlns:a16="http://schemas.microsoft.com/office/drawing/2014/main" id="{1C7DB2EB-2C85-4EA8-8EB0-4FBD5CFD1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856" y="2370138"/>
              <a:ext cx="494842" cy="647700"/>
            </a:xfrm>
            <a:prstGeom prst="rect">
              <a:avLst/>
            </a:prstGeom>
          </p:spPr>
        </p:pic>
        <p:sp>
          <p:nvSpPr>
            <p:cNvPr id="9" name="Text Placeholder 18">
              <a:extLst>
                <a:ext uri="{FF2B5EF4-FFF2-40B4-BE49-F238E27FC236}">
                  <a16:creationId xmlns:a16="http://schemas.microsoft.com/office/drawing/2014/main" id="{75CBD985-A174-4DB8-933F-F48E8FF19116}"/>
                </a:ext>
              </a:extLst>
            </p:cNvPr>
            <p:cNvSpPr txBox="1">
              <a:spLocks/>
            </p:cNvSpPr>
            <p:nvPr/>
          </p:nvSpPr>
          <p:spPr>
            <a:xfrm>
              <a:off x="669279" y="3186360"/>
              <a:ext cx="1871997" cy="634020"/>
            </a:xfrm>
            <a:prstGeom prst="rect">
              <a:avLst/>
            </a:prstGeom>
          </p:spPr>
          <p:txBody>
            <a:bodyPr anchor="ctr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bg1"/>
                  </a:solidFill>
                  <a:latin typeface="Open Sans Light"/>
                  <a:ea typeface="+mn-ea"/>
                  <a:cs typeface="Open Sans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bg1"/>
                  </a:solidFill>
                  <a:latin typeface="Open Sans Light"/>
                  <a:ea typeface="+mn-ea"/>
                  <a:cs typeface="Open Sans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bg1"/>
                  </a:solidFill>
                  <a:latin typeface="Open Sans Light"/>
                  <a:ea typeface="+mn-ea"/>
                  <a:cs typeface="Open Sans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bg1"/>
                  </a:solidFill>
                  <a:latin typeface="Open Sans Light"/>
                  <a:ea typeface="+mn-ea"/>
                  <a:cs typeface="Open Sans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bg1"/>
                  </a:solidFill>
                  <a:latin typeface="Open Sans Light"/>
                  <a:ea typeface="+mn-ea"/>
                  <a:cs typeface="Open Sans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/>
                <a:t>Nordåssløyfa 20,</a:t>
              </a:r>
            </a:p>
            <a:p>
              <a:pPr marL="0" indent="0" algn="ctr">
                <a:buNone/>
              </a:pPr>
              <a:r>
                <a:rPr lang="en-US" sz="1600" dirty="0"/>
                <a:t>1251 Oslo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6B2104-68D7-4FC8-A942-A0BAD7541B16}"/>
              </a:ext>
            </a:extLst>
          </p:cNvPr>
          <p:cNvGrpSpPr/>
          <p:nvPr/>
        </p:nvGrpSpPr>
        <p:grpSpPr>
          <a:xfrm>
            <a:off x="2843514" y="2013583"/>
            <a:ext cx="2604504" cy="1079326"/>
            <a:chOff x="2971273" y="2464055"/>
            <a:chExt cx="2348987" cy="1079326"/>
          </a:xfrm>
        </p:grpSpPr>
        <p:pic>
          <p:nvPicPr>
            <p:cNvPr id="11" name="Content Placeholder 27">
              <a:extLst>
                <a:ext uri="{FF2B5EF4-FFF2-40B4-BE49-F238E27FC236}">
                  <a16:creationId xmlns:a16="http://schemas.microsoft.com/office/drawing/2014/main" id="{5A5F29A2-CED2-4907-B228-CE17393C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916" y="2464055"/>
              <a:ext cx="647700" cy="459866"/>
            </a:xfrm>
            <a:prstGeom prst="rect">
              <a:avLst/>
            </a:prstGeom>
          </p:spPr>
        </p:pic>
        <p:sp>
          <p:nvSpPr>
            <p:cNvPr id="12" name="Text Placeholder 19">
              <a:extLst>
                <a:ext uri="{FF2B5EF4-FFF2-40B4-BE49-F238E27FC236}">
                  <a16:creationId xmlns:a16="http://schemas.microsoft.com/office/drawing/2014/main" id="{B4D77C55-7D32-49EE-AE34-3799B5747153}"/>
                </a:ext>
              </a:extLst>
            </p:cNvPr>
            <p:cNvSpPr txBox="1">
              <a:spLocks/>
            </p:cNvSpPr>
            <p:nvPr/>
          </p:nvSpPr>
          <p:spPr>
            <a:xfrm>
              <a:off x="2971273" y="3204827"/>
              <a:ext cx="2348987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/>
                <a:buNone/>
                <a:defRPr sz="1400">
                  <a:solidFill>
                    <a:schemeClr val="bg1"/>
                  </a:solidFill>
                  <a:latin typeface="Open Sans Light"/>
                  <a:cs typeface="Open Sans Light"/>
                </a:defRPr>
              </a:lvl1pPr>
              <a:lvl2pPr marL="742950" indent="-285750">
                <a:spcBef>
                  <a:spcPct val="20000"/>
                </a:spcBef>
                <a:buFont typeface="Arial"/>
                <a:buChar char="–"/>
                <a:defRPr sz="2000">
                  <a:solidFill>
                    <a:schemeClr val="bg1"/>
                  </a:solidFill>
                  <a:latin typeface="Open Sans Light"/>
                  <a:cs typeface="Open Sans Light"/>
                </a:defRPr>
              </a:lvl2pPr>
              <a:lvl3pPr marL="1143000" indent="-228600">
                <a:spcBef>
                  <a:spcPct val="20000"/>
                </a:spcBef>
                <a:buFont typeface="Arial"/>
                <a:buChar char="•"/>
                <a:defRPr>
                  <a:solidFill>
                    <a:schemeClr val="bg1"/>
                  </a:solidFill>
                  <a:latin typeface="Open Sans Light"/>
                  <a:cs typeface="Open Sans Light"/>
                </a:defRPr>
              </a:lvl3pPr>
              <a:lvl4pPr marL="1600200" indent="-228600">
                <a:spcBef>
                  <a:spcPct val="20000"/>
                </a:spcBef>
                <a:buFont typeface="Arial"/>
                <a:buChar char="–"/>
                <a:defRPr sz="1600">
                  <a:solidFill>
                    <a:schemeClr val="bg1"/>
                  </a:solidFill>
                  <a:latin typeface="Open Sans Light"/>
                  <a:cs typeface="Open Sans Light"/>
                </a:defRPr>
              </a:lvl4pPr>
              <a:lvl5pPr marL="2057400" indent="-228600">
                <a:spcBef>
                  <a:spcPct val="20000"/>
                </a:spcBef>
                <a:buFont typeface="Arial"/>
                <a:buChar char="»"/>
                <a:defRPr sz="1600">
                  <a:solidFill>
                    <a:schemeClr val="bg1"/>
                  </a:solidFill>
                  <a:latin typeface="Open Sans Light"/>
                  <a:cs typeface="Open Sans Light"/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600" dirty="0"/>
                <a:t>ramina2000@outlook.com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CFDCF3-96D6-4E90-9DF5-E5EB74C91AFC}"/>
              </a:ext>
            </a:extLst>
          </p:cNvPr>
          <p:cNvGrpSpPr/>
          <p:nvPr/>
        </p:nvGrpSpPr>
        <p:grpSpPr>
          <a:xfrm>
            <a:off x="5750257" y="2013583"/>
            <a:ext cx="2418142" cy="1108472"/>
            <a:chOff x="5750257" y="2434908"/>
            <a:chExt cx="2087457" cy="1108472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41B4056D-A058-4A63-BEF5-51782E37E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0135" y="2434908"/>
              <a:ext cx="647700" cy="518160"/>
            </a:xfrm>
            <a:prstGeom prst="rect">
              <a:avLst/>
            </a:prstGeom>
          </p:spPr>
        </p:pic>
        <p:sp>
          <p:nvSpPr>
            <p:cNvPr id="15" name="Text Placeholder 21">
              <a:extLst>
                <a:ext uri="{FF2B5EF4-FFF2-40B4-BE49-F238E27FC236}">
                  <a16:creationId xmlns:a16="http://schemas.microsoft.com/office/drawing/2014/main" id="{1361EA98-7457-4F7C-B8F3-E534535FF8FB}"/>
                </a:ext>
              </a:extLst>
            </p:cNvPr>
            <p:cNvSpPr txBox="1">
              <a:spLocks/>
            </p:cNvSpPr>
            <p:nvPr/>
          </p:nvSpPr>
          <p:spPr>
            <a:xfrm>
              <a:off x="5750257" y="3204826"/>
              <a:ext cx="2087457" cy="3385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indent="0" algn="ctr">
                <a:spcBef>
                  <a:spcPct val="20000"/>
                </a:spcBef>
                <a:buFont typeface="Arial"/>
                <a:buNone/>
                <a:defRPr sz="1400">
                  <a:solidFill>
                    <a:schemeClr val="bg1"/>
                  </a:solidFill>
                  <a:latin typeface="Open Sans Light"/>
                  <a:cs typeface="Open Sans Light"/>
                </a:defRPr>
              </a:lvl1pPr>
              <a:lvl2pPr marL="742950" indent="-285750">
                <a:spcBef>
                  <a:spcPct val="20000"/>
                </a:spcBef>
                <a:buFont typeface="Arial"/>
                <a:buChar char="–"/>
                <a:defRPr sz="2000">
                  <a:solidFill>
                    <a:schemeClr val="bg1"/>
                  </a:solidFill>
                  <a:latin typeface="Open Sans Light"/>
                  <a:cs typeface="Open Sans Light"/>
                </a:defRPr>
              </a:lvl2pPr>
              <a:lvl3pPr marL="1143000" indent="-228600">
                <a:spcBef>
                  <a:spcPct val="20000"/>
                </a:spcBef>
                <a:buFont typeface="Arial"/>
                <a:buChar char="•"/>
                <a:defRPr>
                  <a:solidFill>
                    <a:schemeClr val="bg1"/>
                  </a:solidFill>
                  <a:latin typeface="Open Sans Light"/>
                  <a:cs typeface="Open Sans Light"/>
                </a:defRPr>
              </a:lvl3pPr>
              <a:lvl4pPr marL="1600200" indent="-228600">
                <a:spcBef>
                  <a:spcPct val="20000"/>
                </a:spcBef>
                <a:buFont typeface="Arial"/>
                <a:buChar char="–"/>
                <a:defRPr sz="1600">
                  <a:solidFill>
                    <a:schemeClr val="bg1"/>
                  </a:solidFill>
                  <a:latin typeface="Open Sans Light"/>
                  <a:cs typeface="Open Sans Light"/>
                </a:defRPr>
              </a:lvl4pPr>
              <a:lvl5pPr marL="2057400" indent="-228600">
                <a:spcBef>
                  <a:spcPct val="20000"/>
                </a:spcBef>
                <a:buFont typeface="Arial"/>
                <a:buChar char="»"/>
                <a:defRPr sz="1600">
                  <a:solidFill>
                    <a:schemeClr val="bg1"/>
                  </a:solidFill>
                  <a:latin typeface="Open Sans Light"/>
                  <a:cs typeface="Open Sans Light"/>
                </a:defRPr>
              </a:lvl5pPr>
              <a:lvl6pPr marL="2514600" indent="-2286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r>
                <a:rPr lang="en-US" sz="1600" dirty="0"/>
                <a:t>github.com/ramina1964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7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F93696-EC8E-4091-8BE6-243BD0DDEBCD}"/>
              </a:ext>
            </a:extLst>
          </p:cNvPr>
          <p:cNvSpPr txBox="1">
            <a:spLocks/>
          </p:cNvSpPr>
          <p:nvPr/>
        </p:nvSpPr>
        <p:spPr>
          <a:xfrm>
            <a:off x="1082525" y="610692"/>
            <a:ext cx="6640286" cy="4222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sz="3200" b="0" i="0" baseline="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r>
              <a:rPr lang="nb-NO" dirty="0"/>
              <a:t>Questions and </a:t>
            </a:r>
            <a:r>
              <a:rPr lang="en-US" dirty="0"/>
              <a:t>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31E61-8071-4384-99E1-9EE520F8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01" y="175905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5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25" y="363186"/>
            <a:ext cx="6640286" cy="496022"/>
          </a:xfrm>
        </p:spPr>
        <p:txBody>
          <a:bodyPr/>
          <a:lstStyle/>
          <a:p>
            <a:r>
              <a:rPr lang="en-US" noProof="0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24" y="1036341"/>
            <a:ext cx="7445874" cy="3024289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>
                <a:hlinkClick r:id="rId2" action="ppaction://hlinksldjump"/>
              </a:rPr>
              <a:t>Problem Description</a:t>
            </a: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>
                <a:hlinkClick r:id="rId3" action="ppaction://hlinksldjump"/>
              </a:rPr>
              <a:t>User Requirements</a:t>
            </a: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>
                <a:hlinkClick r:id="rId4" action="ppaction://hlinksldjump"/>
              </a:rPr>
              <a:t>Technology and Tools</a:t>
            </a: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>
                <a:hlinkClick r:id="rId5" action="ppaction://hlinksldjump"/>
              </a:rPr>
              <a:t>Overview of the Algorithm</a:t>
            </a: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6" action="ppaction://hlinksldjump"/>
              </a:rPr>
              <a:t>Solution Modus</a:t>
            </a: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>
                <a:hlinkClick r:id="rId7" action="ppaction://hlinksldjump"/>
              </a:rPr>
              <a:t>What Next</a:t>
            </a: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>
                <a:hlinkClick r:id="rId8" action="ppaction://hlinksldjump"/>
              </a:rPr>
              <a:t>Questions and Comments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68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546" y="610693"/>
            <a:ext cx="7262055" cy="418576"/>
          </a:xfr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079D4317-7C15-4CB6-AB42-FA7F65E9CD5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3831" y="1392867"/>
                <a:ext cx="8064334" cy="2410340"/>
              </a:xfrm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Consider a general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chessboard, see the next slide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Place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noProof="0" dirty="0"/>
                  <a:t> queens on the board such that none collides with the others</a:t>
                </a: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dirty="0"/>
                  <a:t>No. of solutions of this </a:t>
                </a:r>
                <a:r>
                  <a:rPr lang="en-US" noProof="0" dirty="0"/>
                  <a:t>problem is exponentially growing with the board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079D4317-7C15-4CB6-AB42-FA7F65E9C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3831" y="1392867"/>
                <a:ext cx="8064334" cy="2410340"/>
              </a:xfrm>
              <a:blipFill>
                <a:blip r:embed="rId3"/>
                <a:stretch>
                  <a:fillRect l="-2194" t="-1768" r="-2118" b="-68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79D4317-7C15-4CB6-AB42-FA7F65E9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831" y="1076857"/>
            <a:ext cx="8064334" cy="3213187"/>
          </a:xfr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noProof="0" dirty="0"/>
              <a:t>GUI: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noProof="0" dirty="0">
                <a:solidFill>
                  <a:schemeClr val="bg1"/>
                </a:solidFill>
              </a:rPr>
              <a:t>Validate the input data and update the GUI accordingly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noProof="0" dirty="0">
                <a:solidFill>
                  <a:schemeClr val="bg1"/>
                </a:solidFill>
              </a:rPr>
              <a:t>Solution build up may be visualized </a:t>
            </a: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noProof="0" dirty="0">
                <a:solidFill>
                  <a:schemeClr val="bg1"/>
                </a:solidFill>
              </a:rPr>
              <a:t>the board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noProof="0" dirty="0">
                <a:solidFill>
                  <a:schemeClr val="bg1"/>
                </a:solidFill>
              </a:rPr>
              <a:t>The GUI should be responsive under the simulation</a:t>
            </a:r>
            <a:endParaRPr lang="en-US" noProof="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Solutions, see </a:t>
            </a:r>
            <a:r>
              <a:rPr lang="en-US" dirty="0">
                <a:hlinkClick r:id="rId3" action="ppaction://hlinksldjump"/>
              </a:rPr>
              <a:t>below</a:t>
            </a:r>
            <a:r>
              <a:rPr lang="en-US" dirty="0"/>
              <a:t> for more details</a:t>
            </a:r>
            <a:endParaRPr lang="en-US" noProof="0" dirty="0"/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noProof="0" dirty="0">
                <a:solidFill>
                  <a:schemeClr val="bg1"/>
                </a:solidFill>
              </a:rPr>
              <a:t>A single solution, the first one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noProof="0" dirty="0">
                <a:solidFill>
                  <a:schemeClr val="bg1"/>
                </a:solidFill>
              </a:rPr>
              <a:t>Unique solutions, the non-symm. ones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noProof="0" dirty="0">
                <a:solidFill>
                  <a:schemeClr val="bg1"/>
                </a:solidFill>
              </a:rPr>
              <a:t>All solutions, the non-symm. and their counterparts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4BBA5B-AA61-4701-82A8-3687F3B5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22295"/>
          </a:xfrm>
        </p:spPr>
        <p:txBody>
          <a:bodyPr>
            <a:spAutoFit/>
          </a:bodyPr>
          <a:lstStyle/>
          <a:p>
            <a:r>
              <a:rPr lang="en-US" noProof="0" dirty="0"/>
              <a:t>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1306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079D4317-7C15-4CB6-AB42-FA7F65E9CD5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83831" y="1076857"/>
                <a:ext cx="8064334" cy="3319691"/>
              </a:xfrm>
            </p:spPr>
            <p:txBody>
              <a:bodyPr wrap="square">
                <a:sp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noProof="0" dirty="0"/>
                  <a:t>Results: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ü"/>
                </a:pPr>
                <a:r>
                  <a:rPr lang="en-US" noProof="0" dirty="0">
                    <a:solidFill>
                      <a:schemeClr val="bg1"/>
                    </a:solidFill>
                  </a:rPr>
                  <a:t>Must be summarized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bg1"/>
                    </a:solidFill>
                  </a:rPr>
                  <a:t>When </a:t>
                </a:r>
                <a:r>
                  <a:rPr lang="en-US" noProof="0" dirty="0">
                    <a:solidFill>
                      <a:schemeClr val="bg1"/>
                    </a:solidFill>
                  </a:rPr>
                  <a:t>a solution is chosen in the list box, then it may be seen both on the chessboard and in a textbox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chemeClr val="bg1"/>
                    </a:solidFill>
                  </a:rPr>
                  <a:t>May be saved on the disk</a:t>
                </a:r>
                <a:endParaRPr lang="en-US" noProof="0" dirty="0">
                  <a:solidFill>
                    <a:schemeClr val="bg1"/>
                  </a:solidFill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Ø"/>
                </a:pPr>
                <a:r>
                  <a:rPr lang="en-US" noProof="0" dirty="0">
                    <a:solidFill>
                      <a:schemeClr val="bg1"/>
                    </a:solidFill>
                  </a:rPr>
                  <a:t>Under simulation</a:t>
                </a:r>
              </a:p>
              <a:p>
                <a:pPr marL="800100" lvl="1" indent="-342900" algn="l">
                  <a:buFont typeface="Wingdings" panose="05000000000000000000" pitchFamily="2" charset="2"/>
                  <a:buChar char="ü"/>
                </a:pPr>
                <a:r>
                  <a:rPr lang="en-US" noProof="0" dirty="0">
                    <a:solidFill>
                      <a:schemeClr val="bg1"/>
                    </a:solidFill>
                  </a:rPr>
                  <a:t>Show the process development: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𝑓𝑖𝑛𝑖𝑠h𝑒𝑑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𝑤𝑜𝑟𝑘</m:t>
                        </m:r>
                      </m:num>
                      <m:den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𝑤h𝑜𝑙𝑒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US" b="0" i="1" noProof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pt-BR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noProof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noProof="0" dirty="0">
                  <a:solidFill>
                    <a:schemeClr val="bg1"/>
                  </a:solidFill>
                </a:endParaRPr>
              </a:p>
              <a:p>
                <a:pPr marL="800100" lvl="1" indent="-342900" algn="l">
                  <a:buFont typeface="Wingdings" panose="05000000000000000000" pitchFamily="2" charset="2"/>
                  <a:buChar char="ü"/>
                </a:pPr>
                <a:r>
                  <a:rPr lang="en-US" noProof="0" dirty="0">
                    <a:solidFill>
                      <a:schemeClr val="bg1"/>
                    </a:solidFill>
                  </a:rPr>
                  <a:t>Ability to cancel the process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079D4317-7C15-4CB6-AB42-FA7F65E9C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3831" y="1076857"/>
                <a:ext cx="8064334" cy="3319691"/>
              </a:xfrm>
              <a:blipFill>
                <a:blip r:embed="rId3"/>
                <a:stretch>
                  <a:fillRect l="-2194" t="-1471" b="-3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C64738-C6D4-4D98-A01E-1545232F6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22295"/>
          </a:xfrm>
        </p:spPr>
        <p:txBody>
          <a:bodyPr>
            <a:spAutoFit/>
          </a:bodyPr>
          <a:lstStyle/>
          <a:p>
            <a:r>
              <a:rPr lang="en-US" noProof="0" dirty="0"/>
              <a:t>User Requirements Continues</a:t>
            </a:r>
          </a:p>
        </p:txBody>
      </p:sp>
    </p:spTree>
    <p:extLst>
      <p:ext uri="{BB962C8B-B14F-4D97-AF65-F5344CB8AC3E}">
        <p14:creationId xmlns:p14="http://schemas.microsoft.com/office/powerpoint/2010/main" val="49362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713ADD-689C-4011-A28C-7D45F9A26854}"/>
              </a:ext>
            </a:extLst>
          </p:cNvPr>
          <p:cNvSpPr txBox="1">
            <a:spLocks/>
          </p:cNvSpPr>
          <p:nvPr/>
        </p:nvSpPr>
        <p:spPr>
          <a:xfrm>
            <a:off x="1082525" y="395542"/>
            <a:ext cx="6541958" cy="4222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sz="3200" b="0" i="0" baseline="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r>
              <a:rPr lang="en-US" dirty="0"/>
              <a:t>Technology and Tools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403F2F-3705-432A-8697-455633FDCBA0}"/>
              </a:ext>
            </a:extLst>
          </p:cNvPr>
          <p:cNvSpPr txBox="1">
            <a:spLocks/>
          </p:cNvSpPr>
          <p:nvPr/>
        </p:nvSpPr>
        <p:spPr>
          <a:xfrm>
            <a:off x="739589" y="1159475"/>
            <a:ext cx="8191280" cy="36379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Framework and language</a:t>
            </a:r>
            <a:r>
              <a:rPr lang="en-US" dirty="0"/>
              <a:t>:</a:t>
            </a:r>
            <a:r>
              <a:rPr lang="en-US" sz="2000" dirty="0"/>
              <a:t> .NET 5.0, C# 8.0, WPF and MVVM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IDE</a:t>
            </a:r>
            <a:r>
              <a:rPr lang="en-US" dirty="0"/>
              <a:t>:</a:t>
            </a:r>
            <a:r>
              <a:rPr lang="en-US" sz="2000" dirty="0"/>
              <a:t> MS Visual Studio 2019, Community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Version Control</a:t>
            </a:r>
            <a:r>
              <a:rPr lang="en-US" dirty="0"/>
              <a:t>:</a:t>
            </a:r>
            <a:r>
              <a:rPr lang="en-US" sz="2000" dirty="0"/>
              <a:t> Git and GitHub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Library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i="1" dirty="0"/>
              <a:t>Task Parallel Library </a:t>
            </a:r>
            <a:r>
              <a:rPr lang="en-US" dirty="0"/>
              <a:t>(TPL): for Asynchronous Development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i="1" dirty="0"/>
              <a:t>MvvmLight</a:t>
            </a:r>
            <a:r>
              <a:rPr lang="en-US" dirty="0"/>
              <a:t>: for GUI-development with WPF og MVVM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i="1" dirty="0"/>
              <a:t>FluentValidation: </a:t>
            </a:r>
            <a:r>
              <a:rPr lang="en-US" dirty="0"/>
              <a:t>for validation of the input data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i="1" dirty="0"/>
              <a:t>FluentAssertions: </a:t>
            </a:r>
            <a:r>
              <a:rPr lang="en-US" dirty="0"/>
              <a:t>for validation of collections</a:t>
            </a: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en-US" i="1" dirty="0"/>
              <a:t>NUnit and NUnitTestAdapter: </a:t>
            </a:r>
            <a:r>
              <a:rPr lang="en-US" dirty="0"/>
              <a:t>for unit testing</a:t>
            </a:r>
          </a:p>
        </p:txBody>
      </p:sp>
    </p:spTree>
    <p:extLst>
      <p:ext uri="{BB962C8B-B14F-4D97-AF65-F5344CB8AC3E}">
        <p14:creationId xmlns:p14="http://schemas.microsoft.com/office/powerpoint/2010/main" val="137750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>
            <a:extLst>
              <a:ext uri="{FF2B5EF4-FFF2-40B4-BE49-F238E27FC236}">
                <a16:creationId xmlns:a16="http://schemas.microsoft.com/office/drawing/2014/main" id="{2C7C9F9A-0F75-42F6-B8E1-4CB1F83ADA2C}"/>
              </a:ext>
            </a:extLst>
          </p:cNvPr>
          <p:cNvSpPr txBox="1">
            <a:spLocks/>
          </p:cNvSpPr>
          <p:nvPr/>
        </p:nvSpPr>
        <p:spPr>
          <a:xfrm>
            <a:off x="1082524" y="1765656"/>
            <a:ext cx="7445874" cy="273921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Try to place a queen in a column from the bottom and upward. If possible, continue to the next column, otherwise remove the last queen and try to place it further upward in the same column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new solution is found, if the last queen is placed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 more solutions may be found, if no queen can be placed on the first column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88BDC47-34C6-4CD1-BD21-87B110C7F7D1}"/>
              </a:ext>
            </a:extLst>
          </p:cNvPr>
          <p:cNvSpPr txBox="1">
            <a:spLocks/>
          </p:cNvSpPr>
          <p:nvPr/>
        </p:nvSpPr>
        <p:spPr>
          <a:xfrm>
            <a:off x="1082525" y="610692"/>
            <a:ext cx="6640286" cy="7848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sz="3200" b="0" i="0" baseline="0">
                <a:solidFill>
                  <a:schemeClr val="bg1"/>
                </a:solidFill>
                <a:latin typeface="Museo 700"/>
                <a:ea typeface="+mj-ea"/>
                <a:cs typeface="Museo 700"/>
              </a:defRPr>
            </a:lvl1pPr>
          </a:lstStyle>
          <a:p>
            <a:r>
              <a:rPr lang="en-US" dirty="0"/>
              <a:t>Overview of Algorithm,</a:t>
            </a:r>
          </a:p>
          <a:p>
            <a:r>
              <a:rPr lang="en-US" sz="2800" dirty="0"/>
              <a:t>Back-Tracking and Tail Recursive</a:t>
            </a:r>
          </a:p>
        </p:txBody>
      </p:sp>
      <p:sp>
        <p:nvSpPr>
          <p:cNvPr id="5" name="Slide Number Placeholder 30">
            <a:extLst>
              <a:ext uri="{FF2B5EF4-FFF2-40B4-BE49-F238E27FC236}">
                <a16:creationId xmlns:a16="http://schemas.microsoft.com/office/drawing/2014/main" id="{39A7066A-C5A6-42BA-8FAA-71D4B3F8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4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BA15D8-4BE4-4774-806D-C728CCC4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18576"/>
          </a:xfr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Solution Modus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9BCE3B-59CC-4E88-9331-6CFD6C77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C1ECDE8C-A778-4D1D-8B14-5FE88ED18A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523" y="1270093"/>
                <a:ext cx="7900111" cy="314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bg1"/>
                    </a:solidFill>
                    <a:latin typeface="Open Sans Light"/>
                    <a:ea typeface="+mn-ea"/>
                    <a:cs typeface="Open Sans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Placement of a queen is given with two numbers: </a:t>
                </a:r>
                <a:r>
                  <a:rPr lang="en-US" sz="2000" dirty="0"/>
                  <a:t>(column no., row no.)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Solution modus may be chosen between: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i="1" dirty="0"/>
                  <a:t>Single</a:t>
                </a:r>
                <a:r>
                  <a:rPr lang="en-US" dirty="0"/>
                  <a:t>, </a:t>
                </a:r>
                <a:r>
                  <a:rPr lang="en-US" i="1" dirty="0"/>
                  <a:t>Unique and All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 single solution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-vector</a:t>
                </a:r>
                <a:r>
                  <a:rPr lang="en-US" dirty="0"/>
                  <a:t> of queen locations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Unique solutions: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dirty="0"/>
                  <a:t>a solution is characterized as </a:t>
                </a:r>
                <a:r>
                  <a:rPr lang="en-US" i="1" dirty="0"/>
                  <a:t>unique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dirty="0"/>
                  <a:t>if it is not equal to any other solution or their symm. Counterparts</a:t>
                </a:r>
              </a:p>
            </p:txBody>
          </p:sp>
        </mc:Choice>
        <mc:Fallback>
          <p:sp>
            <p:nvSpPr>
              <p:cNvPr id="12" name="Subtitle 2">
                <a:extLst>
                  <a:ext uri="{FF2B5EF4-FFF2-40B4-BE49-F238E27FC236}">
                    <a16:creationId xmlns:a16="http://schemas.microsoft.com/office/drawing/2014/main" id="{C1ECDE8C-A778-4D1D-8B14-5FE88ED1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23" y="1270093"/>
                <a:ext cx="7900111" cy="3145476"/>
              </a:xfrm>
              <a:prstGeom prst="rect">
                <a:avLst/>
              </a:prstGeom>
              <a:blipFill>
                <a:blip r:embed="rId3"/>
                <a:stretch>
                  <a:fillRect l="-1080" t="-1357" r="-772" b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7BA15D8-4BE4-4774-806D-C728CCC4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525" y="610693"/>
            <a:ext cx="6640286" cy="418576"/>
          </a:xfr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Solution Modus Continues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9BCE3B-59CC-4E88-9331-6CFD6C77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02B1-EDA3-FF46-994A-18FFB6DE5B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CDE8C-A778-4D1D-8B14-5FE88ED18A5D}"/>
              </a:ext>
            </a:extLst>
          </p:cNvPr>
          <p:cNvSpPr txBox="1">
            <a:spLocks/>
          </p:cNvSpPr>
          <p:nvPr/>
        </p:nvSpPr>
        <p:spPr>
          <a:xfrm>
            <a:off x="1082524" y="1270093"/>
            <a:ext cx="7669590" cy="30839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All solutions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are unique solutions and all their symm. counterparts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solution may have up to 7 symm. counterparts: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 solutions are packed in groups with size of up to eight: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Symm. with respect to horizontal and vertical midline (2)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Symm. with respect to main diagonals (2)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Turning clockwise an amount of 90, 180 and 270 degrees (3)</a:t>
            </a:r>
          </a:p>
        </p:txBody>
      </p:sp>
    </p:spTree>
    <p:extLst>
      <p:ext uri="{BB962C8B-B14F-4D97-AF65-F5344CB8AC3E}">
        <p14:creationId xmlns:p14="http://schemas.microsoft.com/office/powerpoint/2010/main" val="187291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4763</TotalTime>
  <Words>581</Words>
  <Application>Microsoft Office PowerPoint</Application>
  <PresentationFormat>On-screen Show (16:9)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Museo 500</vt:lpstr>
      <vt:lpstr>Museo 700</vt:lpstr>
      <vt:lpstr>Open Sans</vt:lpstr>
      <vt:lpstr>Open Sans Light</vt:lpstr>
      <vt:lpstr>Wingdings</vt:lpstr>
      <vt:lpstr>Office Theme</vt:lpstr>
      <vt:lpstr>A Classic Chess Puzzle, ”N-Queen Problem”</vt:lpstr>
      <vt:lpstr>Contents</vt:lpstr>
      <vt:lpstr>Problem Description</vt:lpstr>
      <vt:lpstr>User Requirements</vt:lpstr>
      <vt:lpstr>User Requirements Continues</vt:lpstr>
      <vt:lpstr>PowerPoint Presentation</vt:lpstr>
      <vt:lpstr>PowerPoint Presentation</vt:lpstr>
      <vt:lpstr>Solution Modus</vt:lpstr>
      <vt:lpstr>Solution Modus Continues</vt:lpstr>
      <vt:lpstr>Solution Modus Continues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Smith</dc:creator>
  <cp:lastModifiedBy>Ramin Anvar</cp:lastModifiedBy>
  <cp:revision>360</cp:revision>
  <dcterms:created xsi:type="dcterms:W3CDTF">2014-05-17T16:23:35Z</dcterms:created>
  <dcterms:modified xsi:type="dcterms:W3CDTF">2021-02-14T14:11:32Z</dcterms:modified>
</cp:coreProperties>
</file>