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9" r:id="rId6"/>
    <p:sldId id="260" r:id="rId7"/>
    <p:sldId id="261" r:id="rId8"/>
    <p:sldId id="262" r:id="rId9"/>
    <p:sldId id="263" r:id="rId10"/>
    <p:sldId id="264" r:id="rId11"/>
    <p:sldId id="265" r:id="rId12"/>
    <p:sldId id="266" r:id="rId13"/>
    <p:sldId id="267" r:id="rId14"/>
    <p:sldId id="268" r:id="rId15"/>
  </p:sldIdLst>
  <p:sldSz cx="12192000" cy="6858000"/>
  <p:notesSz cx="6858000" cy="9144000"/>
  <p:embeddedFontLst>
    <p:embeddedFont>
      <p:font typeface="Garamond" panose="02020404030301010803" pitchFamily="18"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aozLItv9YLxJZuLosdxnWY/HT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906" autoAdjust="0"/>
  </p:normalViewPr>
  <p:slideViewPr>
    <p:cSldViewPr snapToGrid="0">
      <p:cViewPr>
        <p:scale>
          <a:sx n="49" d="100"/>
          <a:sy n="49" d="100"/>
        </p:scale>
        <p:origin x="1312" y="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I tested three regression models to see how they would predict continuous wine quality scores. I started with Linear Regression, believing the relationship was linear and straightforward. The tree-based Random Forest can find out how various features interact with each other. Another similar model, called XGBoost, performs very well on data organized in tables. I examined the models by checking RMSE, MAE, and R-squared to measure their performance.</a:t>
            </a:r>
            <a:endParaRPr dirty="0"/>
          </a:p>
        </p:txBody>
      </p:sp>
      <p:sp>
        <p:nvSpPr>
          <p:cNvPr id="218" name="Google Shape;218;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6" name="Google Shape;22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I chose to use Logistic Regression, Random Forest, and XGBoost to classify wines as good or bad. However, it has a basic design. Logistic regression struggles with imbalanced groups, hence resulting in poor recall. Overall, Random Forest achieved both high accuracy and a good level of both precision and recall. In the following place, XGBoost helped by identifying a larger collection of excellent wines. It was found that the performance of ensemble models outperformed others on complex data used for classification.</a:t>
            </a:r>
            <a:endParaRPr dirty="0"/>
          </a:p>
        </p:txBody>
      </p:sp>
      <p:sp>
        <p:nvSpPr>
          <p:cNvPr id="227" name="Google Shape;227;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4" name="Google Shape;23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Random Forest was the best-performing model in both regression and classification. For regression, the errors in predictions were among the lowest, and the model accounted for half of the changes in quality. Classification showed the most excellent accuracy and F1-score, proving that the precision and recall were evenly good. According to experts, tree-based models give insights into why a prediction is made by highlighting its top features. It is important to balance the accuracy, ease of understanding, and computational demands of the model when making a decision.</a:t>
            </a:r>
            <a:endParaRPr dirty="0"/>
          </a:p>
        </p:txBody>
      </p:sp>
      <p:sp>
        <p:nvSpPr>
          <p:cNvPr id="235" name="Google Shape;235;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1" name="Google Shape;241;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latin typeface="Times New Roman"/>
                <a:ea typeface="Times New Roman"/>
                <a:cs typeface="Times New Roman"/>
                <a:sym typeface="Times New Roman"/>
              </a:rPr>
              <a:t>The analysis of features found that the alcohol level in wine has the most significant impact on its quality, closely followed by free sulfur dioxide and volatile acidity. The results are consistent with what is understood about chemistry and winemaking. SHAP analysis also showed how the values of each feature can affect the predictions by highlighting fine relationships. It considers how features interact, giving us a real idea of what affects wine quality.</a:t>
            </a:r>
            <a:endParaRPr dirty="0"/>
          </a:p>
        </p:txBody>
      </p:sp>
      <p:sp>
        <p:nvSpPr>
          <p:cNvPr id="242" name="Google Shape;242;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9" name="Google Shape;249;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The results show that it is possible to accurately predict the quality of white wine by analyzing its chemical features. Among all the models, Random Forest showed excellent accuracy and is easy to understand. Wineries use these methods to monitor their wines while satisfying the taste buds of wine lovers everywhere. Further work may improve the models, fine-tune the parameters, and take advantage of sensory information or experts' knowledge to increase the accuracy of future predictions. There is hope that machine learning can enhance how wine quality is assessed.</a:t>
            </a:r>
            <a:endParaRPr/>
          </a:p>
        </p:txBody>
      </p:sp>
      <p:sp>
        <p:nvSpPr>
          <p:cNvPr id="250" name="Google Shape;250;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9" name="Google Shape;15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Today, I will describe our project on how machine learning is used to predict how well white wine will be evaluated. Predicting wine quality benefits both those who make it and those who drink or sell it. Our model was trained on data with nearly 5,000 samples, including quality scores and 11 chemical measurements. We wanted to see whether we could estimate the quality of wine as a value or identify it as either good or bad using data analysis methods called regression and classification.</a:t>
            </a:r>
            <a:endParaRPr/>
          </a:p>
        </p:txBody>
      </p:sp>
      <p:sp>
        <p:nvSpPr>
          <p:cNvPr id="160" name="Google Shape;16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6755b881c3_0_2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6" name="Google Shape;166;g36755b881c3_0_24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Today, I will describe our project on how machine learning is used to predict how well white wine will be evaluated. Predicting wine quality benefits both those who make it and those who drink or sell it. Our model was trained on data with nearly 5,000 samples, including quality scores and 11 chemical measurements. We wanted to see whether we could estimate the quality of wine as a value or identify it as either good or bad using data analysis methods called regression and classification.</a:t>
            </a:r>
            <a:endParaRPr/>
          </a:p>
        </p:txBody>
      </p:sp>
      <p:sp>
        <p:nvSpPr>
          <p:cNvPr id="167" name="Google Shape;167;g36755b881c3_0_24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6755b881c3_0_2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36755b881c3_0_23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Today, I will describe our project on how machine learning is used to predict how well white wine will be evaluated. Predicting wine quality benefits both those who make it and those who drink or sell it. Our model was trained on data with nearly 5,000 samples, including quality scores and 11 chemical measurements. We wanted to see whether we could estimate the quality of wine as a value or identify it as either good or bad using data analysis methods called regression and classification.</a:t>
            </a:r>
            <a:endParaRPr/>
          </a:p>
        </p:txBody>
      </p:sp>
      <p:sp>
        <p:nvSpPr>
          <p:cNvPr id="174" name="Google Shape;174;g36755b881c3_0_233: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E63CA52E-6199-6949-E397-03089BC4DD35}"/>
            </a:ext>
          </a:extLst>
        </p:cNvPr>
        <p:cNvGrpSpPr/>
        <p:nvPr/>
      </p:nvGrpSpPr>
      <p:grpSpPr>
        <a:xfrm>
          <a:off x="0" y="0"/>
          <a:ext cx="0" cy="0"/>
          <a:chOff x="0" y="0"/>
          <a:chExt cx="0" cy="0"/>
        </a:xfrm>
      </p:grpSpPr>
      <p:sp>
        <p:nvSpPr>
          <p:cNvPr id="172" name="Google Shape;172;g36755b881c3_0_233:notes">
            <a:extLst>
              <a:ext uri="{FF2B5EF4-FFF2-40B4-BE49-F238E27FC236}">
                <a16:creationId xmlns:a16="http://schemas.microsoft.com/office/drawing/2014/main" id="{DAB75A1C-39EA-0E01-645E-3AC4A842C4B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3" name="Google Shape;173;g36755b881c3_0_233:notes">
            <a:extLst>
              <a:ext uri="{FF2B5EF4-FFF2-40B4-BE49-F238E27FC236}">
                <a16:creationId xmlns:a16="http://schemas.microsoft.com/office/drawing/2014/main" id="{00270947-DF49-9ACB-9EF7-E9218EF33D63}"/>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Today, I will describe our project on how machine learning is used to predict how well white wine will be evaluated. Predicting wine quality benefits both those who make it and those who drink or sell it. Our model was trained on data with nearly 5,000 samples, including quality scores and 11 chemical measurements. We wanted to see whether we could estimate the quality of wine as a value or identify it as either good or bad using data analysis methods called regression and classification.</a:t>
            </a:r>
            <a:endParaRPr/>
          </a:p>
        </p:txBody>
      </p:sp>
      <p:sp>
        <p:nvSpPr>
          <p:cNvPr id="174" name="Google Shape;174;g36755b881c3_0_233:notes">
            <a:extLst>
              <a:ext uri="{FF2B5EF4-FFF2-40B4-BE49-F238E27FC236}">
                <a16:creationId xmlns:a16="http://schemas.microsoft.com/office/drawing/2014/main" id="{A02D8A66-E1D6-24C6-8DD9-7CCC058856E0}"/>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extLst>
      <p:ext uri="{BB962C8B-B14F-4D97-AF65-F5344CB8AC3E}">
        <p14:creationId xmlns:p14="http://schemas.microsoft.com/office/powerpoint/2010/main" val="9287663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The analysis pointed out some valuable patterns. Most acidity and sugar content values were moderate, with just a few numbers from the upper end. Residual sugar results showed that a few wines were delightful. The distributions of pH and density looked normal, suggesting these features were more reliable in most cases. Wine content differed significantly due to its significant impact on the quality of the wine people tasted.</a:t>
            </a:r>
            <a:endParaRPr/>
          </a:p>
        </p:txBody>
      </p:sp>
      <p:sp>
        <p:nvSpPr>
          <p:cNvPr id="181" name="Google Shape;181;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8" name="Google Shape;188;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According to the analysis, alcohol was the most important factor linked to better wine quality. At the same time, a greater density was usually linked to lower levels of volatile acidity. Most other characteristics were only weakly related, suggesting that several different factors affect the quality of wine. Since the problem is complex, any effective model should show how different features interact nonlinearly.</a:t>
            </a:r>
            <a:endParaRPr/>
          </a:p>
        </p:txBody>
      </p:sp>
      <p:sp>
        <p:nvSpPr>
          <p:cNvPr id="189" name="Google Shape;189;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6" name="Google Shape;196;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latin typeface="Times New Roman"/>
                <a:ea typeface="Times New Roman"/>
                <a:cs typeface="Times New Roman"/>
                <a:sym typeface="Times New Roman"/>
              </a:rPr>
              <a:t>Boxplots of each feature versus quality scores clearly showed some patterns. Greater quality wines often have more alcohol inside, which is very important. The quality of wine usually brings about a higher number of sulphates, though it is a less noticeable trend. A noticeable pungent smell from volatile acidity increases in lower-quality wines, so it decreases in better wines. The results indicate that citric acid contributes less to the difference in wine quality.</a:t>
            </a:r>
            <a:endParaRPr/>
          </a:p>
        </p:txBody>
      </p:sp>
      <p:sp>
        <p:nvSpPr>
          <p:cNvPr id="197" name="Google Shape;197;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0"/>
        <p:cNvGrpSpPr/>
        <p:nvPr/>
      </p:nvGrpSpPr>
      <p:grpSpPr>
        <a:xfrm>
          <a:off x="0" y="0"/>
          <a:ext cx="0" cy="0"/>
          <a:chOff x="0" y="0"/>
          <a:chExt cx="0" cy="0"/>
        </a:xfrm>
      </p:grpSpPr>
      <p:grpSp>
        <p:nvGrpSpPr>
          <p:cNvPr id="21" name="Google Shape;21;p14"/>
          <p:cNvGrpSpPr/>
          <p:nvPr/>
        </p:nvGrpSpPr>
        <p:grpSpPr>
          <a:xfrm>
            <a:off x="-16934" y="0"/>
            <a:ext cx="12231160" cy="6856214"/>
            <a:chOff x="-16934" y="0"/>
            <a:chExt cx="12231160" cy="6856214"/>
          </a:xfrm>
        </p:grpSpPr>
        <p:pic>
          <p:nvPicPr>
            <p:cNvPr id="22" name="Google Shape;22;p14" descr="HD-PanelTitleR1.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23" name="Google Shape;23;p14"/>
            <p:cNvSpPr/>
            <p:nvPr/>
          </p:nvSpPr>
          <p:spPr>
            <a:xfrm>
              <a:off x="2328332" y="1540931"/>
              <a:ext cx="7543802" cy="3835401"/>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4" name="Google Shape;24;p14" descr="HDRibbonTitle-UniformTrim.png"/>
            <p:cNvPicPr preferRelativeResize="0"/>
            <p:nvPr/>
          </p:nvPicPr>
          <p:blipFill rotWithShape="1">
            <a:blip r:embed="rId3">
              <a:alphaModFix/>
            </a:blip>
            <a:srcRect/>
            <a:stretch/>
          </p:blipFill>
          <p:spPr>
            <a:xfrm>
              <a:off x="-16934" y="3147609"/>
              <a:ext cx="2478024" cy="612648"/>
            </a:xfrm>
            <a:prstGeom prst="rect">
              <a:avLst/>
            </a:prstGeom>
            <a:noFill/>
            <a:ln>
              <a:noFill/>
            </a:ln>
          </p:spPr>
        </p:pic>
        <p:pic>
          <p:nvPicPr>
            <p:cNvPr id="25" name="Google Shape;25;p14" descr="HDRibbonTitle-UniformTrim.png"/>
            <p:cNvPicPr preferRelativeResize="0"/>
            <p:nvPr/>
          </p:nvPicPr>
          <p:blipFill rotWithShape="1">
            <a:blip r:embed="rId3">
              <a:alphaModFix/>
            </a:blip>
            <a:srcRect/>
            <a:stretch/>
          </p:blipFill>
          <p:spPr>
            <a:xfrm>
              <a:off x="9736202" y="3147609"/>
              <a:ext cx="2478024" cy="612648"/>
            </a:xfrm>
            <a:prstGeom prst="rect">
              <a:avLst/>
            </a:prstGeom>
            <a:noFill/>
            <a:ln>
              <a:noFill/>
            </a:ln>
          </p:spPr>
        </p:pic>
      </p:grpSp>
      <p:sp>
        <p:nvSpPr>
          <p:cNvPr id="26" name="Google Shape;26;p14"/>
          <p:cNvSpPr txBox="1">
            <a:spLocks noGrp="1"/>
          </p:cNvSpPr>
          <p:nvPr>
            <p:ph type="ctrTitle"/>
          </p:nvPr>
        </p:nvSpPr>
        <p:spPr>
          <a:xfrm>
            <a:off x="2692398" y="1871131"/>
            <a:ext cx="6815669" cy="1515533"/>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4"/>
          <p:cNvSpPr txBox="1">
            <a:spLocks noGrp="1"/>
          </p:cNvSpPr>
          <p:nvPr>
            <p:ph type="subTitle" idx="1"/>
          </p:nvPr>
        </p:nvSpPr>
        <p:spPr>
          <a:xfrm>
            <a:off x="2692398" y="3657597"/>
            <a:ext cx="6815669" cy="1320802"/>
          </a:xfrm>
          <a:prstGeom prst="rect">
            <a:avLst/>
          </a:prstGeom>
          <a:noFill/>
          <a:ln>
            <a:noFill/>
          </a:ln>
        </p:spPr>
        <p:txBody>
          <a:bodyPr spcFirstLastPara="1" wrap="square" lIns="91425" tIns="45700" rIns="91425" bIns="45700" anchor="t" anchorCtr="0">
            <a:norm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a:endParaRPr/>
          </a:p>
        </p:txBody>
      </p:sp>
      <p:sp>
        <p:nvSpPr>
          <p:cNvPr id="28" name="Google Shape;28;p14"/>
          <p:cNvSpPr txBox="1">
            <a:spLocks noGrp="1"/>
          </p:cNvSpPr>
          <p:nvPr>
            <p:ph type="dt" idx="10"/>
          </p:nvPr>
        </p:nvSpPr>
        <p:spPr>
          <a:xfrm>
            <a:off x="7983232" y="5037663"/>
            <a:ext cx="897467"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4"/>
          <p:cNvSpPr txBox="1">
            <a:spLocks noGrp="1"/>
          </p:cNvSpPr>
          <p:nvPr>
            <p:ph type="ftr" idx="11"/>
          </p:nvPr>
        </p:nvSpPr>
        <p:spPr>
          <a:xfrm>
            <a:off x="2692397" y="5037663"/>
            <a:ext cx="5214635"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4"/>
          <p:cNvSpPr txBox="1">
            <a:spLocks noGrp="1"/>
          </p:cNvSpPr>
          <p:nvPr>
            <p:ph type="sldNum" idx="12"/>
          </p:nvPr>
        </p:nvSpPr>
        <p:spPr>
          <a:xfrm>
            <a:off x="8956900" y="5037663"/>
            <a:ext cx="55116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31" name="Google Shape;31;p14"/>
          <p:cNvCxnSpPr/>
          <p:nvPr/>
        </p:nvCxnSpPr>
        <p:spPr>
          <a:xfrm>
            <a:off x="2692399" y="3522131"/>
            <a:ext cx="681566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9"/>
        <p:cNvGrpSpPr/>
        <p:nvPr/>
      </p:nvGrpSpPr>
      <p:grpSpPr>
        <a:xfrm>
          <a:off x="0" y="0"/>
          <a:ext cx="0" cy="0"/>
          <a:chOff x="0" y="0"/>
          <a:chExt cx="0" cy="0"/>
        </a:xfrm>
      </p:grpSpPr>
      <p:sp>
        <p:nvSpPr>
          <p:cNvPr id="90" name="Google Shape;90;p23"/>
          <p:cNvSpPr txBox="1">
            <a:spLocks noGrp="1"/>
          </p:cNvSpPr>
          <p:nvPr>
            <p:ph type="title"/>
          </p:nvPr>
        </p:nvSpPr>
        <p:spPr>
          <a:xfrm>
            <a:off x="1295401" y="4815415"/>
            <a:ext cx="9609666" cy="566738"/>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3"/>
          <p:cNvSpPr>
            <a:spLocks noGrp="1"/>
          </p:cNvSpPr>
          <p:nvPr>
            <p:ph type="pic" idx="2"/>
          </p:nvPr>
        </p:nvSpPr>
        <p:spPr>
          <a:xfrm>
            <a:off x="1041427" y="1041399"/>
            <a:ext cx="10105972" cy="3335869"/>
          </a:xfrm>
          <a:prstGeom prst="roundRect">
            <a:avLst>
              <a:gd name="adj" fmla="val 0"/>
            </a:avLst>
          </a:prstGeom>
          <a:noFill/>
          <a:ln w="57150" cap="flat" cmpd="thickThin">
            <a:solidFill>
              <a:srgbClr val="7F7F7F"/>
            </a:solidFill>
            <a:prstDash val="solid"/>
            <a:miter lim="800000"/>
            <a:headEnd type="none" w="sm" len="sm"/>
            <a:tailEnd type="none" w="sm" len="sm"/>
          </a:ln>
        </p:spPr>
      </p:sp>
      <p:sp>
        <p:nvSpPr>
          <p:cNvPr id="92" name="Google Shape;92;p23"/>
          <p:cNvSpPr txBox="1">
            <a:spLocks noGrp="1"/>
          </p:cNvSpPr>
          <p:nvPr>
            <p:ph type="body" idx="1"/>
          </p:nvPr>
        </p:nvSpPr>
        <p:spPr>
          <a:xfrm>
            <a:off x="1295401" y="5382153"/>
            <a:ext cx="9609666" cy="493712"/>
          </a:xfrm>
          <a:prstGeom prst="rect">
            <a:avLst/>
          </a:prstGeom>
          <a:noFill/>
          <a:ln>
            <a:noFill/>
          </a:ln>
        </p:spPr>
        <p:txBody>
          <a:bodyPr spcFirstLastPara="1" wrap="square" lIns="91425" tIns="45700" rIns="91425" bIns="45700" anchor="t" anchorCtr="0">
            <a:normAutofit/>
          </a:bodyPr>
          <a:lstStyle>
            <a:lvl1pPr marL="457200" lvl="0" indent="-228600" algn="ctr">
              <a:spcBef>
                <a:spcPts val="280"/>
              </a:spcBef>
              <a:spcAft>
                <a:spcPts val="0"/>
              </a:spcAft>
              <a:buSzPts val="1610"/>
              <a:buNone/>
              <a:defRPr sz="14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93" name="Google Shape;93;p23"/>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3"/>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3"/>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6"/>
        <p:cNvGrpSpPr/>
        <p:nvPr/>
      </p:nvGrpSpPr>
      <p:grpSpPr>
        <a:xfrm>
          <a:off x="0" y="0"/>
          <a:ext cx="0" cy="0"/>
          <a:chOff x="0" y="0"/>
          <a:chExt cx="0" cy="0"/>
        </a:xfrm>
      </p:grpSpPr>
      <p:sp>
        <p:nvSpPr>
          <p:cNvPr id="97" name="Google Shape;97;p24"/>
          <p:cNvSpPr txBox="1">
            <a:spLocks noGrp="1"/>
          </p:cNvSpPr>
          <p:nvPr>
            <p:ph type="title"/>
          </p:nvPr>
        </p:nvSpPr>
        <p:spPr>
          <a:xfrm>
            <a:off x="1303868" y="982132"/>
            <a:ext cx="9592732" cy="295486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3200"/>
              <a:buFont typeface="Garamond"/>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4"/>
          <p:cNvSpPr txBox="1">
            <a:spLocks noGrp="1"/>
          </p:cNvSpPr>
          <p:nvPr>
            <p:ph type="body" idx="1"/>
          </p:nvPr>
        </p:nvSpPr>
        <p:spPr>
          <a:xfrm>
            <a:off x="1303868" y="4343399"/>
            <a:ext cx="9592732" cy="1532467"/>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99" name="Google Shape;99;p24"/>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4"/>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4"/>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02" name="Google Shape;102;p24"/>
          <p:cNvCxnSpPr/>
          <p:nvPr/>
        </p:nvCxnSpPr>
        <p:spPr>
          <a:xfrm>
            <a:off x="1396169" y="4140199"/>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3"/>
        <p:cNvGrpSpPr/>
        <p:nvPr/>
      </p:nvGrpSpPr>
      <p:grpSpPr>
        <a:xfrm>
          <a:off x="0" y="0"/>
          <a:ext cx="0" cy="0"/>
          <a:chOff x="0" y="0"/>
          <a:chExt cx="0" cy="0"/>
        </a:xfrm>
      </p:grpSpPr>
      <p:sp>
        <p:nvSpPr>
          <p:cNvPr id="104" name="Google Shape;104;p25"/>
          <p:cNvSpPr txBox="1">
            <a:spLocks noGrp="1"/>
          </p:cNvSpPr>
          <p:nvPr>
            <p:ph type="title"/>
          </p:nvPr>
        </p:nvSpPr>
        <p:spPr>
          <a:xfrm>
            <a:off x="1446213" y="982132"/>
            <a:ext cx="9296398" cy="237066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Garamond"/>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5"/>
          <p:cNvSpPr txBox="1">
            <a:spLocks noGrp="1"/>
          </p:cNvSpPr>
          <p:nvPr>
            <p:ph type="body" idx="1"/>
          </p:nvPr>
        </p:nvSpPr>
        <p:spPr>
          <a:xfrm>
            <a:off x="1674812" y="3352800"/>
            <a:ext cx="8839202" cy="584200"/>
          </a:xfrm>
          <a:prstGeom prst="rect">
            <a:avLst/>
          </a:prstGeom>
          <a:noFill/>
          <a:ln>
            <a:noFill/>
          </a:ln>
        </p:spPr>
        <p:txBody>
          <a:bodyPr spcFirstLastPara="1" wrap="square" lIns="91425" tIns="45700" rIns="91425" bIns="45700" anchor="ctr" anchorCtr="0">
            <a:normAutofit/>
          </a:bodyPr>
          <a:lstStyle>
            <a:lvl1pPr marL="457200" lvl="0" indent="-228600" algn="r">
              <a:spcBef>
                <a:spcPts val="400"/>
              </a:spcBef>
              <a:spcAft>
                <a:spcPts val="0"/>
              </a:spcAft>
              <a:buSzPts val="2300"/>
              <a:buFont typeface="Garamond"/>
              <a:buNone/>
              <a:defRPr sz="2000"/>
            </a:lvl1pPr>
            <a:lvl2pPr marL="914400" lvl="1" indent="-228600" algn="l">
              <a:spcBef>
                <a:spcPts val="600"/>
              </a:spcBef>
              <a:spcAft>
                <a:spcPts val="0"/>
              </a:spcAft>
              <a:buSzPts val="2300"/>
              <a:buFont typeface="Garamond"/>
              <a:buNone/>
              <a:defRPr/>
            </a:lvl2pPr>
            <a:lvl3pPr marL="1371600" lvl="2" indent="-228600" algn="l">
              <a:spcBef>
                <a:spcPts val="600"/>
              </a:spcBef>
              <a:spcAft>
                <a:spcPts val="0"/>
              </a:spcAft>
              <a:buSzPts val="2070"/>
              <a:buFont typeface="Garamond"/>
              <a:buNone/>
              <a:defRPr/>
            </a:lvl3pPr>
            <a:lvl4pPr marL="1828800" lvl="3" indent="-228600" algn="l">
              <a:spcBef>
                <a:spcPts val="600"/>
              </a:spcBef>
              <a:spcAft>
                <a:spcPts val="0"/>
              </a:spcAft>
              <a:buSzPts val="1840"/>
              <a:buFont typeface="Garamond"/>
              <a:buNone/>
              <a:defRPr/>
            </a:lvl4pPr>
            <a:lvl5pPr marL="2286000" lvl="4" indent="-228600" algn="l">
              <a:spcBef>
                <a:spcPts val="600"/>
              </a:spcBef>
              <a:spcAft>
                <a:spcPts val="0"/>
              </a:spcAft>
              <a:buSzPts val="1610"/>
              <a:buFont typeface="Garamond"/>
              <a:buNone/>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06" name="Google Shape;106;p25"/>
          <p:cNvSpPr txBox="1">
            <a:spLocks noGrp="1"/>
          </p:cNvSpPr>
          <p:nvPr>
            <p:ph type="body" idx="2"/>
          </p:nvPr>
        </p:nvSpPr>
        <p:spPr>
          <a:xfrm>
            <a:off x="1295401" y="4343399"/>
            <a:ext cx="9609666" cy="1532467"/>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07" name="Google Shape;107;p25"/>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5"/>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5"/>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10" name="Google Shape;110;p25"/>
          <p:cNvSpPr txBox="1"/>
          <p:nvPr/>
        </p:nvSpPr>
        <p:spPr>
          <a:xfrm>
            <a:off x="862013" y="879961"/>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dk1"/>
                </a:solidFill>
                <a:latin typeface="Garamond"/>
                <a:ea typeface="Garamond"/>
                <a:cs typeface="Garamond"/>
                <a:sym typeface="Garamond"/>
              </a:rPr>
              <a:t>“</a:t>
            </a:r>
            <a:endParaRPr/>
          </a:p>
        </p:txBody>
      </p:sp>
      <p:sp>
        <p:nvSpPr>
          <p:cNvPr id="111" name="Google Shape;111;p25"/>
          <p:cNvSpPr txBox="1"/>
          <p:nvPr/>
        </p:nvSpPr>
        <p:spPr>
          <a:xfrm>
            <a:off x="10600267" y="282787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a:solidFill>
                  <a:schemeClr val="dk1"/>
                </a:solidFill>
                <a:latin typeface="Garamond"/>
                <a:ea typeface="Garamond"/>
                <a:cs typeface="Garamond"/>
                <a:sym typeface="Garamond"/>
              </a:rPr>
              <a:t>”</a:t>
            </a:r>
            <a:endParaRPr/>
          </a:p>
        </p:txBody>
      </p:sp>
      <p:cxnSp>
        <p:nvCxnSpPr>
          <p:cNvPr id="112" name="Google Shape;112;p25"/>
          <p:cNvCxnSpPr/>
          <p:nvPr/>
        </p:nvCxnSpPr>
        <p:spPr>
          <a:xfrm>
            <a:off x="1396169" y="4140199"/>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13"/>
        <p:cNvGrpSpPr/>
        <p:nvPr/>
      </p:nvGrpSpPr>
      <p:grpSpPr>
        <a:xfrm>
          <a:off x="0" y="0"/>
          <a:ext cx="0" cy="0"/>
          <a:chOff x="0" y="0"/>
          <a:chExt cx="0" cy="0"/>
        </a:xfrm>
      </p:grpSpPr>
      <p:sp>
        <p:nvSpPr>
          <p:cNvPr id="114" name="Google Shape;114;p26"/>
          <p:cNvSpPr txBox="1">
            <a:spLocks noGrp="1"/>
          </p:cNvSpPr>
          <p:nvPr>
            <p:ph type="title"/>
          </p:nvPr>
        </p:nvSpPr>
        <p:spPr>
          <a:xfrm>
            <a:off x="1295402" y="3308581"/>
            <a:ext cx="9609668"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3200"/>
              <a:buFont typeface="Garamond"/>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26"/>
          <p:cNvSpPr txBox="1">
            <a:spLocks noGrp="1"/>
          </p:cNvSpPr>
          <p:nvPr>
            <p:ph type="body" idx="1"/>
          </p:nvPr>
        </p:nvSpPr>
        <p:spPr>
          <a:xfrm>
            <a:off x="1295401" y="4777381"/>
            <a:ext cx="9609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6" name="Google Shape;116;p26"/>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6"/>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6"/>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9"/>
        <p:cNvGrpSpPr/>
        <p:nvPr/>
      </p:nvGrpSpPr>
      <p:grpSpPr>
        <a:xfrm>
          <a:off x="0" y="0"/>
          <a:ext cx="0" cy="0"/>
          <a:chOff x="0" y="0"/>
          <a:chExt cx="0" cy="0"/>
        </a:xfrm>
      </p:grpSpPr>
      <p:sp>
        <p:nvSpPr>
          <p:cNvPr id="120" name="Google Shape;120;p27"/>
          <p:cNvSpPr txBox="1">
            <a:spLocks noGrp="1"/>
          </p:cNvSpPr>
          <p:nvPr>
            <p:ph type="title"/>
          </p:nvPr>
        </p:nvSpPr>
        <p:spPr>
          <a:xfrm>
            <a:off x="1446213" y="982132"/>
            <a:ext cx="9296398" cy="224366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Garamond"/>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7"/>
          <p:cNvSpPr txBox="1">
            <a:spLocks noGrp="1"/>
          </p:cNvSpPr>
          <p:nvPr>
            <p:ph type="body" idx="1"/>
          </p:nvPr>
        </p:nvSpPr>
        <p:spPr>
          <a:xfrm>
            <a:off x="1295401" y="3639312"/>
            <a:ext cx="9609668" cy="886968"/>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2760"/>
              <a:buNone/>
              <a:defRPr sz="24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22" name="Google Shape;122;p27"/>
          <p:cNvSpPr txBox="1">
            <a:spLocks noGrp="1"/>
          </p:cNvSpPr>
          <p:nvPr>
            <p:ph type="body" idx="2"/>
          </p:nvPr>
        </p:nvSpPr>
        <p:spPr>
          <a:xfrm>
            <a:off x="1295401" y="4529667"/>
            <a:ext cx="9609668" cy="13462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070"/>
              <a:buNone/>
              <a:defRPr sz="1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23" name="Google Shape;123;p27"/>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7"/>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7"/>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6" name="Google Shape;126;p27"/>
          <p:cNvSpPr txBox="1"/>
          <p:nvPr/>
        </p:nvSpPr>
        <p:spPr>
          <a:xfrm>
            <a:off x="862013" y="879961"/>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a:solidFill>
                  <a:schemeClr val="dk1"/>
                </a:solidFill>
                <a:latin typeface="Garamond"/>
                <a:ea typeface="Garamond"/>
                <a:cs typeface="Garamond"/>
                <a:sym typeface="Garamond"/>
              </a:rPr>
              <a:t>“</a:t>
            </a:r>
            <a:endParaRPr/>
          </a:p>
        </p:txBody>
      </p:sp>
      <p:sp>
        <p:nvSpPr>
          <p:cNvPr id="127" name="Google Shape;127;p27"/>
          <p:cNvSpPr txBox="1"/>
          <p:nvPr/>
        </p:nvSpPr>
        <p:spPr>
          <a:xfrm>
            <a:off x="10600267" y="259926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US" sz="8000">
                <a:solidFill>
                  <a:schemeClr val="dk1"/>
                </a:solidFill>
                <a:latin typeface="Garamond"/>
                <a:ea typeface="Garamond"/>
                <a:cs typeface="Garamond"/>
                <a:sym typeface="Garamond"/>
              </a:rPr>
              <a:t>”</a:t>
            </a:r>
            <a:endParaRPr/>
          </a:p>
        </p:txBody>
      </p:sp>
      <p:cxnSp>
        <p:nvCxnSpPr>
          <p:cNvPr id="128" name="Google Shape;128;p27"/>
          <p:cNvCxnSpPr/>
          <p:nvPr/>
        </p:nvCxnSpPr>
        <p:spPr>
          <a:xfrm>
            <a:off x="1396169" y="3429000"/>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9"/>
        <p:cNvGrpSpPr/>
        <p:nvPr/>
      </p:nvGrpSpPr>
      <p:grpSpPr>
        <a:xfrm>
          <a:off x="0" y="0"/>
          <a:ext cx="0" cy="0"/>
          <a:chOff x="0" y="0"/>
          <a:chExt cx="0" cy="0"/>
        </a:xfrm>
      </p:grpSpPr>
      <p:sp>
        <p:nvSpPr>
          <p:cNvPr id="130" name="Google Shape;130;p28"/>
          <p:cNvSpPr txBox="1">
            <a:spLocks noGrp="1"/>
          </p:cNvSpPr>
          <p:nvPr>
            <p:ph type="title"/>
          </p:nvPr>
        </p:nvSpPr>
        <p:spPr>
          <a:xfrm>
            <a:off x="1295401" y="982132"/>
            <a:ext cx="9609666" cy="224366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8"/>
          <p:cNvSpPr txBox="1">
            <a:spLocks noGrp="1"/>
          </p:cNvSpPr>
          <p:nvPr>
            <p:ph type="body" idx="1"/>
          </p:nvPr>
        </p:nvSpPr>
        <p:spPr>
          <a:xfrm>
            <a:off x="1295401" y="3630168"/>
            <a:ext cx="9609668" cy="841248"/>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3220"/>
              <a:buNone/>
              <a:defRPr sz="2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32" name="Google Shape;132;p28"/>
          <p:cNvSpPr txBox="1">
            <a:spLocks noGrp="1"/>
          </p:cNvSpPr>
          <p:nvPr>
            <p:ph type="body" idx="2"/>
          </p:nvPr>
        </p:nvSpPr>
        <p:spPr>
          <a:xfrm>
            <a:off x="1295400" y="4470399"/>
            <a:ext cx="9609670" cy="14054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070"/>
              <a:buNone/>
              <a:defRPr sz="1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33" name="Google Shape;133;p28"/>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8"/>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28"/>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36" name="Google Shape;136;p28"/>
          <p:cNvCxnSpPr/>
          <p:nvPr/>
        </p:nvCxnSpPr>
        <p:spPr>
          <a:xfrm>
            <a:off x="1396169" y="3429000"/>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7"/>
        <p:cNvGrpSpPr/>
        <p:nvPr/>
      </p:nvGrpSpPr>
      <p:grpSpPr>
        <a:xfrm>
          <a:off x="0" y="0"/>
          <a:ext cx="0" cy="0"/>
          <a:chOff x="0" y="0"/>
          <a:chExt cx="0" cy="0"/>
        </a:xfrm>
      </p:grpSpPr>
      <p:sp>
        <p:nvSpPr>
          <p:cNvPr id="138" name="Google Shape;138;p29"/>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9"/>
          <p:cNvSpPr txBox="1">
            <a:spLocks noGrp="1"/>
          </p:cNvSpPr>
          <p:nvPr>
            <p:ph type="body" idx="1"/>
          </p:nvPr>
        </p:nvSpPr>
        <p:spPr>
          <a:xfrm rot="5400000">
            <a:off x="4436531" y="-584198"/>
            <a:ext cx="3318936" cy="9601196"/>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40" name="Google Shape;140;p29"/>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29"/>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29"/>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43" name="Google Shape;143;p29"/>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4"/>
        <p:cNvGrpSpPr/>
        <p:nvPr/>
      </p:nvGrpSpPr>
      <p:grpSpPr>
        <a:xfrm>
          <a:off x="0" y="0"/>
          <a:ext cx="0" cy="0"/>
          <a:chOff x="0" y="0"/>
          <a:chExt cx="0" cy="0"/>
        </a:xfrm>
      </p:grpSpPr>
      <p:sp>
        <p:nvSpPr>
          <p:cNvPr id="145" name="Google Shape;145;p30"/>
          <p:cNvSpPr txBox="1">
            <a:spLocks noGrp="1"/>
          </p:cNvSpPr>
          <p:nvPr>
            <p:ph type="title"/>
          </p:nvPr>
        </p:nvSpPr>
        <p:spPr>
          <a:xfrm rot="5400000">
            <a:off x="7497936" y="2483551"/>
            <a:ext cx="4893735" cy="189089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30"/>
          <p:cNvSpPr txBox="1">
            <a:spLocks noGrp="1"/>
          </p:cNvSpPr>
          <p:nvPr>
            <p:ph type="body" idx="1"/>
          </p:nvPr>
        </p:nvSpPr>
        <p:spPr>
          <a:xfrm rot="5400000">
            <a:off x="2565043" y="-287514"/>
            <a:ext cx="4893734" cy="7433025"/>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47" name="Google Shape;147;p30"/>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30"/>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30"/>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150" name="Google Shape;150;p30"/>
          <p:cNvCxnSpPr/>
          <p:nvPr/>
        </p:nvCxnSpPr>
        <p:spPr>
          <a:xfrm>
            <a:off x="8863890" y="990600"/>
            <a:ext cx="0" cy="487680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2"/>
        <p:cNvGrpSpPr/>
        <p:nvPr/>
      </p:nvGrpSpPr>
      <p:grpSpPr>
        <a:xfrm>
          <a:off x="0" y="0"/>
          <a:ext cx="0" cy="0"/>
          <a:chOff x="0" y="0"/>
          <a:chExt cx="0" cy="0"/>
        </a:xfrm>
      </p:grpSpPr>
      <p:cxnSp>
        <p:nvCxnSpPr>
          <p:cNvPr id="33" name="Google Shape;33;p15"/>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34" name="Google Shape;34;p15"/>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5" name="Google Shape;35;p15"/>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dirty="0"/>
          </a:p>
        </p:txBody>
      </p:sp>
      <p:sp>
        <p:nvSpPr>
          <p:cNvPr id="36" name="Google Shape;36;p15"/>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5"/>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5"/>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9"/>
        <p:cNvGrpSpPr/>
        <p:nvPr/>
      </p:nvGrpSpPr>
      <p:grpSpPr>
        <a:xfrm>
          <a:off x="0" y="0"/>
          <a:ext cx="0" cy="0"/>
          <a:chOff x="0" y="0"/>
          <a:chExt cx="0" cy="0"/>
        </a:xfrm>
      </p:grpSpPr>
      <p:cxnSp>
        <p:nvCxnSpPr>
          <p:cNvPr id="40" name="Google Shape;40;p16"/>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41" name="Google Shape;41;p16"/>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16"/>
          <p:cNvSpPr txBox="1">
            <a:spLocks noGrp="1"/>
          </p:cNvSpPr>
          <p:nvPr>
            <p:ph type="body" idx="1"/>
          </p:nvPr>
        </p:nvSpPr>
        <p:spPr>
          <a:xfrm>
            <a:off x="1298448" y="2560320"/>
            <a:ext cx="4718304" cy="3310128"/>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43" name="Google Shape;43;p16"/>
          <p:cNvSpPr txBox="1">
            <a:spLocks noGrp="1"/>
          </p:cNvSpPr>
          <p:nvPr>
            <p:ph type="body" idx="2"/>
          </p:nvPr>
        </p:nvSpPr>
        <p:spPr>
          <a:xfrm>
            <a:off x="6181344" y="2560320"/>
            <a:ext cx="4718304" cy="3310128"/>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44" name="Google Shape;44;p16"/>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6"/>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6"/>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7"/>
        <p:cNvGrpSpPr/>
        <p:nvPr/>
      </p:nvGrpSpPr>
      <p:grpSpPr>
        <a:xfrm>
          <a:off x="0" y="0"/>
          <a:ext cx="0" cy="0"/>
          <a:chOff x="0" y="0"/>
          <a:chExt cx="0" cy="0"/>
        </a:xfrm>
      </p:grpSpPr>
      <p:sp>
        <p:nvSpPr>
          <p:cNvPr id="48" name="Google Shape;48;p17"/>
          <p:cNvSpPr txBox="1">
            <a:spLocks noGrp="1"/>
          </p:cNvSpPr>
          <p:nvPr>
            <p:ph type="title"/>
          </p:nvPr>
        </p:nvSpPr>
        <p:spPr>
          <a:xfrm>
            <a:off x="2015069" y="1752606"/>
            <a:ext cx="8158688" cy="1822514"/>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4400"/>
              <a:buFont typeface="Garamond"/>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7"/>
          <p:cNvSpPr txBox="1">
            <a:spLocks noGrp="1"/>
          </p:cNvSpPr>
          <p:nvPr>
            <p:ph type="body" idx="1"/>
          </p:nvPr>
        </p:nvSpPr>
        <p:spPr>
          <a:xfrm>
            <a:off x="2015067" y="3846051"/>
            <a:ext cx="8158690" cy="954547"/>
          </a:xfrm>
          <a:prstGeom prst="rect">
            <a:avLst/>
          </a:prstGeom>
          <a:noFill/>
          <a:ln>
            <a:noFill/>
          </a:ln>
        </p:spPr>
        <p:txBody>
          <a:bodyPr spcFirstLastPara="1" wrap="square" lIns="91425" tIns="45700" rIns="91425" bIns="45700" anchor="t" anchorCtr="0">
            <a:normAutofit/>
          </a:bodyPr>
          <a:lstStyle>
            <a:lvl1pPr marL="457200" lvl="0" indent="-228600" algn="ctr">
              <a:spcBef>
                <a:spcPts val="480"/>
              </a:spcBef>
              <a:spcAft>
                <a:spcPts val="0"/>
              </a:spcAft>
              <a:buSzPts val="2760"/>
              <a:buNone/>
              <a:defRPr sz="24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50" name="Google Shape;50;p17"/>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7"/>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53" name="Google Shape;53;p17"/>
          <p:cNvCxnSpPr/>
          <p:nvPr/>
        </p:nvCxnSpPr>
        <p:spPr>
          <a:xfrm>
            <a:off x="2012723" y="3710585"/>
            <a:ext cx="8163380"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4"/>
        <p:cNvGrpSpPr/>
        <p:nvPr/>
      </p:nvGrpSpPr>
      <p:grpSpPr>
        <a:xfrm>
          <a:off x="0" y="0"/>
          <a:ext cx="0" cy="0"/>
          <a:chOff x="0" y="0"/>
          <a:chExt cx="0" cy="0"/>
        </a:xfrm>
      </p:grpSpPr>
      <p:sp>
        <p:nvSpPr>
          <p:cNvPr id="55" name="Google Shape;55;p18"/>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
          <p:cNvSpPr txBox="1">
            <a:spLocks noGrp="1"/>
          </p:cNvSpPr>
          <p:nvPr>
            <p:ph type="body" idx="1"/>
          </p:nvPr>
        </p:nvSpPr>
        <p:spPr>
          <a:xfrm>
            <a:off x="1295400" y="2658533"/>
            <a:ext cx="4718304" cy="576262"/>
          </a:xfrm>
          <a:prstGeom prst="rect">
            <a:avLst/>
          </a:prstGeom>
          <a:noFill/>
          <a:ln>
            <a:noFill/>
          </a:ln>
        </p:spPr>
        <p:txBody>
          <a:bodyPr spcFirstLastPara="1" wrap="square" lIns="91425" tIns="45700" rIns="91425" bIns="45700" anchor="b" anchorCtr="0">
            <a:noAutofit/>
          </a:bodyPr>
          <a:lstStyle>
            <a:lvl1pPr marL="457200" lvl="0" indent="-228600" algn="l">
              <a:spcBef>
                <a:spcPts val="672"/>
              </a:spcBef>
              <a:spcAft>
                <a:spcPts val="0"/>
              </a:spcAft>
              <a:buSzPts val="3220"/>
              <a:buNone/>
              <a:defRPr sz="2800" b="0">
                <a:solidFill>
                  <a:schemeClr val="accent1"/>
                </a:solidFill>
              </a:defRPr>
            </a:lvl1pPr>
            <a:lvl2pPr marL="914400" lvl="1" indent="-228600" algn="l">
              <a:spcBef>
                <a:spcPts val="600"/>
              </a:spcBef>
              <a:spcAft>
                <a:spcPts val="0"/>
              </a:spcAft>
              <a:buSzPts val="2300"/>
              <a:buNone/>
              <a:defRPr sz="2000" b="1"/>
            </a:lvl2pPr>
            <a:lvl3pPr marL="1371600" lvl="2" indent="-228600" algn="l">
              <a:spcBef>
                <a:spcPts val="600"/>
              </a:spcBef>
              <a:spcAft>
                <a:spcPts val="0"/>
              </a:spcAft>
              <a:buSzPts val="2070"/>
              <a:buNone/>
              <a:defRPr sz="1800" b="1"/>
            </a:lvl3pPr>
            <a:lvl4pPr marL="1828800" lvl="3" indent="-228600" algn="l">
              <a:spcBef>
                <a:spcPts val="600"/>
              </a:spcBef>
              <a:spcAft>
                <a:spcPts val="0"/>
              </a:spcAft>
              <a:buSzPts val="1840"/>
              <a:buNone/>
              <a:defRPr sz="1600" b="1"/>
            </a:lvl4pPr>
            <a:lvl5pPr marL="2286000" lvl="4" indent="-228600" algn="l">
              <a:spcBef>
                <a:spcPts val="600"/>
              </a:spcBef>
              <a:spcAft>
                <a:spcPts val="0"/>
              </a:spcAft>
              <a:buSzPts val="1840"/>
              <a:buNone/>
              <a:defRPr sz="1600" b="1"/>
            </a:lvl5pPr>
            <a:lvl6pPr marL="2743200" lvl="5" indent="-228600" algn="l">
              <a:spcBef>
                <a:spcPts val="600"/>
              </a:spcBef>
              <a:spcAft>
                <a:spcPts val="0"/>
              </a:spcAft>
              <a:buSzPts val="1840"/>
              <a:buNone/>
              <a:defRPr sz="1600" b="1"/>
            </a:lvl6pPr>
            <a:lvl7pPr marL="3200400" lvl="6" indent="-228600" algn="l">
              <a:spcBef>
                <a:spcPts val="600"/>
              </a:spcBef>
              <a:spcAft>
                <a:spcPts val="0"/>
              </a:spcAft>
              <a:buSzPts val="1840"/>
              <a:buNone/>
              <a:defRPr sz="1600" b="1"/>
            </a:lvl7pPr>
            <a:lvl8pPr marL="3657600" lvl="7" indent="-228600" algn="l">
              <a:spcBef>
                <a:spcPts val="600"/>
              </a:spcBef>
              <a:spcAft>
                <a:spcPts val="0"/>
              </a:spcAft>
              <a:buSzPts val="1840"/>
              <a:buNone/>
              <a:defRPr sz="1600" b="1"/>
            </a:lvl8pPr>
            <a:lvl9pPr marL="4114800" lvl="8" indent="-228600" algn="l">
              <a:spcBef>
                <a:spcPts val="600"/>
              </a:spcBef>
              <a:spcAft>
                <a:spcPts val="600"/>
              </a:spcAft>
              <a:buSzPts val="1840"/>
              <a:buNone/>
              <a:defRPr sz="1600" b="1"/>
            </a:lvl9pPr>
          </a:lstStyle>
          <a:p>
            <a:endParaRPr/>
          </a:p>
        </p:txBody>
      </p:sp>
      <p:sp>
        <p:nvSpPr>
          <p:cNvPr id="57" name="Google Shape;57;p18"/>
          <p:cNvSpPr txBox="1">
            <a:spLocks noGrp="1"/>
          </p:cNvSpPr>
          <p:nvPr>
            <p:ph type="body" idx="2"/>
          </p:nvPr>
        </p:nvSpPr>
        <p:spPr>
          <a:xfrm>
            <a:off x="1295400" y="3243262"/>
            <a:ext cx="4718304" cy="2632605"/>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58" name="Google Shape;58;p18"/>
          <p:cNvSpPr txBox="1">
            <a:spLocks noGrp="1"/>
          </p:cNvSpPr>
          <p:nvPr>
            <p:ph type="body" idx="3"/>
          </p:nvPr>
        </p:nvSpPr>
        <p:spPr>
          <a:xfrm>
            <a:off x="6180670" y="2658533"/>
            <a:ext cx="4718304" cy="576262"/>
          </a:xfrm>
          <a:prstGeom prst="rect">
            <a:avLst/>
          </a:prstGeom>
          <a:noFill/>
          <a:ln>
            <a:noFill/>
          </a:ln>
        </p:spPr>
        <p:txBody>
          <a:bodyPr spcFirstLastPara="1" wrap="square" lIns="91425" tIns="45700" rIns="91425" bIns="45700" anchor="b" anchorCtr="0">
            <a:noAutofit/>
          </a:bodyPr>
          <a:lstStyle>
            <a:lvl1pPr marL="457200" lvl="0" indent="-228600" algn="l">
              <a:spcBef>
                <a:spcPts val="672"/>
              </a:spcBef>
              <a:spcAft>
                <a:spcPts val="0"/>
              </a:spcAft>
              <a:buSzPts val="3220"/>
              <a:buNone/>
              <a:defRPr sz="2800" b="0">
                <a:solidFill>
                  <a:schemeClr val="accent1"/>
                </a:solidFill>
              </a:defRPr>
            </a:lvl1pPr>
            <a:lvl2pPr marL="914400" lvl="1" indent="-228600" algn="l">
              <a:spcBef>
                <a:spcPts val="600"/>
              </a:spcBef>
              <a:spcAft>
                <a:spcPts val="0"/>
              </a:spcAft>
              <a:buSzPts val="2300"/>
              <a:buNone/>
              <a:defRPr sz="2000" b="1"/>
            </a:lvl2pPr>
            <a:lvl3pPr marL="1371600" lvl="2" indent="-228600" algn="l">
              <a:spcBef>
                <a:spcPts val="600"/>
              </a:spcBef>
              <a:spcAft>
                <a:spcPts val="0"/>
              </a:spcAft>
              <a:buSzPts val="2070"/>
              <a:buNone/>
              <a:defRPr sz="1800" b="1"/>
            </a:lvl3pPr>
            <a:lvl4pPr marL="1828800" lvl="3" indent="-228600" algn="l">
              <a:spcBef>
                <a:spcPts val="600"/>
              </a:spcBef>
              <a:spcAft>
                <a:spcPts val="0"/>
              </a:spcAft>
              <a:buSzPts val="1840"/>
              <a:buNone/>
              <a:defRPr sz="1600" b="1"/>
            </a:lvl4pPr>
            <a:lvl5pPr marL="2286000" lvl="4" indent="-228600" algn="l">
              <a:spcBef>
                <a:spcPts val="600"/>
              </a:spcBef>
              <a:spcAft>
                <a:spcPts val="0"/>
              </a:spcAft>
              <a:buSzPts val="1840"/>
              <a:buNone/>
              <a:defRPr sz="1600" b="1"/>
            </a:lvl5pPr>
            <a:lvl6pPr marL="2743200" lvl="5" indent="-228600" algn="l">
              <a:spcBef>
                <a:spcPts val="600"/>
              </a:spcBef>
              <a:spcAft>
                <a:spcPts val="0"/>
              </a:spcAft>
              <a:buSzPts val="1840"/>
              <a:buNone/>
              <a:defRPr sz="1600" b="1"/>
            </a:lvl6pPr>
            <a:lvl7pPr marL="3200400" lvl="6" indent="-228600" algn="l">
              <a:spcBef>
                <a:spcPts val="600"/>
              </a:spcBef>
              <a:spcAft>
                <a:spcPts val="0"/>
              </a:spcAft>
              <a:buSzPts val="1840"/>
              <a:buNone/>
              <a:defRPr sz="1600" b="1"/>
            </a:lvl7pPr>
            <a:lvl8pPr marL="3657600" lvl="7" indent="-228600" algn="l">
              <a:spcBef>
                <a:spcPts val="600"/>
              </a:spcBef>
              <a:spcAft>
                <a:spcPts val="0"/>
              </a:spcAft>
              <a:buSzPts val="1840"/>
              <a:buNone/>
              <a:defRPr sz="1600" b="1"/>
            </a:lvl8pPr>
            <a:lvl9pPr marL="4114800" lvl="8" indent="-228600" algn="l">
              <a:spcBef>
                <a:spcPts val="600"/>
              </a:spcBef>
              <a:spcAft>
                <a:spcPts val="600"/>
              </a:spcAft>
              <a:buSzPts val="1840"/>
              <a:buNone/>
              <a:defRPr sz="1600" b="1"/>
            </a:lvl9pPr>
          </a:lstStyle>
          <a:p>
            <a:endParaRPr/>
          </a:p>
        </p:txBody>
      </p:sp>
      <p:sp>
        <p:nvSpPr>
          <p:cNvPr id="59" name="Google Shape;59;p18"/>
          <p:cNvSpPr txBox="1">
            <a:spLocks noGrp="1"/>
          </p:cNvSpPr>
          <p:nvPr>
            <p:ph type="body" idx="4"/>
          </p:nvPr>
        </p:nvSpPr>
        <p:spPr>
          <a:xfrm>
            <a:off x="6180670" y="3243262"/>
            <a:ext cx="4718304" cy="2632605"/>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60" name="Google Shape;60;p18"/>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8"/>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8"/>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63" name="Google Shape;63;p18"/>
          <p:cNvCxnSpPr/>
          <p:nvPr userDrawn="1"/>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4"/>
        <p:cNvGrpSpPr/>
        <p:nvPr/>
      </p:nvGrpSpPr>
      <p:grpSpPr>
        <a:xfrm>
          <a:off x="0" y="0"/>
          <a:ext cx="0" cy="0"/>
          <a:chOff x="0" y="0"/>
          <a:chExt cx="0" cy="0"/>
        </a:xfrm>
      </p:grpSpPr>
      <p:sp>
        <p:nvSpPr>
          <p:cNvPr id="65" name="Google Shape;65;p19"/>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9"/>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9"/>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9"/>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69" name="Google Shape;69;p19"/>
          <p:cNvCxnSpPr/>
          <p:nvPr userDrawn="1"/>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0"/>
        <p:cNvGrpSpPr/>
        <p:nvPr/>
      </p:nvGrpSpPr>
      <p:grpSpPr>
        <a:xfrm>
          <a:off x="0" y="0"/>
          <a:ext cx="0" cy="0"/>
          <a:chOff x="0" y="0"/>
          <a:chExt cx="0" cy="0"/>
        </a:xfrm>
      </p:grpSpPr>
      <p:sp>
        <p:nvSpPr>
          <p:cNvPr id="71" name="Google Shape;71;p20"/>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0"/>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0"/>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a:off x="1293811" y="1388534"/>
            <a:ext cx="3718455"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body" idx="1"/>
          </p:nvPr>
        </p:nvSpPr>
        <p:spPr>
          <a:xfrm>
            <a:off x="5418668" y="982131"/>
            <a:ext cx="5469466" cy="4893735"/>
          </a:xfrm>
          <a:prstGeom prst="rect">
            <a:avLst/>
          </a:prstGeom>
          <a:noFill/>
          <a:ln>
            <a:noFill/>
          </a:ln>
        </p:spPr>
        <p:txBody>
          <a:bodyPr spcFirstLastPara="1" wrap="square" lIns="91425" tIns="45700" rIns="91425" bIns="45700" anchor="ctr"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77" name="Google Shape;77;p21"/>
          <p:cNvSpPr txBox="1">
            <a:spLocks noGrp="1"/>
          </p:cNvSpPr>
          <p:nvPr>
            <p:ph type="body" idx="2"/>
          </p:nvPr>
        </p:nvSpPr>
        <p:spPr>
          <a:xfrm>
            <a:off x="1293811" y="3031065"/>
            <a:ext cx="3718455" cy="2438404"/>
          </a:xfrm>
          <a:prstGeom prst="rect">
            <a:avLst/>
          </a:prstGeom>
          <a:noFill/>
          <a:ln>
            <a:noFill/>
          </a:ln>
        </p:spPr>
        <p:txBody>
          <a:bodyPr spcFirstLastPara="1" wrap="square" lIns="91425" tIns="45700" rIns="91425" bIns="45700" anchor="t" anchorCtr="0">
            <a:normAutofit/>
          </a:bodyPr>
          <a:lstStyle>
            <a:lvl1pPr marL="457200" lvl="0" indent="-228600" algn="ctr">
              <a:spcBef>
                <a:spcPts val="320"/>
              </a:spcBef>
              <a:spcAft>
                <a:spcPts val="0"/>
              </a:spcAft>
              <a:buSzPts val="1840"/>
              <a:buNone/>
              <a:defRPr sz="16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78" name="Google Shape;78;p21"/>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1"/>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1"/>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81" name="Google Shape;81;p21"/>
          <p:cNvCxnSpPr/>
          <p:nvPr/>
        </p:nvCxnSpPr>
        <p:spPr>
          <a:xfrm>
            <a:off x="1396169" y="2912533"/>
            <a:ext cx="35144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2"/>
        <p:cNvGrpSpPr/>
        <p:nvPr/>
      </p:nvGrpSpPr>
      <p:grpSpPr>
        <a:xfrm>
          <a:off x="0" y="0"/>
          <a:ext cx="0" cy="0"/>
          <a:chOff x="0" y="0"/>
          <a:chExt cx="0" cy="0"/>
        </a:xfrm>
      </p:grpSpPr>
      <p:sp>
        <p:nvSpPr>
          <p:cNvPr id="83" name="Google Shape;83;p22"/>
          <p:cNvSpPr txBox="1">
            <a:spLocks noGrp="1"/>
          </p:cNvSpPr>
          <p:nvPr>
            <p:ph type="title"/>
          </p:nvPr>
        </p:nvSpPr>
        <p:spPr>
          <a:xfrm>
            <a:off x="1295399" y="1883832"/>
            <a:ext cx="6241816"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2800"/>
              <a:buFont typeface="Garamond"/>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2"/>
          <p:cNvSpPr>
            <a:spLocks noGrp="1"/>
          </p:cNvSpPr>
          <p:nvPr>
            <p:ph type="pic" idx="2"/>
          </p:nvPr>
        </p:nvSpPr>
        <p:spPr>
          <a:xfrm>
            <a:off x="8094831" y="1041400"/>
            <a:ext cx="3063347" cy="4775200"/>
          </a:xfrm>
          <a:prstGeom prst="roundRect">
            <a:avLst>
              <a:gd name="adj" fmla="val 0"/>
            </a:avLst>
          </a:prstGeom>
          <a:noFill/>
          <a:ln w="57150" cap="flat" cmpd="thickThin">
            <a:solidFill>
              <a:srgbClr val="7F7F7F"/>
            </a:solidFill>
            <a:prstDash val="solid"/>
            <a:miter lim="800000"/>
            <a:headEnd type="none" w="sm" len="sm"/>
            <a:tailEnd type="none" w="sm" len="sm"/>
          </a:ln>
        </p:spPr>
      </p:sp>
      <p:sp>
        <p:nvSpPr>
          <p:cNvPr id="85" name="Google Shape;85;p22"/>
          <p:cNvSpPr txBox="1">
            <a:spLocks noGrp="1"/>
          </p:cNvSpPr>
          <p:nvPr>
            <p:ph type="body" idx="1"/>
          </p:nvPr>
        </p:nvSpPr>
        <p:spPr>
          <a:xfrm>
            <a:off x="1295399" y="3255432"/>
            <a:ext cx="6241816" cy="1828800"/>
          </a:xfrm>
          <a:prstGeom prst="rect">
            <a:avLst/>
          </a:prstGeom>
          <a:noFill/>
          <a:ln>
            <a:noFill/>
          </a:ln>
        </p:spPr>
        <p:txBody>
          <a:bodyPr spcFirstLastPara="1" wrap="square" lIns="91425" tIns="45700" rIns="91425" bIns="45700" anchor="t" anchorCtr="0">
            <a:normAutofit/>
          </a:bodyPr>
          <a:lstStyle>
            <a:lvl1pPr marL="457200" lvl="0" indent="-228600" algn="ctr">
              <a:spcBef>
                <a:spcPts val="360"/>
              </a:spcBef>
              <a:spcAft>
                <a:spcPts val="0"/>
              </a:spcAft>
              <a:buSzPts val="2070"/>
              <a:buNone/>
              <a:defRPr sz="18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86" name="Google Shape;86;p22"/>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2"/>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2"/>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9"/>
        <p:cNvGrpSpPr/>
        <p:nvPr/>
      </p:nvGrpSpPr>
      <p:grpSpPr>
        <a:xfrm>
          <a:off x="0" y="0"/>
          <a:ext cx="0" cy="0"/>
          <a:chOff x="0" y="0"/>
          <a:chExt cx="0" cy="0"/>
        </a:xfrm>
      </p:grpSpPr>
      <p:grpSp>
        <p:nvGrpSpPr>
          <p:cNvPr id="10" name="Google Shape;10;p13"/>
          <p:cNvGrpSpPr/>
          <p:nvPr/>
        </p:nvGrpSpPr>
        <p:grpSpPr>
          <a:xfrm>
            <a:off x="-15736" y="0"/>
            <a:ext cx="12229962" cy="6856214"/>
            <a:chOff x="-15736" y="0"/>
            <a:chExt cx="12229962" cy="6856214"/>
          </a:xfrm>
        </p:grpSpPr>
        <p:pic>
          <p:nvPicPr>
            <p:cNvPr id="11" name="Google Shape;11;p13" descr="HD-PanelContent.png"/>
            <p:cNvPicPr preferRelativeResize="0"/>
            <p:nvPr/>
          </p:nvPicPr>
          <p:blipFill rotWithShape="1">
            <a:blip r:embed="rId20">
              <a:alphaModFix/>
            </a:blip>
            <a:srcRect/>
            <a:stretch/>
          </p:blipFill>
          <p:spPr>
            <a:xfrm>
              <a:off x="0" y="0"/>
              <a:ext cx="12188825" cy="6856214"/>
            </a:xfrm>
            <a:prstGeom prst="rect">
              <a:avLst/>
            </a:prstGeom>
            <a:noFill/>
            <a:ln>
              <a:noFill/>
            </a:ln>
          </p:spPr>
        </p:pic>
        <p:sp>
          <p:nvSpPr>
            <p:cNvPr id="12" name="Google Shape;12;p13"/>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3" name="Google Shape;13;p13" descr="HDRibbonContent-UniformTrim.png"/>
            <p:cNvPicPr preferRelativeResize="0"/>
            <p:nvPr/>
          </p:nvPicPr>
          <p:blipFill rotWithShape="1">
            <a:blip r:embed="rId21">
              <a:alphaModFix/>
            </a:blip>
            <a:srcRect/>
            <a:stretch/>
          </p:blipFill>
          <p:spPr>
            <a:xfrm>
              <a:off x="-15736" y="3153832"/>
              <a:ext cx="777240" cy="606425"/>
            </a:xfrm>
            <a:prstGeom prst="rect">
              <a:avLst/>
            </a:prstGeom>
            <a:noFill/>
            <a:ln>
              <a:noFill/>
            </a:ln>
          </p:spPr>
        </p:pic>
        <p:pic>
          <p:nvPicPr>
            <p:cNvPr id="14" name="Google Shape;14;p13" descr="HDRibbonContent-UniformTrim.png"/>
            <p:cNvPicPr preferRelativeResize="0"/>
            <p:nvPr/>
          </p:nvPicPr>
          <p:blipFill rotWithShape="1">
            <a:blip r:embed="rId21">
              <a:alphaModFix/>
            </a:blip>
            <a:srcRect/>
            <a:stretch/>
          </p:blipFill>
          <p:spPr>
            <a:xfrm>
              <a:off x="11436986" y="3153832"/>
              <a:ext cx="777240" cy="606425"/>
            </a:xfrm>
            <a:prstGeom prst="rect">
              <a:avLst/>
            </a:prstGeom>
            <a:noFill/>
            <a:ln>
              <a:noFill/>
            </a:ln>
          </p:spPr>
        </p:pic>
      </p:grpSp>
      <p:sp>
        <p:nvSpPr>
          <p:cNvPr id="15" name="Google Shape;15;p13"/>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rgbClr val="262626"/>
              </a:buClr>
              <a:buSzPts val="4400"/>
              <a:buFont typeface="Garamond"/>
              <a:buNone/>
              <a:defRPr sz="4400" b="0" i="0" u="none" strike="noStrike" cap="none">
                <a:solidFill>
                  <a:srgbClr val="262626"/>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6" name="Google Shape;16;p13"/>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lvl1pPr marL="457200" marR="0" lvl="0" indent="-403860" algn="l" rtl="0">
              <a:spcBef>
                <a:spcPts val="480"/>
              </a:spcBef>
              <a:spcAft>
                <a:spcPts val="0"/>
              </a:spcAft>
              <a:buClr>
                <a:schemeClr val="accent1"/>
              </a:buClr>
              <a:buSzPts val="2760"/>
              <a:buFont typeface="Arial"/>
              <a:buChar char="•"/>
              <a:defRPr sz="2400" b="0" i="0" u="none" strike="noStrike" cap="none">
                <a:solidFill>
                  <a:srgbClr val="262626"/>
                </a:solidFill>
                <a:latin typeface="Garamond"/>
                <a:ea typeface="Garamond"/>
                <a:cs typeface="Garamond"/>
                <a:sym typeface="Garamond"/>
              </a:defRPr>
            </a:lvl1pPr>
            <a:lvl2pPr marL="914400" marR="0" lvl="1" indent="-374650" algn="l" rtl="0">
              <a:spcBef>
                <a:spcPts val="600"/>
              </a:spcBef>
              <a:spcAft>
                <a:spcPts val="0"/>
              </a:spcAft>
              <a:buClr>
                <a:schemeClr val="accent1"/>
              </a:buClr>
              <a:buSzPts val="2300"/>
              <a:buFont typeface="Arial"/>
              <a:buChar char="•"/>
              <a:defRPr sz="2000" b="0" i="0" u="none" strike="noStrike" cap="none">
                <a:solidFill>
                  <a:srgbClr val="262626"/>
                </a:solidFill>
                <a:latin typeface="Garamond"/>
                <a:ea typeface="Garamond"/>
                <a:cs typeface="Garamond"/>
                <a:sym typeface="Garamond"/>
              </a:defRPr>
            </a:lvl2pPr>
            <a:lvl3pPr marL="1371600" marR="0" lvl="2" indent="-360044" algn="l" rtl="0">
              <a:spcBef>
                <a:spcPts val="600"/>
              </a:spcBef>
              <a:spcAft>
                <a:spcPts val="0"/>
              </a:spcAft>
              <a:buClr>
                <a:schemeClr val="accent1"/>
              </a:buClr>
              <a:buSzPts val="2070"/>
              <a:buFont typeface="Arial"/>
              <a:buChar char="•"/>
              <a:defRPr sz="1800" b="0" i="0" u="none" strike="noStrike" cap="none">
                <a:solidFill>
                  <a:srgbClr val="262626"/>
                </a:solidFill>
                <a:latin typeface="Garamond"/>
                <a:ea typeface="Garamond"/>
                <a:cs typeface="Garamond"/>
                <a:sym typeface="Garamond"/>
              </a:defRPr>
            </a:lvl3pPr>
            <a:lvl4pPr marL="1828800" marR="0" lvl="3" indent="-345439" algn="l" rtl="0">
              <a:spcBef>
                <a:spcPts val="600"/>
              </a:spcBef>
              <a:spcAft>
                <a:spcPts val="0"/>
              </a:spcAft>
              <a:buClr>
                <a:schemeClr val="accent1"/>
              </a:buClr>
              <a:buSzPts val="1840"/>
              <a:buFont typeface="Arial"/>
              <a:buChar char="•"/>
              <a:defRPr sz="1600" b="0" i="0" u="none" strike="noStrike" cap="none">
                <a:solidFill>
                  <a:srgbClr val="262626"/>
                </a:solidFill>
                <a:latin typeface="Garamond"/>
                <a:ea typeface="Garamond"/>
                <a:cs typeface="Garamond"/>
                <a:sym typeface="Garamond"/>
              </a:defRPr>
            </a:lvl4pPr>
            <a:lvl5pPr marL="2286000" marR="0" lvl="4"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5pPr>
            <a:lvl6pPr marL="2743200" marR="0" lvl="5"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6pPr>
            <a:lvl7pPr marL="3200400" marR="0" lvl="6"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7pPr>
            <a:lvl8pPr marL="3657600" marR="0" lvl="7" indent="-330834"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8pPr>
            <a:lvl9pPr marL="4114800" marR="0" lvl="8" indent="-330834" algn="l" rtl="0">
              <a:spcBef>
                <a:spcPts val="600"/>
              </a:spcBef>
              <a:spcAft>
                <a:spcPts val="60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17" name="Google Shape;17;p13"/>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8" name="Google Shape;18;p13"/>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9" name="Google Shape;19;p13"/>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0" marR="0" lvl="1" indent="0" algn="r" rtl="0">
              <a:spcBef>
                <a:spcPts val="0"/>
              </a:spcBef>
              <a:buNone/>
              <a:defRPr sz="1000" b="0" i="0" u="none" strike="noStrike" cap="none">
                <a:solidFill>
                  <a:schemeClr val="dk1"/>
                </a:solidFill>
                <a:latin typeface="Garamond"/>
                <a:ea typeface="Garamond"/>
                <a:cs typeface="Garamond"/>
                <a:sym typeface="Garamond"/>
              </a:defRPr>
            </a:lvl2pPr>
            <a:lvl3pPr marL="0" marR="0" lvl="2" indent="0" algn="r" rtl="0">
              <a:spcBef>
                <a:spcPts val="0"/>
              </a:spcBef>
              <a:buNone/>
              <a:defRPr sz="1000" b="0" i="0" u="none" strike="noStrike" cap="none">
                <a:solidFill>
                  <a:schemeClr val="dk1"/>
                </a:solidFill>
                <a:latin typeface="Garamond"/>
                <a:ea typeface="Garamond"/>
                <a:cs typeface="Garamond"/>
                <a:sym typeface="Garamond"/>
              </a:defRPr>
            </a:lvl3pPr>
            <a:lvl4pPr marL="0" marR="0" lvl="3" indent="0" algn="r" rtl="0">
              <a:spcBef>
                <a:spcPts val="0"/>
              </a:spcBef>
              <a:buNone/>
              <a:defRPr sz="1000" b="0" i="0" u="none" strike="noStrike" cap="none">
                <a:solidFill>
                  <a:schemeClr val="dk1"/>
                </a:solidFill>
                <a:latin typeface="Garamond"/>
                <a:ea typeface="Garamond"/>
                <a:cs typeface="Garamond"/>
                <a:sym typeface="Garamond"/>
              </a:defRPr>
            </a:lvl4pPr>
            <a:lvl5pPr marL="0" marR="0" lvl="4" indent="0" algn="r" rtl="0">
              <a:spcBef>
                <a:spcPts val="0"/>
              </a:spcBef>
              <a:buNone/>
              <a:defRPr sz="1000" b="0" i="0" u="none" strike="noStrike" cap="none">
                <a:solidFill>
                  <a:schemeClr val="dk1"/>
                </a:solidFill>
                <a:latin typeface="Garamond"/>
                <a:ea typeface="Garamond"/>
                <a:cs typeface="Garamond"/>
                <a:sym typeface="Garamond"/>
              </a:defRPr>
            </a:lvl5pPr>
            <a:lvl6pPr marL="0" marR="0" lvl="5" indent="0" algn="r" rtl="0">
              <a:spcBef>
                <a:spcPts val="0"/>
              </a:spcBef>
              <a:buNone/>
              <a:defRPr sz="1000" b="0" i="0" u="none" strike="noStrike" cap="none">
                <a:solidFill>
                  <a:schemeClr val="dk1"/>
                </a:solidFill>
                <a:latin typeface="Garamond"/>
                <a:ea typeface="Garamond"/>
                <a:cs typeface="Garamond"/>
                <a:sym typeface="Garamond"/>
              </a:defRPr>
            </a:lvl6pPr>
            <a:lvl7pPr marL="0" marR="0" lvl="6" indent="0" algn="r" rtl="0">
              <a:spcBef>
                <a:spcPts val="0"/>
              </a:spcBef>
              <a:buNone/>
              <a:defRPr sz="1000" b="0" i="0" u="none" strike="noStrike" cap="none">
                <a:solidFill>
                  <a:schemeClr val="dk1"/>
                </a:solidFill>
                <a:latin typeface="Garamond"/>
                <a:ea typeface="Garamond"/>
                <a:cs typeface="Garamond"/>
                <a:sym typeface="Garamond"/>
              </a:defRPr>
            </a:lvl7pPr>
            <a:lvl8pPr marL="0" marR="0" lvl="7" indent="0" algn="r" rtl="0">
              <a:spcBef>
                <a:spcPts val="0"/>
              </a:spcBef>
              <a:buNone/>
              <a:defRPr sz="1000" b="0" i="0" u="none" strike="noStrike" cap="none">
                <a:solidFill>
                  <a:schemeClr val="dk1"/>
                </a:solidFill>
                <a:latin typeface="Garamond"/>
                <a:ea typeface="Garamond"/>
                <a:cs typeface="Garamond"/>
                <a:sym typeface="Garamond"/>
              </a:defRPr>
            </a:lvl8pPr>
            <a:lvl9pPr marL="0" marR="0" lvl="8" indent="0" algn="r" rtl="0">
              <a:spcBef>
                <a:spcPts val="0"/>
              </a:spcBef>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54"/>
        <p:cNvGrpSpPr/>
        <p:nvPr/>
      </p:nvGrpSpPr>
      <p:grpSpPr>
        <a:xfrm>
          <a:off x="0" y="0"/>
          <a:ext cx="0" cy="0"/>
          <a:chOff x="0" y="0"/>
          <a:chExt cx="0" cy="0"/>
        </a:xfrm>
      </p:grpSpPr>
      <p:sp>
        <p:nvSpPr>
          <p:cNvPr id="155" name="Google Shape;155;p1"/>
          <p:cNvSpPr txBox="1">
            <a:spLocks noGrp="1"/>
          </p:cNvSpPr>
          <p:nvPr>
            <p:ph type="ctrTitle"/>
          </p:nvPr>
        </p:nvSpPr>
        <p:spPr>
          <a:xfrm>
            <a:off x="1524000" y="469557"/>
            <a:ext cx="9144000" cy="3040406"/>
          </a:xfrm>
          <a:prstGeom prst="rect">
            <a:avLst/>
          </a:prstGeom>
          <a:solidFill>
            <a:schemeClr val="lt1"/>
          </a:solidFill>
          <a:ln>
            <a:noFill/>
          </a:ln>
        </p:spPr>
        <p:txBody>
          <a:bodyPr spcFirstLastPara="1" wrap="square" lIns="91425" tIns="45700" rIns="91425" bIns="45700" anchor="b" anchorCtr="0">
            <a:normAutofit/>
          </a:bodyPr>
          <a:lstStyle/>
          <a:p>
            <a:pPr marL="0" lvl="0" indent="0" algn="ctr" rtl="0">
              <a:spcBef>
                <a:spcPts val="0"/>
              </a:spcBef>
              <a:spcAft>
                <a:spcPts val="0"/>
              </a:spcAft>
              <a:buClr>
                <a:srgbClr val="262626"/>
              </a:buClr>
              <a:buSzPts val="3600"/>
              <a:buFont typeface="Times New Roman"/>
              <a:buNone/>
            </a:pPr>
            <a:r>
              <a:rPr lang="en-US" sz="3600" b="1">
                <a:latin typeface="Times New Roman"/>
                <a:ea typeface="Times New Roman"/>
                <a:cs typeface="Times New Roman"/>
                <a:sym typeface="Times New Roman"/>
              </a:rPr>
              <a:t>P</a:t>
            </a:r>
            <a:r>
              <a:rPr lang="en-US" sz="4000" b="1">
                <a:latin typeface="Times New Roman"/>
                <a:ea typeface="Times New Roman"/>
                <a:cs typeface="Times New Roman"/>
                <a:sym typeface="Times New Roman"/>
              </a:rPr>
              <a:t>redicting Wine Quality Using Machine Learning: An Exploratory Study and Model Comparison</a:t>
            </a:r>
            <a:endParaRPr/>
          </a:p>
        </p:txBody>
      </p:sp>
      <p:sp>
        <p:nvSpPr>
          <p:cNvPr id="156" name="Google Shape;156;p1"/>
          <p:cNvSpPr txBox="1">
            <a:spLocks noGrp="1"/>
          </p:cNvSpPr>
          <p:nvPr>
            <p:ph type="subTitle" idx="1"/>
          </p:nvPr>
        </p:nvSpPr>
        <p:spPr>
          <a:xfrm>
            <a:off x="2692398" y="3657597"/>
            <a:ext cx="6815669" cy="1320802"/>
          </a:xfrm>
          <a:prstGeom prst="rect">
            <a:avLst/>
          </a:prstGeom>
          <a:solidFill>
            <a:schemeClr val="lt1"/>
          </a:solidFill>
          <a:ln>
            <a:noFill/>
          </a:ln>
        </p:spPr>
        <p:txBody>
          <a:bodyPr spcFirstLastPara="1" wrap="square" lIns="91425" tIns="45700" rIns="91425" bIns="45700" anchor="t" anchorCtr="0">
            <a:normAutofit/>
          </a:bodyPr>
          <a:lstStyle/>
          <a:p>
            <a:pPr marL="0" lvl="0" indent="0" algn="l" rtl="0">
              <a:spcBef>
                <a:spcPts val="0"/>
              </a:spcBef>
              <a:spcAft>
                <a:spcPts val="0"/>
              </a:spcAft>
              <a:buSzPts val="2415"/>
              <a:buNone/>
            </a:pPr>
            <a:r>
              <a:rPr lang="en-US" b="1" dirty="0"/>
              <a:t>Name : Hemlatha Kaur Saran</a:t>
            </a:r>
            <a:endParaRPr dirty="0"/>
          </a:p>
          <a:p>
            <a:pPr marL="0" lvl="0" indent="0" algn="l" rtl="0">
              <a:spcBef>
                <a:spcPts val="1020"/>
              </a:spcBef>
              <a:spcAft>
                <a:spcPts val="0"/>
              </a:spcAft>
              <a:buSzPts val="2415"/>
              <a:buNone/>
            </a:pPr>
            <a:r>
              <a:rPr lang="en-US" b="1" dirty="0"/>
              <a:t>George David </a:t>
            </a:r>
            <a:r>
              <a:rPr lang="en-US" b="1" dirty="0" err="1"/>
              <a:t>Asirvatharaj</a:t>
            </a:r>
            <a:endParaRPr b="1" dirty="0"/>
          </a:p>
          <a:p>
            <a:pPr marL="0" lvl="0" indent="0" algn="l" rtl="0">
              <a:spcBef>
                <a:spcPts val="1020"/>
              </a:spcBef>
              <a:spcAft>
                <a:spcPts val="0"/>
              </a:spcAft>
              <a:buSzPts val="2415"/>
              <a:buNone/>
            </a:pPr>
            <a:r>
              <a:rPr lang="en-US" b="1" dirty="0"/>
              <a:t>Raminder Singh</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8"/>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3600"/>
              <a:buFont typeface="Times New Roman"/>
              <a:buNone/>
            </a:pPr>
            <a:r>
              <a:rPr lang="en-US" sz="3600" b="1">
                <a:latin typeface="Times New Roman"/>
                <a:ea typeface="Times New Roman"/>
                <a:cs typeface="Times New Roman"/>
                <a:sym typeface="Times New Roman"/>
              </a:rPr>
              <a:t>Model Selection – Regression</a:t>
            </a:r>
            <a:endParaRPr/>
          </a:p>
        </p:txBody>
      </p:sp>
      <p:sp>
        <p:nvSpPr>
          <p:cNvPr id="221" name="Google Shape;221;p8"/>
          <p:cNvSpPr txBox="1">
            <a:spLocks noGrp="1"/>
          </p:cNvSpPr>
          <p:nvPr>
            <p:ph type="body" idx="1"/>
          </p:nvPr>
        </p:nvSpPr>
        <p:spPr>
          <a:xfrm>
            <a:off x="1298448" y="2560320"/>
            <a:ext cx="4718304" cy="3310128"/>
          </a:xfrm>
          <a:prstGeom prst="rect">
            <a:avLst/>
          </a:prstGeom>
          <a:noFill/>
          <a:ln>
            <a:noFill/>
          </a:ln>
        </p:spPr>
        <p:txBody>
          <a:bodyPr spcFirstLastPara="1" wrap="square" lIns="91425" tIns="45700" rIns="91425" bIns="45700" anchor="t" anchorCtr="0">
            <a:normAutofit fontScale="85000" lnSpcReduction="10000"/>
          </a:bodyPr>
          <a:lstStyle/>
          <a:p>
            <a:pPr marL="285750" lvl="0" indent="-285750" algn="l" rtl="0">
              <a:spcBef>
                <a:spcPts val="0"/>
              </a:spcBef>
              <a:spcAft>
                <a:spcPts val="0"/>
              </a:spcAft>
              <a:buSzPct val="115000"/>
              <a:buChar char="•"/>
            </a:pPr>
            <a:r>
              <a:rPr lang="en-US">
                <a:latin typeface="Times New Roman"/>
                <a:ea typeface="Times New Roman"/>
                <a:cs typeface="Times New Roman"/>
                <a:sym typeface="Times New Roman"/>
              </a:rPr>
              <a:t>Models Tested – Linear Regression, Random Forest, and XGBoost.</a:t>
            </a:r>
            <a:endParaRPr/>
          </a:p>
          <a:p>
            <a:pPr marL="285750" lvl="0" indent="-285750" algn="l" rtl="0">
              <a:spcBef>
                <a:spcPts val="1008"/>
              </a:spcBef>
              <a:spcAft>
                <a:spcPts val="0"/>
              </a:spcAft>
              <a:buSzPct val="115000"/>
              <a:buChar char="•"/>
            </a:pPr>
            <a:r>
              <a:rPr lang="en-US">
                <a:latin typeface="Times New Roman"/>
                <a:ea typeface="Times New Roman"/>
                <a:cs typeface="Times New Roman"/>
                <a:sym typeface="Times New Roman"/>
              </a:rPr>
              <a:t>Linear Regression – Baseline with simple assumptions, limited complexity.</a:t>
            </a:r>
            <a:endParaRPr/>
          </a:p>
          <a:p>
            <a:pPr marL="285750" lvl="0" indent="-285750" algn="l" rtl="0">
              <a:spcBef>
                <a:spcPts val="1008"/>
              </a:spcBef>
              <a:spcAft>
                <a:spcPts val="0"/>
              </a:spcAft>
              <a:buSzPct val="115000"/>
              <a:buChar char="•"/>
            </a:pPr>
            <a:r>
              <a:rPr lang="en-US">
                <a:latin typeface="Times New Roman"/>
                <a:ea typeface="Times New Roman"/>
                <a:cs typeface="Times New Roman"/>
                <a:sym typeface="Times New Roman"/>
              </a:rPr>
              <a:t>Random Forest – Handles nonlinearities and feature interactions well.</a:t>
            </a:r>
            <a:endParaRPr/>
          </a:p>
          <a:p>
            <a:pPr marL="285750" lvl="0" indent="-285750" algn="l" rtl="0">
              <a:spcBef>
                <a:spcPts val="1008"/>
              </a:spcBef>
              <a:spcAft>
                <a:spcPts val="0"/>
              </a:spcAft>
              <a:buSzPct val="115000"/>
              <a:buChar char="•"/>
            </a:pPr>
            <a:r>
              <a:rPr lang="en-US">
                <a:latin typeface="Times New Roman"/>
                <a:ea typeface="Times New Roman"/>
                <a:cs typeface="Times New Roman"/>
                <a:sym typeface="Times New Roman"/>
              </a:rPr>
              <a:t>XGBoost – Powerful gradient boosting, strong performance on structured data.</a:t>
            </a:r>
            <a:endParaRPr/>
          </a:p>
          <a:p>
            <a:pPr marL="285750" lvl="0" indent="-136779" algn="l" rtl="0">
              <a:spcBef>
                <a:spcPts val="1008"/>
              </a:spcBef>
              <a:spcAft>
                <a:spcPts val="0"/>
              </a:spcAft>
              <a:buSzPct val="115000"/>
              <a:buNone/>
            </a:pPr>
            <a:endParaRPr/>
          </a:p>
        </p:txBody>
      </p:sp>
      <p:pic>
        <p:nvPicPr>
          <p:cNvPr id="222" name="Google Shape;222;p8"/>
          <p:cNvPicPr preferRelativeResize="0">
            <a:picLocks noGrp="1"/>
          </p:cNvPicPr>
          <p:nvPr>
            <p:ph type="body" idx="2"/>
          </p:nvPr>
        </p:nvPicPr>
        <p:blipFill rotWithShape="1">
          <a:blip r:embed="rId3">
            <a:alphaModFix/>
          </a:blip>
          <a:srcRect/>
          <a:stretch/>
        </p:blipFill>
        <p:spPr>
          <a:xfrm>
            <a:off x="6273635" y="2514455"/>
            <a:ext cx="4718050" cy="1472473"/>
          </a:xfrm>
          <a:prstGeom prst="rect">
            <a:avLst/>
          </a:prstGeom>
          <a:noFill/>
          <a:ln>
            <a:noFill/>
          </a:ln>
        </p:spPr>
      </p:pic>
      <p:pic>
        <p:nvPicPr>
          <p:cNvPr id="223" name="Google Shape;223;p8"/>
          <p:cNvPicPr preferRelativeResize="0"/>
          <p:nvPr/>
        </p:nvPicPr>
        <p:blipFill rotWithShape="1">
          <a:blip r:embed="rId4">
            <a:alphaModFix/>
          </a:blip>
          <a:srcRect/>
          <a:stretch/>
        </p:blipFill>
        <p:spPr>
          <a:xfrm>
            <a:off x="6371773" y="4113784"/>
            <a:ext cx="4521779" cy="197394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9"/>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3600"/>
              <a:buFont typeface="Times New Roman"/>
              <a:buNone/>
            </a:pPr>
            <a:r>
              <a:rPr lang="en-US" sz="3600" b="1">
                <a:latin typeface="Times New Roman"/>
                <a:ea typeface="Times New Roman"/>
                <a:cs typeface="Times New Roman"/>
                <a:sym typeface="Times New Roman"/>
              </a:rPr>
              <a:t>Model Selection – Classification</a:t>
            </a:r>
            <a:endParaRPr/>
          </a:p>
        </p:txBody>
      </p:sp>
      <p:sp>
        <p:nvSpPr>
          <p:cNvPr id="230" name="Google Shape;230;p9"/>
          <p:cNvSpPr txBox="1">
            <a:spLocks noGrp="1"/>
          </p:cNvSpPr>
          <p:nvPr>
            <p:ph type="body" idx="1"/>
          </p:nvPr>
        </p:nvSpPr>
        <p:spPr>
          <a:xfrm>
            <a:off x="1298448" y="2560320"/>
            <a:ext cx="4718304" cy="3310128"/>
          </a:xfrm>
          <a:prstGeom prst="rect">
            <a:avLst/>
          </a:prstGeom>
          <a:noFill/>
          <a:ln>
            <a:noFill/>
          </a:ln>
        </p:spPr>
        <p:txBody>
          <a:bodyPr spcFirstLastPara="1" wrap="square" lIns="91425" tIns="45700" rIns="91425" bIns="45700" anchor="t" anchorCtr="0">
            <a:normAutofit fontScale="92500" lnSpcReduction="20000"/>
          </a:bodyPr>
          <a:lstStyle/>
          <a:p>
            <a:pPr marL="285750" lvl="0" indent="-285750" algn="l" rtl="0">
              <a:spcBef>
                <a:spcPts val="0"/>
              </a:spcBef>
              <a:spcAft>
                <a:spcPts val="0"/>
              </a:spcAft>
              <a:buSzPct val="115000"/>
              <a:buChar char="•"/>
            </a:pPr>
            <a:r>
              <a:rPr lang="en-US">
                <a:latin typeface="Times New Roman"/>
                <a:ea typeface="Times New Roman"/>
                <a:cs typeface="Times New Roman"/>
                <a:sym typeface="Times New Roman"/>
              </a:rPr>
              <a:t>Models Used – Logistic Regression, Random Forest, XGBoost.</a:t>
            </a:r>
            <a:endParaRPr/>
          </a:p>
          <a:p>
            <a:pPr marL="285750" lvl="0" indent="-285750" algn="l" rtl="0">
              <a:spcBef>
                <a:spcPts val="1044"/>
              </a:spcBef>
              <a:spcAft>
                <a:spcPts val="0"/>
              </a:spcAft>
              <a:buSzPct val="115000"/>
              <a:buChar char="•"/>
            </a:pPr>
            <a:r>
              <a:rPr lang="en-US">
                <a:latin typeface="Times New Roman"/>
                <a:ea typeface="Times New Roman"/>
                <a:cs typeface="Times New Roman"/>
                <a:sym typeface="Times New Roman"/>
              </a:rPr>
              <a:t>Logistic Regression – A simple linear classifier struggles with class imbalance.</a:t>
            </a:r>
            <a:endParaRPr/>
          </a:p>
          <a:p>
            <a:pPr marL="285750" lvl="0" indent="-285750" algn="l" rtl="0">
              <a:spcBef>
                <a:spcPts val="1044"/>
              </a:spcBef>
              <a:spcAft>
                <a:spcPts val="0"/>
              </a:spcAft>
              <a:buSzPct val="115000"/>
              <a:buChar char="•"/>
            </a:pPr>
            <a:r>
              <a:rPr lang="en-US">
                <a:latin typeface="Times New Roman"/>
                <a:ea typeface="Times New Roman"/>
                <a:cs typeface="Times New Roman"/>
                <a:sym typeface="Times New Roman"/>
              </a:rPr>
              <a:t>Random Forest – Strong accuracy, balances precision, and recall well.</a:t>
            </a:r>
            <a:endParaRPr/>
          </a:p>
          <a:p>
            <a:pPr marL="285750" lvl="0" indent="-285750" algn="l" rtl="0">
              <a:spcBef>
                <a:spcPts val="1044"/>
              </a:spcBef>
              <a:spcAft>
                <a:spcPts val="0"/>
              </a:spcAft>
              <a:buSzPct val="115000"/>
              <a:buChar char="•"/>
            </a:pPr>
            <a:r>
              <a:rPr lang="en-US">
                <a:latin typeface="Times New Roman"/>
                <a:ea typeface="Times New Roman"/>
                <a:cs typeface="Times New Roman"/>
                <a:sym typeface="Times New Roman"/>
              </a:rPr>
              <a:t>XGBoost – Slightly better recall and good overall classification performance.</a:t>
            </a:r>
            <a:endParaRPr/>
          </a:p>
          <a:p>
            <a:pPr marL="285750" lvl="0" indent="-123634" algn="l" rtl="0">
              <a:spcBef>
                <a:spcPts val="1044"/>
              </a:spcBef>
              <a:spcAft>
                <a:spcPts val="0"/>
              </a:spcAft>
              <a:buSzPct val="115000"/>
              <a:buNone/>
            </a:pPr>
            <a:endParaRPr/>
          </a:p>
        </p:txBody>
      </p:sp>
      <p:pic>
        <p:nvPicPr>
          <p:cNvPr id="231" name="Google Shape;231;p9"/>
          <p:cNvPicPr preferRelativeResize="0">
            <a:picLocks noGrp="1"/>
          </p:cNvPicPr>
          <p:nvPr>
            <p:ph type="body" idx="2"/>
          </p:nvPr>
        </p:nvPicPr>
        <p:blipFill rotWithShape="1">
          <a:blip r:embed="rId3">
            <a:alphaModFix/>
          </a:blip>
          <a:srcRect/>
          <a:stretch/>
        </p:blipFill>
        <p:spPr>
          <a:xfrm>
            <a:off x="6016752" y="2689845"/>
            <a:ext cx="5117646" cy="188215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10"/>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3600"/>
              <a:buFont typeface="Times New Roman"/>
              <a:buNone/>
            </a:pPr>
            <a:r>
              <a:rPr lang="en-US" sz="3600" b="1">
                <a:latin typeface="Times New Roman"/>
                <a:ea typeface="Times New Roman"/>
                <a:cs typeface="Times New Roman"/>
                <a:sym typeface="Times New Roman"/>
              </a:rPr>
              <a:t>Model Evaluation and Comparison</a:t>
            </a:r>
            <a:endParaRPr/>
          </a:p>
        </p:txBody>
      </p:sp>
      <p:sp>
        <p:nvSpPr>
          <p:cNvPr id="238" name="Google Shape;238;p10"/>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Char char="•"/>
            </a:pPr>
            <a:r>
              <a:rPr lang="en-US" dirty="0">
                <a:latin typeface="Times New Roman"/>
                <a:ea typeface="Times New Roman"/>
                <a:cs typeface="Times New Roman"/>
                <a:sym typeface="Times New Roman"/>
              </a:rPr>
              <a:t>Regression Results – Random Forest had the lowest RMSE and highest R².</a:t>
            </a:r>
            <a:endParaRPr dirty="0"/>
          </a:p>
          <a:p>
            <a:pPr marL="285750" lvl="0" indent="-285750" algn="l" rtl="0">
              <a:spcBef>
                <a:spcPts val="1080"/>
              </a:spcBef>
              <a:spcAft>
                <a:spcPts val="0"/>
              </a:spcAft>
              <a:buSzPts val="2760"/>
              <a:buChar char="•"/>
            </a:pPr>
            <a:r>
              <a:rPr lang="en-US" dirty="0">
                <a:latin typeface="Times New Roman"/>
                <a:ea typeface="Times New Roman"/>
                <a:cs typeface="Times New Roman"/>
                <a:sym typeface="Times New Roman"/>
              </a:rPr>
              <a:t>Classification Results – Random Forest achieved the highest accuracy and F1 score.</a:t>
            </a:r>
            <a:endParaRPr dirty="0"/>
          </a:p>
          <a:p>
            <a:pPr marL="285750" lvl="0" indent="-285750" algn="l" rtl="0">
              <a:spcBef>
                <a:spcPts val="1080"/>
              </a:spcBef>
              <a:spcAft>
                <a:spcPts val="0"/>
              </a:spcAft>
              <a:buSzPts val="2760"/>
              <a:buChar char="•"/>
            </a:pPr>
            <a:r>
              <a:rPr lang="en-US" dirty="0">
                <a:latin typeface="Times New Roman"/>
                <a:ea typeface="Times New Roman"/>
                <a:cs typeface="Times New Roman"/>
                <a:sym typeface="Times New Roman"/>
              </a:rPr>
              <a:t>Interpretability – Tree-based models offer feature-importance insights.</a:t>
            </a:r>
            <a:endParaRPr dirty="0"/>
          </a:p>
          <a:p>
            <a:pPr marL="285750" lvl="0" indent="-285750" algn="l" rtl="0">
              <a:spcBef>
                <a:spcPts val="1080"/>
              </a:spcBef>
              <a:spcAft>
                <a:spcPts val="0"/>
              </a:spcAft>
              <a:buSzPts val="2760"/>
              <a:buChar char="•"/>
            </a:pPr>
            <a:r>
              <a:rPr lang="en-US" dirty="0">
                <a:latin typeface="Times New Roman"/>
                <a:ea typeface="Times New Roman"/>
                <a:cs typeface="Times New Roman"/>
                <a:sym typeface="Times New Roman"/>
              </a:rPr>
              <a:t>Model Trade-offs – Balancing accuracy, recall, and complexity is key.</a:t>
            </a:r>
            <a:endParaRPr dirty="0"/>
          </a:p>
          <a:p>
            <a:pPr marL="285750" lvl="0" indent="-110490" algn="l" rtl="0">
              <a:spcBef>
                <a:spcPts val="1080"/>
              </a:spcBef>
              <a:spcAft>
                <a:spcPts val="0"/>
              </a:spcAft>
              <a:buSzPts val="2760"/>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11"/>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3600"/>
              <a:buFont typeface="Times New Roman"/>
              <a:buNone/>
            </a:pPr>
            <a:r>
              <a:rPr lang="en-US" sz="3600" b="1">
                <a:latin typeface="Times New Roman"/>
                <a:ea typeface="Times New Roman"/>
                <a:cs typeface="Times New Roman"/>
                <a:sym typeface="Times New Roman"/>
              </a:rPr>
              <a:t>Feature Importance</a:t>
            </a:r>
            <a:endParaRPr/>
          </a:p>
        </p:txBody>
      </p:sp>
      <p:sp>
        <p:nvSpPr>
          <p:cNvPr id="245" name="Google Shape;245;p11"/>
          <p:cNvSpPr txBox="1">
            <a:spLocks noGrp="1"/>
          </p:cNvSpPr>
          <p:nvPr>
            <p:ph type="body" idx="1"/>
          </p:nvPr>
        </p:nvSpPr>
        <p:spPr>
          <a:xfrm>
            <a:off x="1298448" y="2560320"/>
            <a:ext cx="4718304" cy="3310128"/>
          </a:xfrm>
          <a:prstGeom prst="rect">
            <a:avLst/>
          </a:prstGeom>
          <a:noFill/>
          <a:ln>
            <a:noFill/>
          </a:ln>
        </p:spPr>
        <p:txBody>
          <a:bodyPr spcFirstLastPara="1" wrap="square" lIns="91425" tIns="45700" rIns="91425" bIns="45700" anchor="t" anchorCtr="0">
            <a:normAutofit fontScale="85000" lnSpcReduction="10000"/>
          </a:bodyPr>
          <a:lstStyle/>
          <a:p>
            <a:pPr marL="285750" lvl="0" indent="-285750" algn="l" rtl="0">
              <a:spcBef>
                <a:spcPts val="0"/>
              </a:spcBef>
              <a:spcAft>
                <a:spcPts val="0"/>
              </a:spcAft>
              <a:buSzPct val="115000"/>
              <a:buChar char="•"/>
            </a:pPr>
            <a:r>
              <a:rPr lang="en-US">
                <a:latin typeface="Times New Roman"/>
                <a:ea typeface="Times New Roman"/>
                <a:cs typeface="Times New Roman"/>
                <a:sym typeface="Times New Roman"/>
              </a:rPr>
              <a:t>Top Features – Alcohol, free sulfur dioxide, and volatile acidity are the most influential.</a:t>
            </a:r>
            <a:endParaRPr/>
          </a:p>
          <a:p>
            <a:pPr marL="285750" lvl="0" indent="-285750" algn="l" rtl="0">
              <a:spcBef>
                <a:spcPts val="1008"/>
              </a:spcBef>
              <a:spcAft>
                <a:spcPts val="0"/>
              </a:spcAft>
              <a:buSzPct val="115000"/>
              <a:buChar char="•"/>
            </a:pPr>
            <a:r>
              <a:rPr lang="en-US">
                <a:latin typeface="Times New Roman"/>
                <a:ea typeface="Times New Roman"/>
                <a:cs typeface="Times New Roman"/>
                <a:sym typeface="Times New Roman"/>
              </a:rPr>
              <a:t>Importance Reflects Chemistry – Aligns with known wine quality factors.</a:t>
            </a:r>
            <a:endParaRPr/>
          </a:p>
          <a:p>
            <a:pPr marL="285750" lvl="0" indent="-285750" algn="l" rtl="0">
              <a:spcBef>
                <a:spcPts val="1008"/>
              </a:spcBef>
              <a:spcAft>
                <a:spcPts val="0"/>
              </a:spcAft>
              <a:buSzPct val="115000"/>
              <a:buChar char="•"/>
            </a:pPr>
            <a:r>
              <a:rPr lang="en-US">
                <a:latin typeface="Times New Roman"/>
                <a:ea typeface="Times New Roman"/>
                <a:cs typeface="Times New Roman"/>
                <a:sym typeface="Times New Roman"/>
              </a:rPr>
              <a:t>SHAP Analysis – Reveals how high or low feature values impact predictions.</a:t>
            </a:r>
            <a:endParaRPr/>
          </a:p>
          <a:p>
            <a:pPr marL="285750" lvl="0" indent="-285750" algn="l" rtl="0">
              <a:spcBef>
                <a:spcPts val="1008"/>
              </a:spcBef>
              <a:spcAft>
                <a:spcPts val="0"/>
              </a:spcAft>
              <a:buSzPct val="115000"/>
              <a:buChar char="•"/>
            </a:pPr>
            <a:r>
              <a:rPr lang="en-US">
                <a:latin typeface="Times New Roman"/>
                <a:ea typeface="Times New Roman"/>
                <a:cs typeface="Times New Roman"/>
                <a:sym typeface="Times New Roman"/>
              </a:rPr>
              <a:t>Complex Interactions – The model captures nuanced effects beyond simple correlations.</a:t>
            </a:r>
            <a:endParaRPr/>
          </a:p>
          <a:p>
            <a:pPr marL="285750" lvl="0" indent="-136779" algn="l" rtl="0">
              <a:spcBef>
                <a:spcPts val="1008"/>
              </a:spcBef>
              <a:spcAft>
                <a:spcPts val="0"/>
              </a:spcAft>
              <a:buSzPct val="115000"/>
              <a:buNone/>
            </a:pPr>
            <a:endParaRPr/>
          </a:p>
        </p:txBody>
      </p:sp>
      <p:pic>
        <p:nvPicPr>
          <p:cNvPr id="246" name="Google Shape;246;p11"/>
          <p:cNvPicPr preferRelativeResize="0">
            <a:picLocks noGrp="1"/>
          </p:cNvPicPr>
          <p:nvPr>
            <p:ph type="body" idx="2"/>
          </p:nvPr>
        </p:nvPicPr>
        <p:blipFill rotWithShape="1">
          <a:blip r:embed="rId3">
            <a:alphaModFix/>
          </a:blip>
          <a:srcRect/>
          <a:stretch/>
        </p:blipFill>
        <p:spPr>
          <a:xfrm>
            <a:off x="6233214" y="2590881"/>
            <a:ext cx="4615072" cy="3249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51"/>
        <p:cNvGrpSpPr/>
        <p:nvPr/>
      </p:nvGrpSpPr>
      <p:grpSpPr>
        <a:xfrm>
          <a:off x="0" y="0"/>
          <a:ext cx="0" cy="0"/>
          <a:chOff x="0" y="0"/>
          <a:chExt cx="0" cy="0"/>
        </a:xfrm>
      </p:grpSpPr>
      <p:sp>
        <p:nvSpPr>
          <p:cNvPr id="252" name="Google Shape;252;p12"/>
          <p:cNvSpPr txBox="1">
            <a:spLocks noGrp="1"/>
          </p:cNvSpPr>
          <p:nvPr>
            <p:ph type="title"/>
          </p:nvPr>
        </p:nvSpPr>
        <p:spPr>
          <a:xfrm>
            <a:off x="1295402" y="982132"/>
            <a:ext cx="9601196" cy="1303867"/>
          </a:xfrm>
          <a:prstGeom prst="rect">
            <a:avLst/>
          </a:prstGeom>
          <a:solidFill>
            <a:schemeClr val="lt1"/>
          </a:solid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3600"/>
              <a:buFont typeface="Times New Roman"/>
              <a:buNone/>
            </a:pPr>
            <a:r>
              <a:rPr lang="en-US" sz="3600" b="1">
                <a:latin typeface="Times New Roman"/>
                <a:ea typeface="Times New Roman"/>
                <a:cs typeface="Times New Roman"/>
                <a:sym typeface="Times New Roman"/>
              </a:rPr>
              <a:t>Conclusion and Future Work</a:t>
            </a:r>
            <a:endParaRPr/>
          </a:p>
        </p:txBody>
      </p:sp>
      <p:sp>
        <p:nvSpPr>
          <p:cNvPr id="253" name="Google Shape;253;p12"/>
          <p:cNvSpPr txBox="1">
            <a:spLocks noGrp="1"/>
          </p:cNvSpPr>
          <p:nvPr>
            <p:ph type="body" idx="1"/>
          </p:nvPr>
        </p:nvSpPr>
        <p:spPr>
          <a:xfrm>
            <a:off x="1295401" y="2556932"/>
            <a:ext cx="9601196" cy="3318936"/>
          </a:xfrm>
          <a:prstGeom prst="rect">
            <a:avLst/>
          </a:prstGeom>
          <a:solidFill>
            <a:schemeClr val="lt1"/>
          </a:solid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Char char="•"/>
            </a:pPr>
            <a:r>
              <a:rPr lang="en-US">
                <a:latin typeface="Times New Roman"/>
                <a:ea typeface="Times New Roman"/>
                <a:cs typeface="Times New Roman"/>
                <a:sym typeface="Times New Roman"/>
              </a:rPr>
              <a:t>Summary – Machine learning models effectively predict wine quality using chemical features.</a:t>
            </a:r>
            <a:endParaRPr/>
          </a:p>
          <a:p>
            <a:pPr marL="285750" lvl="0" indent="-285750" algn="l" rtl="0">
              <a:spcBef>
                <a:spcPts val="1080"/>
              </a:spcBef>
              <a:spcAft>
                <a:spcPts val="0"/>
              </a:spcAft>
              <a:buSzPts val="2760"/>
              <a:buChar char="•"/>
            </a:pPr>
            <a:r>
              <a:rPr lang="en-US">
                <a:latin typeface="Times New Roman"/>
                <a:ea typeface="Times New Roman"/>
                <a:cs typeface="Times New Roman"/>
                <a:sym typeface="Times New Roman"/>
              </a:rPr>
              <a:t>Best Model – Random Forest showed strong performance in both tasks.</a:t>
            </a:r>
            <a:endParaRPr/>
          </a:p>
          <a:p>
            <a:pPr marL="285750" lvl="0" indent="-285750" algn="l" rtl="0">
              <a:spcBef>
                <a:spcPts val="1080"/>
              </a:spcBef>
              <a:spcAft>
                <a:spcPts val="0"/>
              </a:spcAft>
              <a:buSzPts val="2760"/>
              <a:buChar char="•"/>
            </a:pPr>
            <a:r>
              <a:rPr lang="en-US">
                <a:latin typeface="Times New Roman"/>
                <a:ea typeface="Times New Roman"/>
                <a:cs typeface="Times New Roman"/>
                <a:sym typeface="Times New Roman"/>
              </a:rPr>
              <a:t>Practical Implications – Models assist producers and consumers in quality assessment.</a:t>
            </a:r>
            <a:endParaRPr/>
          </a:p>
          <a:p>
            <a:pPr marL="285750" lvl="0" indent="-285750" algn="l" rtl="0">
              <a:spcBef>
                <a:spcPts val="1080"/>
              </a:spcBef>
              <a:spcAft>
                <a:spcPts val="0"/>
              </a:spcAft>
              <a:buSzPts val="2760"/>
              <a:buChar char="•"/>
            </a:pPr>
            <a:r>
              <a:rPr lang="en-US">
                <a:latin typeface="Times New Roman"/>
                <a:ea typeface="Times New Roman"/>
                <a:cs typeface="Times New Roman"/>
                <a:sym typeface="Times New Roman"/>
              </a:rPr>
              <a:t>Future Directions – Explore deeper models, hyperparameter tuning, and additional data sources.</a:t>
            </a:r>
            <a:endParaRPr/>
          </a:p>
          <a:p>
            <a:pPr marL="285750" lvl="0" indent="-110490" algn="l" rtl="0">
              <a:spcBef>
                <a:spcPts val="1080"/>
              </a:spcBef>
              <a:spcAft>
                <a:spcPts val="0"/>
              </a:spcAft>
              <a:buSzPts val="276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1"/>
        <p:cNvGrpSpPr/>
        <p:nvPr/>
      </p:nvGrpSpPr>
      <p:grpSpPr>
        <a:xfrm>
          <a:off x="0" y="0"/>
          <a:ext cx="0" cy="0"/>
          <a:chOff x="0" y="0"/>
          <a:chExt cx="0" cy="0"/>
        </a:xfrm>
      </p:grpSpPr>
      <p:sp>
        <p:nvSpPr>
          <p:cNvPr id="162" name="Google Shape;162;p2"/>
          <p:cNvSpPr txBox="1">
            <a:spLocks noGrp="1"/>
          </p:cNvSpPr>
          <p:nvPr>
            <p:ph type="title"/>
          </p:nvPr>
        </p:nvSpPr>
        <p:spPr>
          <a:xfrm>
            <a:off x="1314475" y="619678"/>
            <a:ext cx="9285600" cy="843600"/>
          </a:xfrm>
          <a:prstGeom prst="rect">
            <a:avLst/>
          </a:prstGeom>
          <a:solidFill>
            <a:schemeClr val="lt1"/>
          </a:solid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3600"/>
              <a:buFont typeface="Times New Roman"/>
              <a:buNone/>
            </a:pPr>
            <a:r>
              <a:rPr lang="en-US" sz="3600" b="1">
                <a:latin typeface="Times New Roman"/>
                <a:ea typeface="Times New Roman"/>
                <a:cs typeface="Times New Roman"/>
                <a:sym typeface="Times New Roman"/>
              </a:rPr>
              <a:t>Introduction</a:t>
            </a:r>
            <a:endParaRPr/>
          </a:p>
        </p:txBody>
      </p:sp>
      <p:sp>
        <p:nvSpPr>
          <p:cNvPr id="163" name="Google Shape;163;p2"/>
          <p:cNvSpPr txBox="1">
            <a:spLocks noGrp="1"/>
          </p:cNvSpPr>
          <p:nvPr>
            <p:ph type="body" idx="1"/>
          </p:nvPr>
        </p:nvSpPr>
        <p:spPr>
          <a:xfrm>
            <a:off x="850225" y="1349525"/>
            <a:ext cx="10732500" cy="4898700"/>
          </a:xfrm>
          <a:prstGeom prst="rect">
            <a:avLst/>
          </a:prstGeom>
          <a:solidFill>
            <a:schemeClr val="lt1"/>
          </a:solidFill>
          <a:ln>
            <a:noFill/>
          </a:ln>
        </p:spPr>
        <p:txBody>
          <a:bodyPr spcFirstLastPara="1" wrap="square" lIns="91425" tIns="45700" rIns="91425" bIns="45700" anchor="t" anchorCtr="0">
            <a:normAutofit fontScale="92500" lnSpcReduction="10000"/>
          </a:bodyPr>
          <a:lstStyle/>
          <a:p>
            <a:pPr marL="285750" lvl="0" indent="-316420" algn="l" rtl="0">
              <a:spcBef>
                <a:spcPts val="1080"/>
              </a:spcBef>
              <a:spcAft>
                <a:spcPts val="0"/>
              </a:spcAft>
              <a:buSzPct val="115000"/>
              <a:buChar char="●"/>
            </a:pPr>
            <a:r>
              <a:rPr lang="en-US" dirty="0">
                <a:latin typeface="Times New Roman"/>
                <a:ea typeface="Times New Roman"/>
                <a:cs typeface="Times New Roman"/>
                <a:sym typeface="Times New Roman"/>
              </a:rPr>
              <a:t>Problem Statement &amp; Objective</a:t>
            </a:r>
            <a:endParaRPr dirty="0">
              <a:latin typeface="Times New Roman"/>
              <a:ea typeface="Times New Roman"/>
              <a:cs typeface="Times New Roman"/>
              <a:sym typeface="Times New Roman"/>
            </a:endParaRPr>
          </a:p>
          <a:p>
            <a:pPr marL="742950" lvl="1" indent="-275891" algn="l" rtl="0">
              <a:spcBef>
                <a:spcPts val="1080"/>
              </a:spcBef>
              <a:spcAft>
                <a:spcPts val="0"/>
              </a:spcAft>
              <a:buSzPct val="103500"/>
              <a:buFont typeface="Times New Roman"/>
              <a:buChar char="○"/>
            </a:pPr>
            <a:r>
              <a:rPr lang="en-US" dirty="0">
                <a:latin typeface="Times New Roman"/>
                <a:ea typeface="Times New Roman"/>
                <a:cs typeface="Times New Roman"/>
                <a:sym typeface="Times New Roman"/>
              </a:rPr>
              <a:t>Predict wine quality using Machine Learning using two modelling approaches:</a:t>
            </a:r>
            <a:endParaRPr dirty="0">
              <a:latin typeface="Times New Roman"/>
              <a:ea typeface="Times New Roman"/>
              <a:cs typeface="Times New Roman"/>
              <a:sym typeface="Times New Roman"/>
            </a:endParaRPr>
          </a:p>
          <a:p>
            <a:pPr marL="1200150" lvl="2" indent="-275891" algn="l" rtl="0">
              <a:spcBef>
                <a:spcPts val="1080"/>
              </a:spcBef>
              <a:spcAft>
                <a:spcPts val="0"/>
              </a:spcAft>
              <a:buSzPct val="115000"/>
              <a:buFont typeface="Times New Roman"/>
              <a:buChar char="■"/>
            </a:pPr>
            <a:r>
              <a:rPr lang="en-US" dirty="0">
                <a:latin typeface="Times New Roman"/>
                <a:ea typeface="Times New Roman"/>
                <a:cs typeface="Times New Roman"/>
                <a:sym typeface="Times New Roman"/>
              </a:rPr>
              <a:t>Regression - Predict exact quality score</a:t>
            </a:r>
            <a:endParaRPr dirty="0">
              <a:latin typeface="Times New Roman"/>
              <a:ea typeface="Times New Roman"/>
              <a:cs typeface="Times New Roman"/>
              <a:sym typeface="Times New Roman"/>
            </a:endParaRPr>
          </a:p>
          <a:p>
            <a:pPr marL="1200150" lvl="2" indent="-275891" algn="l" rtl="0">
              <a:spcBef>
                <a:spcPts val="1080"/>
              </a:spcBef>
              <a:spcAft>
                <a:spcPts val="0"/>
              </a:spcAft>
              <a:buSzPct val="115000"/>
              <a:buFont typeface="Times New Roman"/>
              <a:buChar char="■"/>
            </a:pPr>
            <a:r>
              <a:rPr lang="en-US" dirty="0">
                <a:latin typeface="Times New Roman"/>
                <a:ea typeface="Times New Roman"/>
                <a:cs typeface="Times New Roman"/>
                <a:sym typeface="Times New Roman"/>
              </a:rPr>
              <a:t>Classification - Predict if a wine is good or bad</a:t>
            </a:r>
            <a:endParaRPr dirty="0">
              <a:latin typeface="Times New Roman"/>
              <a:ea typeface="Times New Roman"/>
              <a:cs typeface="Times New Roman"/>
              <a:sym typeface="Times New Roman"/>
            </a:endParaRPr>
          </a:p>
          <a:p>
            <a:pPr marL="742950" lvl="1" indent="-275891" algn="l" rtl="0">
              <a:spcBef>
                <a:spcPts val="1080"/>
              </a:spcBef>
              <a:spcAft>
                <a:spcPts val="0"/>
              </a:spcAft>
              <a:buSzPct val="103500"/>
              <a:buFont typeface="Times New Roman"/>
              <a:buChar char="○"/>
            </a:pPr>
            <a:r>
              <a:rPr lang="en-US" dirty="0">
                <a:latin typeface="Times New Roman"/>
                <a:ea typeface="Times New Roman"/>
                <a:cs typeface="Times New Roman"/>
                <a:sym typeface="Times New Roman"/>
              </a:rPr>
              <a:t>Compare different algorithms to identify the best-performing model</a:t>
            </a:r>
            <a:endParaRPr dirty="0">
              <a:latin typeface="Times New Roman"/>
              <a:ea typeface="Times New Roman"/>
              <a:cs typeface="Times New Roman"/>
              <a:sym typeface="Times New Roman"/>
            </a:endParaRPr>
          </a:p>
          <a:p>
            <a:pPr marL="285750" lvl="0" indent="0" algn="l" rtl="0">
              <a:spcBef>
                <a:spcPts val="0"/>
              </a:spcBef>
              <a:spcAft>
                <a:spcPts val="0"/>
              </a:spcAft>
              <a:buNone/>
            </a:pPr>
            <a:endParaRPr dirty="0">
              <a:latin typeface="Times New Roman"/>
              <a:ea typeface="Times New Roman"/>
              <a:cs typeface="Times New Roman"/>
              <a:sym typeface="Times New Roman"/>
            </a:endParaRPr>
          </a:p>
          <a:p>
            <a:pPr marL="285750" lvl="0" indent="-272605" algn="l" rtl="0">
              <a:spcBef>
                <a:spcPts val="0"/>
              </a:spcBef>
              <a:spcAft>
                <a:spcPts val="0"/>
              </a:spcAft>
              <a:buSzPct val="115000"/>
              <a:buChar char="●"/>
            </a:pPr>
            <a:r>
              <a:rPr lang="en-US" dirty="0">
                <a:latin typeface="Times New Roman"/>
                <a:ea typeface="Times New Roman"/>
                <a:cs typeface="Times New Roman"/>
                <a:sym typeface="Times New Roman"/>
              </a:rPr>
              <a:t>Importance of Wine Quality Prediction</a:t>
            </a:r>
            <a:endParaRPr dirty="0">
              <a:latin typeface="Times New Roman"/>
              <a:ea typeface="Times New Roman"/>
              <a:cs typeface="Times New Roman"/>
              <a:sym typeface="Times New Roman"/>
            </a:endParaRPr>
          </a:p>
          <a:p>
            <a:pPr marL="742950" lvl="1" indent="-275891" algn="l" rtl="0">
              <a:spcBef>
                <a:spcPts val="0"/>
              </a:spcBef>
              <a:spcAft>
                <a:spcPts val="0"/>
              </a:spcAft>
              <a:buSzPct val="103500"/>
              <a:buFont typeface="Times New Roman"/>
              <a:buChar char="○"/>
            </a:pPr>
            <a:r>
              <a:rPr lang="en-US" dirty="0">
                <a:latin typeface="Times New Roman"/>
                <a:ea typeface="Times New Roman"/>
                <a:cs typeface="Times New Roman"/>
                <a:sym typeface="Times New Roman"/>
              </a:rPr>
              <a:t>Helps producers improve product quality through data-driven decisions</a:t>
            </a:r>
            <a:endParaRPr dirty="0">
              <a:latin typeface="Times New Roman"/>
              <a:ea typeface="Times New Roman"/>
              <a:cs typeface="Times New Roman"/>
              <a:sym typeface="Times New Roman"/>
            </a:endParaRPr>
          </a:p>
          <a:p>
            <a:pPr marL="742950" lvl="1" indent="-275891" algn="l" rtl="0">
              <a:spcBef>
                <a:spcPts val="0"/>
              </a:spcBef>
              <a:spcAft>
                <a:spcPts val="0"/>
              </a:spcAft>
              <a:buSzPct val="103500"/>
              <a:buFont typeface="Times New Roman"/>
              <a:buChar char="○"/>
            </a:pPr>
            <a:r>
              <a:rPr lang="en-US" dirty="0">
                <a:latin typeface="Times New Roman"/>
                <a:ea typeface="Times New Roman"/>
                <a:cs typeface="Times New Roman"/>
                <a:sym typeface="Times New Roman"/>
              </a:rPr>
              <a:t>Assists consumers to make informed choices.</a:t>
            </a:r>
            <a:endParaRPr dirty="0"/>
          </a:p>
          <a:p>
            <a:pPr marL="285750" lvl="0" indent="-272605" algn="l" rtl="0">
              <a:spcBef>
                <a:spcPts val="1080"/>
              </a:spcBef>
              <a:spcAft>
                <a:spcPts val="0"/>
              </a:spcAft>
              <a:buSzPct val="115000"/>
              <a:buChar char="●"/>
            </a:pPr>
            <a:r>
              <a:rPr lang="en-US" dirty="0">
                <a:latin typeface="Times New Roman"/>
                <a:ea typeface="Times New Roman"/>
                <a:cs typeface="Times New Roman"/>
                <a:sym typeface="Times New Roman"/>
              </a:rPr>
              <a:t>Dataset Overview (UCI)</a:t>
            </a:r>
            <a:endParaRPr dirty="0">
              <a:latin typeface="Times New Roman"/>
              <a:ea typeface="Times New Roman"/>
              <a:cs typeface="Times New Roman"/>
              <a:sym typeface="Times New Roman"/>
            </a:endParaRPr>
          </a:p>
          <a:p>
            <a:pPr marL="742950" lvl="1" indent="-275891" algn="l" rtl="0">
              <a:spcBef>
                <a:spcPts val="1080"/>
              </a:spcBef>
              <a:spcAft>
                <a:spcPts val="0"/>
              </a:spcAft>
              <a:buSzPct val="103500"/>
              <a:buFont typeface="Times New Roman"/>
              <a:buChar char="○"/>
            </a:pPr>
            <a:r>
              <a:rPr lang="en-US" dirty="0">
                <a:latin typeface="Times New Roman"/>
                <a:ea typeface="Times New Roman"/>
                <a:cs typeface="Times New Roman"/>
                <a:sym typeface="Times New Roman"/>
              </a:rPr>
              <a:t>4898 white wine samples, 11 chemical features and quality scores (0-10).</a:t>
            </a:r>
            <a:endParaRPr dirty="0"/>
          </a:p>
          <a:p>
            <a:pPr marL="285750" lvl="0" indent="-272605" algn="l" rtl="0">
              <a:spcBef>
                <a:spcPts val="1080"/>
              </a:spcBef>
              <a:spcAft>
                <a:spcPts val="0"/>
              </a:spcAft>
              <a:buSzPct val="115000"/>
              <a:buChar char="●"/>
            </a:pPr>
            <a:r>
              <a:rPr lang="en-US" dirty="0">
                <a:latin typeface="Times New Roman"/>
                <a:ea typeface="Times New Roman"/>
                <a:cs typeface="Times New Roman"/>
                <a:sym typeface="Times New Roman"/>
              </a:rPr>
              <a:t>Target Variable</a:t>
            </a:r>
            <a:endParaRPr dirty="0">
              <a:latin typeface="Times New Roman"/>
              <a:ea typeface="Times New Roman"/>
              <a:cs typeface="Times New Roman"/>
              <a:sym typeface="Times New Roman"/>
            </a:endParaRPr>
          </a:p>
          <a:p>
            <a:pPr marL="742950" lvl="1" indent="-316420" algn="l" rtl="0">
              <a:spcBef>
                <a:spcPts val="1080"/>
              </a:spcBef>
              <a:spcAft>
                <a:spcPts val="0"/>
              </a:spcAft>
              <a:buSzPct val="138000"/>
              <a:buChar char="○"/>
            </a:pPr>
            <a:r>
              <a:rPr lang="en-US" dirty="0">
                <a:latin typeface="Times New Roman"/>
                <a:ea typeface="Times New Roman"/>
                <a:cs typeface="Times New Roman"/>
                <a:sym typeface="Times New Roman"/>
              </a:rPr>
              <a:t>Quality score reflecting expert ratings, mostly between 3 and 8.</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68"/>
        <p:cNvGrpSpPr/>
        <p:nvPr/>
      </p:nvGrpSpPr>
      <p:grpSpPr>
        <a:xfrm>
          <a:off x="0" y="0"/>
          <a:ext cx="0" cy="0"/>
          <a:chOff x="0" y="0"/>
          <a:chExt cx="0" cy="0"/>
        </a:xfrm>
      </p:grpSpPr>
      <p:sp>
        <p:nvSpPr>
          <p:cNvPr id="169" name="Google Shape;169;g36755b881c3_0_240"/>
          <p:cNvSpPr txBox="1">
            <a:spLocks noGrp="1"/>
          </p:cNvSpPr>
          <p:nvPr>
            <p:ph type="title"/>
          </p:nvPr>
        </p:nvSpPr>
        <p:spPr>
          <a:xfrm>
            <a:off x="1314475" y="619678"/>
            <a:ext cx="9285600" cy="843600"/>
          </a:xfrm>
          <a:prstGeom prst="rect">
            <a:avLst/>
          </a:prstGeom>
          <a:solidFill>
            <a:schemeClr val="lt1"/>
          </a:solid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3600"/>
              <a:buFont typeface="Times New Roman"/>
              <a:buNone/>
            </a:pPr>
            <a:r>
              <a:rPr lang="en-US" sz="3600" b="1">
                <a:latin typeface="Times New Roman"/>
                <a:ea typeface="Times New Roman"/>
                <a:cs typeface="Times New Roman"/>
                <a:sym typeface="Times New Roman"/>
              </a:rPr>
              <a:t>Team Contribution</a:t>
            </a:r>
            <a:endParaRPr/>
          </a:p>
        </p:txBody>
      </p:sp>
      <p:sp>
        <p:nvSpPr>
          <p:cNvPr id="170" name="Google Shape;170;g36755b881c3_0_240"/>
          <p:cNvSpPr txBox="1">
            <a:spLocks noGrp="1"/>
          </p:cNvSpPr>
          <p:nvPr>
            <p:ph type="body" idx="1"/>
          </p:nvPr>
        </p:nvSpPr>
        <p:spPr>
          <a:xfrm>
            <a:off x="843599" y="1296516"/>
            <a:ext cx="10732500" cy="4779606"/>
          </a:xfrm>
          <a:prstGeom prst="rect">
            <a:avLst/>
          </a:prstGeom>
          <a:solidFill>
            <a:schemeClr val="lt1"/>
          </a:solidFill>
          <a:ln>
            <a:noFill/>
          </a:ln>
        </p:spPr>
        <p:txBody>
          <a:bodyPr spcFirstLastPara="1" wrap="square" lIns="91425" tIns="45700" rIns="91425" bIns="45700" anchor="t" anchorCtr="0">
            <a:normAutofit lnSpcReduction="10000"/>
          </a:bodyPr>
          <a:lstStyle/>
          <a:p>
            <a:pPr marL="285750" lvl="0" indent="-329565" algn="l" rtl="0">
              <a:spcBef>
                <a:spcPts val="1080"/>
              </a:spcBef>
              <a:spcAft>
                <a:spcPts val="0"/>
              </a:spcAft>
              <a:buSzPts val="2760"/>
              <a:buChar char="●"/>
            </a:pPr>
            <a:r>
              <a:rPr lang="en-US" sz="1600" dirty="0">
                <a:latin typeface="Times New Roman"/>
                <a:ea typeface="Times New Roman"/>
                <a:cs typeface="Times New Roman"/>
                <a:sym typeface="Times New Roman"/>
              </a:rPr>
              <a:t>George David </a:t>
            </a:r>
            <a:r>
              <a:rPr lang="en-US" sz="1600" dirty="0" err="1">
                <a:latin typeface="Times New Roman"/>
                <a:ea typeface="Times New Roman"/>
                <a:cs typeface="Times New Roman"/>
                <a:sym typeface="Times New Roman"/>
              </a:rPr>
              <a:t>Asirvatharaj</a:t>
            </a:r>
            <a:endParaRPr sz="1600" dirty="0">
              <a:latin typeface="Times New Roman"/>
              <a:ea typeface="Times New Roman"/>
              <a:cs typeface="Times New Roman"/>
              <a:sym typeface="Times New Roman"/>
            </a:endParaRPr>
          </a:p>
          <a:p>
            <a:pPr marL="742950" lvl="1" indent="-285750" algn="l" rtl="0">
              <a:spcBef>
                <a:spcPts val="1080"/>
              </a:spcBef>
              <a:spcAft>
                <a:spcPts val="0"/>
              </a:spcAft>
              <a:buSzPts val="2070"/>
              <a:buFont typeface="Times New Roman"/>
              <a:buChar char="○"/>
            </a:pPr>
            <a:r>
              <a:rPr lang="en-US" sz="1600" dirty="0">
                <a:latin typeface="Times New Roman"/>
                <a:ea typeface="Times New Roman"/>
                <a:cs typeface="Times New Roman"/>
                <a:sym typeface="Times New Roman"/>
              </a:rPr>
              <a:t>Dataset selection, Data cleaning and preparation</a:t>
            </a:r>
            <a:endParaRPr sz="1600" dirty="0">
              <a:latin typeface="Times New Roman"/>
              <a:ea typeface="Times New Roman"/>
              <a:cs typeface="Times New Roman"/>
              <a:sym typeface="Times New Roman"/>
            </a:endParaRPr>
          </a:p>
          <a:p>
            <a:pPr marL="742950" lvl="1" indent="-285750" algn="l" rtl="0">
              <a:spcBef>
                <a:spcPts val="1080"/>
              </a:spcBef>
              <a:spcAft>
                <a:spcPts val="0"/>
              </a:spcAft>
              <a:buSzPts val="2070"/>
              <a:buFont typeface="Times New Roman"/>
              <a:buChar char="○"/>
            </a:pPr>
            <a:r>
              <a:rPr lang="en-US" sz="1600" dirty="0">
                <a:latin typeface="Times New Roman"/>
                <a:ea typeface="Times New Roman"/>
                <a:cs typeface="Times New Roman"/>
                <a:sym typeface="Times New Roman"/>
              </a:rPr>
              <a:t>Performing Exploratory Data </a:t>
            </a:r>
            <a:r>
              <a:rPr lang="en-US" sz="1600" dirty="0" err="1">
                <a:latin typeface="Times New Roman"/>
                <a:ea typeface="Times New Roman"/>
                <a:cs typeface="Times New Roman"/>
                <a:sym typeface="Times New Roman"/>
              </a:rPr>
              <a:t>Aanalysis</a:t>
            </a:r>
            <a:r>
              <a:rPr lang="en-US" sz="1600" dirty="0">
                <a:latin typeface="Times New Roman"/>
                <a:ea typeface="Times New Roman"/>
                <a:cs typeface="Times New Roman"/>
                <a:sym typeface="Times New Roman"/>
              </a:rPr>
              <a:t> (EDA)</a:t>
            </a:r>
            <a:endParaRPr sz="1600" dirty="0">
              <a:latin typeface="Times New Roman"/>
              <a:ea typeface="Times New Roman"/>
              <a:cs typeface="Times New Roman"/>
              <a:sym typeface="Times New Roman"/>
            </a:endParaRPr>
          </a:p>
          <a:p>
            <a:pPr marL="742950" lvl="1" indent="-285750" algn="l" rtl="0">
              <a:spcBef>
                <a:spcPts val="1080"/>
              </a:spcBef>
              <a:spcAft>
                <a:spcPts val="0"/>
              </a:spcAft>
              <a:buSzPts val="2070"/>
              <a:buFont typeface="Times New Roman"/>
              <a:buChar char="○"/>
            </a:pPr>
            <a:r>
              <a:rPr lang="en-US" sz="1600" dirty="0">
                <a:latin typeface="Times New Roman"/>
                <a:ea typeface="Times New Roman"/>
                <a:cs typeface="Times New Roman"/>
                <a:sym typeface="Times New Roman"/>
              </a:rPr>
              <a:t>Summary Statistics and Distribution Plots</a:t>
            </a:r>
            <a:endParaRPr sz="1600" dirty="0">
              <a:latin typeface="Times New Roman"/>
              <a:ea typeface="Times New Roman"/>
              <a:cs typeface="Times New Roman"/>
              <a:sym typeface="Times New Roman"/>
            </a:endParaRPr>
          </a:p>
          <a:p>
            <a:pPr marL="285750" lvl="0" indent="-285750" algn="l" rtl="0">
              <a:spcBef>
                <a:spcPts val="1080"/>
              </a:spcBef>
              <a:spcAft>
                <a:spcPts val="0"/>
              </a:spcAft>
              <a:buSzPts val="2760"/>
              <a:buChar char="●"/>
            </a:pPr>
            <a:r>
              <a:rPr lang="en-US" sz="1600" dirty="0">
                <a:latin typeface="Times New Roman"/>
                <a:ea typeface="Times New Roman"/>
                <a:cs typeface="Times New Roman"/>
                <a:sym typeface="Times New Roman"/>
              </a:rPr>
              <a:t>Hemlatha Kaur Saran</a:t>
            </a:r>
            <a:endParaRPr sz="1600" dirty="0">
              <a:latin typeface="Times New Roman"/>
              <a:ea typeface="Times New Roman"/>
              <a:cs typeface="Times New Roman"/>
              <a:sym typeface="Times New Roman"/>
            </a:endParaRPr>
          </a:p>
          <a:p>
            <a:pPr marL="742950" lvl="1" indent="-285750" algn="l" rtl="0">
              <a:spcBef>
                <a:spcPts val="1080"/>
              </a:spcBef>
              <a:spcAft>
                <a:spcPts val="0"/>
              </a:spcAft>
              <a:buSzPts val="2070"/>
              <a:buFont typeface="Times New Roman"/>
              <a:buChar char="○"/>
            </a:pPr>
            <a:r>
              <a:rPr lang="en-US" sz="1600" dirty="0">
                <a:latin typeface="Times New Roman"/>
                <a:ea typeface="Times New Roman"/>
                <a:cs typeface="Times New Roman"/>
                <a:sym typeface="Times New Roman"/>
              </a:rPr>
              <a:t>Correlation Matrix</a:t>
            </a:r>
          </a:p>
          <a:p>
            <a:pPr marL="742950" lvl="1" indent="-285750" algn="l" rtl="0">
              <a:spcBef>
                <a:spcPts val="1080"/>
              </a:spcBef>
              <a:spcAft>
                <a:spcPts val="0"/>
              </a:spcAft>
              <a:buSzPts val="2070"/>
              <a:buFont typeface="Times New Roman"/>
              <a:buChar char="○"/>
            </a:pPr>
            <a:r>
              <a:rPr lang="en-US" sz="1600" dirty="0">
                <a:latin typeface="Times New Roman"/>
                <a:ea typeface="Times New Roman"/>
                <a:cs typeface="Times New Roman"/>
                <a:sym typeface="Times New Roman"/>
              </a:rPr>
              <a:t>Box Plots (Feature vs Quality relationship)</a:t>
            </a:r>
            <a:endParaRPr sz="1600" dirty="0">
              <a:latin typeface="Times New Roman"/>
              <a:ea typeface="Times New Roman"/>
              <a:cs typeface="Times New Roman"/>
              <a:sym typeface="Times New Roman"/>
            </a:endParaRPr>
          </a:p>
          <a:p>
            <a:pPr marL="742950" lvl="1" indent="-285750" algn="l" rtl="0">
              <a:spcBef>
                <a:spcPts val="1080"/>
              </a:spcBef>
              <a:spcAft>
                <a:spcPts val="0"/>
              </a:spcAft>
              <a:buSzPts val="2070"/>
              <a:buFont typeface="Times New Roman"/>
              <a:buChar char="○"/>
            </a:pPr>
            <a:r>
              <a:rPr lang="en-US" sz="1600" dirty="0">
                <a:latin typeface="Times New Roman"/>
                <a:ea typeface="Times New Roman"/>
                <a:cs typeface="Times New Roman"/>
                <a:sym typeface="Times New Roman"/>
              </a:rPr>
              <a:t>Regression Models</a:t>
            </a:r>
            <a:endParaRPr sz="1600" dirty="0">
              <a:latin typeface="Times New Roman"/>
              <a:ea typeface="Times New Roman"/>
              <a:cs typeface="Times New Roman"/>
              <a:sym typeface="Times New Roman"/>
            </a:endParaRPr>
          </a:p>
          <a:p>
            <a:pPr marL="1200150" lvl="2" indent="-285750" algn="l" rtl="0">
              <a:spcBef>
                <a:spcPts val="1080"/>
              </a:spcBef>
              <a:spcAft>
                <a:spcPts val="0"/>
              </a:spcAft>
              <a:buSzPts val="2070"/>
              <a:buFont typeface="Times New Roman"/>
              <a:buChar char="■"/>
            </a:pPr>
            <a:r>
              <a:rPr lang="en-US" sz="1600" dirty="0">
                <a:latin typeface="Times New Roman"/>
                <a:ea typeface="Times New Roman"/>
                <a:cs typeface="Times New Roman"/>
                <a:sym typeface="Times New Roman"/>
              </a:rPr>
              <a:t>Linear Regression, Random Forest Regressor, XGBoost</a:t>
            </a:r>
            <a:endParaRPr sz="1600" dirty="0">
              <a:latin typeface="Times New Roman"/>
              <a:ea typeface="Times New Roman"/>
              <a:cs typeface="Times New Roman"/>
              <a:sym typeface="Times New Roman"/>
            </a:endParaRPr>
          </a:p>
          <a:p>
            <a:pPr marL="285750" lvl="0" indent="-285750" algn="l" rtl="0">
              <a:spcBef>
                <a:spcPts val="1080"/>
              </a:spcBef>
              <a:spcAft>
                <a:spcPts val="0"/>
              </a:spcAft>
              <a:buSzPts val="2760"/>
              <a:buChar char="●"/>
            </a:pPr>
            <a:r>
              <a:rPr lang="en-US" sz="1600" dirty="0">
                <a:latin typeface="Times New Roman"/>
                <a:ea typeface="Times New Roman"/>
                <a:cs typeface="Times New Roman"/>
                <a:sym typeface="Times New Roman"/>
              </a:rPr>
              <a:t>Raminder Singh</a:t>
            </a:r>
            <a:endParaRPr sz="1600" dirty="0">
              <a:latin typeface="Times New Roman"/>
              <a:ea typeface="Times New Roman"/>
              <a:cs typeface="Times New Roman"/>
              <a:sym typeface="Times New Roman"/>
            </a:endParaRPr>
          </a:p>
          <a:p>
            <a:pPr marL="742950" lvl="1" indent="-285750" algn="l" rtl="0">
              <a:spcBef>
                <a:spcPts val="1080"/>
              </a:spcBef>
              <a:spcAft>
                <a:spcPts val="0"/>
              </a:spcAft>
              <a:buSzPts val="2070"/>
              <a:buFont typeface="Times New Roman"/>
              <a:buChar char="○"/>
            </a:pPr>
            <a:r>
              <a:rPr lang="en-US" sz="1600" dirty="0">
                <a:latin typeface="Times New Roman"/>
                <a:ea typeface="Times New Roman"/>
                <a:cs typeface="Times New Roman"/>
                <a:sym typeface="Times New Roman"/>
              </a:rPr>
              <a:t>Classification Model performance - accuracy , precision,  recall , F1-score</a:t>
            </a:r>
            <a:endParaRPr sz="1600" dirty="0">
              <a:latin typeface="Times New Roman"/>
              <a:ea typeface="Times New Roman"/>
              <a:cs typeface="Times New Roman"/>
              <a:sym typeface="Times New Roman"/>
            </a:endParaRPr>
          </a:p>
          <a:p>
            <a:pPr marL="742950" lvl="1" indent="-285750" algn="l" rtl="0">
              <a:spcBef>
                <a:spcPts val="1080"/>
              </a:spcBef>
              <a:spcAft>
                <a:spcPts val="0"/>
              </a:spcAft>
              <a:buSzPts val="2070"/>
              <a:buFont typeface="Times New Roman"/>
              <a:buChar char="○"/>
            </a:pPr>
            <a:r>
              <a:rPr lang="en-US" sz="1600" dirty="0">
                <a:latin typeface="Times New Roman"/>
                <a:ea typeface="Times New Roman"/>
                <a:cs typeface="Times New Roman"/>
                <a:sym typeface="Times New Roman"/>
              </a:rPr>
              <a:t>Confusion matrix</a:t>
            </a:r>
            <a:endParaRPr sz="1600" dirty="0">
              <a:latin typeface="Times New Roman"/>
              <a:ea typeface="Times New Roman"/>
              <a:cs typeface="Times New Roman"/>
              <a:sym typeface="Times New Roman"/>
            </a:endParaRPr>
          </a:p>
          <a:p>
            <a:pPr marL="742950" lvl="1" indent="-285750" algn="l" rtl="0">
              <a:spcBef>
                <a:spcPts val="1080"/>
              </a:spcBef>
              <a:spcAft>
                <a:spcPts val="0"/>
              </a:spcAft>
              <a:buSzPts val="2070"/>
              <a:buFont typeface="Times New Roman"/>
              <a:buChar char="○"/>
            </a:pPr>
            <a:r>
              <a:rPr lang="en-US" sz="1600" dirty="0">
                <a:latin typeface="Times New Roman"/>
                <a:ea typeface="Times New Roman"/>
                <a:cs typeface="Times New Roman"/>
                <a:sym typeface="Times New Roman"/>
              </a:rPr>
              <a:t>Feature importance  from Random Forest and </a:t>
            </a:r>
            <a:r>
              <a:rPr lang="en-US" sz="1600" dirty="0" err="1">
                <a:latin typeface="Times New Roman"/>
                <a:ea typeface="Times New Roman"/>
                <a:cs typeface="Times New Roman"/>
                <a:sym typeface="Times New Roman"/>
              </a:rPr>
              <a:t>Shap</a:t>
            </a:r>
            <a:r>
              <a:rPr lang="en-US" sz="1600" dirty="0">
                <a:latin typeface="Times New Roman"/>
                <a:ea typeface="Times New Roman"/>
                <a:cs typeface="Times New Roman"/>
                <a:sym typeface="Times New Roman"/>
              </a:rPr>
              <a:t> summary plot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5"/>
        <p:cNvGrpSpPr/>
        <p:nvPr/>
      </p:nvGrpSpPr>
      <p:grpSpPr>
        <a:xfrm>
          <a:off x="0" y="0"/>
          <a:ext cx="0" cy="0"/>
          <a:chOff x="0" y="0"/>
          <a:chExt cx="0" cy="0"/>
        </a:xfrm>
      </p:grpSpPr>
      <p:sp>
        <p:nvSpPr>
          <p:cNvPr id="176" name="Google Shape;176;g36755b881c3_0_233"/>
          <p:cNvSpPr txBox="1">
            <a:spLocks noGrp="1"/>
          </p:cNvSpPr>
          <p:nvPr>
            <p:ph type="title"/>
          </p:nvPr>
        </p:nvSpPr>
        <p:spPr>
          <a:xfrm>
            <a:off x="1314475" y="619678"/>
            <a:ext cx="9285600" cy="843600"/>
          </a:xfrm>
          <a:prstGeom prst="rect">
            <a:avLst/>
          </a:prstGeom>
          <a:solidFill>
            <a:schemeClr val="lt1"/>
          </a:solid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3600"/>
              <a:buFont typeface="Times New Roman"/>
              <a:buNone/>
            </a:pPr>
            <a:r>
              <a:rPr lang="en-US" sz="3600" b="1">
                <a:latin typeface="Times New Roman"/>
                <a:ea typeface="Times New Roman"/>
                <a:cs typeface="Times New Roman"/>
                <a:sym typeface="Times New Roman"/>
              </a:rPr>
              <a:t>Data Cleaning and Preparation</a:t>
            </a:r>
            <a:endParaRPr/>
          </a:p>
        </p:txBody>
      </p:sp>
      <p:sp>
        <p:nvSpPr>
          <p:cNvPr id="177" name="Google Shape;177;g36755b881c3_0_233"/>
          <p:cNvSpPr txBox="1">
            <a:spLocks noGrp="1"/>
          </p:cNvSpPr>
          <p:nvPr>
            <p:ph type="body" idx="1"/>
          </p:nvPr>
        </p:nvSpPr>
        <p:spPr>
          <a:xfrm>
            <a:off x="838200" y="1337500"/>
            <a:ext cx="10732500" cy="4886700"/>
          </a:xfrm>
          <a:prstGeom prst="rect">
            <a:avLst/>
          </a:prstGeom>
          <a:solidFill>
            <a:schemeClr val="lt1"/>
          </a:solidFill>
          <a:ln>
            <a:noFill/>
          </a:ln>
        </p:spPr>
        <p:txBody>
          <a:bodyPr spcFirstLastPara="1" wrap="square" lIns="91425" tIns="45700" rIns="91425" bIns="45700" anchor="t" anchorCtr="0">
            <a:normAutofit fontScale="85000" lnSpcReduction="20000"/>
          </a:bodyPr>
          <a:lstStyle/>
          <a:p>
            <a:pPr marL="285750" lvl="0" indent="-303276" algn="l" rtl="0">
              <a:spcBef>
                <a:spcPts val="1080"/>
              </a:spcBef>
              <a:spcAft>
                <a:spcPts val="0"/>
              </a:spcAft>
              <a:buSzPct val="115000"/>
              <a:buChar char="●"/>
            </a:pPr>
            <a:r>
              <a:rPr lang="en-US">
                <a:latin typeface="Times New Roman"/>
                <a:ea typeface="Times New Roman"/>
                <a:cs typeface="Times New Roman"/>
                <a:sym typeface="Times New Roman"/>
              </a:rPr>
              <a:t>Data Quality</a:t>
            </a:r>
            <a:endParaRPr>
              <a:latin typeface="Times New Roman"/>
              <a:ea typeface="Times New Roman"/>
              <a:cs typeface="Times New Roman"/>
              <a:sym typeface="Times New Roman"/>
            </a:endParaRPr>
          </a:p>
          <a:p>
            <a:pPr marL="742950" lvl="1" indent="-266033" algn="l" rtl="0">
              <a:spcBef>
                <a:spcPts val="1080"/>
              </a:spcBef>
              <a:spcAft>
                <a:spcPts val="0"/>
              </a:spcAft>
              <a:buSzPct val="103500"/>
              <a:buFont typeface="Times New Roman"/>
              <a:buChar char="○"/>
            </a:pPr>
            <a:r>
              <a:rPr lang="en-US">
                <a:latin typeface="Times New Roman"/>
                <a:ea typeface="Times New Roman"/>
                <a:cs typeface="Times New Roman"/>
                <a:sym typeface="Times New Roman"/>
              </a:rPr>
              <a:t>No missing values - a complete dataset</a:t>
            </a:r>
            <a:endParaRPr>
              <a:latin typeface="Times New Roman"/>
              <a:ea typeface="Times New Roman"/>
              <a:cs typeface="Times New Roman"/>
              <a:sym typeface="Times New Roman"/>
            </a:endParaRPr>
          </a:p>
          <a:p>
            <a:pPr marL="742950" lvl="1" indent="-266033" algn="l" rtl="0">
              <a:spcBef>
                <a:spcPts val="1080"/>
              </a:spcBef>
              <a:spcAft>
                <a:spcPts val="0"/>
              </a:spcAft>
              <a:buSzPct val="103500"/>
              <a:buFont typeface="Times New Roman"/>
              <a:buChar char="○"/>
            </a:pPr>
            <a:r>
              <a:rPr lang="en-US">
                <a:latin typeface="Times New Roman"/>
                <a:ea typeface="Times New Roman"/>
                <a:cs typeface="Times New Roman"/>
                <a:sym typeface="Times New Roman"/>
              </a:rPr>
              <a:t>Simplified preprocessing</a:t>
            </a:r>
            <a:endParaRPr>
              <a:latin typeface="Times New Roman"/>
              <a:ea typeface="Times New Roman"/>
              <a:cs typeface="Times New Roman"/>
              <a:sym typeface="Times New Roman"/>
            </a:endParaRPr>
          </a:p>
          <a:p>
            <a:pPr marL="285750" lvl="0" indent="0" algn="l" rtl="0">
              <a:spcBef>
                <a:spcPts val="0"/>
              </a:spcBef>
              <a:spcAft>
                <a:spcPts val="0"/>
              </a:spcAft>
              <a:buNone/>
            </a:pPr>
            <a:endParaRPr>
              <a:latin typeface="Times New Roman"/>
              <a:ea typeface="Times New Roman"/>
              <a:cs typeface="Times New Roman"/>
              <a:sym typeface="Times New Roman"/>
            </a:endParaRPr>
          </a:p>
          <a:p>
            <a:pPr marL="285750" lvl="0" indent="-303276" algn="l" rtl="0">
              <a:spcBef>
                <a:spcPts val="0"/>
              </a:spcBef>
              <a:spcAft>
                <a:spcPts val="0"/>
              </a:spcAft>
              <a:buSzPct val="115000"/>
              <a:buChar char="●"/>
            </a:pPr>
            <a:r>
              <a:rPr lang="en-US">
                <a:latin typeface="Times New Roman"/>
                <a:ea typeface="Times New Roman"/>
                <a:cs typeface="Times New Roman"/>
                <a:sym typeface="Times New Roman"/>
              </a:rPr>
              <a:t>Feature Overview</a:t>
            </a:r>
            <a:endParaRPr>
              <a:latin typeface="Times New Roman"/>
              <a:ea typeface="Times New Roman"/>
              <a:cs typeface="Times New Roman"/>
              <a:sym typeface="Times New Roman"/>
            </a:endParaRPr>
          </a:p>
          <a:p>
            <a:pPr marL="742950" lvl="1" indent="-266033" algn="l" rtl="0">
              <a:spcBef>
                <a:spcPts val="1080"/>
              </a:spcBef>
              <a:spcAft>
                <a:spcPts val="0"/>
              </a:spcAft>
              <a:buSzPct val="103500"/>
              <a:buFont typeface="Times New Roman"/>
              <a:buChar char="○"/>
            </a:pPr>
            <a:r>
              <a:rPr lang="en-US">
                <a:latin typeface="Times New Roman"/>
                <a:ea typeface="Times New Roman"/>
                <a:cs typeface="Times New Roman"/>
                <a:sym typeface="Times New Roman"/>
              </a:rPr>
              <a:t>All 11 features are numeric, representing chemical properties</a:t>
            </a:r>
            <a:endParaRPr>
              <a:latin typeface="Times New Roman"/>
              <a:ea typeface="Times New Roman"/>
              <a:cs typeface="Times New Roman"/>
              <a:sym typeface="Times New Roman"/>
            </a:endParaRPr>
          </a:p>
          <a:p>
            <a:pPr marL="742950" lvl="1" indent="-266033" algn="l" rtl="0">
              <a:spcBef>
                <a:spcPts val="1080"/>
              </a:spcBef>
              <a:spcAft>
                <a:spcPts val="0"/>
              </a:spcAft>
              <a:buSzPct val="103500"/>
              <a:buFont typeface="Times New Roman"/>
              <a:buChar char="○"/>
            </a:pPr>
            <a:r>
              <a:rPr lang="en-US">
                <a:latin typeface="Times New Roman"/>
                <a:ea typeface="Times New Roman"/>
                <a:cs typeface="Times New Roman"/>
                <a:sym typeface="Times New Roman"/>
              </a:rPr>
              <a:t>Suitable for direct input into machine learning models</a:t>
            </a:r>
            <a:endParaRPr>
              <a:latin typeface="Times New Roman"/>
              <a:ea typeface="Times New Roman"/>
              <a:cs typeface="Times New Roman"/>
              <a:sym typeface="Times New Roman"/>
            </a:endParaRPr>
          </a:p>
          <a:p>
            <a:pPr marL="285750" lvl="0" indent="0" algn="l" rtl="0">
              <a:spcBef>
                <a:spcPts val="0"/>
              </a:spcBef>
              <a:spcAft>
                <a:spcPts val="0"/>
              </a:spcAft>
              <a:buNone/>
            </a:pPr>
            <a:endParaRPr>
              <a:latin typeface="Times New Roman"/>
              <a:ea typeface="Times New Roman"/>
              <a:cs typeface="Times New Roman"/>
              <a:sym typeface="Times New Roman"/>
            </a:endParaRPr>
          </a:p>
          <a:p>
            <a:pPr marL="285750" lvl="0" indent="-303276" algn="l" rtl="0">
              <a:spcBef>
                <a:spcPts val="0"/>
              </a:spcBef>
              <a:spcAft>
                <a:spcPts val="0"/>
              </a:spcAft>
              <a:buSzPct val="115000"/>
              <a:buChar char="●"/>
            </a:pPr>
            <a:r>
              <a:rPr lang="en-US">
                <a:latin typeface="Times New Roman"/>
                <a:ea typeface="Times New Roman"/>
                <a:cs typeface="Times New Roman"/>
                <a:sym typeface="Times New Roman"/>
              </a:rPr>
              <a:t>Feature Scaling</a:t>
            </a:r>
            <a:endParaRPr>
              <a:latin typeface="Times New Roman"/>
              <a:ea typeface="Times New Roman"/>
              <a:cs typeface="Times New Roman"/>
              <a:sym typeface="Times New Roman"/>
            </a:endParaRPr>
          </a:p>
          <a:p>
            <a:pPr marL="742950" lvl="1" indent="-266033" algn="l" rtl="0">
              <a:spcBef>
                <a:spcPts val="1080"/>
              </a:spcBef>
              <a:spcAft>
                <a:spcPts val="0"/>
              </a:spcAft>
              <a:buSzPct val="103500"/>
              <a:buFont typeface="Times New Roman"/>
              <a:buChar char="○"/>
            </a:pPr>
            <a:r>
              <a:rPr lang="en-US">
                <a:latin typeface="Times New Roman"/>
                <a:ea typeface="Times New Roman"/>
                <a:cs typeface="Times New Roman"/>
                <a:sym typeface="Times New Roman"/>
              </a:rPr>
              <a:t>Standardization applied to features</a:t>
            </a:r>
            <a:endParaRPr>
              <a:latin typeface="Times New Roman"/>
              <a:ea typeface="Times New Roman"/>
              <a:cs typeface="Times New Roman"/>
              <a:sym typeface="Times New Roman"/>
            </a:endParaRPr>
          </a:p>
          <a:p>
            <a:pPr marL="742950" lvl="1" indent="-266033" algn="l" rtl="0">
              <a:spcBef>
                <a:spcPts val="1080"/>
              </a:spcBef>
              <a:spcAft>
                <a:spcPts val="0"/>
              </a:spcAft>
              <a:buSzPct val="103500"/>
              <a:buFont typeface="Times New Roman"/>
              <a:buChar char="○"/>
            </a:pPr>
            <a:r>
              <a:rPr lang="en-US">
                <a:latin typeface="Times New Roman"/>
                <a:ea typeface="Times New Roman"/>
                <a:cs typeface="Times New Roman"/>
                <a:sym typeface="Times New Roman"/>
              </a:rPr>
              <a:t>Important for algorithms like SVM and k-NN that are sensitive to feature scales</a:t>
            </a:r>
            <a:endParaRPr>
              <a:latin typeface="Times New Roman"/>
              <a:ea typeface="Times New Roman"/>
              <a:cs typeface="Times New Roman"/>
              <a:sym typeface="Times New Roman"/>
            </a:endParaRPr>
          </a:p>
          <a:p>
            <a:pPr marL="285750" lvl="0" indent="0" algn="l" rtl="0">
              <a:spcBef>
                <a:spcPts val="0"/>
              </a:spcBef>
              <a:spcAft>
                <a:spcPts val="0"/>
              </a:spcAft>
              <a:buNone/>
            </a:pPr>
            <a:endParaRPr>
              <a:latin typeface="Times New Roman"/>
              <a:ea typeface="Times New Roman"/>
              <a:cs typeface="Times New Roman"/>
              <a:sym typeface="Times New Roman"/>
            </a:endParaRPr>
          </a:p>
          <a:p>
            <a:pPr marL="285750" lvl="0" indent="-303276" algn="l" rtl="0">
              <a:spcBef>
                <a:spcPts val="0"/>
              </a:spcBef>
              <a:spcAft>
                <a:spcPts val="0"/>
              </a:spcAft>
              <a:buSzPct val="115000"/>
              <a:buChar char="●"/>
            </a:pPr>
            <a:r>
              <a:rPr lang="en-US">
                <a:latin typeface="Times New Roman"/>
                <a:ea typeface="Times New Roman"/>
                <a:cs typeface="Times New Roman"/>
                <a:sym typeface="Times New Roman"/>
              </a:rPr>
              <a:t>Target Transformation (for Classification)</a:t>
            </a:r>
            <a:endParaRPr>
              <a:latin typeface="Times New Roman"/>
              <a:ea typeface="Times New Roman"/>
              <a:cs typeface="Times New Roman"/>
              <a:sym typeface="Times New Roman"/>
            </a:endParaRPr>
          </a:p>
          <a:p>
            <a:pPr marL="742950" lvl="1" indent="-266033" algn="l" rtl="0">
              <a:spcBef>
                <a:spcPts val="1080"/>
              </a:spcBef>
              <a:spcAft>
                <a:spcPts val="0"/>
              </a:spcAft>
              <a:buSzPct val="103500"/>
              <a:buFont typeface="Times New Roman"/>
              <a:buChar char="○"/>
            </a:pPr>
            <a:r>
              <a:rPr lang="en-US">
                <a:latin typeface="Times New Roman"/>
                <a:ea typeface="Times New Roman"/>
                <a:cs typeface="Times New Roman"/>
                <a:sym typeface="Times New Roman"/>
              </a:rPr>
              <a:t>Created a binary classification label</a:t>
            </a:r>
            <a:endParaRPr>
              <a:latin typeface="Times New Roman"/>
              <a:ea typeface="Times New Roman"/>
              <a:cs typeface="Times New Roman"/>
              <a:sym typeface="Times New Roman"/>
            </a:endParaRPr>
          </a:p>
          <a:p>
            <a:pPr marL="742950" lvl="1" indent="-266033" algn="l" rtl="0">
              <a:spcBef>
                <a:spcPts val="1080"/>
              </a:spcBef>
              <a:spcAft>
                <a:spcPts val="0"/>
              </a:spcAft>
              <a:buSzPct val="103500"/>
              <a:buFont typeface="Times New Roman"/>
              <a:buChar char="○"/>
            </a:pPr>
            <a:r>
              <a:rPr lang="en-US">
                <a:latin typeface="Times New Roman"/>
                <a:ea typeface="Times New Roman"/>
                <a:cs typeface="Times New Roman"/>
                <a:sym typeface="Times New Roman"/>
              </a:rPr>
              <a:t>Good wine: quality ≥ 7, Not good: quality &lt; 7</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5">
          <a:extLst>
            <a:ext uri="{FF2B5EF4-FFF2-40B4-BE49-F238E27FC236}">
              <a16:creationId xmlns:a16="http://schemas.microsoft.com/office/drawing/2014/main" id="{4B7FBFA4-B156-41AA-40E6-941C7FB347D2}"/>
            </a:ext>
          </a:extLst>
        </p:cNvPr>
        <p:cNvGrpSpPr/>
        <p:nvPr/>
      </p:nvGrpSpPr>
      <p:grpSpPr>
        <a:xfrm>
          <a:off x="0" y="0"/>
          <a:ext cx="0" cy="0"/>
          <a:chOff x="0" y="0"/>
          <a:chExt cx="0" cy="0"/>
        </a:xfrm>
      </p:grpSpPr>
      <p:sp>
        <p:nvSpPr>
          <p:cNvPr id="176" name="Google Shape;176;g36755b881c3_0_233">
            <a:extLst>
              <a:ext uri="{FF2B5EF4-FFF2-40B4-BE49-F238E27FC236}">
                <a16:creationId xmlns:a16="http://schemas.microsoft.com/office/drawing/2014/main" id="{05B4ADF5-C3A4-C02C-0990-E73888D9E291}"/>
              </a:ext>
            </a:extLst>
          </p:cNvPr>
          <p:cNvSpPr txBox="1">
            <a:spLocks noGrp="1"/>
          </p:cNvSpPr>
          <p:nvPr>
            <p:ph type="title"/>
          </p:nvPr>
        </p:nvSpPr>
        <p:spPr>
          <a:xfrm>
            <a:off x="1314475" y="619678"/>
            <a:ext cx="9285600" cy="843600"/>
          </a:xfrm>
          <a:prstGeom prst="rect">
            <a:avLst/>
          </a:prstGeom>
          <a:solidFill>
            <a:schemeClr val="lt1"/>
          </a:solid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3600"/>
              <a:buFont typeface="Times New Roman"/>
              <a:buNone/>
            </a:pPr>
            <a:r>
              <a:rPr lang="en-US" sz="3600" b="1" dirty="0">
                <a:latin typeface="Times New Roman"/>
                <a:ea typeface="Times New Roman"/>
                <a:cs typeface="Times New Roman"/>
                <a:sym typeface="Times New Roman"/>
              </a:rPr>
              <a:t>Summary Statistics</a:t>
            </a:r>
            <a:endParaRPr dirty="0"/>
          </a:p>
        </p:txBody>
      </p:sp>
      <p:graphicFrame>
        <p:nvGraphicFramePr>
          <p:cNvPr id="5" name="Table 4">
            <a:extLst>
              <a:ext uri="{FF2B5EF4-FFF2-40B4-BE49-F238E27FC236}">
                <a16:creationId xmlns:a16="http://schemas.microsoft.com/office/drawing/2014/main" id="{F32648A9-4A92-AE7A-7B8A-EEAAD85C3AE5}"/>
              </a:ext>
            </a:extLst>
          </p:cNvPr>
          <p:cNvGraphicFramePr>
            <a:graphicFrameLocks noGrp="1"/>
          </p:cNvGraphicFramePr>
          <p:nvPr>
            <p:extLst>
              <p:ext uri="{D42A27DB-BD31-4B8C-83A1-F6EECF244321}">
                <p14:modId xmlns:p14="http://schemas.microsoft.com/office/powerpoint/2010/main" val="4262173113"/>
              </p:ext>
            </p:extLst>
          </p:nvPr>
        </p:nvGraphicFramePr>
        <p:xfrm>
          <a:off x="958203" y="1347340"/>
          <a:ext cx="10275593" cy="4890982"/>
        </p:xfrm>
        <a:graphic>
          <a:graphicData uri="http://schemas.openxmlformats.org/drawingml/2006/table">
            <a:tbl>
              <a:tblPr bandRow="1"/>
              <a:tblGrid>
                <a:gridCol w="1779497">
                  <a:extLst>
                    <a:ext uri="{9D8B030D-6E8A-4147-A177-3AD203B41FA5}">
                      <a16:colId xmlns:a16="http://schemas.microsoft.com/office/drawing/2014/main" val="3441070715"/>
                    </a:ext>
                  </a:extLst>
                </a:gridCol>
                <a:gridCol w="787758">
                  <a:extLst>
                    <a:ext uri="{9D8B030D-6E8A-4147-A177-3AD203B41FA5}">
                      <a16:colId xmlns:a16="http://schemas.microsoft.com/office/drawing/2014/main" val="3503908750"/>
                    </a:ext>
                  </a:extLst>
                </a:gridCol>
                <a:gridCol w="1284723">
                  <a:extLst>
                    <a:ext uri="{9D8B030D-6E8A-4147-A177-3AD203B41FA5}">
                      <a16:colId xmlns:a16="http://schemas.microsoft.com/office/drawing/2014/main" val="1239996404"/>
                    </a:ext>
                  </a:extLst>
                </a:gridCol>
                <a:gridCol w="1284723">
                  <a:extLst>
                    <a:ext uri="{9D8B030D-6E8A-4147-A177-3AD203B41FA5}">
                      <a16:colId xmlns:a16="http://schemas.microsoft.com/office/drawing/2014/main" val="3300341811"/>
                    </a:ext>
                  </a:extLst>
                </a:gridCol>
                <a:gridCol w="1284723">
                  <a:extLst>
                    <a:ext uri="{9D8B030D-6E8A-4147-A177-3AD203B41FA5}">
                      <a16:colId xmlns:a16="http://schemas.microsoft.com/office/drawing/2014/main" val="1493705604"/>
                    </a:ext>
                  </a:extLst>
                </a:gridCol>
                <a:gridCol w="1284723">
                  <a:extLst>
                    <a:ext uri="{9D8B030D-6E8A-4147-A177-3AD203B41FA5}">
                      <a16:colId xmlns:a16="http://schemas.microsoft.com/office/drawing/2014/main" val="1947675346"/>
                    </a:ext>
                  </a:extLst>
                </a:gridCol>
                <a:gridCol w="1284723">
                  <a:extLst>
                    <a:ext uri="{9D8B030D-6E8A-4147-A177-3AD203B41FA5}">
                      <a16:colId xmlns:a16="http://schemas.microsoft.com/office/drawing/2014/main" val="3286183804"/>
                    </a:ext>
                  </a:extLst>
                </a:gridCol>
                <a:gridCol w="1284723">
                  <a:extLst>
                    <a:ext uri="{9D8B030D-6E8A-4147-A177-3AD203B41FA5}">
                      <a16:colId xmlns:a16="http://schemas.microsoft.com/office/drawing/2014/main" val="729610811"/>
                    </a:ext>
                  </a:extLst>
                </a:gridCol>
              </a:tblGrid>
              <a:tr h="197861">
                <a:tc>
                  <a:txBody>
                    <a:bodyPr/>
                    <a:lstStyle/>
                    <a:p>
                      <a:pPr>
                        <a:lnSpc>
                          <a:spcPct val="200000"/>
                        </a:lnSpc>
                        <a:spcAft>
                          <a:spcPts val="800"/>
                        </a:spcAft>
                        <a:buNone/>
                      </a:pPr>
                      <a:r>
                        <a:rPr lang="en-US" sz="1400" b="1">
                          <a:effectLst/>
                          <a:latin typeface="Times New Roman" panose="02020603050405020304" pitchFamily="18" charset="0"/>
                          <a:ea typeface="Times New Roman" panose="02020603050405020304" pitchFamily="18" charset="0"/>
                        </a:rPr>
                        <a:t>Feature</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b="1">
                          <a:effectLst/>
                          <a:latin typeface="Times New Roman" panose="02020603050405020304" pitchFamily="18" charset="0"/>
                          <a:ea typeface="Times New Roman" panose="02020603050405020304" pitchFamily="18" charset="0"/>
                        </a:rPr>
                        <a:t>Mean</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b="1" dirty="0">
                          <a:effectLst/>
                          <a:latin typeface="Times New Roman" panose="02020603050405020304" pitchFamily="18" charset="0"/>
                          <a:ea typeface="Times New Roman" panose="02020603050405020304" pitchFamily="18" charset="0"/>
                        </a:rPr>
                        <a:t>Std Dev</a:t>
                      </a:r>
                      <a:endParaRPr lang="en-US" sz="1400" dirty="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b="1">
                          <a:effectLst/>
                          <a:latin typeface="Times New Roman" panose="02020603050405020304" pitchFamily="18" charset="0"/>
                          <a:ea typeface="Times New Roman" panose="02020603050405020304" pitchFamily="18" charset="0"/>
                        </a:rPr>
                        <a:t>Min</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b="1">
                          <a:effectLst/>
                          <a:latin typeface="Times New Roman" panose="02020603050405020304" pitchFamily="18" charset="0"/>
                          <a:ea typeface="Times New Roman" panose="02020603050405020304" pitchFamily="18" charset="0"/>
                        </a:rPr>
                        <a:t>25%</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b="1">
                          <a:effectLst/>
                          <a:latin typeface="Times New Roman" panose="02020603050405020304" pitchFamily="18" charset="0"/>
                          <a:ea typeface="Times New Roman" panose="02020603050405020304" pitchFamily="18" charset="0"/>
                        </a:rPr>
                        <a:t>50%</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b="1">
                          <a:effectLst/>
                          <a:latin typeface="Times New Roman" panose="02020603050405020304" pitchFamily="18" charset="0"/>
                          <a:ea typeface="Times New Roman" panose="02020603050405020304" pitchFamily="18" charset="0"/>
                        </a:rPr>
                        <a:t>75%</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b="1">
                          <a:effectLst/>
                          <a:latin typeface="Times New Roman" panose="02020603050405020304" pitchFamily="18" charset="0"/>
                          <a:ea typeface="Times New Roman" panose="02020603050405020304" pitchFamily="18" charset="0"/>
                        </a:rPr>
                        <a:t>Max</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14643861"/>
                  </a:ext>
                </a:extLst>
              </a:tr>
              <a:tr h="304387">
                <a:tc>
                  <a:txBody>
                    <a:bodyPr/>
                    <a:lstStyle/>
                    <a:p>
                      <a:pPr>
                        <a:lnSpc>
                          <a:spcPct val="200000"/>
                        </a:lnSpc>
                        <a:spcAft>
                          <a:spcPts val="800"/>
                        </a:spcAft>
                        <a:buNone/>
                      </a:pPr>
                      <a:r>
                        <a:rPr lang="en-US" sz="1400" dirty="0">
                          <a:effectLst/>
                          <a:latin typeface="Times New Roman" panose="02020603050405020304" pitchFamily="18" charset="0"/>
                          <a:ea typeface="Times New Roman" panose="02020603050405020304" pitchFamily="18" charset="0"/>
                        </a:rPr>
                        <a:t>Fixed Acidity</a:t>
                      </a:r>
                      <a:endParaRPr lang="en-US" sz="1400" dirty="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dirty="0">
                          <a:effectLst/>
                          <a:latin typeface="Times New Roman" panose="02020603050405020304" pitchFamily="18" charset="0"/>
                          <a:ea typeface="Times New Roman" panose="02020603050405020304" pitchFamily="18" charset="0"/>
                        </a:rPr>
                        <a:t>6.85</a:t>
                      </a:r>
                      <a:endParaRPr lang="en-US" sz="1400" dirty="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dirty="0">
                          <a:effectLst/>
                          <a:latin typeface="Times New Roman" panose="02020603050405020304" pitchFamily="18" charset="0"/>
                          <a:ea typeface="Times New Roman" panose="02020603050405020304" pitchFamily="18" charset="0"/>
                        </a:rPr>
                        <a:t>0.84</a:t>
                      </a:r>
                      <a:endParaRPr lang="en-US" sz="1400" dirty="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dirty="0">
                          <a:effectLst/>
                          <a:latin typeface="Times New Roman" panose="02020603050405020304" pitchFamily="18" charset="0"/>
                          <a:ea typeface="Times New Roman" panose="02020603050405020304" pitchFamily="18" charset="0"/>
                        </a:rPr>
                        <a:t>3.80</a:t>
                      </a:r>
                      <a:endParaRPr lang="en-US" sz="1400" dirty="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dirty="0">
                          <a:effectLst/>
                          <a:latin typeface="Times New Roman" panose="02020603050405020304" pitchFamily="18" charset="0"/>
                          <a:ea typeface="Times New Roman" panose="02020603050405020304" pitchFamily="18" charset="0"/>
                        </a:rPr>
                        <a:t>6.30</a:t>
                      </a:r>
                      <a:endParaRPr lang="en-US" sz="1400" dirty="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dirty="0">
                          <a:effectLst/>
                          <a:latin typeface="Times New Roman" panose="02020603050405020304" pitchFamily="18" charset="0"/>
                          <a:ea typeface="Times New Roman" panose="02020603050405020304" pitchFamily="18" charset="0"/>
                        </a:rPr>
                        <a:t>6.80</a:t>
                      </a:r>
                      <a:endParaRPr lang="en-US" sz="1400" dirty="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dirty="0">
                          <a:effectLst/>
                          <a:latin typeface="Times New Roman" panose="02020603050405020304" pitchFamily="18" charset="0"/>
                          <a:ea typeface="Times New Roman" panose="02020603050405020304" pitchFamily="18" charset="0"/>
                        </a:rPr>
                        <a:t>7.30</a:t>
                      </a:r>
                      <a:endParaRPr lang="en-US" sz="1400" dirty="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dirty="0">
                          <a:effectLst/>
                          <a:latin typeface="Times New Roman" panose="02020603050405020304" pitchFamily="18" charset="0"/>
                          <a:ea typeface="Times New Roman" panose="02020603050405020304" pitchFamily="18" charset="0"/>
                        </a:rPr>
                        <a:t>14.20</a:t>
                      </a:r>
                      <a:endParaRPr lang="en-US" sz="1400" dirty="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83493525"/>
                  </a:ext>
                </a:extLst>
              </a:tr>
              <a:tr h="410914">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Volatile Acidity</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0.28</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0.10</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0.08</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0.21</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0.26</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0.32</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1.10</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81059322"/>
                  </a:ext>
                </a:extLst>
              </a:tr>
              <a:tr h="197861">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Citric Acid</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0.33</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0.12</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0.00</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0.27</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0.32</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0.39</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1.66</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76876497"/>
                  </a:ext>
                </a:extLst>
              </a:tr>
              <a:tr h="304387">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Residual Sugar</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6.39</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5.07</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0.60</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1.70</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5.20</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9.90</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65.80</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92723532"/>
                  </a:ext>
                </a:extLst>
              </a:tr>
              <a:tr h="197861">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Chlorides</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0.05</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0.02</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0.01</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0.04</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0.04</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0.05</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0.35</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06742123"/>
                  </a:ext>
                </a:extLst>
              </a:tr>
              <a:tr h="410914">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Free Sulfur Dioxide</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35.31</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17.01</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2.00</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23.00</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34.00</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46.00</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289.00</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5391521"/>
                  </a:ext>
                </a:extLst>
              </a:tr>
              <a:tr h="410914">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Total Sulfur Dioxide</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138.37</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42.50</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9.00</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108.00</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134.00</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167.00</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440.00</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53415838"/>
                  </a:ext>
                </a:extLst>
              </a:tr>
              <a:tr h="197861">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Density</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0.99</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0.003</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0.99</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0.99</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0.99</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0.99</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1.04</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67989499"/>
                  </a:ext>
                </a:extLst>
              </a:tr>
              <a:tr h="91334">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pH</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3.19</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0.15</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2.90</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3.09</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3.18</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3.28</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3.82</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50831640"/>
                  </a:ext>
                </a:extLst>
              </a:tr>
              <a:tr h="197861">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Sulphates</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0.49</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0.15</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0.41</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0.41</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0.47</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0.55</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1.08</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06585299"/>
                  </a:ext>
                </a:extLst>
              </a:tr>
              <a:tr h="197861">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Alcohol</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10.51</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1.07</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8.40</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9.50</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10.40</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11.40</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14.20</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12761326"/>
                  </a:ext>
                </a:extLst>
              </a:tr>
              <a:tr h="197861">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Quality</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5.88</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0.87</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3.00</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5.00</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6.00</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a:effectLst/>
                          <a:latin typeface="Times New Roman" panose="02020603050405020304" pitchFamily="18" charset="0"/>
                          <a:ea typeface="Times New Roman" panose="02020603050405020304" pitchFamily="18" charset="0"/>
                        </a:rPr>
                        <a:t>6.00</a:t>
                      </a:r>
                      <a:endParaRPr lang="en-US" sz="140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200000"/>
                        </a:lnSpc>
                        <a:spcAft>
                          <a:spcPts val="800"/>
                        </a:spcAft>
                        <a:buNone/>
                      </a:pPr>
                      <a:r>
                        <a:rPr lang="en-US" sz="1400" dirty="0">
                          <a:effectLst/>
                          <a:latin typeface="Times New Roman" panose="02020603050405020304" pitchFamily="18" charset="0"/>
                          <a:ea typeface="Times New Roman" panose="02020603050405020304" pitchFamily="18" charset="0"/>
                        </a:rPr>
                        <a:t>9.00</a:t>
                      </a:r>
                      <a:endParaRPr lang="en-US" sz="1400" dirty="0">
                        <a:effectLst/>
                        <a:latin typeface="Calibri" panose="020F0502020204030204" pitchFamily="34" charset="0"/>
                        <a:ea typeface="Calibri" panose="020F0502020204030204" pitchFamily="34" charset="0"/>
                      </a:endParaRPr>
                    </a:p>
                  </a:txBody>
                  <a:tcPr marL="21789" marR="2178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47375100"/>
                  </a:ext>
                </a:extLst>
              </a:tr>
            </a:tbl>
          </a:graphicData>
        </a:graphic>
      </p:graphicFrame>
    </p:spTree>
    <p:extLst>
      <p:ext uri="{BB962C8B-B14F-4D97-AF65-F5344CB8AC3E}">
        <p14:creationId xmlns:p14="http://schemas.microsoft.com/office/powerpoint/2010/main" val="3693986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4"/>
          <p:cNvSpPr txBox="1">
            <a:spLocks noGrp="1"/>
          </p:cNvSpPr>
          <p:nvPr>
            <p:ph type="title"/>
          </p:nvPr>
        </p:nvSpPr>
        <p:spPr>
          <a:xfrm>
            <a:off x="1295402" y="633457"/>
            <a:ext cx="9601200" cy="13038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3600"/>
              <a:buFont typeface="Times New Roman"/>
              <a:buNone/>
            </a:pPr>
            <a:r>
              <a:rPr lang="en-US" sz="3600" b="1">
                <a:latin typeface="Times New Roman"/>
                <a:ea typeface="Times New Roman"/>
                <a:cs typeface="Times New Roman"/>
                <a:sym typeface="Times New Roman"/>
              </a:rPr>
              <a:t>Distribution plots for key features</a:t>
            </a:r>
            <a:endParaRPr/>
          </a:p>
        </p:txBody>
      </p:sp>
      <p:sp>
        <p:nvSpPr>
          <p:cNvPr id="184" name="Google Shape;184;p4"/>
          <p:cNvSpPr txBox="1">
            <a:spLocks noGrp="1"/>
          </p:cNvSpPr>
          <p:nvPr>
            <p:ph type="body" idx="1"/>
          </p:nvPr>
        </p:nvSpPr>
        <p:spPr>
          <a:xfrm>
            <a:off x="1298448" y="2560320"/>
            <a:ext cx="4718304" cy="3310128"/>
          </a:xfrm>
          <a:prstGeom prst="rect">
            <a:avLst/>
          </a:prstGeom>
          <a:noFill/>
          <a:ln>
            <a:noFill/>
          </a:ln>
        </p:spPr>
        <p:txBody>
          <a:bodyPr spcFirstLastPara="1" wrap="square" lIns="91425" tIns="45700" rIns="91425" bIns="45700" anchor="t" anchorCtr="0">
            <a:normAutofit fontScale="77500" lnSpcReduction="20000"/>
          </a:bodyPr>
          <a:lstStyle/>
          <a:p>
            <a:pPr marL="285750" lvl="0" indent="-246316" algn="l" rtl="0">
              <a:spcBef>
                <a:spcPts val="0"/>
              </a:spcBef>
              <a:spcAft>
                <a:spcPts val="0"/>
              </a:spcAft>
              <a:buSzPct val="115000"/>
              <a:buChar char="•"/>
            </a:pPr>
            <a:r>
              <a:rPr lang="en-US">
                <a:latin typeface="Times New Roman"/>
                <a:ea typeface="Times New Roman"/>
                <a:cs typeface="Times New Roman"/>
                <a:sym typeface="Times New Roman"/>
              </a:rPr>
              <a:t>Feature Distributions – Most chemical properties showed right-skewed distributions.</a:t>
            </a:r>
            <a:endParaRPr/>
          </a:p>
          <a:p>
            <a:pPr marL="285750" lvl="0" indent="-246316" algn="l" rtl="0">
              <a:spcBef>
                <a:spcPts val="1044"/>
              </a:spcBef>
              <a:spcAft>
                <a:spcPts val="0"/>
              </a:spcAft>
              <a:buSzPct val="115000"/>
              <a:buChar char="•"/>
            </a:pPr>
            <a:r>
              <a:rPr lang="en-US">
                <a:latin typeface="Times New Roman"/>
                <a:ea typeface="Times New Roman"/>
                <a:cs typeface="Times New Roman"/>
                <a:sym typeface="Times New Roman"/>
              </a:rPr>
              <a:t>Residual Sugar – Highly positively skewed with few samples having extremely high sugar.</a:t>
            </a:r>
            <a:endParaRPr/>
          </a:p>
          <a:p>
            <a:pPr marL="285750" lvl="0" indent="-246316" algn="l" rtl="0">
              <a:spcBef>
                <a:spcPts val="1044"/>
              </a:spcBef>
              <a:spcAft>
                <a:spcPts val="0"/>
              </a:spcAft>
              <a:buSzPct val="115000"/>
              <a:buChar char="•"/>
            </a:pPr>
            <a:r>
              <a:rPr lang="en-US">
                <a:latin typeface="Times New Roman"/>
                <a:ea typeface="Times New Roman"/>
                <a:cs typeface="Times New Roman"/>
                <a:sym typeface="Times New Roman"/>
              </a:rPr>
              <a:t>pH and Density – Approximately normal distribution, indicating consistency.</a:t>
            </a:r>
            <a:endParaRPr/>
          </a:p>
          <a:p>
            <a:pPr marL="285750" lvl="0" indent="-246316" algn="l" rtl="0">
              <a:spcBef>
                <a:spcPts val="1044"/>
              </a:spcBef>
              <a:spcAft>
                <a:spcPts val="0"/>
              </a:spcAft>
              <a:buSzPct val="115000"/>
              <a:buChar char="•"/>
            </a:pPr>
            <a:r>
              <a:rPr lang="en-US">
                <a:latin typeface="Times New Roman"/>
                <a:ea typeface="Times New Roman"/>
                <a:cs typeface="Times New Roman"/>
                <a:sym typeface="Times New Roman"/>
              </a:rPr>
              <a:t>Alcohol Content – Displays a wide spread, higher alcohol levels linked to better quality wines, hence the key factor in determining wine quality.</a:t>
            </a:r>
            <a:endParaRPr/>
          </a:p>
        </p:txBody>
      </p:sp>
      <p:pic>
        <p:nvPicPr>
          <p:cNvPr id="185" name="Google Shape;185;p4"/>
          <p:cNvPicPr preferRelativeResize="0">
            <a:picLocks noGrp="1"/>
          </p:cNvPicPr>
          <p:nvPr>
            <p:ph type="body" idx="2"/>
          </p:nvPr>
        </p:nvPicPr>
        <p:blipFill rotWithShape="1">
          <a:blip r:embed="rId3">
            <a:alphaModFix/>
          </a:blip>
          <a:srcRect/>
          <a:stretch/>
        </p:blipFill>
        <p:spPr>
          <a:xfrm>
            <a:off x="6226012" y="2560638"/>
            <a:ext cx="4629476" cy="33099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5"/>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3600"/>
              <a:buFont typeface="Times New Roman"/>
              <a:buNone/>
            </a:pPr>
            <a:r>
              <a:rPr lang="en-US" sz="3600" b="1">
                <a:latin typeface="Times New Roman"/>
                <a:ea typeface="Times New Roman"/>
                <a:cs typeface="Times New Roman"/>
                <a:sym typeface="Times New Roman"/>
              </a:rPr>
              <a:t>Correlation matrix and key insights</a:t>
            </a:r>
            <a:endParaRPr/>
          </a:p>
        </p:txBody>
      </p:sp>
      <p:sp>
        <p:nvSpPr>
          <p:cNvPr id="192" name="Google Shape;192;p5"/>
          <p:cNvSpPr txBox="1">
            <a:spLocks noGrp="1"/>
          </p:cNvSpPr>
          <p:nvPr>
            <p:ph type="body" idx="1"/>
          </p:nvPr>
        </p:nvSpPr>
        <p:spPr>
          <a:xfrm>
            <a:off x="1298448" y="2560320"/>
            <a:ext cx="4718304" cy="3310128"/>
          </a:xfrm>
          <a:prstGeom prst="rect">
            <a:avLst/>
          </a:prstGeom>
          <a:noFill/>
          <a:ln>
            <a:noFill/>
          </a:ln>
        </p:spPr>
        <p:txBody>
          <a:bodyPr spcFirstLastPara="1" wrap="square" lIns="91425" tIns="45700" rIns="91425" bIns="45700" anchor="t" anchorCtr="0">
            <a:normAutofit fontScale="70000" lnSpcReduction="20000"/>
          </a:bodyPr>
          <a:lstStyle/>
          <a:p>
            <a:pPr marL="285750" lvl="0" indent="-285750" algn="l" rtl="0">
              <a:spcBef>
                <a:spcPts val="0"/>
              </a:spcBef>
              <a:spcAft>
                <a:spcPts val="0"/>
              </a:spcAft>
              <a:buSzPct val="115000"/>
              <a:buChar char="•"/>
            </a:pPr>
            <a:r>
              <a:rPr lang="en-US">
                <a:latin typeface="Times New Roman"/>
                <a:ea typeface="Times New Roman"/>
                <a:cs typeface="Times New Roman"/>
                <a:sym typeface="Times New Roman"/>
              </a:rPr>
              <a:t>Correlation Matrix – The correlation matrix demonstrates the relationship between different wine properties and quality</a:t>
            </a:r>
            <a:endParaRPr/>
          </a:p>
          <a:p>
            <a:pPr marL="285750" lvl="0" indent="-285750" algn="l" rtl="0">
              <a:spcBef>
                <a:spcPts val="936"/>
              </a:spcBef>
              <a:spcAft>
                <a:spcPts val="0"/>
              </a:spcAft>
              <a:buSzPct val="115000"/>
              <a:buChar char="•"/>
            </a:pPr>
            <a:r>
              <a:rPr lang="en-US">
                <a:latin typeface="Times New Roman"/>
                <a:ea typeface="Times New Roman"/>
                <a:cs typeface="Times New Roman"/>
                <a:sym typeface="Times New Roman"/>
              </a:rPr>
              <a:t>A strong and positive relationship (0.44) exists between higher alcohol content and increased perceived quality</a:t>
            </a:r>
            <a:endParaRPr/>
          </a:p>
          <a:p>
            <a:pPr marL="285750" lvl="0" indent="-285750" algn="l" rtl="0">
              <a:spcBef>
                <a:spcPts val="936"/>
              </a:spcBef>
              <a:spcAft>
                <a:spcPts val="0"/>
              </a:spcAft>
              <a:buSzPct val="115000"/>
              <a:buChar char="•"/>
            </a:pPr>
            <a:r>
              <a:rPr lang="en-US">
                <a:latin typeface="Times New Roman"/>
                <a:ea typeface="Times New Roman"/>
                <a:cs typeface="Times New Roman"/>
                <a:sym typeface="Times New Roman"/>
              </a:rPr>
              <a:t>Negative Correlations – Density and volatile acidity negatively correlated with quality.</a:t>
            </a:r>
            <a:endParaRPr/>
          </a:p>
          <a:p>
            <a:pPr marL="285750" lvl="0" indent="-285750" algn="l" rtl="0">
              <a:spcBef>
                <a:spcPts val="936"/>
              </a:spcBef>
              <a:spcAft>
                <a:spcPts val="0"/>
              </a:spcAft>
              <a:buSzPct val="115000"/>
              <a:buChar char="•"/>
            </a:pPr>
            <a:r>
              <a:rPr lang="en-US">
                <a:latin typeface="Times New Roman"/>
                <a:ea typeface="Times New Roman"/>
                <a:cs typeface="Times New Roman"/>
                <a:sym typeface="Times New Roman"/>
              </a:rPr>
              <a:t>Weak Correlations – Most features showed low correlation, suggesting complex interactions.</a:t>
            </a:r>
            <a:endParaRPr/>
          </a:p>
          <a:p>
            <a:pPr marL="285750" lvl="0" indent="-285750" algn="l" rtl="0">
              <a:spcBef>
                <a:spcPts val="936"/>
              </a:spcBef>
              <a:spcAft>
                <a:spcPts val="0"/>
              </a:spcAft>
              <a:buSzPct val="115000"/>
              <a:buChar char="•"/>
            </a:pPr>
            <a:r>
              <a:rPr lang="en-US">
                <a:latin typeface="Times New Roman"/>
                <a:ea typeface="Times New Roman"/>
                <a:cs typeface="Times New Roman"/>
                <a:sym typeface="Times New Roman"/>
              </a:rPr>
              <a:t>Insight – Quality depends on a combination of factors, not just one variable.</a:t>
            </a:r>
            <a:endParaRPr/>
          </a:p>
          <a:p>
            <a:pPr marL="285750" lvl="0" indent="-163068" algn="l" rtl="0">
              <a:spcBef>
                <a:spcPts val="936"/>
              </a:spcBef>
              <a:spcAft>
                <a:spcPts val="0"/>
              </a:spcAft>
              <a:buSzPct val="115000"/>
              <a:buNone/>
            </a:pPr>
            <a:endParaRPr/>
          </a:p>
        </p:txBody>
      </p:sp>
      <p:pic>
        <p:nvPicPr>
          <p:cNvPr id="193" name="Google Shape;193;p5"/>
          <p:cNvPicPr preferRelativeResize="0">
            <a:picLocks noGrp="1"/>
          </p:cNvPicPr>
          <p:nvPr>
            <p:ph type="body" idx="2"/>
          </p:nvPr>
        </p:nvPicPr>
        <p:blipFill rotWithShape="1">
          <a:blip r:embed="rId3">
            <a:alphaModFix/>
          </a:blip>
          <a:srcRect/>
          <a:stretch/>
        </p:blipFill>
        <p:spPr>
          <a:xfrm>
            <a:off x="6096000" y="2662238"/>
            <a:ext cx="4639208" cy="330993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6"/>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3600"/>
              <a:buFont typeface="Times New Roman"/>
              <a:buNone/>
            </a:pPr>
            <a:r>
              <a:rPr lang="en-US" sz="3600" b="1">
                <a:latin typeface="Times New Roman"/>
                <a:ea typeface="Times New Roman"/>
                <a:cs typeface="Times New Roman"/>
                <a:sym typeface="Times New Roman"/>
              </a:rPr>
              <a:t>Boxplots comparing quality with important features</a:t>
            </a:r>
            <a:endParaRPr sz="3600" b="1">
              <a:latin typeface="Times New Roman"/>
              <a:ea typeface="Times New Roman"/>
              <a:cs typeface="Times New Roman"/>
              <a:sym typeface="Times New Roman"/>
            </a:endParaRPr>
          </a:p>
        </p:txBody>
      </p:sp>
      <p:sp>
        <p:nvSpPr>
          <p:cNvPr id="200" name="Google Shape;200;p6"/>
          <p:cNvSpPr txBox="1">
            <a:spLocks noGrp="1"/>
          </p:cNvSpPr>
          <p:nvPr>
            <p:ph type="body" idx="1"/>
          </p:nvPr>
        </p:nvSpPr>
        <p:spPr>
          <a:xfrm>
            <a:off x="1298448" y="2560320"/>
            <a:ext cx="4718304" cy="3310128"/>
          </a:xfrm>
          <a:prstGeom prst="rect">
            <a:avLst/>
          </a:prstGeom>
          <a:noFill/>
          <a:ln>
            <a:noFill/>
          </a:ln>
        </p:spPr>
        <p:txBody>
          <a:bodyPr spcFirstLastPara="1" wrap="square" lIns="91425" tIns="45700" rIns="91425" bIns="45700" anchor="t" anchorCtr="0">
            <a:normAutofit fontScale="77500" lnSpcReduction="20000"/>
          </a:bodyPr>
          <a:lstStyle/>
          <a:p>
            <a:pPr marL="285750" lvl="0" indent="-285786" algn="l" rtl="0">
              <a:spcBef>
                <a:spcPts val="0"/>
              </a:spcBef>
              <a:spcAft>
                <a:spcPts val="0"/>
              </a:spcAft>
              <a:buSzPct val="115000"/>
              <a:buChar char="•"/>
            </a:pPr>
            <a:r>
              <a:rPr lang="en-US" sz="2500">
                <a:latin typeface="Times New Roman"/>
                <a:ea typeface="Times New Roman"/>
                <a:cs typeface="Times New Roman"/>
                <a:sym typeface="Times New Roman"/>
              </a:rPr>
              <a:t>The boxplots reveal that multiple chemical measurements are linked to the quality of the wine.</a:t>
            </a:r>
            <a:endParaRPr/>
          </a:p>
          <a:p>
            <a:pPr marL="285750" lvl="0" indent="-285750" algn="l" rtl="0">
              <a:spcBef>
                <a:spcPts val="972"/>
              </a:spcBef>
              <a:spcAft>
                <a:spcPts val="0"/>
              </a:spcAft>
              <a:buSzPct val="115000"/>
              <a:buChar char="•"/>
            </a:pPr>
            <a:r>
              <a:rPr lang="en-US">
                <a:latin typeface="Times New Roman"/>
                <a:ea typeface="Times New Roman"/>
                <a:cs typeface="Times New Roman"/>
                <a:sym typeface="Times New Roman"/>
              </a:rPr>
              <a:t>Alcohol and Quality – Higher alcohol content is associated with better quality.</a:t>
            </a:r>
            <a:endParaRPr/>
          </a:p>
          <a:p>
            <a:pPr marL="285750" lvl="0" indent="-285750" algn="l" rtl="0">
              <a:spcBef>
                <a:spcPts val="972"/>
              </a:spcBef>
              <a:spcAft>
                <a:spcPts val="0"/>
              </a:spcAft>
              <a:buSzPct val="115000"/>
              <a:buChar char="•"/>
            </a:pPr>
            <a:r>
              <a:rPr lang="en-US">
                <a:latin typeface="Times New Roman"/>
                <a:ea typeface="Times New Roman"/>
                <a:cs typeface="Times New Roman"/>
                <a:sym typeface="Times New Roman"/>
              </a:rPr>
              <a:t>Sulphates Trend – There is a slight increase in sulphates with higher quality.</a:t>
            </a:r>
            <a:endParaRPr/>
          </a:p>
          <a:p>
            <a:pPr marL="285750" lvl="0" indent="-285750" algn="l" rtl="0">
              <a:spcBef>
                <a:spcPts val="972"/>
              </a:spcBef>
              <a:spcAft>
                <a:spcPts val="0"/>
              </a:spcAft>
              <a:buSzPct val="115000"/>
              <a:buChar char="•"/>
            </a:pPr>
            <a:r>
              <a:rPr lang="en-US">
                <a:latin typeface="Times New Roman"/>
                <a:ea typeface="Times New Roman"/>
                <a:cs typeface="Times New Roman"/>
                <a:sym typeface="Times New Roman"/>
              </a:rPr>
              <a:t>Volatile Acidity – Decreases as quality improves, negative impact.</a:t>
            </a:r>
            <a:endParaRPr/>
          </a:p>
          <a:p>
            <a:pPr marL="285750" lvl="0" indent="-285750" algn="l" rtl="0">
              <a:spcBef>
                <a:spcPts val="972"/>
              </a:spcBef>
              <a:spcAft>
                <a:spcPts val="0"/>
              </a:spcAft>
              <a:buSzPct val="115000"/>
              <a:buChar char="•"/>
            </a:pPr>
            <a:r>
              <a:rPr lang="en-US">
                <a:latin typeface="Times New Roman"/>
                <a:ea typeface="Times New Roman"/>
                <a:cs typeface="Times New Roman"/>
                <a:sym typeface="Times New Roman"/>
              </a:rPr>
              <a:t>Citric Acid – Less clear relationship, minor influence on quality.</a:t>
            </a:r>
            <a:endParaRPr/>
          </a:p>
          <a:p>
            <a:pPr marL="285750" lvl="0" indent="-149923" algn="l" rtl="0">
              <a:spcBef>
                <a:spcPts val="972"/>
              </a:spcBef>
              <a:spcAft>
                <a:spcPts val="0"/>
              </a:spcAft>
              <a:buSzPct val="115000"/>
              <a:buNone/>
            </a:pPr>
            <a:endParaRPr/>
          </a:p>
        </p:txBody>
      </p:sp>
      <p:pic>
        <p:nvPicPr>
          <p:cNvPr id="201" name="Google Shape;201;p6"/>
          <p:cNvPicPr preferRelativeResize="0">
            <a:picLocks noGrp="1"/>
          </p:cNvPicPr>
          <p:nvPr>
            <p:ph type="body" idx="2"/>
          </p:nvPr>
        </p:nvPicPr>
        <p:blipFill rotWithShape="1">
          <a:blip r:embed="rId3">
            <a:alphaModFix/>
          </a:blip>
          <a:srcRect/>
          <a:stretch/>
        </p:blipFill>
        <p:spPr>
          <a:xfrm>
            <a:off x="6181725" y="2707204"/>
            <a:ext cx="4718050" cy="301680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05"/>
        <p:cNvGrpSpPr/>
        <p:nvPr/>
      </p:nvGrpSpPr>
      <p:grpSpPr>
        <a:xfrm>
          <a:off x="0" y="0"/>
          <a:ext cx="0" cy="0"/>
          <a:chOff x="0" y="0"/>
          <a:chExt cx="0" cy="0"/>
        </a:xfrm>
      </p:grpSpPr>
      <p:grpSp>
        <p:nvGrpSpPr>
          <p:cNvPr id="206" name="Google Shape;206;p7"/>
          <p:cNvGrpSpPr/>
          <p:nvPr/>
        </p:nvGrpSpPr>
        <p:grpSpPr>
          <a:xfrm>
            <a:off x="-15736" y="0"/>
            <a:ext cx="12229962" cy="6856214"/>
            <a:chOff x="-15736" y="0"/>
            <a:chExt cx="12229962" cy="6856214"/>
          </a:xfrm>
        </p:grpSpPr>
        <p:pic>
          <p:nvPicPr>
            <p:cNvPr id="207" name="Google Shape;207;p7"/>
            <p:cNvPicPr preferRelativeResize="0"/>
            <p:nvPr/>
          </p:nvPicPr>
          <p:blipFill rotWithShape="1">
            <a:blip r:embed="rId4">
              <a:alphaModFix/>
            </a:blip>
            <a:srcRect/>
            <a:stretch/>
          </p:blipFill>
          <p:spPr>
            <a:xfrm>
              <a:off x="0" y="0"/>
              <a:ext cx="12188825" cy="6856214"/>
            </a:xfrm>
            <a:prstGeom prst="rect">
              <a:avLst/>
            </a:prstGeom>
            <a:noFill/>
            <a:ln>
              <a:noFill/>
            </a:ln>
          </p:spPr>
        </p:pic>
        <p:sp>
          <p:nvSpPr>
            <p:cNvPr id="208" name="Google Shape;208;p7"/>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Garamond"/>
                <a:ea typeface="Garamond"/>
                <a:cs typeface="Garamond"/>
                <a:sym typeface="Garamond"/>
              </a:endParaRPr>
            </a:p>
          </p:txBody>
        </p:sp>
        <p:pic>
          <p:nvPicPr>
            <p:cNvPr id="209" name="Google Shape;209;p7"/>
            <p:cNvPicPr preferRelativeResize="0"/>
            <p:nvPr/>
          </p:nvPicPr>
          <p:blipFill rotWithShape="1">
            <a:blip r:embed="rId5">
              <a:alphaModFix/>
            </a:blip>
            <a:srcRect/>
            <a:stretch/>
          </p:blipFill>
          <p:spPr>
            <a:xfrm>
              <a:off x="-15736" y="3153832"/>
              <a:ext cx="777240" cy="606425"/>
            </a:xfrm>
            <a:prstGeom prst="rect">
              <a:avLst/>
            </a:prstGeom>
            <a:noFill/>
            <a:ln>
              <a:noFill/>
            </a:ln>
          </p:spPr>
        </p:pic>
        <p:pic>
          <p:nvPicPr>
            <p:cNvPr id="210" name="Google Shape;210;p7"/>
            <p:cNvPicPr preferRelativeResize="0"/>
            <p:nvPr/>
          </p:nvPicPr>
          <p:blipFill rotWithShape="1">
            <a:blip r:embed="rId5">
              <a:alphaModFix/>
            </a:blip>
            <a:srcRect/>
            <a:stretch/>
          </p:blipFill>
          <p:spPr>
            <a:xfrm>
              <a:off x="11436986" y="3153832"/>
              <a:ext cx="777240" cy="606425"/>
            </a:xfrm>
            <a:prstGeom prst="rect">
              <a:avLst/>
            </a:prstGeom>
            <a:noFill/>
            <a:ln>
              <a:noFill/>
            </a:ln>
          </p:spPr>
        </p:pic>
      </p:grpSp>
      <p:cxnSp>
        <p:nvCxnSpPr>
          <p:cNvPr id="211" name="Google Shape;211;p7"/>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212" name="Google Shape;212;p7"/>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262626"/>
              </a:buClr>
              <a:buSzPts val="4400"/>
              <a:buFont typeface="Garamond"/>
              <a:buNone/>
            </a:pPr>
            <a:r>
              <a:rPr lang="en-US" b="1">
                <a:solidFill>
                  <a:srgbClr val="262626"/>
                </a:solidFill>
              </a:rPr>
              <a:t>Model Selection - Regression</a:t>
            </a:r>
            <a:endParaRPr/>
          </a:p>
        </p:txBody>
      </p:sp>
      <p:sp>
        <p:nvSpPr>
          <p:cNvPr id="213" name="Google Shape;213;p7"/>
          <p:cNvSpPr txBox="1">
            <a:spLocks noGrp="1"/>
          </p:cNvSpPr>
          <p:nvPr>
            <p:ph type="body" idx="1"/>
          </p:nvPr>
        </p:nvSpPr>
        <p:spPr>
          <a:xfrm>
            <a:off x="1295402" y="2421466"/>
            <a:ext cx="5424712" cy="3454402"/>
          </a:xfrm>
          <a:prstGeom prst="rect">
            <a:avLst/>
          </a:prstGeom>
          <a:noFill/>
          <a:ln>
            <a:noFill/>
          </a:ln>
        </p:spPr>
        <p:txBody>
          <a:bodyPr spcFirstLastPara="1" wrap="square" lIns="91425" tIns="45700" rIns="91425" bIns="45700" anchor="t" anchorCtr="0">
            <a:normAutofit lnSpcReduction="10000"/>
          </a:bodyPr>
          <a:lstStyle/>
          <a:p>
            <a:pPr marL="0" lvl="0" indent="0" algn="l" rtl="0">
              <a:lnSpc>
                <a:spcPct val="90000"/>
              </a:lnSpc>
              <a:spcBef>
                <a:spcPts val="0"/>
              </a:spcBef>
              <a:spcAft>
                <a:spcPts val="0"/>
              </a:spcAft>
              <a:buSzPts val="2300"/>
              <a:buNone/>
            </a:pPr>
            <a:endParaRPr sz="2000">
              <a:solidFill>
                <a:srgbClr val="262626"/>
              </a:solidFill>
            </a:endParaRPr>
          </a:p>
          <a:p>
            <a:pPr marL="285750" lvl="0" indent="-285750" algn="l" rtl="0">
              <a:lnSpc>
                <a:spcPct val="90000"/>
              </a:lnSpc>
              <a:spcBef>
                <a:spcPts val="1000"/>
              </a:spcBef>
              <a:spcAft>
                <a:spcPts val="0"/>
              </a:spcAft>
              <a:buSzPts val="2300"/>
              <a:buChar char="•"/>
            </a:pPr>
            <a:r>
              <a:rPr lang="en-US" sz="2000">
                <a:solidFill>
                  <a:srgbClr val="262626"/>
                </a:solidFill>
              </a:rPr>
              <a:t>The project involved investigating and solving problems of the types of regression and classification. In regression, we tried to estimate the wine quality, while in classification, we marked wines as Good or Bad if their score was higher or lower than 7</a:t>
            </a:r>
            <a:endParaRPr/>
          </a:p>
          <a:p>
            <a:pPr marL="285750" lvl="0" indent="-285750" algn="l" rtl="0">
              <a:lnSpc>
                <a:spcPct val="90000"/>
              </a:lnSpc>
              <a:spcBef>
                <a:spcPts val="1000"/>
              </a:spcBef>
              <a:spcAft>
                <a:spcPts val="0"/>
              </a:spcAft>
              <a:buSzPts val="2300"/>
              <a:buChar char="•"/>
            </a:pPr>
            <a:r>
              <a:rPr lang="en-US" sz="2000">
                <a:solidFill>
                  <a:srgbClr val="262626"/>
                </a:solidFill>
              </a:rPr>
              <a:t>We need linear regression to quickly understand relationships and make simple predictions.</a:t>
            </a:r>
            <a:endParaRPr/>
          </a:p>
          <a:p>
            <a:pPr marL="285750" lvl="0" indent="-285750" algn="l" rtl="0">
              <a:lnSpc>
                <a:spcPct val="90000"/>
              </a:lnSpc>
              <a:spcBef>
                <a:spcPts val="1000"/>
              </a:spcBef>
              <a:spcAft>
                <a:spcPts val="0"/>
              </a:spcAft>
              <a:buSzPts val="2300"/>
              <a:buChar char="•"/>
            </a:pPr>
            <a:r>
              <a:rPr lang="en-US" sz="2000">
                <a:solidFill>
                  <a:srgbClr val="262626"/>
                </a:solidFill>
              </a:rPr>
              <a:t>It’s one of the fastest models to train and doesn’t require heavy computation</a:t>
            </a:r>
            <a:endParaRPr/>
          </a:p>
        </p:txBody>
      </p:sp>
      <p:pic>
        <p:nvPicPr>
          <p:cNvPr id="214" name="Google Shape;214;p7" descr="A graph with a red line&#10;&#10;AI-generated content may be incorrect."/>
          <p:cNvPicPr preferRelativeResize="0">
            <a:picLocks noGrp="1"/>
          </p:cNvPicPr>
          <p:nvPr>
            <p:ph type="body" idx="2"/>
          </p:nvPr>
        </p:nvPicPr>
        <p:blipFill rotWithShape="1">
          <a:blip r:embed="rId6">
            <a:alphaModFix/>
          </a:blip>
          <a:srcRect/>
          <a:stretch/>
        </p:blipFill>
        <p:spPr>
          <a:xfrm>
            <a:off x="7106726" y="2824127"/>
            <a:ext cx="3789872" cy="2378144"/>
          </a:xfrm>
          <a:prstGeom prst="rect">
            <a:avLst/>
          </a:prstGeom>
          <a:noFill/>
          <a:ln w="57150" cap="flat" cmpd="thickThin">
            <a:solidFill>
              <a:srgbClr val="7F7F7F"/>
            </a:solidFill>
            <a:prstDash val="solid"/>
            <a:miter lim="800000"/>
            <a:headEnd type="none" w="sm" len="sm"/>
            <a:tailEnd type="none" w="sm" len="sm"/>
          </a:ln>
        </p:spPr>
      </p:pic>
    </p:spTree>
  </p:cSld>
  <p:clrMapOvr>
    <a:masterClrMapping/>
  </p:clrMapOvr>
</p:sld>
</file>

<file path=ppt/theme/theme1.xml><?xml version="1.0" encoding="utf-8"?>
<a:theme xmlns:a="http://schemas.openxmlformats.org/drawingml/2006/main"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131</TotalTime>
  <Words>1984</Words>
  <Application>Microsoft Office PowerPoint</Application>
  <PresentationFormat>Widescreen</PresentationFormat>
  <Paragraphs>224</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Times New Roman</vt:lpstr>
      <vt:lpstr>Arial</vt:lpstr>
      <vt:lpstr>Garamond</vt:lpstr>
      <vt:lpstr>Calibri</vt:lpstr>
      <vt:lpstr>Organic</vt:lpstr>
      <vt:lpstr>Predicting Wine Quality Using Machine Learning: An Exploratory Study and Model Comparison</vt:lpstr>
      <vt:lpstr>Introduction</vt:lpstr>
      <vt:lpstr>Team Contribution</vt:lpstr>
      <vt:lpstr>Data Cleaning and Preparation</vt:lpstr>
      <vt:lpstr>Summary Statistics</vt:lpstr>
      <vt:lpstr>Distribution plots for key features</vt:lpstr>
      <vt:lpstr>Correlation matrix and key insights</vt:lpstr>
      <vt:lpstr>Boxplots comparing quality with important features</vt:lpstr>
      <vt:lpstr>Model Selection - Regression</vt:lpstr>
      <vt:lpstr>Model Selection – Regression</vt:lpstr>
      <vt:lpstr>Model Selection – Classification</vt:lpstr>
      <vt:lpstr>Model Evaluation and Comparison</vt:lpstr>
      <vt:lpstr>Feature Importance</vt:lpstr>
      <vt:lpstr>Conclusion and 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c:creator>
  <cp:lastModifiedBy>Raminder Singh</cp:lastModifiedBy>
  <cp:revision>5</cp:revision>
  <dcterms:created xsi:type="dcterms:W3CDTF">2025-05-23T11:59:04Z</dcterms:created>
  <dcterms:modified xsi:type="dcterms:W3CDTF">2025-06-22T13:25:19Z</dcterms:modified>
</cp:coreProperties>
</file>