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embeddedFontLst>
    <p:embeddedFont>
      <p:font typeface="Garamond" panose="02020404030301010803" pitchFamily="18"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aozLItv9YLxJZuLosdxnWY/HT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I chose to use Logistic Regression, Random Forest, and XGBoost to classify wines as good or bad. However, it has a basic design. Logistic regression struggles with imbalanced groups, hence resulting in poor recall. Overall, Random Forest achieved both high accuracy and a good level of both precision and recall. In the following place, XGBoost helped by identifying a larger collection of excellent wines. It was found that the performance of ensemble models outperformed others on complex data used for classification.</a:t>
            </a:r>
            <a:endParaRPr/>
          </a:p>
        </p:txBody>
      </p:sp>
      <p:sp>
        <p:nvSpPr>
          <p:cNvPr id="227" name="Google Shape;22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Random Forest was the best-performing model in both regression and classification. For regression, the errors in predictions were among the lowest, and the model accounted for half of the changes in quality. Classification showed the most excellent accuracy and F1-score, proving that the precision and recall were evenly good. According to experts, tree-based models give insights into why a prediction is made by highlighting its top features. It is important to balance the accuracy, ease of understanding, and computational demands of the model when making a decision.</a:t>
            </a:r>
            <a:endParaRPr/>
          </a:p>
        </p:txBody>
      </p:sp>
      <p:sp>
        <p:nvSpPr>
          <p:cNvPr id="235" name="Google Shape;23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The analysis of features found that the alcohol level in wine has the most significant impact on its quality, closely followed by free sulfur dioxide and volatile acidity. The results are consistent with what is understood about chemistry and winemaking. SHAP analysis also showed how the values of each feature can affect the predictions by highlighting fine relationships. It considers how features interact, giving us a real idea of what affects wine quality.</a:t>
            </a:r>
            <a:endParaRPr/>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The results show that it is possible to accurately predict the quality of white wine by analyzing its chemical features. Among all the models, Random Forest showed excellent accuracy and is easy to understand. Wineries use these methods to monitor their wines while satisfying the taste buds of wine lovers everywhere. Further work may improve the models, fine-tune the parameters, and take advantage of sensory information or experts' knowledge to increase the accuracy of future predictions. There is hope that machine learning can enhance how wine quality is assessed.</a:t>
            </a:r>
            <a:endParaRPr/>
          </a:p>
        </p:txBody>
      </p:sp>
      <p:sp>
        <p:nvSpPr>
          <p:cNvPr id="250" name="Google Shape;25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Today, I will describe our project on how machine learning is used to predict how well white wine will be evaluated. Predicting wine quality benefits both those who make it and those who drink or sell it. Our model was trained on data with nearly 5,000 samples, including quality scores and 11 chemical measurements. We wanted to see whether we could estimate the quality of wine as a value or identify it as either good or bad using data analysis methods called regression and classification.</a:t>
            </a:r>
            <a:endParaRPr/>
          </a:p>
        </p:txBody>
      </p:sp>
      <p:sp>
        <p:nvSpPr>
          <p:cNvPr id="160" name="Google Shape;16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6755b881c3_0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36755b881c3_0_2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Today, I will describe our project on how machine learning is used to predict how well white wine will be evaluated. Predicting wine quality benefits both those who make it and those who drink or sell it. Our model was trained on data with nearly 5,000 samples, including quality scores and 11 chemical measurements. We wanted to see whether we could estimate the quality of wine as a value or identify it as either good or bad using data analysis methods called regression and classification.</a:t>
            </a:r>
            <a:endParaRPr/>
          </a:p>
        </p:txBody>
      </p:sp>
      <p:sp>
        <p:nvSpPr>
          <p:cNvPr id="167" name="Google Shape;167;g36755b881c3_0_2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755b881c3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36755b881c3_0_2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Today, I will describe our project on how machine learning is used to predict how well white wine will be evaluated. Predicting wine quality benefits both those who make it and those who drink or sell it. Our model was trained on data with nearly 5,000 samples, including quality scores and 11 chemical measurements. We wanted to see whether we could estimate the quality of wine as a value or identify it as either good or bad using data analysis methods called regression and classification.</a:t>
            </a:r>
            <a:endParaRPr/>
          </a:p>
        </p:txBody>
      </p:sp>
      <p:sp>
        <p:nvSpPr>
          <p:cNvPr id="174" name="Google Shape;174;g36755b881c3_0_2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The analysis pointed out some valuable patterns. Most acidity and sugar content values were moderate, with just a few numbers from the upper end. Residual sugar results showed that a few wines were delightful. The distributions of pH and density looked normal, suggesting these features were more reliable in most cases. Wine content differed significantly due to its significant impact on the quality of the wine people tasted.</a:t>
            </a:r>
            <a:endParaRPr/>
          </a:p>
        </p:txBody>
      </p:sp>
      <p:sp>
        <p:nvSpPr>
          <p:cNvPr id="181" name="Google Shape;18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According to the analysis, alcohol was the most important factor linked to better wine quality. At the same time, a greater density was usually linked to lower levels of volatile acidity. Most other characteristics were only weakly related, suggesting that several different factors affect the quality of wine. Since the problem is complex, any effective model should show how different features interact nonlinearly.</a:t>
            </a:r>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Boxplots of each feature versus quality scores clearly showed some patterns. Greater quality wines often have more alcohol inside, which is very important. The quality of wine usually brings about a higher number of sulphates, though it is a less noticeable trend. A noticeable pungent smell from volatile acidity increases in lower-quality wines, so it decreases in better wines. The results indicate that citric acid contributes less to the difference in wine quality.</a:t>
            </a:r>
            <a:endParaRPr/>
          </a:p>
        </p:txBody>
      </p:sp>
      <p:sp>
        <p:nvSpPr>
          <p:cNvPr id="197" name="Google Shape;19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I tested three regression models to see how they would predict continuous wine quality scores. I started with Linear Regression, believing the relationship was linear and straightforward. The tree-based Random Forest can find out how various features interact with each other. Another similar model, called XGBoost, performs very well on data organized in tables. I examined the models by checking RMSE, MAE, and R-squared to measure their performance.</a:t>
            </a:r>
            <a:endParaRPr/>
          </a:p>
        </p:txBody>
      </p:sp>
      <p:sp>
        <p:nvSpPr>
          <p:cNvPr id="218" name="Google Shape;21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grpSp>
        <p:nvGrpSpPr>
          <p:cNvPr id="21" name="Google Shape;21;p14"/>
          <p:cNvGrpSpPr/>
          <p:nvPr/>
        </p:nvGrpSpPr>
        <p:grpSpPr>
          <a:xfrm>
            <a:off x="-16934" y="0"/>
            <a:ext cx="12231160" cy="6856214"/>
            <a:chOff x="-16934" y="0"/>
            <a:chExt cx="12231160" cy="6856214"/>
          </a:xfrm>
        </p:grpSpPr>
        <p:pic>
          <p:nvPicPr>
            <p:cNvPr id="22" name="Google Shape;22;p14"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3" name="Google Shape;23;p14"/>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14"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5" name="Google Shape;25;p14"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6" name="Google Shape;26;p14"/>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8" name="Google Shape;28;p14"/>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1" name="Google Shape;31;p14"/>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92" name="Google Shape;92;p23"/>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93" name="Google Shape;93;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9" name="Google Shape;99;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2" name="Google Shape;102;p24"/>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6" name="Google Shape;106;p25"/>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7" name="Google Shape;107;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2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11" name="Google Shape;111;p25"/>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12" name="Google Shape;112;p25"/>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6" name="Google Shape;116;p2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2" name="Google Shape;122;p27"/>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3" name="Google Shape;123;p2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27"/>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7" name="Google Shape;127;p27"/>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8" name="Google Shape;128;p27"/>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8"/>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2" name="Google Shape;132;p28"/>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3" name="Google Shape;133;p2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6" name="Google Shape;136;p28"/>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0" name="Google Shape;140;p2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3" name="Google Shape;143;p2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0"/>
          <p:cNvSpPr txBox="1">
            <a:spLocks noGrp="1"/>
          </p:cNvSpPr>
          <p:nvPr>
            <p:ph type="body" idx="1"/>
          </p:nvPr>
        </p:nvSpPr>
        <p:spPr>
          <a:xfrm rot="5400000">
            <a:off x="2565043" y="-287514"/>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7" name="Google Shape;147;p3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50" name="Google Shape;150;p30"/>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cxnSp>
        <p:nvCxnSpPr>
          <p:cNvPr id="33" name="Google Shape;33;p1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4" name="Google Shape;34;p1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6" name="Google Shape;36;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cxnSp>
        <p:nvCxnSpPr>
          <p:cNvPr id="40" name="Google Shape;40;p1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1" name="Google Shape;41;p1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3" name="Google Shape;43;p16"/>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4" name="Google Shape;44;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50" name="Google Shape;50;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3" name="Google Shape;53;p17"/>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7" name="Google Shape;57;p18"/>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8" name="Google Shape;58;p18"/>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9" name="Google Shape;59;p18"/>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0" name="Google Shape;60;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3" name="Google Shape;63;p18"/>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9" name="Google Shape;69;p1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7" name="Google Shape;77;p21"/>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8" name="Google Shape;78;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21"/>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5" name="Google Shape;85;p22"/>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6" name="Google Shape;86;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3"/>
          <p:cNvGrpSpPr/>
          <p:nvPr/>
        </p:nvGrpSpPr>
        <p:grpSpPr>
          <a:xfrm>
            <a:off x="-15736" y="0"/>
            <a:ext cx="12229962" cy="6856214"/>
            <a:chOff x="-15736" y="0"/>
            <a:chExt cx="12229962" cy="6856214"/>
          </a:xfrm>
        </p:grpSpPr>
        <p:pic>
          <p:nvPicPr>
            <p:cNvPr id="11" name="Google Shape;11;p13"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12" name="Google Shape;12;p13"/>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13"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4" name="Google Shape;14;p13"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5" name="Google Shape;15;p1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1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7" name="Google Shape;17;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8" name="Google Shape;18;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9" name="Google Shape;19;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usd-ms-aai/aai-500-project-g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1524000" y="469557"/>
            <a:ext cx="9144000" cy="3040406"/>
          </a:xfrm>
          <a:prstGeom prst="rect">
            <a:avLst/>
          </a:prstGeom>
          <a:solidFill>
            <a:schemeClr val="lt1"/>
          </a:solid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P</a:t>
            </a:r>
            <a:r>
              <a:rPr lang="en-US" sz="4000" b="1">
                <a:latin typeface="Times New Roman"/>
                <a:ea typeface="Times New Roman"/>
                <a:cs typeface="Times New Roman"/>
                <a:sym typeface="Times New Roman"/>
              </a:rPr>
              <a:t>redicting Wine Quality Using Machine Learning: An Exploratory Study and Model Comparison</a:t>
            </a:r>
            <a:endParaRPr/>
          </a:p>
        </p:txBody>
      </p:sp>
      <p:sp>
        <p:nvSpPr>
          <p:cNvPr id="156" name="Google Shape;156;p1"/>
          <p:cNvSpPr txBox="1">
            <a:spLocks noGrp="1"/>
          </p:cNvSpPr>
          <p:nvPr>
            <p:ph type="subTitle" idx="1"/>
          </p:nvPr>
        </p:nvSpPr>
        <p:spPr>
          <a:xfrm>
            <a:off x="2692398" y="3657597"/>
            <a:ext cx="6815669" cy="1320802"/>
          </a:xfrm>
          <a:prstGeom prst="rect">
            <a:avLst/>
          </a:prstGeom>
          <a:solidFill>
            <a:schemeClr val="lt1"/>
          </a:solidFill>
          <a:ln>
            <a:noFill/>
          </a:ln>
        </p:spPr>
        <p:txBody>
          <a:bodyPr spcFirstLastPara="1" wrap="square" lIns="91425" tIns="45700" rIns="91425" bIns="45700" anchor="t" anchorCtr="0">
            <a:normAutofit/>
          </a:bodyPr>
          <a:lstStyle/>
          <a:p>
            <a:pPr marL="0" lvl="0" indent="0" algn="l" rtl="0">
              <a:spcBef>
                <a:spcPts val="0"/>
              </a:spcBef>
              <a:spcAft>
                <a:spcPts val="0"/>
              </a:spcAft>
              <a:buSzPts val="2415"/>
              <a:buNone/>
            </a:pPr>
            <a:r>
              <a:rPr lang="en-US" b="1"/>
              <a:t>Name : Hemlatha Kaur Saran</a:t>
            </a:r>
            <a:endParaRPr/>
          </a:p>
          <a:p>
            <a:pPr marL="0" lvl="0" indent="0" algn="l" rtl="0">
              <a:spcBef>
                <a:spcPts val="1020"/>
              </a:spcBef>
              <a:spcAft>
                <a:spcPts val="0"/>
              </a:spcAft>
              <a:buSzPts val="2415"/>
              <a:buNone/>
            </a:pPr>
            <a:r>
              <a:rPr lang="en-US" b="1"/>
              <a:t>George David Asirvatharaj</a:t>
            </a:r>
            <a:endParaRPr b="1"/>
          </a:p>
          <a:p>
            <a:pPr marL="0" lvl="0" indent="0" algn="l" rtl="0">
              <a:spcBef>
                <a:spcPts val="1020"/>
              </a:spcBef>
              <a:spcAft>
                <a:spcPts val="0"/>
              </a:spcAft>
              <a:buSzPts val="2415"/>
              <a:buNone/>
            </a:pPr>
            <a:r>
              <a:rPr lang="en-US" b="1"/>
              <a:t>Raminder Singh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Model Selection – Classification</a:t>
            </a:r>
            <a:endParaRPr/>
          </a:p>
        </p:txBody>
      </p:sp>
      <p:sp>
        <p:nvSpPr>
          <p:cNvPr id="230" name="Google Shape;230;p9"/>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Models Used – Logistic Regression, Random Forest, XGBoost.</a:t>
            </a:r>
            <a:endParaRPr/>
          </a:p>
          <a:p>
            <a:pPr marL="285750" lvl="0" indent="-285750" algn="l" rtl="0">
              <a:spcBef>
                <a:spcPts val="1044"/>
              </a:spcBef>
              <a:spcAft>
                <a:spcPts val="0"/>
              </a:spcAft>
              <a:buSzPct val="115000"/>
              <a:buChar char="•"/>
            </a:pPr>
            <a:r>
              <a:rPr lang="en-US">
                <a:latin typeface="Times New Roman"/>
                <a:ea typeface="Times New Roman"/>
                <a:cs typeface="Times New Roman"/>
                <a:sym typeface="Times New Roman"/>
              </a:rPr>
              <a:t>Logistic Regression – A simple linear classifier struggles with class imbalance.</a:t>
            </a:r>
            <a:endParaRPr/>
          </a:p>
          <a:p>
            <a:pPr marL="285750" lvl="0" indent="-285750" algn="l" rtl="0">
              <a:spcBef>
                <a:spcPts val="1044"/>
              </a:spcBef>
              <a:spcAft>
                <a:spcPts val="0"/>
              </a:spcAft>
              <a:buSzPct val="115000"/>
              <a:buChar char="•"/>
            </a:pPr>
            <a:r>
              <a:rPr lang="en-US">
                <a:latin typeface="Times New Roman"/>
                <a:ea typeface="Times New Roman"/>
                <a:cs typeface="Times New Roman"/>
                <a:sym typeface="Times New Roman"/>
              </a:rPr>
              <a:t>Random Forest – Strong accuracy, balances precision, and recall well.</a:t>
            </a:r>
            <a:endParaRPr/>
          </a:p>
          <a:p>
            <a:pPr marL="285750" lvl="0" indent="-285750" algn="l" rtl="0">
              <a:spcBef>
                <a:spcPts val="1044"/>
              </a:spcBef>
              <a:spcAft>
                <a:spcPts val="0"/>
              </a:spcAft>
              <a:buSzPct val="115000"/>
              <a:buChar char="•"/>
            </a:pPr>
            <a:r>
              <a:rPr lang="en-US">
                <a:latin typeface="Times New Roman"/>
                <a:ea typeface="Times New Roman"/>
                <a:cs typeface="Times New Roman"/>
                <a:sym typeface="Times New Roman"/>
              </a:rPr>
              <a:t>XGBoost – Slightly better recall and good overall classification performance.</a:t>
            </a:r>
            <a:endParaRPr/>
          </a:p>
          <a:p>
            <a:pPr marL="285750" lvl="0" indent="-123634" algn="l" rtl="0">
              <a:spcBef>
                <a:spcPts val="1044"/>
              </a:spcBef>
              <a:spcAft>
                <a:spcPts val="0"/>
              </a:spcAft>
              <a:buSzPct val="115000"/>
              <a:buNone/>
            </a:pPr>
            <a:endParaRPr/>
          </a:p>
        </p:txBody>
      </p:sp>
      <p:pic>
        <p:nvPicPr>
          <p:cNvPr id="231" name="Google Shape;231;p9"/>
          <p:cNvPicPr preferRelativeResize="0">
            <a:picLocks noGrp="1"/>
          </p:cNvPicPr>
          <p:nvPr>
            <p:ph type="body" idx="2"/>
          </p:nvPr>
        </p:nvPicPr>
        <p:blipFill rotWithShape="1">
          <a:blip r:embed="rId3">
            <a:alphaModFix/>
          </a:blip>
          <a:srcRect/>
          <a:stretch/>
        </p:blipFill>
        <p:spPr>
          <a:xfrm>
            <a:off x="6181725" y="3486677"/>
            <a:ext cx="4718050" cy="14578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Model Evaluation and Comparison</a:t>
            </a:r>
            <a:endParaRPr/>
          </a:p>
        </p:txBody>
      </p:sp>
      <p:sp>
        <p:nvSpPr>
          <p:cNvPr id="238" name="Google Shape;238;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latin typeface="Times New Roman"/>
                <a:ea typeface="Times New Roman"/>
                <a:cs typeface="Times New Roman"/>
                <a:sym typeface="Times New Roman"/>
              </a:rPr>
              <a:t>Regression Results – Random Forest had the lowest RMSE and highest R².</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Classification Results – Random Forest achieved the highest accuracy and F1 score.</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Interpretability – Tree-based models offer feature-importance insights.</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Model Trade-offs – Balancing accuracy, recall, and complexity is key.</a:t>
            </a:r>
            <a:endParaRPr/>
          </a:p>
          <a:p>
            <a:pPr marL="285750" lvl="0" indent="-110490" algn="l" rtl="0">
              <a:spcBef>
                <a:spcPts val="1080"/>
              </a:spcBef>
              <a:spcAft>
                <a:spcPts val="0"/>
              </a:spcAft>
              <a:buSzPts val="276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Feature Importance</a:t>
            </a:r>
            <a:endParaRPr/>
          </a:p>
        </p:txBody>
      </p:sp>
      <p:sp>
        <p:nvSpPr>
          <p:cNvPr id="245" name="Google Shape;245;p11"/>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85000" lnSpcReduction="1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Top Features – Alcohol, free sulfur dioxide, and volatile acidity are the most influential.</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Importance Reflects Chemistry – Aligns with known wine quality factors.</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SHAP Analysis – Reveals how high or low feature values impact predictions.</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Complex Interactions – The model captures nuanced effects beyond simple correlations.</a:t>
            </a:r>
            <a:endParaRPr/>
          </a:p>
          <a:p>
            <a:pPr marL="285750" lvl="0" indent="-136779" algn="l" rtl="0">
              <a:spcBef>
                <a:spcPts val="1008"/>
              </a:spcBef>
              <a:spcAft>
                <a:spcPts val="0"/>
              </a:spcAft>
              <a:buSzPct val="115000"/>
              <a:buNone/>
            </a:pPr>
            <a:endParaRPr/>
          </a:p>
        </p:txBody>
      </p:sp>
      <p:pic>
        <p:nvPicPr>
          <p:cNvPr id="246" name="Google Shape;246;p11"/>
          <p:cNvPicPr preferRelativeResize="0">
            <a:picLocks noGrp="1"/>
          </p:cNvPicPr>
          <p:nvPr>
            <p:ph type="body" idx="2"/>
          </p:nvPr>
        </p:nvPicPr>
        <p:blipFill rotWithShape="1">
          <a:blip r:embed="rId3">
            <a:alphaModFix/>
          </a:blip>
          <a:srcRect/>
          <a:stretch/>
        </p:blipFill>
        <p:spPr>
          <a:xfrm>
            <a:off x="6233214" y="2590881"/>
            <a:ext cx="4615072" cy="324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2" name="Google Shape;252;p12"/>
          <p:cNvSpPr txBox="1">
            <a:spLocks noGrp="1"/>
          </p:cNvSpPr>
          <p:nvPr>
            <p:ph type="title"/>
          </p:nvPr>
        </p:nvSpPr>
        <p:spPr>
          <a:xfrm>
            <a:off x="1295402" y="982132"/>
            <a:ext cx="9601196" cy="1303867"/>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Conclusion and Future Work</a:t>
            </a:r>
            <a:endParaRPr/>
          </a:p>
        </p:txBody>
      </p:sp>
      <p:sp>
        <p:nvSpPr>
          <p:cNvPr id="253" name="Google Shape;253;p12"/>
          <p:cNvSpPr txBox="1">
            <a:spLocks noGrp="1"/>
          </p:cNvSpPr>
          <p:nvPr>
            <p:ph type="body" idx="1"/>
          </p:nvPr>
        </p:nvSpPr>
        <p:spPr>
          <a:xfrm>
            <a:off x="1295401" y="2556932"/>
            <a:ext cx="9601196" cy="3318936"/>
          </a:xfrm>
          <a:prstGeom prst="rect">
            <a:avLst/>
          </a:prstGeom>
          <a:solidFill>
            <a:schemeClr val="lt1"/>
          </a:solid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latin typeface="Times New Roman"/>
                <a:ea typeface="Times New Roman"/>
                <a:cs typeface="Times New Roman"/>
                <a:sym typeface="Times New Roman"/>
              </a:rPr>
              <a:t>Summary – Machine learning models effectively predict wine quality using chemical features.</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Best Model – Random Forest showed strong performance in both tasks.</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Practical Implications – Models assist producers and consumers in quality assessment.</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Future Directions – Explore deeper models, hyperparameter tuning, and additional data sources.</a:t>
            </a:r>
            <a:endParaRPr/>
          </a:p>
          <a:p>
            <a:pPr marL="285750" lvl="0" indent="-110490" algn="l" rtl="0">
              <a:spcBef>
                <a:spcPts val="1080"/>
              </a:spcBef>
              <a:spcAft>
                <a:spcPts val="0"/>
              </a:spcAft>
              <a:buSzPts val="276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1314475" y="619678"/>
            <a:ext cx="9285600" cy="8436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Introduction</a:t>
            </a:r>
            <a:endParaRPr/>
          </a:p>
        </p:txBody>
      </p:sp>
      <p:sp>
        <p:nvSpPr>
          <p:cNvPr id="163" name="Google Shape;163;p2"/>
          <p:cNvSpPr txBox="1">
            <a:spLocks noGrp="1"/>
          </p:cNvSpPr>
          <p:nvPr>
            <p:ph type="body" idx="1"/>
          </p:nvPr>
        </p:nvSpPr>
        <p:spPr>
          <a:xfrm>
            <a:off x="850225" y="1349525"/>
            <a:ext cx="10732500" cy="4898700"/>
          </a:xfrm>
          <a:prstGeom prst="rect">
            <a:avLst/>
          </a:prstGeom>
          <a:solidFill>
            <a:schemeClr val="lt1"/>
          </a:solidFill>
          <a:ln>
            <a:noFill/>
          </a:ln>
        </p:spPr>
        <p:txBody>
          <a:bodyPr spcFirstLastPara="1" wrap="square" lIns="91425" tIns="45700" rIns="91425" bIns="45700" anchor="t" anchorCtr="0">
            <a:normAutofit fontScale="92500" lnSpcReduction="10000"/>
          </a:bodyPr>
          <a:lstStyle/>
          <a:p>
            <a:pPr marL="285750" lvl="0" indent="-316420" algn="l" rtl="0">
              <a:spcBef>
                <a:spcPts val="1080"/>
              </a:spcBef>
              <a:spcAft>
                <a:spcPts val="0"/>
              </a:spcAft>
              <a:buSzPct val="115000"/>
              <a:buChar char="●"/>
            </a:pPr>
            <a:r>
              <a:rPr lang="en-US" dirty="0">
                <a:latin typeface="Times New Roman"/>
                <a:ea typeface="Times New Roman"/>
                <a:cs typeface="Times New Roman"/>
                <a:sym typeface="Times New Roman"/>
              </a:rPr>
              <a:t>Problem Statement &amp; Objective</a:t>
            </a:r>
            <a:endParaRPr dirty="0">
              <a:latin typeface="Times New Roman"/>
              <a:ea typeface="Times New Roman"/>
              <a:cs typeface="Times New Roman"/>
              <a:sym typeface="Times New Roman"/>
            </a:endParaRPr>
          </a:p>
          <a:p>
            <a:pPr marL="742950" lvl="1" indent="-275891" algn="l" rtl="0">
              <a:spcBef>
                <a:spcPts val="1080"/>
              </a:spcBef>
              <a:spcAft>
                <a:spcPts val="0"/>
              </a:spcAft>
              <a:buSzPct val="103500"/>
              <a:buFont typeface="Times New Roman"/>
              <a:buChar char="○"/>
            </a:pPr>
            <a:r>
              <a:rPr lang="en-US" dirty="0">
                <a:latin typeface="Times New Roman"/>
                <a:ea typeface="Times New Roman"/>
                <a:cs typeface="Times New Roman"/>
                <a:sym typeface="Times New Roman"/>
              </a:rPr>
              <a:t>Predict wine quality using Machine Learning using two modelling approaches:</a:t>
            </a:r>
            <a:endParaRPr dirty="0">
              <a:latin typeface="Times New Roman"/>
              <a:ea typeface="Times New Roman"/>
              <a:cs typeface="Times New Roman"/>
              <a:sym typeface="Times New Roman"/>
            </a:endParaRPr>
          </a:p>
          <a:p>
            <a:pPr marL="1200150" lvl="2" indent="-275891" algn="l" rtl="0">
              <a:spcBef>
                <a:spcPts val="1080"/>
              </a:spcBef>
              <a:spcAft>
                <a:spcPts val="0"/>
              </a:spcAft>
              <a:buSzPct val="115000"/>
              <a:buFont typeface="Times New Roman"/>
              <a:buChar char="■"/>
            </a:pPr>
            <a:r>
              <a:rPr lang="en-US" dirty="0">
                <a:latin typeface="Times New Roman"/>
                <a:ea typeface="Times New Roman"/>
                <a:cs typeface="Times New Roman"/>
                <a:sym typeface="Times New Roman"/>
              </a:rPr>
              <a:t>Regression - Predict exact quality score</a:t>
            </a:r>
            <a:endParaRPr dirty="0">
              <a:latin typeface="Times New Roman"/>
              <a:ea typeface="Times New Roman"/>
              <a:cs typeface="Times New Roman"/>
              <a:sym typeface="Times New Roman"/>
            </a:endParaRPr>
          </a:p>
          <a:p>
            <a:pPr marL="1200150" lvl="2" indent="-275891" algn="l" rtl="0">
              <a:spcBef>
                <a:spcPts val="1080"/>
              </a:spcBef>
              <a:spcAft>
                <a:spcPts val="0"/>
              </a:spcAft>
              <a:buSzPct val="115000"/>
              <a:buFont typeface="Times New Roman"/>
              <a:buChar char="■"/>
            </a:pPr>
            <a:r>
              <a:rPr lang="en-US" dirty="0">
                <a:latin typeface="Times New Roman"/>
                <a:ea typeface="Times New Roman"/>
                <a:cs typeface="Times New Roman"/>
                <a:sym typeface="Times New Roman"/>
              </a:rPr>
              <a:t>Classification - Predict if a wine is good or bad</a:t>
            </a:r>
            <a:endParaRPr dirty="0">
              <a:latin typeface="Times New Roman"/>
              <a:ea typeface="Times New Roman"/>
              <a:cs typeface="Times New Roman"/>
              <a:sym typeface="Times New Roman"/>
            </a:endParaRPr>
          </a:p>
          <a:p>
            <a:pPr marL="742950" lvl="1" indent="-275891" algn="l" rtl="0">
              <a:spcBef>
                <a:spcPts val="1080"/>
              </a:spcBef>
              <a:spcAft>
                <a:spcPts val="0"/>
              </a:spcAft>
              <a:buSzPct val="103500"/>
              <a:buFont typeface="Times New Roman"/>
              <a:buChar char="○"/>
            </a:pPr>
            <a:r>
              <a:rPr lang="en-US" dirty="0">
                <a:latin typeface="Times New Roman"/>
                <a:ea typeface="Times New Roman"/>
                <a:cs typeface="Times New Roman"/>
                <a:sym typeface="Times New Roman"/>
              </a:rPr>
              <a:t>Compare different algorithms to identify the best-performing model</a:t>
            </a:r>
            <a:endParaRPr dirty="0">
              <a:latin typeface="Times New Roman"/>
              <a:ea typeface="Times New Roman"/>
              <a:cs typeface="Times New Roman"/>
              <a:sym typeface="Times New Roman"/>
            </a:endParaRPr>
          </a:p>
          <a:p>
            <a:pPr marL="285750" lvl="0" indent="0" algn="l" rtl="0">
              <a:spcBef>
                <a:spcPts val="0"/>
              </a:spcBef>
              <a:spcAft>
                <a:spcPts val="0"/>
              </a:spcAft>
              <a:buNone/>
            </a:pPr>
            <a:endParaRPr dirty="0">
              <a:latin typeface="Times New Roman"/>
              <a:ea typeface="Times New Roman"/>
              <a:cs typeface="Times New Roman"/>
              <a:sym typeface="Times New Roman"/>
            </a:endParaRPr>
          </a:p>
          <a:p>
            <a:pPr marL="285750" lvl="0" indent="-272605" algn="l" rtl="0">
              <a:spcBef>
                <a:spcPts val="0"/>
              </a:spcBef>
              <a:spcAft>
                <a:spcPts val="0"/>
              </a:spcAft>
              <a:buSzPct val="115000"/>
              <a:buChar char="●"/>
            </a:pPr>
            <a:r>
              <a:rPr lang="en-US" dirty="0">
                <a:latin typeface="Times New Roman"/>
                <a:ea typeface="Times New Roman"/>
                <a:cs typeface="Times New Roman"/>
                <a:sym typeface="Times New Roman"/>
              </a:rPr>
              <a:t>Importance of Wine Quality Prediction</a:t>
            </a:r>
            <a:endParaRPr dirty="0">
              <a:latin typeface="Times New Roman"/>
              <a:ea typeface="Times New Roman"/>
              <a:cs typeface="Times New Roman"/>
              <a:sym typeface="Times New Roman"/>
            </a:endParaRPr>
          </a:p>
          <a:p>
            <a:pPr marL="742950" lvl="1" indent="-275891" algn="l" rtl="0">
              <a:spcBef>
                <a:spcPts val="0"/>
              </a:spcBef>
              <a:spcAft>
                <a:spcPts val="0"/>
              </a:spcAft>
              <a:buSzPct val="103500"/>
              <a:buFont typeface="Times New Roman"/>
              <a:buChar char="○"/>
            </a:pPr>
            <a:r>
              <a:rPr lang="en-US" dirty="0">
                <a:latin typeface="Times New Roman"/>
                <a:ea typeface="Times New Roman"/>
                <a:cs typeface="Times New Roman"/>
                <a:sym typeface="Times New Roman"/>
              </a:rPr>
              <a:t>Helps producers improve product quality through data-driven decisions</a:t>
            </a:r>
            <a:endParaRPr dirty="0">
              <a:latin typeface="Times New Roman"/>
              <a:ea typeface="Times New Roman"/>
              <a:cs typeface="Times New Roman"/>
              <a:sym typeface="Times New Roman"/>
            </a:endParaRPr>
          </a:p>
          <a:p>
            <a:pPr marL="742950" lvl="1" indent="-275891" algn="l" rtl="0">
              <a:spcBef>
                <a:spcPts val="0"/>
              </a:spcBef>
              <a:spcAft>
                <a:spcPts val="0"/>
              </a:spcAft>
              <a:buSzPct val="103500"/>
              <a:buFont typeface="Times New Roman"/>
              <a:buChar char="○"/>
            </a:pPr>
            <a:r>
              <a:rPr lang="en-US" dirty="0">
                <a:latin typeface="Times New Roman"/>
                <a:ea typeface="Times New Roman"/>
                <a:cs typeface="Times New Roman"/>
                <a:sym typeface="Times New Roman"/>
              </a:rPr>
              <a:t>Assists consumers to make informed choices.</a:t>
            </a:r>
            <a:endParaRPr dirty="0"/>
          </a:p>
          <a:p>
            <a:pPr marL="285750" lvl="0" indent="-272605" algn="l" rtl="0">
              <a:spcBef>
                <a:spcPts val="1080"/>
              </a:spcBef>
              <a:spcAft>
                <a:spcPts val="0"/>
              </a:spcAft>
              <a:buSzPct val="115000"/>
              <a:buChar char="●"/>
            </a:pPr>
            <a:r>
              <a:rPr lang="en-US" dirty="0">
                <a:latin typeface="Times New Roman"/>
                <a:ea typeface="Times New Roman"/>
                <a:cs typeface="Times New Roman"/>
                <a:sym typeface="Times New Roman"/>
              </a:rPr>
              <a:t>Dataset Overview</a:t>
            </a:r>
            <a:endParaRPr dirty="0">
              <a:latin typeface="Times New Roman"/>
              <a:ea typeface="Times New Roman"/>
              <a:cs typeface="Times New Roman"/>
              <a:sym typeface="Times New Roman"/>
            </a:endParaRPr>
          </a:p>
          <a:p>
            <a:pPr marL="742950" lvl="1" indent="-275891" algn="l" rtl="0">
              <a:spcBef>
                <a:spcPts val="1080"/>
              </a:spcBef>
              <a:spcAft>
                <a:spcPts val="0"/>
              </a:spcAft>
              <a:buSzPct val="103500"/>
              <a:buFont typeface="Times New Roman"/>
              <a:buChar char="○"/>
            </a:pPr>
            <a:r>
              <a:rPr lang="en-US" dirty="0">
                <a:latin typeface="Times New Roman"/>
                <a:ea typeface="Times New Roman"/>
                <a:cs typeface="Times New Roman"/>
                <a:sym typeface="Times New Roman"/>
              </a:rPr>
              <a:t>4898 white wine samples, 11 chemical features and quality scores (0-10).</a:t>
            </a:r>
            <a:endParaRPr dirty="0"/>
          </a:p>
          <a:p>
            <a:pPr marL="285750" lvl="0" indent="-272605" algn="l" rtl="0">
              <a:spcBef>
                <a:spcPts val="1080"/>
              </a:spcBef>
              <a:spcAft>
                <a:spcPts val="0"/>
              </a:spcAft>
              <a:buSzPct val="115000"/>
              <a:buChar char="●"/>
            </a:pPr>
            <a:r>
              <a:rPr lang="en-US" dirty="0">
                <a:latin typeface="Times New Roman"/>
                <a:ea typeface="Times New Roman"/>
                <a:cs typeface="Times New Roman"/>
                <a:sym typeface="Times New Roman"/>
              </a:rPr>
              <a:t>Target Variable</a:t>
            </a:r>
            <a:endParaRPr dirty="0">
              <a:latin typeface="Times New Roman"/>
              <a:ea typeface="Times New Roman"/>
              <a:cs typeface="Times New Roman"/>
              <a:sym typeface="Times New Roman"/>
            </a:endParaRPr>
          </a:p>
          <a:p>
            <a:pPr marL="742950" lvl="1" indent="-316420" algn="l" rtl="0">
              <a:spcBef>
                <a:spcPts val="1080"/>
              </a:spcBef>
              <a:spcAft>
                <a:spcPts val="0"/>
              </a:spcAft>
              <a:buSzPct val="138000"/>
              <a:buChar char="○"/>
            </a:pPr>
            <a:r>
              <a:rPr lang="en-US" dirty="0">
                <a:latin typeface="Times New Roman"/>
                <a:ea typeface="Times New Roman"/>
                <a:cs typeface="Times New Roman"/>
                <a:sym typeface="Times New Roman"/>
              </a:rPr>
              <a:t>Quality score reflecting expert ratings, mostly between 3 and 8.</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g36755b881c3_0_240"/>
          <p:cNvSpPr txBox="1">
            <a:spLocks noGrp="1"/>
          </p:cNvSpPr>
          <p:nvPr>
            <p:ph type="title"/>
          </p:nvPr>
        </p:nvSpPr>
        <p:spPr>
          <a:xfrm>
            <a:off x="1314475" y="619678"/>
            <a:ext cx="9285600" cy="8436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Team Contribution</a:t>
            </a:r>
            <a:endParaRPr/>
          </a:p>
        </p:txBody>
      </p:sp>
      <p:sp>
        <p:nvSpPr>
          <p:cNvPr id="170" name="Google Shape;170;g36755b881c3_0_240"/>
          <p:cNvSpPr txBox="1">
            <a:spLocks noGrp="1"/>
          </p:cNvSpPr>
          <p:nvPr>
            <p:ph type="body" idx="1"/>
          </p:nvPr>
        </p:nvSpPr>
        <p:spPr>
          <a:xfrm>
            <a:off x="843599" y="1296516"/>
            <a:ext cx="10732500" cy="4779606"/>
          </a:xfrm>
          <a:prstGeom prst="rect">
            <a:avLst/>
          </a:prstGeom>
          <a:solidFill>
            <a:schemeClr val="lt1"/>
          </a:solidFill>
          <a:ln>
            <a:noFill/>
          </a:ln>
        </p:spPr>
        <p:txBody>
          <a:bodyPr spcFirstLastPara="1" wrap="square" lIns="91425" tIns="45700" rIns="91425" bIns="45700" anchor="t" anchorCtr="0">
            <a:normAutofit fontScale="92500" lnSpcReduction="10000"/>
          </a:bodyPr>
          <a:lstStyle/>
          <a:p>
            <a:pPr marL="285750" lvl="0" indent="-329565" algn="l" rtl="0">
              <a:spcBef>
                <a:spcPts val="1080"/>
              </a:spcBef>
              <a:spcAft>
                <a:spcPts val="0"/>
              </a:spcAft>
              <a:buSzPts val="2760"/>
              <a:buChar char="●"/>
            </a:pPr>
            <a:r>
              <a:rPr lang="en-US" sz="1400" dirty="0">
                <a:latin typeface="Times New Roman"/>
                <a:ea typeface="Times New Roman"/>
                <a:cs typeface="Times New Roman"/>
                <a:sym typeface="Times New Roman"/>
              </a:rPr>
              <a:t>George David </a:t>
            </a:r>
            <a:r>
              <a:rPr lang="en-US" sz="1400" dirty="0" err="1">
                <a:latin typeface="Times New Roman"/>
                <a:ea typeface="Times New Roman"/>
                <a:cs typeface="Times New Roman"/>
                <a:sym typeface="Times New Roman"/>
              </a:rPr>
              <a:t>Asirvatharaj</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Dataset selection, Data cleaning and preparation</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Performing Exploratory Data </a:t>
            </a:r>
            <a:r>
              <a:rPr lang="en-US" sz="1400" dirty="0" err="1">
                <a:latin typeface="Times New Roman"/>
                <a:ea typeface="Times New Roman"/>
                <a:cs typeface="Times New Roman"/>
                <a:sym typeface="Times New Roman"/>
              </a:rPr>
              <a:t>Aanalysis</a:t>
            </a:r>
            <a:r>
              <a:rPr lang="en-US" sz="1400" dirty="0">
                <a:latin typeface="Times New Roman"/>
                <a:ea typeface="Times New Roman"/>
                <a:cs typeface="Times New Roman"/>
                <a:sym typeface="Times New Roman"/>
              </a:rPr>
              <a:t> (EDA)</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Summary Statistics and Distribution Plots</a:t>
            </a:r>
            <a:endParaRPr sz="1400" dirty="0">
              <a:latin typeface="Times New Roman"/>
              <a:ea typeface="Times New Roman"/>
              <a:cs typeface="Times New Roman"/>
              <a:sym typeface="Times New Roman"/>
            </a:endParaRPr>
          </a:p>
          <a:p>
            <a:pPr marL="285750" lvl="0" indent="-285750" algn="l" rtl="0">
              <a:spcBef>
                <a:spcPts val="1080"/>
              </a:spcBef>
              <a:spcAft>
                <a:spcPts val="0"/>
              </a:spcAft>
              <a:buSzPts val="2760"/>
              <a:buChar char="●"/>
            </a:pPr>
            <a:r>
              <a:rPr lang="en-US" sz="1400" dirty="0">
                <a:latin typeface="Times New Roman"/>
                <a:ea typeface="Times New Roman"/>
                <a:cs typeface="Times New Roman"/>
                <a:sym typeface="Times New Roman"/>
              </a:rPr>
              <a:t>Hemlatha Kaur Saran</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Correlation Matrix, Box Plots (Feature vs Quality relationship)</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Regression Models</a:t>
            </a:r>
            <a:endParaRPr sz="1400" dirty="0">
              <a:latin typeface="Times New Roman"/>
              <a:ea typeface="Times New Roman"/>
              <a:cs typeface="Times New Roman"/>
              <a:sym typeface="Times New Roman"/>
            </a:endParaRPr>
          </a:p>
          <a:p>
            <a:pPr marL="1200150" lvl="2"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Linear Regression, Random Forest Regressor, XGBoost</a:t>
            </a:r>
            <a:endParaRPr sz="1400" dirty="0">
              <a:latin typeface="Times New Roman"/>
              <a:ea typeface="Times New Roman"/>
              <a:cs typeface="Times New Roman"/>
              <a:sym typeface="Times New Roman"/>
            </a:endParaRPr>
          </a:p>
          <a:p>
            <a:pPr marL="285750" lvl="0" indent="-285750" algn="l" rtl="0">
              <a:spcBef>
                <a:spcPts val="1080"/>
              </a:spcBef>
              <a:spcAft>
                <a:spcPts val="0"/>
              </a:spcAft>
              <a:buSzPts val="2760"/>
              <a:buChar char="●"/>
            </a:pPr>
            <a:r>
              <a:rPr lang="en-US" sz="1400" dirty="0">
                <a:latin typeface="Times New Roman"/>
                <a:ea typeface="Times New Roman"/>
                <a:cs typeface="Times New Roman"/>
                <a:sym typeface="Times New Roman"/>
              </a:rPr>
              <a:t>Raminder Singh</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Classification Model performance - accuracy , precision,  recall , F1-score</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Confusion matrix</a:t>
            </a:r>
            <a:endParaRPr sz="14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400" dirty="0">
                <a:latin typeface="Times New Roman"/>
                <a:ea typeface="Times New Roman"/>
                <a:cs typeface="Times New Roman"/>
                <a:sym typeface="Times New Roman"/>
              </a:rPr>
              <a:t>Feature importance  from Random Forest and </a:t>
            </a:r>
            <a:r>
              <a:rPr lang="en-US" sz="1400" dirty="0" err="1">
                <a:latin typeface="Times New Roman"/>
                <a:ea typeface="Times New Roman"/>
                <a:cs typeface="Times New Roman"/>
                <a:sym typeface="Times New Roman"/>
              </a:rPr>
              <a:t>Shap</a:t>
            </a:r>
            <a:r>
              <a:rPr lang="en-US" sz="1400" dirty="0">
                <a:latin typeface="Times New Roman"/>
                <a:ea typeface="Times New Roman"/>
                <a:cs typeface="Times New Roman"/>
                <a:sym typeface="Times New Roman"/>
              </a:rPr>
              <a:t> summary plot</a:t>
            </a:r>
          </a:p>
          <a:p>
            <a:pPr marL="285750" indent="-285750">
              <a:spcBef>
                <a:spcPts val="1080"/>
              </a:spcBef>
              <a:buFont typeface="Times New Roman"/>
              <a:buChar char="○"/>
            </a:pPr>
            <a:endParaRPr lang="en-US" sz="1600" dirty="0">
              <a:latin typeface="Times New Roman"/>
              <a:ea typeface="Times New Roman"/>
              <a:cs typeface="Times New Roman"/>
              <a:sym typeface="Times New Roman"/>
            </a:endParaRPr>
          </a:p>
          <a:p>
            <a:pPr marL="285750" indent="-285750">
              <a:spcBef>
                <a:spcPts val="1080"/>
              </a:spcBef>
              <a:buFont typeface="Times New Roman"/>
              <a:buChar char="○"/>
            </a:pPr>
            <a:r>
              <a:rPr lang="en-US" sz="1600" dirty="0">
                <a:latin typeface="Times New Roman"/>
                <a:ea typeface="Times New Roman"/>
                <a:cs typeface="Times New Roman"/>
                <a:sym typeface="Times New Roman"/>
              </a:rPr>
              <a:t>GitHub </a:t>
            </a:r>
            <a:r>
              <a:rPr lang="en-US" sz="1600" dirty="0">
                <a:solidFill>
                  <a:schemeClr val="tx1"/>
                </a:solidFill>
                <a:latin typeface="Times New Roman"/>
                <a:ea typeface="Times New Roman"/>
                <a:cs typeface="Times New Roman"/>
                <a:sym typeface="Times New Roman"/>
              </a:rPr>
              <a:t>Repo: </a:t>
            </a:r>
            <a:r>
              <a:rPr lang="en-US" sz="2000" u="sng" dirty="0">
                <a:solidFill>
                  <a:schemeClr val="tx1"/>
                </a:solidFill>
                <a:hlinkClick r:id="rId4">
                  <a:extLst>
                    <a:ext uri="{A12FA001-AC4F-418D-AE19-62706E023703}">
                      <ahyp:hlinkClr xmlns:ahyp="http://schemas.microsoft.com/office/drawing/2018/hyperlinkcolor" val="tx"/>
                    </a:ext>
                  </a:extLst>
                </a:hlinkClick>
              </a:rPr>
              <a:t>https://github.com/usd-ms-aai/aai-500-project-g4</a:t>
            </a:r>
            <a:endParaRPr lang="en-US" sz="16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g36755b881c3_0_233"/>
          <p:cNvSpPr txBox="1">
            <a:spLocks noGrp="1"/>
          </p:cNvSpPr>
          <p:nvPr>
            <p:ph type="title"/>
          </p:nvPr>
        </p:nvSpPr>
        <p:spPr>
          <a:xfrm>
            <a:off x="1314475" y="619678"/>
            <a:ext cx="9285600" cy="8436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Data Cleaning and Preparation</a:t>
            </a:r>
            <a:endParaRPr/>
          </a:p>
        </p:txBody>
      </p:sp>
      <p:sp>
        <p:nvSpPr>
          <p:cNvPr id="177" name="Google Shape;177;g36755b881c3_0_233"/>
          <p:cNvSpPr txBox="1">
            <a:spLocks noGrp="1"/>
          </p:cNvSpPr>
          <p:nvPr>
            <p:ph type="body" idx="1"/>
          </p:nvPr>
        </p:nvSpPr>
        <p:spPr>
          <a:xfrm>
            <a:off x="838200" y="1337500"/>
            <a:ext cx="10732500" cy="4886700"/>
          </a:xfrm>
          <a:prstGeom prst="rect">
            <a:avLst/>
          </a:prstGeom>
          <a:solidFill>
            <a:schemeClr val="lt1"/>
          </a:solidFill>
          <a:ln>
            <a:noFill/>
          </a:ln>
        </p:spPr>
        <p:txBody>
          <a:bodyPr spcFirstLastPara="1" wrap="square" lIns="91425" tIns="45700" rIns="91425" bIns="45700" anchor="t" anchorCtr="0">
            <a:normAutofit fontScale="85000" lnSpcReduction="20000"/>
          </a:bodyPr>
          <a:lstStyle/>
          <a:p>
            <a:pPr marL="285750" lvl="0" indent="-303276" algn="l" rtl="0">
              <a:spcBef>
                <a:spcPts val="1080"/>
              </a:spcBef>
              <a:spcAft>
                <a:spcPts val="0"/>
              </a:spcAft>
              <a:buSzPct val="115000"/>
              <a:buChar char="●"/>
            </a:pPr>
            <a:r>
              <a:rPr lang="en-US">
                <a:latin typeface="Times New Roman"/>
                <a:ea typeface="Times New Roman"/>
                <a:cs typeface="Times New Roman"/>
                <a:sym typeface="Times New Roman"/>
              </a:rPr>
              <a:t>Data Quality</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No missing values - a complete dataset</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Simplified preprocessing</a:t>
            </a:r>
            <a:endParaRPr>
              <a:latin typeface="Times New Roman"/>
              <a:ea typeface="Times New Roman"/>
              <a:cs typeface="Times New Roman"/>
              <a:sym typeface="Times New Roman"/>
            </a:endParaRPr>
          </a:p>
          <a:p>
            <a:pPr marL="285750" lvl="0" indent="0" algn="l" rtl="0">
              <a:spcBef>
                <a:spcPts val="0"/>
              </a:spcBef>
              <a:spcAft>
                <a:spcPts val="0"/>
              </a:spcAft>
              <a:buNone/>
            </a:pPr>
            <a:endParaRPr>
              <a:latin typeface="Times New Roman"/>
              <a:ea typeface="Times New Roman"/>
              <a:cs typeface="Times New Roman"/>
              <a:sym typeface="Times New Roman"/>
            </a:endParaRPr>
          </a:p>
          <a:p>
            <a:pPr marL="285750" lvl="0" indent="-303276" algn="l" rtl="0">
              <a:spcBef>
                <a:spcPts val="0"/>
              </a:spcBef>
              <a:spcAft>
                <a:spcPts val="0"/>
              </a:spcAft>
              <a:buSzPct val="115000"/>
              <a:buChar char="●"/>
            </a:pPr>
            <a:r>
              <a:rPr lang="en-US">
                <a:latin typeface="Times New Roman"/>
                <a:ea typeface="Times New Roman"/>
                <a:cs typeface="Times New Roman"/>
                <a:sym typeface="Times New Roman"/>
              </a:rPr>
              <a:t>Feature Overview</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All 11 features are numeric, representing chemical properties</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Suitable for direct input into machine learning models</a:t>
            </a:r>
            <a:endParaRPr>
              <a:latin typeface="Times New Roman"/>
              <a:ea typeface="Times New Roman"/>
              <a:cs typeface="Times New Roman"/>
              <a:sym typeface="Times New Roman"/>
            </a:endParaRPr>
          </a:p>
          <a:p>
            <a:pPr marL="285750" lvl="0" indent="0" algn="l" rtl="0">
              <a:spcBef>
                <a:spcPts val="0"/>
              </a:spcBef>
              <a:spcAft>
                <a:spcPts val="0"/>
              </a:spcAft>
              <a:buNone/>
            </a:pPr>
            <a:endParaRPr>
              <a:latin typeface="Times New Roman"/>
              <a:ea typeface="Times New Roman"/>
              <a:cs typeface="Times New Roman"/>
              <a:sym typeface="Times New Roman"/>
            </a:endParaRPr>
          </a:p>
          <a:p>
            <a:pPr marL="285750" lvl="0" indent="-303276" algn="l" rtl="0">
              <a:spcBef>
                <a:spcPts val="0"/>
              </a:spcBef>
              <a:spcAft>
                <a:spcPts val="0"/>
              </a:spcAft>
              <a:buSzPct val="115000"/>
              <a:buChar char="●"/>
            </a:pPr>
            <a:r>
              <a:rPr lang="en-US">
                <a:latin typeface="Times New Roman"/>
                <a:ea typeface="Times New Roman"/>
                <a:cs typeface="Times New Roman"/>
                <a:sym typeface="Times New Roman"/>
              </a:rPr>
              <a:t>Feature Scaling</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Standardization applied to features</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Important for algorithms like SVM and k-NN that are sensitive to feature scales</a:t>
            </a:r>
            <a:endParaRPr>
              <a:latin typeface="Times New Roman"/>
              <a:ea typeface="Times New Roman"/>
              <a:cs typeface="Times New Roman"/>
              <a:sym typeface="Times New Roman"/>
            </a:endParaRPr>
          </a:p>
          <a:p>
            <a:pPr marL="285750" lvl="0" indent="0" algn="l" rtl="0">
              <a:spcBef>
                <a:spcPts val="0"/>
              </a:spcBef>
              <a:spcAft>
                <a:spcPts val="0"/>
              </a:spcAft>
              <a:buNone/>
            </a:pPr>
            <a:endParaRPr>
              <a:latin typeface="Times New Roman"/>
              <a:ea typeface="Times New Roman"/>
              <a:cs typeface="Times New Roman"/>
              <a:sym typeface="Times New Roman"/>
            </a:endParaRPr>
          </a:p>
          <a:p>
            <a:pPr marL="285750" lvl="0" indent="-303276" algn="l" rtl="0">
              <a:spcBef>
                <a:spcPts val="0"/>
              </a:spcBef>
              <a:spcAft>
                <a:spcPts val="0"/>
              </a:spcAft>
              <a:buSzPct val="115000"/>
              <a:buChar char="●"/>
            </a:pPr>
            <a:r>
              <a:rPr lang="en-US">
                <a:latin typeface="Times New Roman"/>
                <a:ea typeface="Times New Roman"/>
                <a:cs typeface="Times New Roman"/>
                <a:sym typeface="Times New Roman"/>
              </a:rPr>
              <a:t>Target Transformation (for Classification)</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Created a binary classification label</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Good wine: quality ≥ 7, Not good: quality &lt; 7</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title"/>
          </p:nvPr>
        </p:nvSpPr>
        <p:spPr>
          <a:xfrm>
            <a:off x="1295402" y="633457"/>
            <a:ext cx="9601200" cy="130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Distribution plots for key features</a:t>
            </a:r>
            <a:endParaRPr/>
          </a:p>
        </p:txBody>
      </p:sp>
      <p:sp>
        <p:nvSpPr>
          <p:cNvPr id="184" name="Google Shape;184;p4"/>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77500" lnSpcReduction="10000"/>
          </a:bodyPr>
          <a:lstStyle/>
          <a:p>
            <a:pPr marL="285750" lvl="0" indent="-246316" algn="l" rtl="0">
              <a:spcBef>
                <a:spcPts val="0"/>
              </a:spcBef>
              <a:spcAft>
                <a:spcPts val="0"/>
              </a:spcAft>
              <a:buSzPct val="115000"/>
              <a:buChar char="•"/>
            </a:pPr>
            <a:r>
              <a:rPr lang="en-US">
                <a:latin typeface="Times New Roman"/>
                <a:ea typeface="Times New Roman"/>
                <a:cs typeface="Times New Roman"/>
                <a:sym typeface="Times New Roman"/>
              </a:rPr>
              <a:t>Feature Distributions – Most chemical properties showed right-skewed distributions.</a:t>
            </a:r>
            <a:endParaRPr/>
          </a:p>
          <a:p>
            <a:pPr marL="285750" lvl="0" indent="-246316" algn="l" rtl="0">
              <a:spcBef>
                <a:spcPts val="1044"/>
              </a:spcBef>
              <a:spcAft>
                <a:spcPts val="0"/>
              </a:spcAft>
              <a:buSzPct val="115000"/>
              <a:buChar char="•"/>
            </a:pPr>
            <a:r>
              <a:rPr lang="en-US">
                <a:latin typeface="Times New Roman"/>
                <a:ea typeface="Times New Roman"/>
                <a:cs typeface="Times New Roman"/>
                <a:sym typeface="Times New Roman"/>
              </a:rPr>
              <a:t>Residual Sugar – Highly positively skewed with few samples having extremely high sugar.</a:t>
            </a:r>
            <a:endParaRPr/>
          </a:p>
          <a:p>
            <a:pPr marL="285750" lvl="0" indent="-246316" algn="l" rtl="0">
              <a:spcBef>
                <a:spcPts val="1044"/>
              </a:spcBef>
              <a:spcAft>
                <a:spcPts val="0"/>
              </a:spcAft>
              <a:buSzPct val="115000"/>
              <a:buChar char="•"/>
            </a:pPr>
            <a:r>
              <a:rPr lang="en-US">
                <a:latin typeface="Times New Roman"/>
                <a:ea typeface="Times New Roman"/>
                <a:cs typeface="Times New Roman"/>
                <a:sym typeface="Times New Roman"/>
              </a:rPr>
              <a:t>pH and Density – Approximately normal distribution, indicating consistency.</a:t>
            </a:r>
            <a:endParaRPr/>
          </a:p>
          <a:p>
            <a:pPr marL="285750" lvl="0" indent="-246316" algn="l" rtl="0">
              <a:spcBef>
                <a:spcPts val="1044"/>
              </a:spcBef>
              <a:spcAft>
                <a:spcPts val="0"/>
              </a:spcAft>
              <a:buSzPct val="115000"/>
              <a:buChar char="•"/>
            </a:pPr>
            <a:r>
              <a:rPr lang="en-US">
                <a:latin typeface="Times New Roman"/>
                <a:ea typeface="Times New Roman"/>
                <a:cs typeface="Times New Roman"/>
                <a:sym typeface="Times New Roman"/>
              </a:rPr>
              <a:t>Alcohol Content – Displays a wide spread, higher alcohol levels linked to better quality wines, hence the key factor in determining wine quality.</a:t>
            </a:r>
            <a:endParaRPr/>
          </a:p>
        </p:txBody>
      </p:sp>
      <p:pic>
        <p:nvPicPr>
          <p:cNvPr id="185" name="Google Shape;185;p4"/>
          <p:cNvPicPr preferRelativeResize="0">
            <a:picLocks noGrp="1"/>
          </p:cNvPicPr>
          <p:nvPr>
            <p:ph type="body" idx="2"/>
          </p:nvPr>
        </p:nvPicPr>
        <p:blipFill rotWithShape="1">
          <a:blip r:embed="rId3">
            <a:alphaModFix/>
          </a:blip>
          <a:srcRect/>
          <a:stretch/>
        </p:blipFill>
        <p:spPr>
          <a:xfrm>
            <a:off x="6226012" y="2560638"/>
            <a:ext cx="4629476" cy="33099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Correlation matrix and key insights</a:t>
            </a:r>
            <a:endParaRPr/>
          </a:p>
        </p:txBody>
      </p:sp>
      <p:sp>
        <p:nvSpPr>
          <p:cNvPr id="192" name="Google Shape;192;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70000" lnSpcReduction="2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Correlation Matrix – The correlation matrix demonstrates the relationship between different wine properties and quality</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A strong and positive relationship (0.44) exists between higher alcohol content and increased perceived quality</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Negative Correlations – Density and volatile acidity negatively correlated with quality.</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Weak Correlations – Most features showed low correlation, suggesting complex interactions.</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Insight – Quality depends on a combination of factors, not just one variable.</a:t>
            </a:r>
            <a:endParaRPr/>
          </a:p>
          <a:p>
            <a:pPr marL="285750" lvl="0" indent="-163068" algn="l" rtl="0">
              <a:spcBef>
                <a:spcPts val="936"/>
              </a:spcBef>
              <a:spcAft>
                <a:spcPts val="0"/>
              </a:spcAft>
              <a:buSzPct val="115000"/>
              <a:buNone/>
            </a:pPr>
            <a:endParaRPr/>
          </a:p>
        </p:txBody>
      </p:sp>
      <p:pic>
        <p:nvPicPr>
          <p:cNvPr id="193" name="Google Shape;193;p5"/>
          <p:cNvPicPr preferRelativeResize="0">
            <a:picLocks noGrp="1"/>
          </p:cNvPicPr>
          <p:nvPr>
            <p:ph type="body" idx="2"/>
          </p:nvPr>
        </p:nvPicPr>
        <p:blipFill rotWithShape="1">
          <a:blip r:embed="rId3">
            <a:alphaModFix/>
          </a:blip>
          <a:srcRect/>
          <a:stretch/>
        </p:blipFill>
        <p:spPr>
          <a:xfrm>
            <a:off x="6096000" y="2662238"/>
            <a:ext cx="4639208" cy="3309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Boxplots comparing quality with important features</a:t>
            </a:r>
            <a:endParaRPr sz="3600" b="1">
              <a:latin typeface="Times New Roman"/>
              <a:ea typeface="Times New Roman"/>
              <a:cs typeface="Times New Roman"/>
              <a:sym typeface="Times New Roman"/>
            </a:endParaRPr>
          </a:p>
        </p:txBody>
      </p:sp>
      <p:sp>
        <p:nvSpPr>
          <p:cNvPr id="200" name="Google Shape;200;p6"/>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77500" lnSpcReduction="20000"/>
          </a:bodyPr>
          <a:lstStyle/>
          <a:p>
            <a:pPr marL="285750" lvl="0" indent="-285786" algn="l" rtl="0">
              <a:spcBef>
                <a:spcPts val="0"/>
              </a:spcBef>
              <a:spcAft>
                <a:spcPts val="0"/>
              </a:spcAft>
              <a:buSzPct val="115000"/>
              <a:buChar char="•"/>
            </a:pPr>
            <a:r>
              <a:rPr lang="en-US" sz="2500">
                <a:latin typeface="Times New Roman"/>
                <a:ea typeface="Times New Roman"/>
                <a:cs typeface="Times New Roman"/>
                <a:sym typeface="Times New Roman"/>
              </a:rPr>
              <a:t>The boxplots reveal that multiple chemical measurements are linked to the quality of the wine.</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Alcohol and Quality – Higher alcohol content is associated with better quality.</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Sulphates Trend – There is a slight increase in sulphates with higher quality.</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Volatile Acidity – Decreases as quality improves, negative impact.</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Citric Acid – Less clear relationship, minor influence on quality.</a:t>
            </a:r>
            <a:endParaRPr/>
          </a:p>
          <a:p>
            <a:pPr marL="285750" lvl="0" indent="-149923" algn="l" rtl="0">
              <a:spcBef>
                <a:spcPts val="972"/>
              </a:spcBef>
              <a:spcAft>
                <a:spcPts val="0"/>
              </a:spcAft>
              <a:buSzPct val="115000"/>
              <a:buNone/>
            </a:pPr>
            <a:endParaRPr/>
          </a:p>
        </p:txBody>
      </p:sp>
      <p:pic>
        <p:nvPicPr>
          <p:cNvPr id="201" name="Google Shape;201;p6"/>
          <p:cNvPicPr preferRelativeResize="0">
            <a:picLocks noGrp="1"/>
          </p:cNvPicPr>
          <p:nvPr>
            <p:ph type="body" idx="2"/>
          </p:nvPr>
        </p:nvPicPr>
        <p:blipFill rotWithShape="1">
          <a:blip r:embed="rId3">
            <a:alphaModFix/>
          </a:blip>
          <a:srcRect/>
          <a:stretch/>
        </p:blipFill>
        <p:spPr>
          <a:xfrm>
            <a:off x="6181725" y="2707204"/>
            <a:ext cx="4718050" cy="301680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5"/>
        <p:cNvGrpSpPr/>
        <p:nvPr/>
      </p:nvGrpSpPr>
      <p:grpSpPr>
        <a:xfrm>
          <a:off x="0" y="0"/>
          <a:ext cx="0" cy="0"/>
          <a:chOff x="0" y="0"/>
          <a:chExt cx="0" cy="0"/>
        </a:xfrm>
      </p:grpSpPr>
      <p:grpSp>
        <p:nvGrpSpPr>
          <p:cNvPr id="206" name="Google Shape;206;p7"/>
          <p:cNvGrpSpPr/>
          <p:nvPr/>
        </p:nvGrpSpPr>
        <p:grpSpPr>
          <a:xfrm>
            <a:off x="-15736" y="0"/>
            <a:ext cx="12229962" cy="6856214"/>
            <a:chOff x="-15736" y="0"/>
            <a:chExt cx="12229962" cy="6856214"/>
          </a:xfrm>
        </p:grpSpPr>
        <p:pic>
          <p:nvPicPr>
            <p:cNvPr id="207" name="Google Shape;207;p7"/>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08" name="Google Shape;208;p7"/>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09" name="Google Shape;209;p7"/>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10" name="Google Shape;210;p7"/>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211" name="Google Shape;211;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212" name="Google Shape;212;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b="1">
                <a:solidFill>
                  <a:srgbClr val="262626"/>
                </a:solidFill>
              </a:rPr>
              <a:t>Model Selection - Regression</a:t>
            </a:r>
            <a:endParaRPr/>
          </a:p>
        </p:txBody>
      </p:sp>
      <p:sp>
        <p:nvSpPr>
          <p:cNvPr id="213" name="Google Shape;213;p7"/>
          <p:cNvSpPr txBox="1">
            <a:spLocks noGrp="1"/>
          </p:cNvSpPr>
          <p:nvPr>
            <p:ph type="body" idx="1"/>
          </p:nvPr>
        </p:nvSpPr>
        <p:spPr>
          <a:xfrm>
            <a:off x="1295402" y="2421466"/>
            <a:ext cx="5424712" cy="345440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300"/>
              <a:buNone/>
            </a:pPr>
            <a:endParaRPr sz="2000">
              <a:solidFill>
                <a:srgbClr val="262626"/>
              </a:solidFill>
            </a:endParaRPr>
          </a:p>
          <a:p>
            <a:pPr marL="285750" lvl="0" indent="-285750" algn="l" rtl="0">
              <a:lnSpc>
                <a:spcPct val="90000"/>
              </a:lnSpc>
              <a:spcBef>
                <a:spcPts val="1000"/>
              </a:spcBef>
              <a:spcAft>
                <a:spcPts val="0"/>
              </a:spcAft>
              <a:buSzPts val="2300"/>
              <a:buChar char="•"/>
            </a:pPr>
            <a:r>
              <a:rPr lang="en-US" sz="2000">
                <a:solidFill>
                  <a:srgbClr val="262626"/>
                </a:solidFill>
              </a:rPr>
              <a:t>The project involved investigating and solving problems of the types of regression and classification. In regression, we tried to estimate the wine quality, while in classification, we marked wines as Good or Bad if their score was higher or lower than 7</a:t>
            </a:r>
            <a:endParaRPr/>
          </a:p>
          <a:p>
            <a:pPr marL="285750" lvl="0" indent="-285750" algn="l" rtl="0">
              <a:lnSpc>
                <a:spcPct val="90000"/>
              </a:lnSpc>
              <a:spcBef>
                <a:spcPts val="1000"/>
              </a:spcBef>
              <a:spcAft>
                <a:spcPts val="0"/>
              </a:spcAft>
              <a:buSzPts val="2300"/>
              <a:buChar char="•"/>
            </a:pPr>
            <a:r>
              <a:rPr lang="en-US" sz="2000">
                <a:solidFill>
                  <a:srgbClr val="262626"/>
                </a:solidFill>
              </a:rPr>
              <a:t>We need linear regression to quickly understand relationships and make simple predictions.</a:t>
            </a:r>
            <a:endParaRPr/>
          </a:p>
          <a:p>
            <a:pPr marL="285750" lvl="0" indent="-285750" algn="l" rtl="0">
              <a:lnSpc>
                <a:spcPct val="90000"/>
              </a:lnSpc>
              <a:spcBef>
                <a:spcPts val="1000"/>
              </a:spcBef>
              <a:spcAft>
                <a:spcPts val="0"/>
              </a:spcAft>
              <a:buSzPts val="2300"/>
              <a:buChar char="•"/>
            </a:pPr>
            <a:r>
              <a:rPr lang="en-US" sz="2000">
                <a:solidFill>
                  <a:srgbClr val="262626"/>
                </a:solidFill>
              </a:rPr>
              <a:t>It’s one of the fastest models to train and doesn’t require heavy computation</a:t>
            </a:r>
            <a:endParaRPr/>
          </a:p>
        </p:txBody>
      </p:sp>
      <p:pic>
        <p:nvPicPr>
          <p:cNvPr id="214" name="Google Shape;214;p7" descr="A graph with a red line&#10;&#10;AI-generated content may be incorrect."/>
          <p:cNvPicPr preferRelativeResize="0">
            <a:picLocks noGrp="1"/>
          </p:cNvPicPr>
          <p:nvPr>
            <p:ph type="body" idx="2"/>
          </p:nvPr>
        </p:nvPicPr>
        <p:blipFill rotWithShape="1">
          <a:blip r:embed="rId6">
            <a:alphaModFix/>
          </a:blip>
          <a:srcRect/>
          <a:stretch/>
        </p:blipFill>
        <p:spPr>
          <a:xfrm>
            <a:off x="7106726" y="2824127"/>
            <a:ext cx="3789872" cy="2378144"/>
          </a:xfrm>
          <a:prstGeom prst="rect">
            <a:avLst/>
          </a:prstGeom>
          <a:noFill/>
          <a:ln w="57150" cap="flat" cmpd="thickThin">
            <a:solidFill>
              <a:srgbClr val="7F7F7F"/>
            </a:solidFill>
            <a:prstDash val="solid"/>
            <a:miter lim="800000"/>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Model Selection – Regression</a:t>
            </a:r>
            <a:endParaRPr/>
          </a:p>
        </p:txBody>
      </p:sp>
      <p:sp>
        <p:nvSpPr>
          <p:cNvPr id="221" name="Google Shape;221;p8"/>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85000" lnSpcReduction="1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Models Tested – Linear Regression, Random Forest, and XGBoost.</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Linear Regression – Baseline with simple assumptions, limited complexity.</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Random Forest – Handles nonlinearities and feature interactions well.</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XGBoost – Powerful gradient boosting, strong performance on structured data.</a:t>
            </a:r>
            <a:endParaRPr/>
          </a:p>
          <a:p>
            <a:pPr marL="285750" lvl="0" indent="-136779" algn="l" rtl="0">
              <a:spcBef>
                <a:spcPts val="1008"/>
              </a:spcBef>
              <a:spcAft>
                <a:spcPts val="0"/>
              </a:spcAft>
              <a:buSzPct val="115000"/>
              <a:buNone/>
            </a:pPr>
            <a:endParaRPr/>
          </a:p>
        </p:txBody>
      </p:sp>
      <p:pic>
        <p:nvPicPr>
          <p:cNvPr id="222" name="Google Shape;222;p8"/>
          <p:cNvPicPr preferRelativeResize="0">
            <a:picLocks noGrp="1"/>
          </p:cNvPicPr>
          <p:nvPr>
            <p:ph type="body" idx="2"/>
          </p:nvPr>
        </p:nvPicPr>
        <p:blipFill rotWithShape="1">
          <a:blip r:embed="rId3">
            <a:alphaModFix/>
          </a:blip>
          <a:srcRect/>
          <a:stretch/>
        </p:blipFill>
        <p:spPr>
          <a:xfrm>
            <a:off x="6273635" y="2514455"/>
            <a:ext cx="4718050" cy="1472473"/>
          </a:xfrm>
          <a:prstGeom prst="rect">
            <a:avLst/>
          </a:prstGeom>
          <a:noFill/>
          <a:ln>
            <a:noFill/>
          </a:ln>
        </p:spPr>
      </p:pic>
      <p:pic>
        <p:nvPicPr>
          <p:cNvPr id="223" name="Google Shape;223;p8"/>
          <p:cNvPicPr preferRelativeResize="0"/>
          <p:nvPr/>
        </p:nvPicPr>
        <p:blipFill rotWithShape="1">
          <a:blip r:embed="rId4">
            <a:alphaModFix/>
          </a:blip>
          <a:srcRect/>
          <a:stretch/>
        </p:blipFill>
        <p:spPr>
          <a:xfrm>
            <a:off x="6371773" y="4113784"/>
            <a:ext cx="4521779" cy="1973943"/>
          </a:xfrm>
          <a:prstGeom prst="rect">
            <a:avLst/>
          </a:prstGeom>
          <a:noFill/>
          <a:ln>
            <a:noFill/>
          </a:ln>
        </p:spPr>
      </p:pic>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1784</Words>
  <Application>Microsoft Office PowerPoint</Application>
  <PresentationFormat>Widescreen</PresentationFormat>
  <Paragraphs>118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Times New Roman</vt:lpstr>
      <vt:lpstr>Arial</vt:lpstr>
      <vt:lpstr>Garamond</vt:lpstr>
      <vt:lpstr>Organic</vt:lpstr>
      <vt:lpstr>Predicting Wine Quality Using Machine Learning: An Exploratory Study and Model Comparison</vt:lpstr>
      <vt:lpstr>Introduction</vt:lpstr>
      <vt:lpstr>Team Contribution</vt:lpstr>
      <vt:lpstr>Data Cleaning and Preparation</vt:lpstr>
      <vt:lpstr>Distribution plots for key features</vt:lpstr>
      <vt:lpstr>Correlation matrix and key insights</vt:lpstr>
      <vt:lpstr>Boxplots comparing quality with important features</vt:lpstr>
      <vt:lpstr>Model Selection - Regression</vt:lpstr>
      <vt:lpstr>Model Selection – Regression</vt:lpstr>
      <vt:lpstr>Model Selection – Classification</vt:lpstr>
      <vt:lpstr>Model Evaluation and Comparison</vt:lpstr>
      <vt:lpstr>Feature Importance</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c:creator>
  <cp:lastModifiedBy>Raminder Singh</cp:lastModifiedBy>
  <cp:revision>1</cp:revision>
  <dcterms:created xsi:type="dcterms:W3CDTF">2025-05-23T11:59:04Z</dcterms:created>
  <dcterms:modified xsi:type="dcterms:W3CDTF">2025-06-20T11:23:01Z</dcterms:modified>
</cp:coreProperties>
</file>