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77" r:id="rId6"/>
    <p:sldId id="286" r:id="rId7"/>
    <p:sldId id="262" r:id="rId8"/>
    <p:sldId id="263"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3215" autoAdjust="0"/>
  </p:normalViewPr>
  <p:slideViewPr>
    <p:cSldViewPr snapToGrid="0">
      <p:cViewPr>
        <p:scale>
          <a:sx n="92" d="100"/>
          <a:sy n="92" d="100"/>
        </p:scale>
        <p:origin x="184" y="68"/>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12/2/2023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862945" y="1122363"/>
            <a:ext cx="6708120" cy="1856364"/>
          </a:xfrm>
        </p:spPr>
        <p:txBody>
          <a:bodyPr>
            <a:normAutofit/>
          </a:bodyPr>
          <a:lstStyle/>
          <a:p>
            <a:r>
              <a:rPr lang="en-US" sz="3200" dirty="0"/>
              <a:t>Hi 7072 project ON Cincinnati Health Centers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dirty="0"/>
              <a:t>ESWAR RAO RAMINENI</a:t>
            </a:r>
          </a:p>
          <a:p>
            <a:r>
              <a:rPr lang="en-US" dirty="0"/>
              <a:t>MASTER OF INFORMATION TECHNOLOGY</a:t>
            </a:r>
          </a:p>
          <a:p>
            <a:r>
              <a:rPr lang="en-US" dirty="0"/>
              <a:t>UNIVERSITY OF CINCINNATI</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INTRODUCTION</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Autofit/>
          </a:bodyPr>
          <a:lstStyle/>
          <a:p>
            <a:r>
              <a:rPr lang="en-US" b="0" i="0" dirty="0">
                <a:solidFill>
                  <a:srgbClr val="374151"/>
                </a:solidFill>
                <a:effectLst/>
              </a:rPr>
              <a:t>In this project, we explored 'CincyHealthCenters.csv' dataset which serves as a valuable resource for this project. It encompasses structured geographic and numerical information alongside an 'Service Provided' column holding unstructured text. By supplementing the dataset with additional columns—average medical fee, lab fee, and admission—sourced from Google, this dataset offers a comprehensive mix of structured and unstructured data, enriching the research analysis.</a:t>
            </a:r>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2023</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HI 7072 PROJECT</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Questions</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a:lstStyle/>
          <a:p>
            <a:r>
              <a:rPr lang="en-US" dirty="0"/>
              <a:t>Question1</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2491866"/>
            <a:ext cx="3200400" cy="731520"/>
          </a:xfrm>
        </p:spPr>
        <p:txBody>
          <a:bodyPr>
            <a:noAutofit/>
          </a:bodyPr>
          <a:lstStyle/>
          <a:p>
            <a:pPr marL="0" marR="0">
              <a:lnSpc>
                <a:spcPct val="107000"/>
              </a:lnSpc>
              <a:spcBef>
                <a:spcPts val="0"/>
              </a:spcBef>
              <a:spcAft>
                <a:spcPts val="800"/>
              </a:spcAft>
            </a:pPr>
            <a:r>
              <a:rPr lang="en-US" sz="1400" kern="100" dirty="0">
                <a:effectLst/>
                <a:ea typeface="Calibri" panose="020F0502020204030204" pitchFamily="34" charset="0"/>
                <a:cs typeface="Times New Roman" panose="02020603050405020304" pitchFamily="18" charset="0"/>
              </a:rPr>
              <a:t> What types of healthcare services are predominantly available in Cincinnati?</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37760" y="3417082"/>
            <a:ext cx="3200400" cy="365760"/>
          </a:xfrm>
        </p:spPr>
        <p:txBody>
          <a:bodyPr/>
          <a:lstStyle/>
          <a:p>
            <a:r>
              <a:rPr lang="en-US" dirty="0"/>
              <a:t>Question3</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937760" y="3837939"/>
            <a:ext cx="3200400" cy="731520"/>
          </a:xfrm>
        </p:spPr>
        <p:txBody>
          <a:bodyPr>
            <a:noAutofit/>
          </a:bodyPr>
          <a:lstStyle/>
          <a:p>
            <a:pPr marL="0" marR="0">
              <a:lnSpc>
                <a:spcPct val="107000"/>
              </a:lnSpc>
              <a:spcBef>
                <a:spcPts val="0"/>
              </a:spcBef>
              <a:spcAft>
                <a:spcPts val="800"/>
              </a:spcAft>
            </a:pPr>
            <a:r>
              <a:rPr lang="en-US" kern="100" dirty="0">
                <a:effectLst/>
                <a:ea typeface="Calibri" panose="020F0502020204030204" pitchFamily="34" charset="0"/>
                <a:cs typeface="Times New Roman" panose="02020603050405020304" pitchFamily="18" charset="0"/>
              </a:rPr>
              <a:t>3. How can good healthcare hospitals with lower admission and medical costs be identified?</a:t>
            </a:r>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33747" y="4790587"/>
            <a:ext cx="3200400" cy="365760"/>
          </a:xfrm>
        </p:spPr>
        <p:txBody>
          <a:bodyPr/>
          <a:lstStyle/>
          <a:p>
            <a:r>
              <a:rPr lang="en-US" dirty="0"/>
              <a:t>Question5</a:t>
            </a:r>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33747" y="5203301"/>
            <a:ext cx="3200400" cy="731520"/>
          </a:xfrm>
        </p:spPr>
        <p:txBody>
          <a:bodyPr>
            <a:noAutofit/>
          </a:bodyPr>
          <a:lstStyle/>
          <a:p>
            <a:pPr marL="0" marR="0">
              <a:lnSpc>
                <a:spcPct val="107000"/>
              </a:lnSpc>
              <a:spcBef>
                <a:spcPts val="0"/>
              </a:spcBef>
              <a:spcAft>
                <a:spcPts val="800"/>
              </a:spcAft>
            </a:pPr>
            <a:r>
              <a:rPr lang="en-US" kern="100" dirty="0">
                <a:effectLst/>
                <a:ea typeface="Calibri" panose="020F0502020204030204" pitchFamily="34" charset="0"/>
                <a:cs typeface="Times New Roman" panose="02020603050405020304" pitchFamily="18" charset="0"/>
              </a:rPr>
              <a:t>5. Is there a statistically significant correlation between geographic location and average lab fees in Cincinnati?</a:t>
            </a:r>
            <a:endParaRPr lang="en-US" dirty="0"/>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80153"/>
            <a:ext cx="3200400" cy="365760"/>
          </a:xfrm>
        </p:spPr>
        <p:txBody>
          <a:bodyPr/>
          <a:lstStyle/>
          <a:p>
            <a:r>
              <a:rPr lang="en-US" dirty="0"/>
              <a:t>Question2</a:t>
            </a:r>
          </a:p>
          <a:p>
            <a:endParaRPr lang="en-US" dirty="0"/>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486217" y="2486550"/>
            <a:ext cx="3200400" cy="731520"/>
          </a:xfrm>
        </p:spPr>
        <p:txBody>
          <a:bodyPr>
            <a:normAutofit lnSpcReduction="10000"/>
          </a:bodyPr>
          <a:lstStyle/>
          <a:p>
            <a:pPr marL="0" marR="0">
              <a:lnSpc>
                <a:spcPct val="107000"/>
              </a:lnSpc>
              <a:spcBef>
                <a:spcPts val="0"/>
              </a:spcBef>
              <a:spcAft>
                <a:spcPts val="800"/>
              </a:spcAft>
            </a:pPr>
            <a:r>
              <a:rPr lang="en-US" sz="1400" kern="100" dirty="0">
                <a:effectLst/>
                <a:ea typeface="Calibri" panose="020F0502020204030204" pitchFamily="34" charset="0"/>
                <a:cs typeface="Times New Roman" panose="02020603050405020304" pitchFamily="18" charset="0"/>
              </a:rPr>
              <a:t>Which neighborhoods have varying levels of nursing home availability and areas needing improvement?</a:t>
            </a:r>
          </a:p>
        </p:txBody>
      </p:sp>
      <p:sp>
        <p:nvSpPr>
          <p:cNvPr id="31" name="Text Placeholder 30">
            <a:extLst>
              <a:ext uri="{FF2B5EF4-FFF2-40B4-BE49-F238E27FC236}">
                <a16:creationId xmlns:a16="http://schemas.microsoft.com/office/drawing/2014/main" id="{8E3EA43D-68CC-4A91-9A23-A95AB9E8E360}"/>
              </a:ext>
            </a:extLst>
          </p:cNvPr>
          <p:cNvSpPr>
            <a:spLocks noGrp="1"/>
          </p:cNvSpPr>
          <p:nvPr>
            <p:ph type="body" sz="quarter" idx="23"/>
          </p:nvPr>
        </p:nvSpPr>
        <p:spPr>
          <a:xfrm>
            <a:off x="8486217" y="3417082"/>
            <a:ext cx="3200400" cy="365760"/>
          </a:xfrm>
        </p:spPr>
        <p:txBody>
          <a:bodyPr/>
          <a:lstStyle/>
          <a:p>
            <a:r>
              <a:rPr lang="en-US" dirty="0"/>
              <a:t>Question4</a:t>
            </a:r>
          </a:p>
        </p:txBody>
      </p:sp>
      <p:sp>
        <p:nvSpPr>
          <p:cNvPr id="30" name="Text Placeholder 29">
            <a:extLst>
              <a:ext uri="{FF2B5EF4-FFF2-40B4-BE49-F238E27FC236}">
                <a16:creationId xmlns:a16="http://schemas.microsoft.com/office/drawing/2014/main" id="{0FC4960F-BEF7-4EA7-8F63-B36D60AE5B60}"/>
              </a:ext>
            </a:extLst>
          </p:cNvPr>
          <p:cNvSpPr>
            <a:spLocks noGrp="1"/>
          </p:cNvSpPr>
          <p:nvPr>
            <p:ph type="body" sz="quarter" idx="22"/>
          </p:nvPr>
        </p:nvSpPr>
        <p:spPr>
          <a:xfrm>
            <a:off x="8486217" y="3832623"/>
            <a:ext cx="3200400" cy="731520"/>
          </a:xfrm>
        </p:spPr>
        <p:txBody>
          <a:bodyPr>
            <a:normAutofit lnSpcReduction="10000"/>
          </a:bodyPr>
          <a:lstStyle/>
          <a:p>
            <a:pPr marL="0" marR="0">
              <a:lnSpc>
                <a:spcPct val="107000"/>
              </a:lnSpc>
              <a:spcBef>
                <a:spcPts val="0"/>
              </a:spcBef>
              <a:spcAft>
                <a:spcPts val="800"/>
              </a:spcAft>
            </a:pPr>
            <a:r>
              <a:rPr lang="en-US" kern="100" dirty="0">
                <a:effectLst/>
                <a:ea typeface="Calibri" panose="020F0502020204030204" pitchFamily="34" charset="0"/>
                <a:cs typeface="Times New Roman" panose="02020603050405020304" pitchFamily="18" charset="0"/>
              </a:rPr>
              <a:t>4. What are the most popular services provided by healthcare facilities in Cincinnati?</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
        <p:nvSpPr>
          <p:cNvPr id="3" name="Text Placeholder 30">
            <a:extLst>
              <a:ext uri="{FF2B5EF4-FFF2-40B4-BE49-F238E27FC236}">
                <a16:creationId xmlns:a16="http://schemas.microsoft.com/office/drawing/2014/main" id="{424C5658-5922-2003-3892-1BC84F6AFFA0}"/>
              </a:ext>
            </a:extLst>
          </p:cNvPr>
          <p:cNvSpPr txBox="1">
            <a:spLocks/>
          </p:cNvSpPr>
          <p:nvPr/>
        </p:nvSpPr>
        <p:spPr>
          <a:xfrm>
            <a:off x="8486216" y="4802540"/>
            <a:ext cx="3200400" cy="365760"/>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Question6</a:t>
            </a:r>
          </a:p>
        </p:txBody>
      </p:sp>
      <p:sp>
        <p:nvSpPr>
          <p:cNvPr id="7" name="Text Placeholder 29">
            <a:extLst>
              <a:ext uri="{FF2B5EF4-FFF2-40B4-BE49-F238E27FC236}">
                <a16:creationId xmlns:a16="http://schemas.microsoft.com/office/drawing/2014/main" id="{7D2079F6-2B84-21DB-2E6A-1D8A01B1BAB1}"/>
              </a:ext>
            </a:extLst>
          </p:cNvPr>
          <p:cNvSpPr txBox="1">
            <a:spLocks/>
          </p:cNvSpPr>
          <p:nvPr/>
        </p:nvSpPr>
        <p:spPr>
          <a:xfrm>
            <a:off x="8513926" y="5245791"/>
            <a:ext cx="3200400" cy="731520"/>
          </a:xfrm>
          <a:prstGeom prst="rect">
            <a:avLst/>
          </a:prstGeom>
        </p:spPr>
        <p:txBody>
          <a:bodyPr vert="horz" lIns="91440" tIns="45720" rIns="91440" bIns="45720" rtlCol="0">
            <a:normAutofit/>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kern="100" dirty="0">
                <a:effectLst/>
                <a:ea typeface="Calibri" panose="020F0502020204030204" pitchFamily="34" charset="0"/>
                <a:cs typeface="Times New Roman" panose="02020603050405020304" pitchFamily="18" charset="0"/>
              </a:rPr>
              <a:t>6. How to identify the best budget hospital near to the patient?</a:t>
            </a:r>
          </a:p>
        </p:txBody>
      </p:sp>
      <p:sp>
        <p:nvSpPr>
          <p:cNvPr id="11" name="Text Placeholder 29">
            <a:extLst>
              <a:ext uri="{FF2B5EF4-FFF2-40B4-BE49-F238E27FC236}">
                <a16:creationId xmlns:a16="http://schemas.microsoft.com/office/drawing/2014/main" id="{F6522444-1933-F9E4-5F97-9B2C51A11AF2}"/>
              </a:ext>
            </a:extLst>
          </p:cNvPr>
          <p:cNvSpPr txBox="1">
            <a:spLocks/>
          </p:cNvSpPr>
          <p:nvPr/>
        </p:nvSpPr>
        <p:spPr>
          <a:xfrm>
            <a:off x="8486216" y="5796206"/>
            <a:ext cx="3594947" cy="638304"/>
          </a:xfrm>
          <a:prstGeom prst="rect">
            <a:avLst/>
          </a:prstGeom>
        </p:spPr>
        <p:txBody>
          <a:bodyPr vert="horz" lIns="91440" tIns="45720" rIns="91440" bIns="45720" rtlCol="0">
            <a:noAutofit/>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ffectLst/>
                <a:ea typeface="Calibri" panose="020F0502020204030204" pitchFamily="34" charset="0"/>
                <a:cs typeface="Times New Roman" panose="02020603050405020304" pitchFamily="18" charset="0"/>
              </a:rPr>
              <a:t>7. Find the statistics of health care with average admission fee, lab fee and medical cost and find which is most expensive treatment?</a:t>
            </a:r>
            <a:endParaRPr lang="en-US" dirty="0"/>
          </a:p>
        </p:txBody>
      </p:sp>
      <p:sp>
        <p:nvSpPr>
          <p:cNvPr id="12" name="Text Placeholder 30">
            <a:extLst>
              <a:ext uri="{FF2B5EF4-FFF2-40B4-BE49-F238E27FC236}">
                <a16:creationId xmlns:a16="http://schemas.microsoft.com/office/drawing/2014/main" id="{9B7324D0-9BEC-8B59-E79C-F7F5904DDD6F}"/>
              </a:ext>
            </a:extLst>
          </p:cNvPr>
          <p:cNvSpPr txBox="1">
            <a:spLocks/>
          </p:cNvSpPr>
          <p:nvPr/>
        </p:nvSpPr>
        <p:spPr>
          <a:xfrm>
            <a:off x="6546576" y="6104867"/>
            <a:ext cx="3200400" cy="365760"/>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Question7</a:t>
            </a:r>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SOLUTION</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37760" y="2084832"/>
            <a:ext cx="3200400" cy="365760"/>
          </a:xfrm>
        </p:spPr>
        <p:txBody>
          <a:bodyPr/>
          <a:lstStyle/>
          <a:p>
            <a:r>
              <a:rPr lang="en-US" dirty="0"/>
              <a:t>R Visualizations</a:t>
            </a:r>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38777" y="2084832"/>
            <a:ext cx="3200400" cy="365760"/>
          </a:xfrm>
        </p:spPr>
        <p:txBody>
          <a:bodyPr/>
          <a:lstStyle/>
          <a:p>
            <a:r>
              <a:rPr lang="en-US" dirty="0"/>
              <a:t>Tableau visualizations</a:t>
            </a:r>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937760" y="3838956"/>
            <a:ext cx="3200400" cy="365760"/>
          </a:xfrm>
        </p:spPr>
        <p:txBody>
          <a:bodyPr/>
          <a:lstStyle/>
          <a:p>
            <a:r>
              <a:rPr lang="en-US" dirty="0"/>
              <a:t>Tableau dashboards</a:t>
            </a:r>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8535924" y="3838956"/>
            <a:ext cx="3200400" cy="365760"/>
          </a:xfrm>
        </p:spPr>
        <p:txBody>
          <a:bodyPr/>
          <a:lstStyle/>
          <a:p>
            <a:r>
              <a:rPr lang="en-US" dirty="0"/>
              <a:t>Tableau story</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2752623"/>
            <a:ext cx="6800850" cy="1325880"/>
          </a:xfrm>
        </p:spPr>
        <p:txBody>
          <a:bodyPr/>
          <a:lstStyle/>
          <a:p>
            <a:r>
              <a:rPr lang="en-US" dirty="0" err="1"/>
              <a:t>PROject</a:t>
            </a:r>
            <a:r>
              <a:rPr lang="en-US" dirty="0"/>
              <a:t> demo</a:t>
            </a: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7"/>
            <a:ext cx="5486400" cy="2387599"/>
          </a:xfrm>
        </p:spPr>
        <p:txBody>
          <a:bodyPr bIns="0">
            <a:normAutofit/>
          </a:bodyPr>
          <a:lstStyle/>
          <a:p>
            <a:r>
              <a:rPr lang="en-US" dirty="0"/>
              <a:t>ESWAR RAO RAMINENI</a:t>
            </a:r>
          </a:p>
          <a:p>
            <a:r>
              <a:rPr lang="en-US" dirty="0"/>
              <a:t>MID: M15270716</a:t>
            </a:r>
          </a:p>
          <a:p>
            <a:r>
              <a:rPr lang="en-US" dirty="0"/>
              <a:t>ramineeo@mail.uc.edu</a:t>
            </a:r>
          </a:p>
          <a:p>
            <a:r>
              <a:rPr lang="en-US" dirty="0"/>
              <a:t>MASTER OF INFORMATION TECHNOLOGY, UNIVERSITY OF CINCINNATI</a:t>
            </a:r>
          </a:p>
          <a:p>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{7E3CBFB6-1C79-4477-B7CB-8FEFFDF31781}tf33968143_win32</Template>
  <TotalTime>195</TotalTime>
  <Words>269</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Avenir Next LT Pro</vt:lpstr>
      <vt:lpstr>Calibri</vt:lpstr>
      <vt:lpstr>Office Theme</vt:lpstr>
      <vt:lpstr>Hi 7072 project ON Cincinnati Health Centers</vt:lpstr>
      <vt:lpstr>INTRODUCTION</vt:lpstr>
      <vt:lpstr>Questions</vt:lpstr>
      <vt:lpstr>SOLUTION</vt:lpstr>
      <vt:lpstr>PROject 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 7072 project </dc:title>
  <dc:creator>Ramineni Eswar Rao</dc:creator>
  <cp:lastModifiedBy>Ramineni Eswar Rao</cp:lastModifiedBy>
  <cp:revision>2</cp:revision>
  <dcterms:created xsi:type="dcterms:W3CDTF">2023-12-02T20:15:45Z</dcterms:created>
  <dcterms:modified xsi:type="dcterms:W3CDTF">2023-12-02T23:31:35Z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