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68" r:id="rId5"/>
    <p:sldId id="275" r:id="rId6"/>
    <p:sldId id="276" r:id="rId7"/>
    <p:sldId id="27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ADC"/>
    <a:srgbClr val="DFE6E7"/>
    <a:srgbClr val="DADADA"/>
    <a:srgbClr val="EAB200"/>
    <a:srgbClr val="3F3F3F"/>
    <a:srgbClr val="014067"/>
    <a:srgbClr val="014E7D"/>
    <a:srgbClr val="013657"/>
    <a:srgbClr val="01456F"/>
    <a:srgbClr val="01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84501" autoAdjust="0"/>
  </p:normalViewPr>
  <p:slideViewPr>
    <p:cSldViewPr snapToGrid="0" showGuides="1">
      <p:cViewPr varScale="1">
        <p:scale>
          <a:sx n="93" d="100"/>
          <a:sy n="93" d="100"/>
        </p:scale>
        <p:origin x="1344" y="6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3/2/2020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Information regarding website and app usage was provided for 8% of members based on the available data.</a:t>
            </a:r>
          </a:p>
          <a:p>
            <a:r>
              <a:rPr lang="en-US" dirty="0"/>
              <a:t>2- More than 86% of CREA members are in three provinces of Ontario, British Columbia, and Alberta.</a:t>
            </a:r>
          </a:p>
          <a:p>
            <a:r>
              <a:rPr lang="en-US" dirty="0"/>
              <a:t>3- Due to the high quantity of data in the three provinces of Ontario, British Columbia, and Alberta, our usage analytics will focus on these three provinces.</a:t>
            </a:r>
          </a:p>
        </p:txBody>
      </p:sp>
      <p:sp>
        <p:nvSpPr>
          <p:cNvPr id="4" name="Slide Number Placeholder 3"/>
          <p:cNvSpPr>
            <a:spLocks noGrp="1"/>
          </p:cNvSpPr>
          <p:nvPr>
            <p:ph type="sldNum" sz="quarter" idx="10"/>
          </p:nvPr>
        </p:nvSpPr>
        <p:spPr/>
        <p:txBody>
          <a:bodyPr/>
          <a:lstStyle/>
          <a:p>
            <a:fld id="{79230CFA-805A-4FD3-B3A0-DAAA5993DA17}" type="slidenum">
              <a:rPr lang="en-US" noProof="0" smtClean="0"/>
              <a:t>2</a:t>
            </a:fld>
            <a:endParaRPr lang="en-US" noProof="0" dirty="0"/>
          </a:p>
        </p:txBody>
      </p:sp>
    </p:spTree>
    <p:extLst>
      <p:ext uri="{BB962C8B-B14F-4D97-AF65-F5344CB8AC3E}">
        <p14:creationId xmlns:p14="http://schemas.microsoft.com/office/powerpoint/2010/main" val="112811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Toronto Real Estate Board has the highest number of members in Ontario</a:t>
            </a:r>
          </a:p>
          <a:p>
            <a:r>
              <a:rPr lang="en-US" dirty="0"/>
              <a:t>5- Due to the high number of Boards in Ontario, small Boards own a higher percentage of members in Ontario.</a:t>
            </a:r>
          </a:p>
          <a:p>
            <a:r>
              <a:rPr lang="en-US" dirty="0"/>
              <a:t>6- On average, 20% of members use the REALTOR app, 75% use the website, and 5% of members use both tools for having access to REALTOR in Ontario.</a:t>
            </a:r>
          </a:p>
          <a:p>
            <a:r>
              <a:rPr lang="en-US" dirty="0"/>
              <a:t>7- Niagara Association of Realtors has the highest rate of app usage across Ontario, and Toronto Real State Board has the lowest percentage.</a:t>
            </a:r>
          </a:p>
          <a:p>
            <a:endParaRPr lang="en-US" dirty="0"/>
          </a:p>
          <a:p>
            <a:r>
              <a:rPr lang="en-US" dirty="0"/>
              <a:t>8- Distribution of members across British Columbia shows that the number of members has proper distribution in different Boards.</a:t>
            </a:r>
          </a:p>
          <a:p>
            <a:r>
              <a:rPr lang="en-US" dirty="0"/>
              <a:t>9- Greater Vancouver and Fraser Valley Boards have the highest percentage of members in British Columbia</a:t>
            </a:r>
          </a:p>
          <a:p>
            <a:r>
              <a:rPr lang="en-US" dirty="0"/>
              <a:t>10- On average, 20% of members use the REALTOR app, 75% use the website, and 5% of members use both tools for having access to REALTOR in British Columbia.</a:t>
            </a:r>
          </a:p>
          <a:p>
            <a:r>
              <a:rPr lang="en-US" dirty="0"/>
              <a:t>11- Real Estate Board of Greater Vancouver has the highest rate of app usage across British Columbia, and Victoria Real State Board has the lowest percentage.</a:t>
            </a:r>
          </a:p>
          <a:p>
            <a:endParaRPr lang="en-US" dirty="0"/>
          </a:p>
          <a:p>
            <a:r>
              <a:rPr lang="en-US" dirty="0"/>
              <a:t>12- Distribution of members across Alberta shows that the Calgary Real Estate Board and REALTORS Association of Edmonton have more than 78% of members across Alberta.</a:t>
            </a:r>
          </a:p>
          <a:p>
            <a:r>
              <a:rPr lang="en-US" dirty="0"/>
              <a:t>13- On average, 20% of members use the REALTOR app, 75% use the website, and 5% of members use both tools for having access to REALTOR in Alberta.</a:t>
            </a:r>
          </a:p>
          <a:p>
            <a:r>
              <a:rPr lang="en-US" dirty="0"/>
              <a:t>14- Lethbridge &amp; District Association of REALTORS has the highest rate of app usage across Alberta, and Central Alberta REALTORS Association has the lowest percentage.</a:t>
            </a:r>
          </a:p>
          <a:p>
            <a:r>
              <a:rPr lang="en-US" dirty="0"/>
              <a:t>15- More than 55% of members of the Lethbridge &amp; District Association of REALTORS use the app, which is the highest rate across the top 3 provinces of Canada.</a:t>
            </a:r>
          </a:p>
          <a:p>
            <a:endParaRPr lang="en-US" dirty="0"/>
          </a:p>
          <a:p>
            <a:r>
              <a:rPr lang="en-US" dirty="0"/>
              <a:t>**</a:t>
            </a:r>
            <a:r>
              <a:rPr lang="en-US" baseline="0" dirty="0"/>
              <a:t> Other plots and analytics regarding the other provinces have been done, and it is available in a separate </a:t>
            </a:r>
            <a:r>
              <a:rPr lang="en-US" baseline="0" dirty="0" err="1"/>
              <a:t>Jupyter</a:t>
            </a:r>
            <a:r>
              <a:rPr lang="en-US" baseline="0" dirty="0"/>
              <a:t> Notebook.</a:t>
            </a:r>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US" noProof="0" smtClean="0"/>
              <a:t>3</a:t>
            </a:fld>
            <a:endParaRPr lang="en-US" noProof="0" dirty="0"/>
          </a:p>
        </p:txBody>
      </p:sp>
    </p:spTree>
    <p:extLst>
      <p:ext uri="{BB962C8B-B14F-4D97-AF65-F5344CB8AC3E}">
        <p14:creationId xmlns:p14="http://schemas.microsoft.com/office/powerpoint/2010/main" val="140214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16- On average, 70% of members use the website as the primary tool to have access to their REALTOR account, and another 28% of members have this experience to use the app.</a:t>
            </a:r>
          </a:p>
          <a:p>
            <a:r>
              <a:rPr lang="en-US" baseline="0" dirty="0"/>
              <a:t>17- having data regarding the usage of the app during the time, the period that the app was available for members, and marketing methods for introducing the app to the members can give us more insight into the success and efficiency of the REALTOR app.</a:t>
            </a:r>
          </a:p>
          <a:p>
            <a:endParaRPr lang="en-US" baseline="0" dirty="0"/>
          </a:p>
          <a:p>
            <a:r>
              <a:rPr lang="en-US" baseline="0" dirty="0"/>
              <a:t>18- Brokerage owners use the website more than the app. This may demonstrate that members with a higher number of accesses to the REALTOR prefer the website, and this can have several reasons, such as having a higher access speed or being more user-friendly.</a:t>
            </a:r>
          </a:p>
          <a:p>
            <a:endParaRPr lang="en-US" baseline="0" dirty="0"/>
          </a:p>
          <a:p>
            <a:r>
              <a:rPr lang="en-US" baseline="0" dirty="0"/>
              <a:t>19- Analyzing member access to the app and website in different provinces shows that the app has the highest rate of usage in the three provinces of Manitoba, Quebec, and Prince Edward Island, and it has the lowest rate of usage in Northwest Territories with zero percentage of usage.</a:t>
            </a:r>
          </a:p>
          <a:p>
            <a:r>
              <a:rPr lang="en-US" baseline="0" dirty="0"/>
              <a:t>20- A higher proportion of app usage in provinces with the lower number of members shows that they probably had a higher chance of getting notified about the capabilities and benefits of using the app.</a:t>
            </a:r>
          </a:p>
          <a:p>
            <a:endParaRPr lang="en-US" baseline="0" dirty="0"/>
          </a:p>
          <a:p>
            <a:r>
              <a:rPr lang="en-US" baseline="0" dirty="0"/>
              <a:t>21- Providing a better experience, adding more features, and informing existing members about the benefits of using the app can increase the rate of app usage for REALTOR members. </a:t>
            </a:r>
          </a:p>
        </p:txBody>
      </p:sp>
      <p:sp>
        <p:nvSpPr>
          <p:cNvPr id="4" name="Slide Number Placeholder 3"/>
          <p:cNvSpPr>
            <a:spLocks noGrp="1"/>
          </p:cNvSpPr>
          <p:nvPr>
            <p:ph type="sldNum" sz="quarter" idx="10"/>
          </p:nvPr>
        </p:nvSpPr>
        <p:spPr/>
        <p:txBody>
          <a:bodyPr/>
          <a:lstStyle/>
          <a:p>
            <a:fld id="{79230CFA-805A-4FD3-B3A0-DAAA5993DA17}" type="slidenum">
              <a:rPr lang="en-US" noProof="0" smtClean="0"/>
              <a:t>4</a:t>
            </a:fld>
            <a:endParaRPr lang="en-US" noProof="0" dirty="0"/>
          </a:p>
        </p:txBody>
      </p:sp>
    </p:spTree>
    <p:extLst>
      <p:ext uri="{BB962C8B-B14F-4D97-AF65-F5344CB8AC3E}">
        <p14:creationId xmlns:p14="http://schemas.microsoft.com/office/powerpoint/2010/main" val="403085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www.raminmardani.github.io/index/" TargetMode="External"/><Relationship Id="rId2" Type="http://schemas.openxmlformats.org/officeDocument/2006/relationships/image" Target="../media/image15.jpg"/><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6342946" cy="1789855"/>
          </a:xfrm>
        </p:spPr>
        <p:txBody>
          <a:bodyPr>
            <a:normAutofit/>
          </a:bodyPr>
          <a:lstStyle/>
          <a:p>
            <a:r>
              <a:rPr lang="en-US" sz="3200" dirty="0"/>
              <a:t>Member Access Method Analysis</a:t>
            </a:r>
            <a:endParaRPr lang="en-US" sz="3200" b="0"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On REALTOR Website and App</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1412" t="23042" r="9882" b="23407"/>
          <a:stretch/>
        </p:blipFill>
        <p:spPr>
          <a:xfrm>
            <a:off x="2950182" y="2882347"/>
            <a:ext cx="1872037" cy="1273744"/>
          </a:xfrm>
          <a:prstGeom prst="rect">
            <a:avLst/>
          </a:prstGeom>
        </p:spPr>
      </p:pic>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76038" cy="307777"/>
          </a:xfrm>
          <a:prstGeom prst="rect">
            <a:avLst/>
          </a:prstGeom>
          <a:noFill/>
        </p:spPr>
        <p:txBody>
          <a:bodyPr wrap="none" rtlCol="0">
            <a:spAutoFit/>
          </a:bodyPr>
          <a:lstStyle/>
          <a:p>
            <a:r>
              <a:rPr lang="en-US" sz="1400" b="1" dirty="0">
                <a:solidFill>
                  <a:schemeClr val="bg1"/>
                </a:solidFill>
              </a:rPr>
              <a:t>1</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grpSp>
        <p:nvGrpSpPr>
          <p:cNvPr id="101" name="Group 100">
            <a:extLst>
              <a:ext uri="{FF2B5EF4-FFF2-40B4-BE49-F238E27FC236}">
                <a16:creationId xmlns:a16="http://schemas.microsoft.com/office/drawing/2014/main" id="{5AB4D34F-4EDA-4554-8151-ADD9A0E14A9E}"/>
              </a:ext>
            </a:extLst>
          </p:cNvPr>
          <p:cNvGrpSpPr/>
          <p:nvPr/>
        </p:nvGrpSpPr>
        <p:grpSpPr>
          <a:xfrm>
            <a:off x="141090" y="549097"/>
            <a:ext cx="1428406" cy="7544002"/>
            <a:chOff x="1387284" y="966286"/>
            <a:chExt cx="1428406" cy="6283708"/>
          </a:xfrm>
        </p:grpSpPr>
        <p:sp>
          <p:nvSpPr>
            <p:cNvPr id="102" name="Shape">
              <a:extLst>
                <a:ext uri="{FF2B5EF4-FFF2-40B4-BE49-F238E27FC236}">
                  <a16:creationId xmlns:a16="http://schemas.microsoft.com/office/drawing/2014/main" id="{43BC7121-12FF-4306-B1FE-B03DF4EC79A6}"/>
                </a:ext>
              </a:extLst>
            </p:cNvPr>
            <p:cNvSpPr/>
            <p:nvPr/>
          </p:nvSpPr>
          <p:spPr>
            <a:xfrm>
              <a:off x="1461869" y="11059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103" name="Shape">
              <a:extLst>
                <a:ext uri="{FF2B5EF4-FFF2-40B4-BE49-F238E27FC236}">
                  <a16:creationId xmlns:a16="http://schemas.microsoft.com/office/drawing/2014/main" id="{650B884E-3F38-4CC3-A912-9C8829A7BE6D}"/>
                </a:ext>
              </a:extLst>
            </p:cNvPr>
            <p:cNvSpPr/>
            <p:nvPr/>
          </p:nvSpPr>
          <p:spPr>
            <a:xfrm>
              <a:off x="1461869" y="20711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Shape">
              <a:extLst>
                <a:ext uri="{FF2B5EF4-FFF2-40B4-BE49-F238E27FC236}">
                  <a16:creationId xmlns:a16="http://schemas.microsoft.com/office/drawing/2014/main" id="{8342F0EB-41AA-4423-B0EA-D1E8ED058B75}"/>
                </a:ext>
              </a:extLst>
            </p:cNvPr>
            <p:cNvSpPr/>
            <p:nvPr/>
          </p:nvSpPr>
          <p:spPr>
            <a:xfrm>
              <a:off x="1461869" y="30490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5" name="Shape">
              <a:extLst>
                <a:ext uri="{FF2B5EF4-FFF2-40B4-BE49-F238E27FC236}">
                  <a16:creationId xmlns:a16="http://schemas.microsoft.com/office/drawing/2014/main" id="{F0C9DB6B-1929-44DD-8663-2CFD41F6AE22}"/>
                </a:ext>
              </a:extLst>
            </p:cNvPr>
            <p:cNvSpPr/>
            <p:nvPr/>
          </p:nvSpPr>
          <p:spPr>
            <a:xfrm>
              <a:off x="1461869" y="4039687"/>
              <a:ext cx="1353821" cy="122377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Shape">
              <a:extLst>
                <a:ext uri="{FF2B5EF4-FFF2-40B4-BE49-F238E27FC236}">
                  <a16:creationId xmlns:a16="http://schemas.microsoft.com/office/drawing/2014/main" id="{29C4A630-8D17-41E8-BBD2-0DE4644CDCBA}"/>
                </a:ext>
              </a:extLst>
            </p:cNvPr>
            <p:cNvSpPr/>
            <p:nvPr/>
          </p:nvSpPr>
          <p:spPr>
            <a:xfrm>
              <a:off x="1696469" y="1105986"/>
              <a:ext cx="439063" cy="6144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041"/>
                  </a:lnTo>
                  <a:lnTo>
                    <a:pt x="178" y="21041"/>
                  </a:lnTo>
                  <a:cubicBezTo>
                    <a:pt x="426" y="21079"/>
                    <a:pt x="950" y="21113"/>
                    <a:pt x="1767" y="21135"/>
                  </a:cubicBezTo>
                  <a:lnTo>
                    <a:pt x="16744" y="21539"/>
                  </a:lnTo>
                  <a:cubicBezTo>
                    <a:pt x="18262" y="21580"/>
                    <a:pt x="19931" y="21600"/>
                    <a:pt x="21600" y="21600"/>
                  </a:cubicBezTo>
                  <a:lnTo>
                    <a:pt x="21600" y="0"/>
                  </a:lnTo>
                  <a:lnTo>
                    <a:pt x="0" y="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Shape">
              <a:extLst>
                <a:ext uri="{FF2B5EF4-FFF2-40B4-BE49-F238E27FC236}">
                  <a16:creationId xmlns:a16="http://schemas.microsoft.com/office/drawing/2014/main" id="{42CA9659-D0EC-4F63-8A4A-7EC3A705A36B}"/>
                </a:ext>
              </a:extLst>
            </p:cNvPr>
            <p:cNvSpPr/>
            <p:nvPr/>
          </p:nvSpPr>
          <p:spPr>
            <a:xfrm>
              <a:off x="2129575" y="1105986"/>
              <a:ext cx="439063" cy="61440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1669" y="21600"/>
                    <a:pt x="3338" y="21579"/>
                    <a:pt x="4856" y="21539"/>
                  </a:cubicBezTo>
                  <a:lnTo>
                    <a:pt x="19833" y="21135"/>
                  </a:lnTo>
                  <a:cubicBezTo>
                    <a:pt x="20641" y="21113"/>
                    <a:pt x="21165" y="21079"/>
                    <a:pt x="21422" y="21041"/>
                  </a:cubicBezTo>
                  <a:lnTo>
                    <a:pt x="21600" y="21041"/>
                  </a:lnTo>
                  <a:lnTo>
                    <a:pt x="21600" y="0"/>
                  </a:lnTo>
                  <a:lnTo>
                    <a:pt x="0" y="0"/>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Shape">
              <a:extLst>
                <a:ext uri="{FF2B5EF4-FFF2-40B4-BE49-F238E27FC236}">
                  <a16:creationId xmlns:a16="http://schemas.microsoft.com/office/drawing/2014/main" id="{384DD75D-9B11-4C40-899D-5E2198C7AFF5}"/>
                </a:ext>
              </a:extLst>
            </p:cNvPr>
            <p:cNvSpPr/>
            <p:nvPr/>
          </p:nvSpPr>
          <p:spPr>
            <a:xfrm>
              <a:off x="1696469" y="966286"/>
              <a:ext cx="872170" cy="317819"/>
            </a:xfrm>
            <a:custGeom>
              <a:avLst/>
              <a:gdLst/>
              <a:ahLst/>
              <a:cxnLst>
                <a:cxn ang="0">
                  <a:pos x="wd2" y="hd2"/>
                </a:cxn>
                <a:cxn ang="5400000">
                  <a:pos x="wd2" y="hd2"/>
                </a:cxn>
                <a:cxn ang="10800000">
                  <a:pos x="wd2" y="hd2"/>
                </a:cxn>
                <a:cxn ang="16200000">
                  <a:pos x="wd2" y="hd2"/>
                </a:cxn>
              </a:cxnLst>
              <a:rect l="0" t="0" r="r" b="b"/>
              <a:pathLst>
                <a:path w="20881" h="20984" extrusionOk="0">
                  <a:moveTo>
                    <a:pt x="8095" y="19833"/>
                  </a:moveTo>
                  <a:lnTo>
                    <a:pt x="852" y="12252"/>
                  </a:lnTo>
                  <a:cubicBezTo>
                    <a:pt x="-359" y="10986"/>
                    <a:pt x="-256" y="7532"/>
                    <a:pt x="1019" y="6542"/>
                  </a:cubicBezTo>
                  <a:lnTo>
                    <a:pt x="8567" y="698"/>
                  </a:lnTo>
                  <a:cubicBezTo>
                    <a:pt x="9773" y="-233"/>
                    <a:pt x="11113" y="-233"/>
                    <a:pt x="12315" y="698"/>
                  </a:cubicBezTo>
                  <a:lnTo>
                    <a:pt x="19863" y="6542"/>
                  </a:lnTo>
                  <a:cubicBezTo>
                    <a:pt x="21138" y="7532"/>
                    <a:pt x="21241" y="10986"/>
                    <a:pt x="20030" y="12252"/>
                  </a:cubicBezTo>
                  <a:lnTo>
                    <a:pt x="12787" y="19833"/>
                  </a:lnTo>
                  <a:cubicBezTo>
                    <a:pt x="11323" y="21367"/>
                    <a:pt x="9563" y="21367"/>
                    <a:pt x="8095" y="19833"/>
                  </a:cubicBezTo>
                  <a:close/>
                </a:path>
              </a:pathLst>
            </a:custGeom>
            <a:solidFill>
              <a:srgbClr val="BDC8CB"/>
            </a:solidFill>
            <a:ln>
              <a:noFill/>
            </a:ln>
          </p:spPr>
          <p:txBody>
            <a:bodyPr vert="horz" wrap="square" lIns="91440" tIns="45720" rIns="91440" bIns="45720" numCol="1" anchor="t" anchorCtr="0" compatLnSpc="1">
              <a:prstTxWarp prst="textNoShape">
                <a:avLst/>
              </a:prstTxWarp>
            </a:bodyPr>
            <a:lstStyle/>
            <a:p>
              <a:endParaRPr/>
            </a:p>
          </p:txBody>
        </p:sp>
        <p:sp>
          <p:nvSpPr>
            <p:cNvPr id="110" name="Freeform: Shape 71">
              <a:extLst>
                <a:ext uri="{FF2B5EF4-FFF2-40B4-BE49-F238E27FC236}">
                  <a16:creationId xmlns:a16="http://schemas.microsoft.com/office/drawing/2014/main" id="{90F17359-B5D5-4903-920E-D899FCF6F85E}"/>
                </a:ext>
              </a:extLst>
            </p:cNvPr>
            <p:cNvSpPr/>
            <p:nvPr/>
          </p:nvSpPr>
          <p:spPr>
            <a:xfrm>
              <a:off x="1699886" y="1580398"/>
              <a:ext cx="872169" cy="4805507"/>
            </a:xfrm>
            <a:custGeom>
              <a:avLst/>
              <a:gdLst>
                <a:gd name="connsiteX0" fmla="*/ 0 w 872169"/>
                <a:gd name="connsiteY0" fmla="*/ 3935740 h 4805507"/>
                <a:gd name="connsiteX1" fmla="*/ 290190 w 872169"/>
                <a:gd name="connsiteY1" fmla="*/ 4045158 h 4805507"/>
                <a:gd name="connsiteX2" fmla="*/ 442310 w 872169"/>
                <a:gd name="connsiteY2" fmla="*/ 4072095 h 4805507"/>
                <a:gd name="connsiteX3" fmla="*/ 594429 w 872169"/>
                <a:gd name="connsiteY3" fmla="*/ 4045158 h 4805507"/>
                <a:gd name="connsiteX4" fmla="*/ 872169 w 872169"/>
                <a:gd name="connsiteY4" fmla="*/ 3940435 h 4805507"/>
                <a:gd name="connsiteX5" fmla="*/ 872169 w 872169"/>
                <a:gd name="connsiteY5" fmla="*/ 4673871 h 4805507"/>
                <a:gd name="connsiteX6" fmla="*/ 594429 w 872169"/>
                <a:gd name="connsiteY6" fmla="*/ 4778567 h 4805507"/>
                <a:gd name="connsiteX7" fmla="*/ 442324 w 872169"/>
                <a:gd name="connsiteY7" fmla="*/ 4805502 h 4805507"/>
                <a:gd name="connsiteX8" fmla="*/ 442324 w 872169"/>
                <a:gd name="connsiteY8" fmla="*/ 4805507 h 4805507"/>
                <a:gd name="connsiteX9" fmla="*/ 442310 w 872169"/>
                <a:gd name="connsiteY9" fmla="*/ 4805505 h 4805507"/>
                <a:gd name="connsiteX10" fmla="*/ 442295 w 872169"/>
                <a:gd name="connsiteY10" fmla="*/ 4805507 h 4805507"/>
                <a:gd name="connsiteX11" fmla="*/ 442295 w 872169"/>
                <a:gd name="connsiteY11" fmla="*/ 4805502 h 4805507"/>
                <a:gd name="connsiteX12" fmla="*/ 290190 w 872169"/>
                <a:gd name="connsiteY12" fmla="*/ 4778567 h 4805507"/>
                <a:gd name="connsiteX13" fmla="*/ 0 w 872169"/>
                <a:gd name="connsiteY13" fmla="*/ 4669178 h 4805507"/>
                <a:gd name="connsiteX14" fmla="*/ 0 w 872169"/>
                <a:gd name="connsiteY14" fmla="*/ 2941149 h 4805507"/>
                <a:gd name="connsiteX15" fmla="*/ 290190 w 872169"/>
                <a:gd name="connsiteY15" fmla="*/ 3050567 h 4805507"/>
                <a:gd name="connsiteX16" fmla="*/ 442310 w 872169"/>
                <a:gd name="connsiteY16" fmla="*/ 3077504 h 4805507"/>
                <a:gd name="connsiteX17" fmla="*/ 594429 w 872169"/>
                <a:gd name="connsiteY17" fmla="*/ 3050567 h 4805507"/>
                <a:gd name="connsiteX18" fmla="*/ 872169 w 872169"/>
                <a:gd name="connsiteY18" fmla="*/ 2945844 h 4805507"/>
                <a:gd name="connsiteX19" fmla="*/ 872169 w 872169"/>
                <a:gd name="connsiteY19" fmla="*/ 3679280 h 4805507"/>
                <a:gd name="connsiteX20" fmla="*/ 594429 w 872169"/>
                <a:gd name="connsiteY20" fmla="*/ 3783976 h 4805507"/>
                <a:gd name="connsiteX21" fmla="*/ 442324 w 872169"/>
                <a:gd name="connsiteY21" fmla="*/ 3810911 h 4805507"/>
                <a:gd name="connsiteX22" fmla="*/ 442324 w 872169"/>
                <a:gd name="connsiteY22" fmla="*/ 3810916 h 4805507"/>
                <a:gd name="connsiteX23" fmla="*/ 442310 w 872169"/>
                <a:gd name="connsiteY23" fmla="*/ 3810914 h 4805507"/>
                <a:gd name="connsiteX24" fmla="*/ 442295 w 872169"/>
                <a:gd name="connsiteY24" fmla="*/ 3810916 h 4805507"/>
                <a:gd name="connsiteX25" fmla="*/ 442295 w 872169"/>
                <a:gd name="connsiteY25" fmla="*/ 3810911 h 4805507"/>
                <a:gd name="connsiteX26" fmla="*/ 290190 w 872169"/>
                <a:gd name="connsiteY26" fmla="*/ 3783976 h 4805507"/>
                <a:gd name="connsiteX27" fmla="*/ 0 w 872169"/>
                <a:gd name="connsiteY27" fmla="*/ 3674587 h 4805507"/>
                <a:gd name="connsiteX28" fmla="*/ 0 w 872169"/>
                <a:gd name="connsiteY28" fmla="*/ 1950549 h 4805507"/>
                <a:gd name="connsiteX29" fmla="*/ 290190 w 872169"/>
                <a:gd name="connsiteY29" fmla="*/ 2059966 h 4805507"/>
                <a:gd name="connsiteX30" fmla="*/ 442310 w 872169"/>
                <a:gd name="connsiteY30" fmla="*/ 2086904 h 4805507"/>
                <a:gd name="connsiteX31" fmla="*/ 594429 w 872169"/>
                <a:gd name="connsiteY31" fmla="*/ 2059966 h 4805507"/>
                <a:gd name="connsiteX32" fmla="*/ 872169 w 872169"/>
                <a:gd name="connsiteY32" fmla="*/ 1955243 h 4805507"/>
                <a:gd name="connsiteX33" fmla="*/ 872169 w 872169"/>
                <a:gd name="connsiteY33" fmla="*/ 2688680 h 4805507"/>
                <a:gd name="connsiteX34" fmla="*/ 594429 w 872169"/>
                <a:gd name="connsiteY34" fmla="*/ 2793376 h 4805507"/>
                <a:gd name="connsiteX35" fmla="*/ 442324 w 872169"/>
                <a:gd name="connsiteY35" fmla="*/ 2820311 h 4805507"/>
                <a:gd name="connsiteX36" fmla="*/ 442324 w 872169"/>
                <a:gd name="connsiteY36" fmla="*/ 2820316 h 4805507"/>
                <a:gd name="connsiteX37" fmla="*/ 442310 w 872169"/>
                <a:gd name="connsiteY37" fmla="*/ 2820314 h 4805507"/>
                <a:gd name="connsiteX38" fmla="*/ 442295 w 872169"/>
                <a:gd name="connsiteY38" fmla="*/ 2820316 h 4805507"/>
                <a:gd name="connsiteX39" fmla="*/ 442295 w 872169"/>
                <a:gd name="connsiteY39" fmla="*/ 2820311 h 4805507"/>
                <a:gd name="connsiteX40" fmla="*/ 290190 w 872169"/>
                <a:gd name="connsiteY40" fmla="*/ 2793376 h 4805507"/>
                <a:gd name="connsiteX41" fmla="*/ 0 w 872169"/>
                <a:gd name="connsiteY41" fmla="*/ 2683987 h 4805507"/>
                <a:gd name="connsiteX42" fmla="*/ 0 w 872169"/>
                <a:gd name="connsiteY42" fmla="*/ 972649 h 4805507"/>
                <a:gd name="connsiteX43" fmla="*/ 290190 w 872169"/>
                <a:gd name="connsiteY43" fmla="*/ 1082066 h 4805507"/>
                <a:gd name="connsiteX44" fmla="*/ 364428 w 872169"/>
                <a:gd name="connsiteY44" fmla="*/ 1102260 h 4805507"/>
                <a:gd name="connsiteX45" fmla="*/ 442310 w 872169"/>
                <a:gd name="connsiteY45" fmla="*/ 1109005 h 4805507"/>
                <a:gd name="connsiteX46" fmla="*/ 520192 w 872169"/>
                <a:gd name="connsiteY46" fmla="*/ 1102260 h 4805507"/>
                <a:gd name="connsiteX47" fmla="*/ 594429 w 872169"/>
                <a:gd name="connsiteY47" fmla="*/ 1082066 h 4805507"/>
                <a:gd name="connsiteX48" fmla="*/ 872169 w 872169"/>
                <a:gd name="connsiteY48" fmla="*/ 977343 h 4805507"/>
                <a:gd name="connsiteX49" fmla="*/ 872169 w 872169"/>
                <a:gd name="connsiteY49" fmla="*/ 1710780 h 4805507"/>
                <a:gd name="connsiteX50" fmla="*/ 594429 w 872169"/>
                <a:gd name="connsiteY50" fmla="*/ 1815476 h 4805507"/>
                <a:gd name="connsiteX51" fmla="*/ 520192 w 872169"/>
                <a:gd name="connsiteY51" fmla="*/ 1835669 h 4805507"/>
                <a:gd name="connsiteX52" fmla="*/ 442324 w 872169"/>
                <a:gd name="connsiteY52" fmla="*/ 1842414 h 4805507"/>
                <a:gd name="connsiteX53" fmla="*/ 442324 w 872169"/>
                <a:gd name="connsiteY53" fmla="*/ 1842416 h 4805507"/>
                <a:gd name="connsiteX54" fmla="*/ 442310 w 872169"/>
                <a:gd name="connsiteY54" fmla="*/ 1842415 h 4805507"/>
                <a:gd name="connsiteX55" fmla="*/ 442295 w 872169"/>
                <a:gd name="connsiteY55" fmla="*/ 1842416 h 4805507"/>
                <a:gd name="connsiteX56" fmla="*/ 442295 w 872169"/>
                <a:gd name="connsiteY56" fmla="*/ 1842414 h 4805507"/>
                <a:gd name="connsiteX57" fmla="*/ 364428 w 872169"/>
                <a:gd name="connsiteY57" fmla="*/ 1835669 h 4805507"/>
                <a:gd name="connsiteX58" fmla="*/ 290190 w 872169"/>
                <a:gd name="connsiteY58" fmla="*/ 1815476 h 4805507"/>
                <a:gd name="connsiteX59" fmla="*/ 0 w 872169"/>
                <a:gd name="connsiteY59" fmla="*/ 1706087 h 4805507"/>
                <a:gd name="connsiteX60" fmla="*/ 0 w 872169"/>
                <a:gd name="connsiteY60" fmla="*/ 0 h 4805507"/>
                <a:gd name="connsiteX61" fmla="*/ 290190 w 872169"/>
                <a:gd name="connsiteY61" fmla="*/ 109418 h 4805507"/>
                <a:gd name="connsiteX62" fmla="*/ 364428 w 872169"/>
                <a:gd name="connsiteY62" fmla="*/ 129646 h 4805507"/>
                <a:gd name="connsiteX63" fmla="*/ 442310 w 872169"/>
                <a:gd name="connsiteY63" fmla="*/ 136357 h 4805507"/>
                <a:gd name="connsiteX64" fmla="*/ 520192 w 872169"/>
                <a:gd name="connsiteY64" fmla="*/ 129611 h 4805507"/>
                <a:gd name="connsiteX65" fmla="*/ 594429 w 872169"/>
                <a:gd name="connsiteY65" fmla="*/ 109418 h 4805507"/>
                <a:gd name="connsiteX66" fmla="*/ 872169 w 872169"/>
                <a:gd name="connsiteY66" fmla="*/ 4694 h 4805507"/>
                <a:gd name="connsiteX67" fmla="*/ 872169 w 872169"/>
                <a:gd name="connsiteY67" fmla="*/ 738131 h 4805507"/>
                <a:gd name="connsiteX68" fmla="*/ 594429 w 872169"/>
                <a:gd name="connsiteY68" fmla="*/ 842827 h 4805507"/>
                <a:gd name="connsiteX69" fmla="*/ 520192 w 872169"/>
                <a:gd name="connsiteY69" fmla="*/ 863020 h 4805507"/>
                <a:gd name="connsiteX70" fmla="*/ 442324 w 872169"/>
                <a:gd name="connsiteY70" fmla="*/ 869765 h 4805507"/>
                <a:gd name="connsiteX71" fmla="*/ 442324 w 872169"/>
                <a:gd name="connsiteY71" fmla="*/ 869767 h 4805507"/>
                <a:gd name="connsiteX72" fmla="*/ 442310 w 872169"/>
                <a:gd name="connsiteY72" fmla="*/ 869766 h 4805507"/>
                <a:gd name="connsiteX73" fmla="*/ 442295 w 872169"/>
                <a:gd name="connsiteY73" fmla="*/ 869767 h 4805507"/>
                <a:gd name="connsiteX74" fmla="*/ 442295 w 872169"/>
                <a:gd name="connsiteY74" fmla="*/ 869765 h 4805507"/>
                <a:gd name="connsiteX75" fmla="*/ 364428 w 872169"/>
                <a:gd name="connsiteY75" fmla="*/ 863020 h 4805507"/>
                <a:gd name="connsiteX76" fmla="*/ 290190 w 872169"/>
                <a:gd name="connsiteY76" fmla="*/ 842827 h 4805507"/>
                <a:gd name="connsiteX77" fmla="*/ 0 w 872169"/>
                <a:gd name="connsiteY77" fmla="*/ 733438 h 480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72169" h="4805507">
                  <a:moveTo>
                    <a:pt x="0" y="3935740"/>
                  </a:moveTo>
                  <a:lnTo>
                    <a:pt x="290190" y="4045158"/>
                  </a:lnTo>
                  <a:lnTo>
                    <a:pt x="442310" y="4072095"/>
                  </a:lnTo>
                  <a:lnTo>
                    <a:pt x="594429" y="4045158"/>
                  </a:lnTo>
                  <a:lnTo>
                    <a:pt x="872169" y="3940435"/>
                  </a:lnTo>
                  <a:lnTo>
                    <a:pt x="872169" y="4673871"/>
                  </a:lnTo>
                  <a:lnTo>
                    <a:pt x="594429" y="4778567"/>
                  </a:lnTo>
                  <a:lnTo>
                    <a:pt x="442324" y="4805502"/>
                  </a:lnTo>
                  <a:lnTo>
                    <a:pt x="442324" y="4805507"/>
                  </a:lnTo>
                  <a:lnTo>
                    <a:pt x="442310" y="4805505"/>
                  </a:lnTo>
                  <a:lnTo>
                    <a:pt x="442295" y="4805507"/>
                  </a:lnTo>
                  <a:lnTo>
                    <a:pt x="442295" y="4805502"/>
                  </a:lnTo>
                  <a:lnTo>
                    <a:pt x="290190" y="4778567"/>
                  </a:lnTo>
                  <a:lnTo>
                    <a:pt x="0" y="4669178"/>
                  </a:lnTo>
                  <a:close/>
                  <a:moveTo>
                    <a:pt x="0" y="2941149"/>
                  </a:moveTo>
                  <a:lnTo>
                    <a:pt x="290190" y="3050567"/>
                  </a:lnTo>
                  <a:lnTo>
                    <a:pt x="442310" y="3077504"/>
                  </a:lnTo>
                  <a:lnTo>
                    <a:pt x="594429" y="3050567"/>
                  </a:lnTo>
                  <a:lnTo>
                    <a:pt x="872169" y="2945844"/>
                  </a:lnTo>
                  <a:lnTo>
                    <a:pt x="872169" y="3679280"/>
                  </a:lnTo>
                  <a:lnTo>
                    <a:pt x="594429" y="3783976"/>
                  </a:lnTo>
                  <a:lnTo>
                    <a:pt x="442324" y="3810911"/>
                  </a:lnTo>
                  <a:lnTo>
                    <a:pt x="442324" y="3810916"/>
                  </a:lnTo>
                  <a:lnTo>
                    <a:pt x="442310" y="3810914"/>
                  </a:lnTo>
                  <a:lnTo>
                    <a:pt x="442295" y="3810916"/>
                  </a:lnTo>
                  <a:lnTo>
                    <a:pt x="442295" y="3810911"/>
                  </a:lnTo>
                  <a:lnTo>
                    <a:pt x="290190" y="3783976"/>
                  </a:lnTo>
                  <a:lnTo>
                    <a:pt x="0" y="3674587"/>
                  </a:lnTo>
                  <a:close/>
                  <a:moveTo>
                    <a:pt x="0" y="1950549"/>
                  </a:moveTo>
                  <a:lnTo>
                    <a:pt x="290190" y="2059966"/>
                  </a:lnTo>
                  <a:lnTo>
                    <a:pt x="442310" y="2086904"/>
                  </a:lnTo>
                  <a:lnTo>
                    <a:pt x="594429" y="2059966"/>
                  </a:lnTo>
                  <a:lnTo>
                    <a:pt x="872169" y="1955243"/>
                  </a:lnTo>
                  <a:lnTo>
                    <a:pt x="872169" y="2688680"/>
                  </a:lnTo>
                  <a:lnTo>
                    <a:pt x="594429" y="2793376"/>
                  </a:lnTo>
                  <a:lnTo>
                    <a:pt x="442324" y="2820311"/>
                  </a:lnTo>
                  <a:lnTo>
                    <a:pt x="442324" y="2820316"/>
                  </a:lnTo>
                  <a:lnTo>
                    <a:pt x="442310" y="2820314"/>
                  </a:lnTo>
                  <a:lnTo>
                    <a:pt x="442295" y="2820316"/>
                  </a:lnTo>
                  <a:lnTo>
                    <a:pt x="442295" y="2820311"/>
                  </a:lnTo>
                  <a:lnTo>
                    <a:pt x="290190" y="2793376"/>
                  </a:lnTo>
                  <a:lnTo>
                    <a:pt x="0" y="2683987"/>
                  </a:lnTo>
                  <a:close/>
                  <a:moveTo>
                    <a:pt x="0" y="972649"/>
                  </a:moveTo>
                  <a:lnTo>
                    <a:pt x="290190" y="1082066"/>
                  </a:lnTo>
                  <a:cubicBezTo>
                    <a:pt x="313920" y="1091031"/>
                    <a:pt x="338869" y="1097766"/>
                    <a:pt x="364428" y="1102260"/>
                  </a:cubicBezTo>
                  <a:lnTo>
                    <a:pt x="442310" y="1109005"/>
                  </a:lnTo>
                  <a:lnTo>
                    <a:pt x="520192" y="1102260"/>
                  </a:lnTo>
                  <a:cubicBezTo>
                    <a:pt x="545751" y="1097766"/>
                    <a:pt x="570700" y="1091031"/>
                    <a:pt x="594429" y="1082066"/>
                  </a:cubicBezTo>
                  <a:lnTo>
                    <a:pt x="872169" y="977343"/>
                  </a:lnTo>
                  <a:lnTo>
                    <a:pt x="872169" y="1710780"/>
                  </a:lnTo>
                  <a:lnTo>
                    <a:pt x="594429" y="1815476"/>
                  </a:lnTo>
                  <a:cubicBezTo>
                    <a:pt x="570700" y="1824440"/>
                    <a:pt x="545751" y="1831175"/>
                    <a:pt x="520192" y="1835669"/>
                  </a:cubicBezTo>
                  <a:lnTo>
                    <a:pt x="442324" y="1842414"/>
                  </a:lnTo>
                  <a:lnTo>
                    <a:pt x="442324" y="1842416"/>
                  </a:lnTo>
                  <a:lnTo>
                    <a:pt x="442310" y="1842415"/>
                  </a:lnTo>
                  <a:lnTo>
                    <a:pt x="442295" y="1842416"/>
                  </a:lnTo>
                  <a:lnTo>
                    <a:pt x="442295" y="1842414"/>
                  </a:lnTo>
                  <a:lnTo>
                    <a:pt x="364428" y="1835669"/>
                  </a:lnTo>
                  <a:cubicBezTo>
                    <a:pt x="338869" y="1831175"/>
                    <a:pt x="313920" y="1824440"/>
                    <a:pt x="290190" y="1815476"/>
                  </a:cubicBezTo>
                  <a:lnTo>
                    <a:pt x="0" y="1706087"/>
                  </a:lnTo>
                  <a:close/>
                  <a:moveTo>
                    <a:pt x="0" y="0"/>
                  </a:moveTo>
                  <a:lnTo>
                    <a:pt x="290190" y="109418"/>
                  </a:lnTo>
                  <a:cubicBezTo>
                    <a:pt x="313920" y="118429"/>
                    <a:pt x="338869" y="125164"/>
                    <a:pt x="364428" y="129646"/>
                  </a:cubicBezTo>
                  <a:lnTo>
                    <a:pt x="442310" y="136357"/>
                  </a:lnTo>
                  <a:lnTo>
                    <a:pt x="520192" y="129611"/>
                  </a:lnTo>
                  <a:cubicBezTo>
                    <a:pt x="545751" y="125117"/>
                    <a:pt x="570700" y="118382"/>
                    <a:pt x="594429" y="109418"/>
                  </a:cubicBezTo>
                  <a:lnTo>
                    <a:pt x="872169" y="4694"/>
                  </a:lnTo>
                  <a:lnTo>
                    <a:pt x="872169" y="738131"/>
                  </a:lnTo>
                  <a:lnTo>
                    <a:pt x="594429" y="842827"/>
                  </a:lnTo>
                  <a:cubicBezTo>
                    <a:pt x="570700" y="851791"/>
                    <a:pt x="545751" y="858526"/>
                    <a:pt x="520192" y="863020"/>
                  </a:cubicBezTo>
                  <a:lnTo>
                    <a:pt x="442324" y="869765"/>
                  </a:lnTo>
                  <a:lnTo>
                    <a:pt x="442324" y="869767"/>
                  </a:lnTo>
                  <a:lnTo>
                    <a:pt x="442310" y="869766"/>
                  </a:lnTo>
                  <a:lnTo>
                    <a:pt x="442295" y="869767"/>
                  </a:lnTo>
                  <a:lnTo>
                    <a:pt x="442295" y="869765"/>
                  </a:lnTo>
                  <a:lnTo>
                    <a:pt x="364428" y="863020"/>
                  </a:lnTo>
                  <a:cubicBezTo>
                    <a:pt x="338869" y="858526"/>
                    <a:pt x="313920" y="851791"/>
                    <a:pt x="290190" y="842827"/>
                  </a:cubicBezTo>
                  <a:lnTo>
                    <a:pt x="0" y="733438"/>
                  </a:lnTo>
                  <a:close/>
                </a:path>
              </a:pathLst>
            </a:custGeom>
            <a:solidFill>
              <a:schemeClr val="tx1">
                <a:alpha val="25000"/>
              </a:schemeClr>
            </a:solidFill>
            <a:ln>
              <a:noFill/>
            </a:ln>
          </p:spPr>
          <p:txBody>
            <a:bodyPr vert="horz" wrap="square" lIns="91440" tIns="45720" rIns="91440" bIns="45720" numCol="1" anchor="t" anchorCtr="0" compatLnSpc="1">
              <a:prstTxWarp prst="textNoShape">
                <a:avLst/>
              </a:prstTxWarp>
              <a:noAutofit/>
            </a:bodyPr>
            <a:lstStyle/>
            <a:p>
              <a:endParaRPr/>
            </a:p>
          </p:txBody>
        </p:sp>
        <p:sp>
          <p:nvSpPr>
            <p:cNvPr id="111" name="Shape">
              <a:extLst>
                <a:ext uri="{FF2B5EF4-FFF2-40B4-BE49-F238E27FC236}">
                  <a16:creationId xmlns:a16="http://schemas.microsoft.com/office/drawing/2014/main" id="{F05F9C8C-9D54-449E-858C-9324D4E6C82A}"/>
                </a:ext>
              </a:extLst>
            </p:cNvPr>
            <p:cNvSpPr/>
            <p:nvPr/>
          </p:nvSpPr>
          <p:spPr>
            <a:xfrm>
              <a:off x="1461870" y="42642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Shape">
              <a:extLst>
                <a:ext uri="{FF2B5EF4-FFF2-40B4-BE49-F238E27FC236}">
                  <a16:creationId xmlns:a16="http://schemas.microsoft.com/office/drawing/2014/main" id="{7E4AB6B6-9F82-495B-84FD-D43906BB781B}"/>
                </a:ext>
              </a:extLst>
            </p:cNvPr>
            <p:cNvSpPr/>
            <p:nvPr/>
          </p:nvSpPr>
          <p:spPr>
            <a:xfrm>
              <a:off x="2138764" y="4267328"/>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Shape">
              <a:extLst>
                <a:ext uri="{FF2B5EF4-FFF2-40B4-BE49-F238E27FC236}">
                  <a16:creationId xmlns:a16="http://schemas.microsoft.com/office/drawing/2014/main" id="{809D0481-FE70-4B23-A03D-CD19ADAC4B9F}"/>
                </a:ext>
              </a:extLst>
            </p:cNvPr>
            <p:cNvSpPr/>
            <p:nvPr/>
          </p:nvSpPr>
          <p:spPr>
            <a:xfrm>
              <a:off x="1461870" y="32736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a:p>
          </p:txBody>
        </p:sp>
        <p:sp>
          <p:nvSpPr>
            <p:cNvPr id="116" name="Shape">
              <a:extLst>
                <a:ext uri="{FF2B5EF4-FFF2-40B4-BE49-F238E27FC236}">
                  <a16:creationId xmlns:a16="http://schemas.microsoft.com/office/drawing/2014/main" id="{4F8ED6BB-B98E-4E10-9501-8E9CBBC9924A}"/>
                </a:ext>
              </a:extLst>
            </p:cNvPr>
            <p:cNvSpPr/>
            <p:nvPr/>
          </p:nvSpPr>
          <p:spPr>
            <a:xfrm>
              <a:off x="2138765" y="32736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7" name="Shape">
              <a:extLst>
                <a:ext uri="{FF2B5EF4-FFF2-40B4-BE49-F238E27FC236}">
                  <a16:creationId xmlns:a16="http://schemas.microsoft.com/office/drawing/2014/main" id="{DAD6D794-E9CB-42D5-A442-1D76462386CF}"/>
                </a:ext>
              </a:extLst>
            </p:cNvPr>
            <p:cNvSpPr/>
            <p:nvPr/>
          </p:nvSpPr>
          <p:spPr>
            <a:xfrm>
              <a:off x="1461870" y="2295795"/>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Shape">
              <a:extLst>
                <a:ext uri="{FF2B5EF4-FFF2-40B4-BE49-F238E27FC236}">
                  <a16:creationId xmlns:a16="http://schemas.microsoft.com/office/drawing/2014/main" id="{F8CD7D8A-0C60-4E8A-85CD-32725605EC88}"/>
                </a:ext>
              </a:extLst>
            </p:cNvPr>
            <p:cNvSpPr/>
            <p:nvPr/>
          </p:nvSpPr>
          <p:spPr>
            <a:xfrm>
              <a:off x="2138765" y="2295795"/>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Shape">
              <a:extLst>
                <a:ext uri="{FF2B5EF4-FFF2-40B4-BE49-F238E27FC236}">
                  <a16:creationId xmlns:a16="http://schemas.microsoft.com/office/drawing/2014/main" id="{FB0BFE93-303B-4F82-83EF-ED995B558481}"/>
                </a:ext>
              </a:extLst>
            </p:cNvPr>
            <p:cNvSpPr/>
            <p:nvPr/>
          </p:nvSpPr>
          <p:spPr>
            <a:xfrm>
              <a:off x="1461870" y="1323146"/>
              <a:ext cx="676924" cy="1008508"/>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701"/>
                    <a:pt x="16675" y="5315"/>
                  </a:cubicBez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120" name="Shape">
              <a:extLst>
                <a:ext uri="{FF2B5EF4-FFF2-40B4-BE49-F238E27FC236}">
                  <a16:creationId xmlns:a16="http://schemas.microsoft.com/office/drawing/2014/main" id="{C70069FD-27D7-410B-8BDB-950A7425FCAA}"/>
                </a:ext>
              </a:extLst>
            </p:cNvPr>
            <p:cNvSpPr/>
            <p:nvPr/>
          </p:nvSpPr>
          <p:spPr>
            <a:xfrm>
              <a:off x="2138765" y="1323146"/>
              <a:ext cx="676925" cy="100850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TextBox 120">
              <a:extLst>
                <a:ext uri="{FF2B5EF4-FFF2-40B4-BE49-F238E27FC236}">
                  <a16:creationId xmlns:a16="http://schemas.microsoft.com/office/drawing/2014/main" id="{8DD792D5-BD78-4BAE-A9CF-72509EDC7F15}"/>
                </a:ext>
              </a:extLst>
            </p:cNvPr>
            <p:cNvSpPr txBox="1"/>
            <p:nvPr/>
          </p:nvSpPr>
          <p:spPr>
            <a:xfrm>
              <a:off x="1387284" y="1547843"/>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4400" b="1" dirty="0">
                  <a:solidFill>
                    <a:schemeClr val="tx2">
                      <a:lumMod val="10000"/>
                    </a:schemeClr>
                  </a:solidFill>
                  <a:effectLst/>
                  <a:latin typeface="Calibri" panose="020F0502020204030204" pitchFamily="34" charset="0"/>
                  <a:cs typeface="Calibri" panose="020F0502020204030204" pitchFamily="34" charset="0"/>
                </a:rPr>
                <a:t>01</a:t>
              </a:r>
            </a:p>
          </p:txBody>
        </p:sp>
        <p:sp>
          <p:nvSpPr>
            <p:cNvPr id="122" name="TextBox 121">
              <a:extLst>
                <a:ext uri="{FF2B5EF4-FFF2-40B4-BE49-F238E27FC236}">
                  <a16:creationId xmlns:a16="http://schemas.microsoft.com/office/drawing/2014/main" id="{E1DBFFCD-B891-47E1-971E-41E44B76210E}"/>
                </a:ext>
              </a:extLst>
            </p:cNvPr>
            <p:cNvSpPr txBox="1"/>
            <p:nvPr/>
          </p:nvSpPr>
          <p:spPr>
            <a:xfrm>
              <a:off x="1387284" y="2525446"/>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4400" b="1" dirty="0">
                  <a:solidFill>
                    <a:schemeClr val="tx2">
                      <a:lumMod val="10000"/>
                    </a:schemeClr>
                  </a:solidFill>
                  <a:effectLst/>
                  <a:latin typeface="Calibri" panose="020F0502020204030204" pitchFamily="34" charset="0"/>
                  <a:cs typeface="Calibri" panose="020F0502020204030204" pitchFamily="34" charset="0"/>
                </a:rPr>
                <a:t>02</a:t>
              </a:r>
            </a:p>
          </p:txBody>
        </p:sp>
        <p:sp>
          <p:nvSpPr>
            <p:cNvPr id="123" name="TextBox 122">
              <a:extLst>
                <a:ext uri="{FF2B5EF4-FFF2-40B4-BE49-F238E27FC236}">
                  <a16:creationId xmlns:a16="http://schemas.microsoft.com/office/drawing/2014/main" id="{3976BF60-F424-4B1F-8050-C8357EC1E931}"/>
                </a:ext>
              </a:extLst>
            </p:cNvPr>
            <p:cNvSpPr txBox="1"/>
            <p:nvPr/>
          </p:nvSpPr>
          <p:spPr>
            <a:xfrm>
              <a:off x="1387284" y="3503049"/>
              <a:ext cx="822960" cy="646331"/>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4400" b="1" dirty="0">
                  <a:solidFill>
                    <a:schemeClr val="tx2">
                      <a:lumMod val="10000"/>
                    </a:schemeClr>
                  </a:solidFill>
                  <a:effectLst/>
                  <a:latin typeface="Calibri" panose="020F0502020204030204" pitchFamily="34" charset="0"/>
                  <a:cs typeface="Calibri" panose="020F0502020204030204" pitchFamily="34" charset="0"/>
                </a:rPr>
                <a:t>03</a:t>
              </a:r>
            </a:p>
          </p:txBody>
        </p:sp>
        <p:sp>
          <p:nvSpPr>
            <p:cNvPr id="124" name="TextBox 123">
              <a:extLst>
                <a:ext uri="{FF2B5EF4-FFF2-40B4-BE49-F238E27FC236}">
                  <a16:creationId xmlns:a16="http://schemas.microsoft.com/office/drawing/2014/main" id="{AA6F8E4D-191E-401E-8872-D3926655E29D}"/>
                </a:ext>
              </a:extLst>
            </p:cNvPr>
            <p:cNvSpPr txBox="1"/>
            <p:nvPr/>
          </p:nvSpPr>
          <p:spPr>
            <a:xfrm>
              <a:off x="1387284" y="4480652"/>
              <a:ext cx="822960" cy="646331"/>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sz="4400" b="1" dirty="0">
                  <a:solidFill>
                    <a:schemeClr val="tx2">
                      <a:lumMod val="10000"/>
                    </a:schemeClr>
                  </a:solidFill>
                  <a:effectLst/>
                  <a:latin typeface="Calibri" panose="020F0502020204030204" pitchFamily="34" charset="0"/>
                  <a:cs typeface="Calibri" panose="020F0502020204030204" pitchFamily="34" charset="0"/>
                </a:rPr>
                <a:t>04</a:t>
              </a:r>
            </a:p>
          </p:txBody>
        </p:sp>
      </p:grpSp>
      <p:grpSp>
        <p:nvGrpSpPr>
          <p:cNvPr id="146" name="Group 145">
            <a:extLst>
              <a:ext uri="{FF2B5EF4-FFF2-40B4-BE49-F238E27FC236}">
                <a16:creationId xmlns:a16="http://schemas.microsoft.com/office/drawing/2014/main" id="{08F6D07C-B9EA-4C2E-AAAB-715A80DED285}"/>
              </a:ext>
            </a:extLst>
          </p:cNvPr>
          <p:cNvGrpSpPr/>
          <p:nvPr/>
        </p:nvGrpSpPr>
        <p:grpSpPr>
          <a:xfrm>
            <a:off x="5586148" y="238715"/>
            <a:ext cx="5550495" cy="1212711"/>
            <a:chOff x="4295622" y="-649734"/>
            <a:chExt cx="3076356" cy="2244914"/>
          </a:xfrm>
        </p:grpSpPr>
        <p:sp>
          <p:nvSpPr>
            <p:cNvPr id="151" name="TextBox 150">
              <a:extLst>
                <a:ext uri="{FF2B5EF4-FFF2-40B4-BE49-F238E27FC236}">
                  <a16:creationId xmlns:a16="http://schemas.microsoft.com/office/drawing/2014/main" id="{787CCEED-74DF-4A0A-8E2B-E3D9BC3BA2B2}"/>
                </a:ext>
              </a:extLst>
            </p:cNvPr>
            <p:cNvSpPr txBox="1"/>
            <p:nvPr/>
          </p:nvSpPr>
          <p:spPr>
            <a:xfrm>
              <a:off x="4434890" y="-649734"/>
              <a:ext cx="2937088" cy="2221993"/>
            </a:xfrm>
            <a:prstGeom prst="rect">
              <a:avLst/>
            </a:prstGeom>
            <a:noFill/>
          </p:spPr>
          <p:txBody>
            <a:bodyPr wrap="square" lIns="0" rIns="0" rtlCol="0" anchor="b">
              <a:spAutoFit/>
            </a:bodyPr>
            <a:lstStyle/>
            <a:p>
              <a:r>
                <a:rPr lang="en-US" sz="2400" b="1" noProof="1"/>
                <a:t>Distribution of Members across Canada</a:t>
              </a:r>
            </a:p>
          </p:txBody>
        </p:sp>
        <p:cxnSp>
          <p:nvCxnSpPr>
            <p:cNvPr id="148" name="Straight Connector 147">
              <a:extLst>
                <a:ext uri="{FF2B5EF4-FFF2-40B4-BE49-F238E27FC236}">
                  <a16:creationId xmlns:a16="http://schemas.microsoft.com/office/drawing/2014/main" id="{0BB506A7-1AA5-46AB-A06E-E9D936CACF18}"/>
                </a:ext>
              </a:extLst>
            </p:cNvPr>
            <p:cNvCxnSpPr/>
            <p:nvPr/>
          </p:nvCxnSpPr>
          <p:spPr>
            <a:xfrm>
              <a:off x="4295622" y="748833"/>
              <a:ext cx="0" cy="84634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DB6CFFFC-6F37-493C-A059-BF4948F61D7A}"/>
              </a:ext>
            </a:extLst>
          </p:cNvPr>
          <p:cNvGrpSpPr/>
          <p:nvPr/>
        </p:nvGrpSpPr>
        <p:grpSpPr>
          <a:xfrm>
            <a:off x="2179881" y="1969295"/>
            <a:ext cx="3152517" cy="1190253"/>
            <a:chOff x="4219461" y="1110594"/>
            <a:chExt cx="3152517" cy="1190253"/>
          </a:xfrm>
        </p:grpSpPr>
        <p:grpSp>
          <p:nvGrpSpPr>
            <p:cNvPr id="178" name="Group 177">
              <a:extLst>
                <a:ext uri="{FF2B5EF4-FFF2-40B4-BE49-F238E27FC236}">
                  <a16:creationId xmlns:a16="http://schemas.microsoft.com/office/drawing/2014/main" id="{985C9C02-4A8A-4EA0-8998-DAD72F7DE252}"/>
                </a:ext>
              </a:extLst>
            </p:cNvPr>
            <p:cNvGrpSpPr/>
            <p:nvPr/>
          </p:nvGrpSpPr>
          <p:grpSpPr>
            <a:xfrm>
              <a:off x="4434890" y="1110594"/>
              <a:ext cx="2937088" cy="1184120"/>
              <a:chOff x="8921977" y="1466725"/>
              <a:chExt cx="2937088" cy="1184120"/>
            </a:xfrm>
          </p:grpSpPr>
          <p:sp>
            <p:nvSpPr>
              <p:cNvPr id="180" name="TextBox 179">
                <a:extLst>
                  <a:ext uri="{FF2B5EF4-FFF2-40B4-BE49-F238E27FC236}">
                    <a16:creationId xmlns:a16="http://schemas.microsoft.com/office/drawing/2014/main" id="{102C90DC-7F35-4150-A2CA-9EFF30FAED6E}"/>
                  </a:ext>
                </a:extLst>
              </p:cNvPr>
              <p:cNvSpPr txBox="1"/>
              <p:nvPr/>
            </p:nvSpPr>
            <p:spPr>
              <a:xfrm>
                <a:off x="8921977" y="1466725"/>
                <a:ext cx="2937088" cy="461665"/>
              </a:xfrm>
              <a:prstGeom prst="rect">
                <a:avLst/>
              </a:prstGeom>
              <a:noFill/>
            </p:spPr>
            <p:txBody>
              <a:bodyPr wrap="square" lIns="0" rIns="0" rtlCol="0" anchor="b">
                <a:spAutoFit/>
              </a:bodyPr>
              <a:lstStyle/>
              <a:p>
                <a:r>
                  <a:rPr lang="en-US" sz="2400" b="1" noProof="1"/>
                  <a:t>Goal</a:t>
                </a:r>
              </a:p>
            </p:txBody>
          </p:sp>
          <p:sp>
            <p:nvSpPr>
              <p:cNvPr id="181" name="TextBox 180">
                <a:extLst>
                  <a:ext uri="{FF2B5EF4-FFF2-40B4-BE49-F238E27FC236}">
                    <a16:creationId xmlns:a16="http://schemas.microsoft.com/office/drawing/2014/main" id="{134AC51C-4783-4619-8996-1E30A933E97B}"/>
                  </a:ext>
                </a:extLst>
              </p:cNvPr>
              <p:cNvSpPr txBox="1"/>
              <p:nvPr/>
            </p:nvSpPr>
            <p:spPr>
              <a:xfrm>
                <a:off x="8929772" y="1819848"/>
                <a:ext cx="2929293" cy="830997"/>
              </a:xfrm>
              <a:prstGeom prst="rect">
                <a:avLst/>
              </a:prstGeom>
              <a:noFill/>
            </p:spPr>
            <p:txBody>
              <a:bodyPr wrap="square" lIns="0" rIns="0" rtlCol="0" anchor="t">
                <a:spAutoFit/>
              </a:bodyPr>
              <a:lstStyle/>
              <a:p>
                <a:r>
                  <a:rPr lang="en-US" sz="1600" dirty="0"/>
                  <a:t>Determining the Usage of the Website and App in each Board and Province</a:t>
                </a:r>
              </a:p>
            </p:txBody>
          </p:sp>
        </p:grpSp>
        <p:cxnSp>
          <p:nvCxnSpPr>
            <p:cNvPr id="179" name="Straight Connector 178">
              <a:extLst>
                <a:ext uri="{FF2B5EF4-FFF2-40B4-BE49-F238E27FC236}">
                  <a16:creationId xmlns:a16="http://schemas.microsoft.com/office/drawing/2014/main" id="{E80D4D39-2DB8-448C-8CED-77FF267E7CD7}"/>
                </a:ext>
              </a:extLst>
            </p:cNvPr>
            <p:cNvCxnSpPr/>
            <p:nvPr/>
          </p:nvCxnSpPr>
          <p:spPr>
            <a:xfrm>
              <a:off x="4219461" y="1225582"/>
              <a:ext cx="0" cy="107526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8EF76EE4-6221-4B0E-B9F7-391152076CB0}"/>
              </a:ext>
            </a:extLst>
          </p:cNvPr>
          <p:cNvGrpSpPr/>
          <p:nvPr/>
        </p:nvGrpSpPr>
        <p:grpSpPr>
          <a:xfrm>
            <a:off x="2175687" y="3114487"/>
            <a:ext cx="3152517" cy="1248048"/>
            <a:chOff x="4219461" y="1110594"/>
            <a:chExt cx="3152517" cy="1248048"/>
          </a:xfrm>
        </p:grpSpPr>
        <p:grpSp>
          <p:nvGrpSpPr>
            <p:cNvPr id="186" name="Group 185">
              <a:extLst>
                <a:ext uri="{FF2B5EF4-FFF2-40B4-BE49-F238E27FC236}">
                  <a16:creationId xmlns:a16="http://schemas.microsoft.com/office/drawing/2014/main" id="{244D2610-BF5D-4D8A-89CE-CA84747F00D7}"/>
                </a:ext>
              </a:extLst>
            </p:cNvPr>
            <p:cNvGrpSpPr/>
            <p:nvPr/>
          </p:nvGrpSpPr>
          <p:grpSpPr>
            <a:xfrm>
              <a:off x="4434890" y="1110594"/>
              <a:ext cx="2937088" cy="1248048"/>
              <a:chOff x="8921977" y="1466725"/>
              <a:chExt cx="2937088" cy="1248048"/>
            </a:xfrm>
          </p:grpSpPr>
          <p:sp>
            <p:nvSpPr>
              <p:cNvPr id="188" name="TextBox 187">
                <a:extLst>
                  <a:ext uri="{FF2B5EF4-FFF2-40B4-BE49-F238E27FC236}">
                    <a16:creationId xmlns:a16="http://schemas.microsoft.com/office/drawing/2014/main" id="{2F8B166C-268A-4D73-947D-F5B263307B80}"/>
                  </a:ext>
                </a:extLst>
              </p:cNvPr>
              <p:cNvSpPr txBox="1"/>
              <p:nvPr/>
            </p:nvSpPr>
            <p:spPr>
              <a:xfrm>
                <a:off x="8921977" y="1466725"/>
                <a:ext cx="2937088" cy="461665"/>
              </a:xfrm>
              <a:prstGeom prst="rect">
                <a:avLst/>
              </a:prstGeom>
              <a:noFill/>
            </p:spPr>
            <p:txBody>
              <a:bodyPr wrap="square" lIns="0" rIns="0" rtlCol="0" anchor="b">
                <a:spAutoFit/>
              </a:bodyPr>
              <a:lstStyle/>
              <a:p>
                <a:r>
                  <a:rPr lang="en-US" sz="2400" b="1" noProof="1"/>
                  <a:t>Approach</a:t>
                </a:r>
              </a:p>
            </p:txBody>
          </p:sp>
          <p:sp>
            <p:nvSpPr>
              <p:cNvPr id="189" name="TextBox 188">
                <a:extLst>
                  <a:ext uri="{FF2B5EF4-FFF2-40B4-BE49-F238E27FC236}">
                    <a16:creationId xmlns:a16="http://schemas.microsoft.com/office/drawing/2014/main" id="{82933627-2985-4818-8830-7B150492A1B0}"/>
                  </a:ext>
                </a:extLst>
              </p:cNvPr>
              <p:cNvSpPr txBox="1"/>
              <p:nvPr/>
            </p:nvSpPr>
            <p:spPr>
              <a:xfrm>
                <a:off x="8929772" y="1883776"/>
                <a:ext cx="2929293" cy="830997"/>
              </a:xfrm>
              <a:prstGeom prst="rect">
                <a:avLst/>
              </a:prstGeom>
              <a:noFill/>
            </p:spPr>
            <p:txBody>
              <a:bodyPr wrap="square" lIns="0" rIns="0" rtlCol="0" anchor="t">
                <a:spAutoFit/>
              </a:bodyPr>
              <a:lstStyle/>
              <a:p>
                <a:r>
                  <a:rPr lang="en-US" sz="1600" dirty="0"/>
                  <a:t>Explanatory Analysis on the Input Data by using Python Plotting Libraries and Tableau Software</a:t>
                </a:r>
              </a:p>
            </p:txBody>
          </p:sp>
        </p:grpSp>
        <p:cxnSp>
          <p:nvCxnSpPr>
            <p:cNvPr id="187" name="Straight Connector 186">
              <a:extLst>
                <a:ext uri="{FF2B5EF4-FFF2-40B4-BE49-F238E27FC236}">
                  <a16:creationId xmlns:a16="http://schemas.microsoft.com/office/drawing/2014/main" id="{721F68E0-A58F-4055-B7AE-56CF1B14FDCF}"/>
                </a:ext>
              </a:extLst>
            </p:cNvPr>
            <p:cNvCxnSpPr/>
            <p:nvPr/>
          </p:nvCxnSpPr>
          <p:spPr>
            <a:xfrm>
              <a:off x="4219461" y="1243897"/>
              <a:ext cx="0" cy="1114745"/>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C3C20688-CB5A-4A7A-884F-C1B5E0897B80}"/>
              </a:ext>
            </a:extLst>
          </p:cNvPr>
          <p:cNvGrpSpPr/>
          <p:nvPr/>
        </p:nvGrpSpPr>
        <p:grpSpPr>
          <a:xfrm>
            <a:off x="2175687" y="4328757"/>
            <a:ext cx="3152517" cy="1043931"/>
            <a:chOff x="4219461" y="1110594"/>
            <a:chExt cx="3152517" cy="1043931"/>
          </a:xfrm>
        </p:grpSpPr>
        <p:grpSp>
          <p:nvGrpSpPr>
            <p:cNvPr id="191" name="Group 190">
              <a:extLst>
                <a:ext uri="{FF2B5EF4-FFF2-40B4-BE49-F238E27FC236}">
                  <a16:creationId xmlns:a16="http://schemas.microsoft.com/office/drawing/2014/main" id="{717F8B61-9F91-43A1-8171-8ECA038DBA66}"/>
                </a:ext>
              </a:extLst>
            </p:cNvPr>
            <p:cNvGrpSpPr/>
            <p:nvPr/>
          </p:nvGrpSpPr>
          <p:grpSpPr>
            <a:xfrm>
              <a:off x="4434890" y="1110594"/>
              <a:ext cx="2937088" cy="1043931"/>
              <a:chOff x="8921977" y="1466725"/>
              <a:chExt cx="2937088" cy="1043931"/>
            </a:xfrm>
          </p:grpSpPr>
          <p:sp>
            <p:nvSpPr>
              <p:cNvPr id="193" name="TextBox 192">
                <a:extLst>
                  <a:ext uri="{FF2B5EF4-FFF2-40B4-BE49-F238E27FC236}">
                    <a16:creationId xmlns:a16="http://schemas.microsoft.com/office/drawing/2014/main" id="{240DD320-8681-47A8-BDB9-B064BF02C2EC}"/>
                  </a:ext>
                </a:extLst>
              </p:cNvPr>
              <p:cNvSpPr txBox="1"/>
              <p:nvPr/>
            </p:nvSpPr>
            <p:spPr>
              <a:xfrm>
                <a:off x="8921977" y="1466725"/>
                <a:ext cx="2937088" cy="461665"/>
              </a:xfrm>
              <a:prstGeom prst="rect">
                <a:avLst/>
              </a:prstGeom>
              <a:noFill/>
            </p:spPr>
            <p:txBody>
              <a:bodyPr wrap="square" lIns="0" rIns="0" rtlCol="0" anchor="b">
                <a:spAutoFit/>
              </a:bodyPr>
              <a:lstStyle/>
              <a:p>
                <a:r>
                  <a:rPr lang="en-US" sz="2400" b="1" noProof="1"/>
                  <a:t>Outcome</a:t>
                </a:r>
              </a:p>
            </p:txBody>
          </p:sp>
          <p:sp>
            <p:nvSpPr>
              <p:cNvPr id="194" name="TextBox 193">
                <a:extLst>
                  <a:ext uri="{FF2B5EF4-FFF2-40B4-BE49-F238E27FC236}">
                    <a16:creationId xmlns:a16="http://schemas.microsoft.com/office/drawing/2014/main" id="{0B0D783D-E01B-46B9-B258-5FB6E2473ECE}"/>
                  </a:ext>
                </a:extLst>
              </p:cNvPr>
              <p:cNvSpPr txBox="1"/>
              <p:nvPr/>
            </p:nvSpPr>
            <p:spPr>
              <a:xfrm>
                <a:off x="8929772" y="1925881"/>
                <a:ext cx="2929293" cy="584775"/>
              </a:xfrm>
              <a:prstGeom prst="rect">
                <a:avLst/>
              </a:prstGeom>
              <a:noFill/>
            </p:spPr>
            <p:txBody>
              <a:bodyPr wrap="square" lIns="0" rIns="0" rtlCol="0" anchor="t">
                <a:spAutoFit/>
              </a:bodyPr>
              <a:lstStyle/>
              <a:p>
                <a:r>
                  <a:rPr lang="en-US" sz="1600" dirty="0"/>
                  <a:t>Result Interpretation and Storyboarding</a:t>
                </a:r>
              </a:p>
            </p:txBody>
          </p:sp>
        </p:grpSp>
        <p:cxnSp>
          <p:nvCxnSpPr>
            <p:cNvPr id="192" name="Straight Connector 191">
              <a:extLst>
                <a:ext uri="{FF2B5EF4-FFF2-40B4-BE49-F238E27FC236}">
                  <a16:creationId xmlns:a16="http://schemas.microsoft.com/office/drawing/2014/main" id="{66220F60-13F0-407B-B03D-887B2124457C}"/>
                </a:ext>
              </a:extLst>
            </p:cNvPr>
            <p:cNvCxnSpPr/>
            <p:nvPr/>
          </p:nvCxnSpPr>
          <p:spPr>
            <a:xfrm>
              <a:off x="4219461" y="1255097"/>
              <a:ext cx="0" cy="89942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a:extLst>
              <a:ext uri="{FF2B5EF4-FFF2-40B4-BE49-F238E27FC236}">
                <a16:creationId xmlns:a16="http://schemas.microsoft.com/office/drawing/2014/main" id="{7635CDEE-4D48-4BAA-BCD3-2A9B15CC3411}"/>
              </a:ext>
            </a:extLst>
          </p:cNvPr>
          <p:cNvCxnSpPr>
            <a:cxnSpLocks/>
          </p:cNvCxnSpPr>
          <p:nvPr/>
        </p:nvCxnSpPr>
        <p:spPr>
          <a:xfrm>
            <a:off x="1638771" y="2636922"/>
            <a:ext cx="457200" cy="0"/>
          </a:xfrm>
          <a:prstGeom prst="line">
            <a:avLst/>
          </a:prstGeom>
          <a:ln w="19050">
            <a:solidFill>
              <a:schemeClr val="accent2"/>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635CDEE-4D48-4BAA-BCD3-2A9B15CC3411}"/>
              </a:ext>
            </a:extLst>
          </p:cNvPr>
          <p:cNvCxnSpPr>
            <a:cxnSpLocks/>
          </p:cNvCxnSpPr>
          <p:nvPr/>
        </p:nvCxnSpPr>
        <p:spPr>
          <a:xfrm>
            <a:off x="1638771" y="1465619"/>
            <a:ext cx="457200" cy="0"/>
          </a:xfrm>
          <a:prstGeom prst="line">
            <a:avLst/>
          </a:prstGeom>
          <a:ln w="19050">
            <a:solidFill>
              <a:schemeClr val="accent6"/>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635CDEE-4D48-4BAA-BCD3-2A9B15CC3411}"/>
              </a:ext>
            </a:extLst>
          </p:cNvPr>
          <p:cNvCxnSpPr>
            <a:cxnSpLocks/>
          </p:cNvCxnSpPr>
          <p:nvPr/>
        </p:nvCxnSpPr>
        <p:spPr>
          <a:xfrm>
            <a:off x="1638771" y="3808225"/>
            <a:ext cx="457200" cy="0"/>
          </a:xfrm>
          <a:prstGeom prst="line">
            <a:avLst/>
          </a:prstGeom>
          <a:ln w="19050">
            <a:solidFill>
              <a:schemeClr val="accent5"/>
            </a:solidFill>
            <a:prstDash val="lgDash"/>
            <a:tailEnd type="stealt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635CDEE-4D48-4BAA-BCD3-2A9B15CC3411}"/>
              </a:ext>
            </a:extLst>
          </p:cNvPr>
          <p:cNvCxnSpPr>
            <a:cxnSpLocks/>
          </p:cNvCxnSpPr>
          <p:nvPr/>
        </p:nvCxnSpPr>
        <p:spPr>
          <a:xfrm>
            <a:off x="1638771" y="4922974"/>
            <a:ext cx="457200" cy="0"/>
          </a:xfrm>
          <a:prstGeom prst="line">
            <a:avLst/>
          </a:prstGeom>
          <a:ln w="19050">
            <a:solidFill>
              <a:srgbClr val="FF0000"/>
            </a:solidFill>
            <a:prstDash val="lgDash"/>
            <a:tailEnd type="stealth"/>
          </a:ln>
        </p:spPr>
        <p:style>
          <a:lnRef idx="1">
            <a:schemeClr val="accent1"/>
          </a:lnRef>
          <a:fillRef idx="0">
            <a:schemeClr val="accent1"/>
          </a:fillRef>
          <a:effectRef idx="0">
            <a:schemeClr val="accent1"/>
          </a:effectRef>
          <a:fontRef idx="minor">
            <a:schemeClr val="tx1"/>
          </a:fontRef>
        </p:style>
      </p:cxnSp>
      <p:sp>
        <p:nvSpPr>
          <p:cNvPr id="201" name="Shape">
            <a:extLst>
              <a:ext uri="{FF2B5EF4-FFF2-40B4-BE49-F238E27FC236}">
                <a16:creationId xmlns:a16="http://schemas.microsoft.com/office/drawing/2014/main" id="{7E4AB6B6-9F82-495B-84FD-D43906BB781B}"/>
              </a:ext>
            </a:extLst>
          </p:cNvPr>
          <p:cNvSpPr/>
          <p:nvPr/>
        </p:nvSpPr>
        <p:spPr>
          <a:xfrm>
            <a:off x="883381" y="5708136"/>
            <a:ext cx="439064" cy="1580228"/>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rgbClr val="D2DADC"/>
          </a:solidFill>
          <a:ln>
            <a:solidFill>
              <a:srgbClr val="D2DADC"/>
            </a:solidFill>
          </a:ln>
        </p:spPr>
        <p:txBody>
          <a:bodyPr vert="horz" wrap="square" lIns="91440" tIns="45720" rIns="91440" bIns="45720" numCol="1" anchor="t" anchorCtr="0" compatLnSpc="1">
            <a:prstTxWarp prst="textNoShape">
              <a:avLst/>
            </a:prstTxWarp>
          </a:bodyPr>
          <a:lstStyle/>
          <a:p>
            <a:endParaRPr/>
          </a:p>
        </p:txBody>
      </p:sp>
      <p:sp>
        <p:nvSpPr>
          <p:cNvPr id="202" name="Shape">
            <a:extLst>
              <a:ext uri="{FF2B5EF4-FFF2-40B4-BE49-F238E27FC236}">
                <a16:creationId xmlns:a16="http://schemas.microsoft.com/office/drawing/2014/main" id="{F05F9C8C-9D54-449E-858C-9324D4E6C82A}"/>
              </a:ext>
            </a:extLst>
          </p:cNvPr>
          <p:cNvSpPr/>
          <p:nvPr/>
        </p:nvSpPr>
        <p:spPr>
          <a:xfrm>
            <a:off x="454295" y="5708135"/>
            <a:ext cx="425669" cy="1546425"/>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DFE6E7"/>
          </a:solidFill>
          <a:ln>
            <a:solidFill>
              <a:srgbClr val="DFE6E7"/>
            </a:solidFill>
          </a:ln>
        </p:spPr>
        <p:txBody>
          <a:bodyPr vert="horz" wrap="square" lIns="91440" tIns="45720" rIns="91440" bIns="45720" numCol="1" anchor="t" anchorCtr="0" compatLnSpc="1">
            <a:prstTxWarp prst="textNoShape">
              <a:avLst/>
            </a:prstTxWarp>
          </a:bodyPr>
          <a:lstStyle/>
          <a:p>
            <a:endParaRPr/>
          </a:p>
        </p:txBody>
      </p:sp>
      <p:pic>
        <p:nvPicPr>
          <p:cNvPr id="203" name="Picture 2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109" y="1526332"/>
            <a:ext cx="6612372" cy="4136629"/>
          </a:xfrm>
          <a:prstGeom prst="rect">
            <a:avLst/>
          </a:prstGeom>
        </p:spPr>
      </p:pic>
      <p:grpSp>
        <p:nvGrpSpPr>
          <p:cNvPr id="204" name="Group 203">
            <a:extLst>
              <a:ext uri="{FF2B5EF4-FFF2-40B4-BE49-F238E27FC236}">
                <a16:creationId xmlns:a16="http://schemas.microsoft.com/office/drawing/2014/main" id="{08F6D07C-B9EA-4C2E-AAAB-715A80DED285}"/>
              </a:ext>
            </a:extLst>
          </p:cNvPr>
          <p:cNvGrpSpPr/>
          <p:nvPr/>
        </p:nvGrpSpPr>
        <p:grpSpPr>
          <a:xfrm>
            <a:off x="2180598" y="857036"/>
            <a:ext cx="3167422" cy="1217164"/>
            <a:chOff x="4204556" y="1110594"/>
            <a:chExt cx="3167422" cy="1217164"/>
          </a:xfrm>
        </p:grpSpPr>
        <p:grpSp>
          <p:nvGrpSpPr>
            <p:cNvPr id="205" name="Group 204">
              <a:extLst>
                <a:ext uri="{FF2B5EF4-FFF2-40B4-BE49-F238E27FC236}">
                  <a16:creationId xmlns:a16="http://schemas.microsoft.com/office/drawing/2014/main" id="{5109D084-9A58-4A08-A8B2-A004F5AA4FE5}"/>
                </a:ext>
              </a:extLst>
            </p:cNvPr>
            <p:cNvGrpSpPr/>
            <p:nvPr/>
          </p:nvGrpSpPr>
          <p:grpSpPr>
            <a:xfrm>
              <a:off x="4434890" y="1110594"/>
              <a:ext cx="2937088" cy="1217164"/>
              <a:chOff x="8921977" y="1466725"/>
              <a:chExt cx="2937088" cy="1217164"/>
            </a:xfrm>
          </p:grpSpPr>
          <p:sp>
            <p:nvSpPr>
              <p:cNvPr id="207" name="TextBox 206">
                <a:extLst>
                  <a:ext uri="{FF2B5EF4-FFF2-40B4-BE49-F238E27FC236}">
                    <a16:creationId xmlns:a16="http://schemas.microsoft.com/office/drawing/2014/main" id="{787CCEED-74DF-4A0A-8E2B-E3D9BC3BA2B2}"/>
                  </a:ext>
                </a:extLst>
              </p:cNvPr>
              <p:cNvSpPr txBox="1"/>
              <p:nvPr/>
            </p:nvSpPr>
            <p:spPr>
              <a:xfrm>
                <a:off x="8921977" y="1466725"/>
                <a:ext cx="2937088" cy="461665"/>
              </a:xfrm>
              <a:prstGeom prst="rect">
                <a:avLst/>
              </a:prstGeom>
              <a:noFill/>
            </p:spPr>
            <p:txBody>
              <a:bodyPr wrap="square" lIns="0" rIns="0" rtlCol="0" anchor="b">
                <a:spAutoFit/>
              </a:bodyPr>
              <a:lstStyle/>
              <a:p>
                <a:r>
                  <a:rPr lang="en-US" sz="2400" b="1" noProof="1"/>
                  <a:t>Input</a:t>
                </a:r>
              </a:p>
            </p:txBody>
          </p:sp>
          <p:sp>
            <p:nvSpPr>
              <p:cNvPr id="208" name="TextBox 207">
                <a:extLst>
                  <a:ext uri="{FF2B5EF4-FFF2-40B4-BE49-F238E27FC236}">
                    <a16:creationId xmlns:a16="http://schemas.microsoft.com/office/drawing/2014/main" id="{EBF9AC9F-302D-45CA-90CB-16C6528E4048}"/>
                  </a:ext>
                </a:extLst>
              </p:cNvPr>
              <p:cNvSpPr txBox="1"/>
              <p:nvPr/>
            </p:nvSpPr>
            <p:spPr>
              <a:xfrm>
                <a:off x="8929772" y="1852892"/>
                <a:ext cx="2929293" cy="830997"/>
              </a:xfrm>
              <a:prstGeom prst="rect">
                <a:avLst/>
              </a:prstGeom>
              <a:noFill/>
            </p:spPr>
            <p:txBody>
              <a:bodyPr wrap="square" lIns="0" rIns="0" rtlCol="0" anchor="t">
                <a:spAutoFit/>
              </a:bodyPr>
              <a:lstStyle/>
              <a:p>
                <a:r>
                  <a:rPr lang="en-US" sz="1600" dirty="0"/>
                  <a:t>144,637 Members Across Canada</a:t>
                </a:r>
              </a:p>
              <a:p>
                <a:r>
                  <a:rPr lang="en-US" sz="1600" dirty="0"/>
                  <a:t> and 10,995 Members that use Website, App or Both</a:t>
                </a:r>
              </a:p>
            </p:txBody>
          </p:sp>
        </p:grpSp>
        <p:cxnSp>
          <p:nvCxnSpPr>
            <p:cNvPr id="206" name="Straight Connector 205">
              <a:extLst>
                <a:ext uri="{FF2B5EF4-FFF2-40B4-BE49-F238E27FC236}">
                  <a16:creationId xmlns:a16="http://schemas.microsoft.com/office/drawing/2014/main" id="{0BB506A7-1AA5-46AB-A06E-E9D936CACF18}"/>
                </a:ext>
              </a:extLst>
            </p:cNvPr>
            <p:cNvCxnSpPr/>
            <p:nvPr/>
          </p:nvCxnSpPr>
          <p:spPr>
            <a:xfrm>
              <a:off x="4204556" y="1215764"/>
              <a:ext cx="0" cy="1045726"/>
            </a:xfrm>
            <a:prstGeom prst="line">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9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4293490" y="3645217"/>
            <a:ext cx="3336589" cy="3200400"/>
          </a:xfrm>
          <a:prstGeom prst="rect">
            <a:avLst/>
          </a:prstGeom>
        </p:spPr>
      </p:pic>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76038" cy="307777"/>
          </a:xfrm>
          <a:prstGeom prst="rect">
            <a:avLst/>
          </a:prstGeom>
          <a:noFill/>
        </p:spPr>
        <p:txBody>
          <a:bodyPr wrap="none" rtlCol="0">
            <a:spAutoFit/>
          </a:bodyPr>
          <a:lstStyle/>
          <a:p>
            <a:r>
              <a:rPr lang="en-US" sz="1400" b="1" dirty="0">
                <a:solidFill>
                  <a:schemeClr val="bg1"/>
                </a:solidFill>
              </a:rPr>
              <a:t>2</a:t>
            </a:r>
          </a:p>
        </p:txBody>
      </p:sp>
      <p:sp>
        <p:nvSpPr>
          <p:cNvPr id="41" name="TextBox 40"/>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1F2229"/>
                </a:solidFill>
              </a:rPr>
              <a:t>Your logo</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10" name="Picture 9"/>
          <p:cNvPicPr>
            <a:picLocks noChangeAspect="1"/>
          </p:cNvPicPr>
          <p:nvPr/>
        </p:nvPicPr>
        <p:blipFill>
          <a:blip r:embed="rId4"/>
          <a:stretch>
            <a:fillRect/>
          </a:stretch>
        </p:blipFill>
        <p:spPr>
          <a:xfrm>
            <a:off x="836583" y="914400"/>
            <a:ext cx="3000548" cy="2743200"/>
          </a:xfrm>
          <a:prstGeom prst="rect">
            <a:avLst/>
          </a:prstGeom>
        </p:spPr>
      </p:pic>
      <p:pic>
        <p:nvPicPr>
          <p:cNvPr id="13" name="Picture 12"/>
          <p:cNvPicPr>
            <a:picLocks noChangeAspect="1"/>
          </p:cNvPicPr>
          <p:nvPr/>
        </p:nvPicPr>
        <p:blipFill>
          <a:blip r:embed="rId5"/>
          <a:stretch>
            <a:fillRect/>
          </a:stretch>
        </p:blipFill>
        <p:spPr>
          <a:xfrm>
            <a:off x="8591888" y="902017"/>
            <a:ext cx="2670274" cy="2743200"/>
          </a:xfrm>
          <a:prstGeom prst="rect">
            <a:avLst/>
          </a:prstGeom>
        </p:spPr>
      </p:pic>
      <p:pic>
        <p:nvPicPr>
          <p:cNvPr id="16" name="Picture 15"/>
          <p:cNvPicPr>
            <a:picLocks noChangeAspect="1"/>
          </p:cNvPicPr>
          <p:nvPr/>
        </p:nvPicPr>
        <p:blipFill>
          <a:blip r:embed="rId6"/>
          <a:stretch>
            <a:fillRect/>
          </a:stretch>
        </p:blipFill>
        <p:spPr>
          <a:xfrm>
            <a:off x="8086439" y="3657600"/>
            <a:ext cx="3280409" cy="3200400"/>
          </a:xfrm>
          <a:prstGeom prst="rect">
            <a:avLst/>
          </a:prstGeom>
        </p:spPr>
      </p:pic>
      <p:pic>
        <p:nvPicPr>
          <p:cNvPr id="15" name="Picture 14"/>
          <p:cNvPicPr>
            <a:picLocks noChangeAspect="1"/>
          </p:cNvPicPr>
          <p:nvPr/>
        </p:nvPicPr>
        <p:blipFill rotWithShape="1">
          <a:blip r:embed="rId7"/>
          <a:srcRect b="3562"/>
          <a:stretch/>
        </p:blipFill>
        <p:spPr>
          <a:xfrm>
            <a:off x="564438" y="3669983"/>
            <a:ext cx="3366199" cy="3174570"/>
          </a:xfrm>
          <a:prstGeom prst="rect">
            <a:avLst/>
          </a:prstGeom>
        </p:spPr>
      </p:pic>
      <p:grpSp>
        <p:nvGrpSpPr>
          <p:cNvPr id="22" name="Group 21">
            <a:extLst>
              <a:ext uri="{FF2B5EF4-FFF2-40B4-BE49-F238E27FC236}">
                <a16:creationId xmlns:a16="http://schemas.microsoft.com/office/drawing/2014/main" id="{08F6D07C-B9EA-4C2E-AAAB-715A80DED285}"/>
              </a:ext>
            </a:extLst>
          </p:cNvPr>
          <p:cNvGrpSpPr/>
          <p:nvPr/>
        </p:nvGrpSpPr>
        <p:grpSpPr>
          <a:xfrm>
            <a:off x="564438" y="457200"/>
            <a:ext cx="5550495" cy="457200"/>
            <a:chOff x="4295622" y="748833"/>
            <a:chExt cx="3076356" cy="846347"/>
          </a:xfrm>
        </p:grpSpPr>
        <p:sp>
          <p:nvSpPr>
            <p:cNvPr id="23" name="TextBox 22">
              <a:extLst>
                <a:ext uri="{FF2B5EF4-FFF2-40B4-BE49-F238E27FC236}">
                  <a16:creationId xmlns:a16="http://schemas.microsoft.com/office/drawing/2014/main" id="{787CCEED-74DF-4A0A-8E2B-E3D9BC3BA2B2}"/>
                </a:ext>
              </a:extLst>
            </p:cNvPr>
            <p:cNvSpPr txBox="1"/>
            <p:nvPr/>
          </p:nvSpPr>
          <p:spPr>
            <a:xfrm>
              <a:off x="4434890" y="774620"/>
              <a:ext cx="2937088" cy="797638"/>
            </a:xfrm>
            <a:prstGeom prst="rect">
              <a:avLst/>
            </a:prstGeom>
            <a:noFill/>
          </p:spPr>
          <p:txBody>
            <a:bodyPr wrap="square" lIns="0" rIns="0" rtlCol="0" anchor="b">
              <a:spAutoFit/>
            </a:bodyPr>
            <a:lstStyle/>
            <a:p>
              <a:r>
                <a:rPr lang="en-US" sz="2200" b="1" noProof="1"/>
                <a:t>Usage Analysis in Boards of Top 3 Provinces</a:t>
              </a:r>
            </a:p>
          </p:txBody>
        </p:sp>
        <p:cxnSp>
          <p:nvCxnSpPr>
            <p:cNvPr id="24" name="Straight Connector 23">
              <a:extLst>
                <a:ext uri="{FF2B5EF4-FFF2-40B4-BE49-F238E27FC236}">
                  <a16:creationId xmlns:a16="http://schemas.microsoft.com/office/drawing/2014/main" id="{0BB506A7-1AA5-46AB-A06E-E9D936CACF18}"/>
                </a:ext>
              </a:extLst>
            </p:cNvPr>
            <p:cNvCxnSpPr/>
            <p:nvPr/>
          </p:nvCxnSpPr>
          <p:spPr>
            <a:xfrm>
              <a:off x="4295622" y="748833"/>
              <a:ext cx="0" cy="84634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19" name="Picture 18"/>
          <p:cNvPicPr>
            <a:picLocks noChangeAspect="1"/>
          </p:cNvPicPr>
          <p:nvPr/>
        </p:nvPicPr>
        <p:blipFill>
          <a:blip r:embed="rId8"/>
          <a:stretch>
            <a:fillRect/>
          </a:stretch>
        </p:blipFill>
        <p:spPr>
          <a:xfrm>
            <a:off x="4730945" y="914400"/>
            <a:ext cx="3166282" cy="2651760"/>
          </a:xfrm>
          <a:prstGeom prst="rect">
            <a:avLst/>
          </a:prstGeom>
        </p:spPr>
      </p:pic>
      <p:pic>
        <p:nvPicPr>
          <p:cNvPr id="25" name="Picture 24"/>
          <p:cNvPicPr>
            <a:picLocks noChangeAspect="1"/>
          </p:cNvPicPr>
          <p:nvPr/>
        </p:nvPicPr>
        <p:blipFill>
          <a:blip r:embed="rId9"/>
          <a:stretch>
            <a:fillRect/>
          </a:stretch>
        </p:blipFill>
        <p:spPr>
          <a:xfrm>
            <a:off x="1836857" y="6723603"/>
            <a:ext cx="1000000" cy="133333"/>
          </a:xfrm>
          <a:prstGeom prst="rect">
            <a:avLst/>
          </a:prstGeom>
        </p:spPr>
      </p:pic>
    </p:spTree>
    <p:extLst>
      <p:ext uri="{BB962C8B-B14F-4D97-AF65-F5344CB8AC3E}">
        <p14:creationId xmlns:p14="http://schemas.microsoft.com/office/powerpoint/2010/main" val="243193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41" name="TextBox 40"/>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1F2229"/>
                </a:solidFill>
              </a:rPr>
              <a:t>Your logo</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2" name="Picture 1"/>
          <p:cNvPicPr>
            <a:picLocks noChangeAspect="1"/>
          </p:cNvPicPr>
          <p:nvPr/>
        </p:nvPicPr>
        <p:blipFill>
          <a:blip r:embed="rId3"/>
          <a:stretch>
            <a:fillRect/>
          </a:stretch>
        </p:blipFill>
        <p:spPr>
          <a:xfrm>
            <a:off x="902919" y="1133612"/>
            <a:ext cx="3245479" cy="2564329"/>
          </a:xfrm>
          <a:prstGeom prst="rect">
            <a:avLst/>
          </a:prstGeom>
        </p:spPr>
      </p:pic>
      <p:pic>
        <p:nvPicPr>
          <p:cNvPr id="8" name="Picture 7"/>
          <p:cNvPicPr>
            <a:picLocks noChangeAspect="1"/>
          </p:cNvPicPr>
          <p:nvPr/>
        </p:nvPicPr>
        <p:blipFill>
          <a:blip r:embed="rId4"/>
          <a:stretch>
            <a:fillRect/>
          </a:stretch>
        </p:blipFill>
        <p:spPr>
          <a:xfrm>
            <a:off x="381000" y="4380661"/>
            <a:ext cx="2198953" cy="2194560"/>
          </a:xfrm>
          <a:prstGeom prst="rect">
            <a:avLst/>
          </a:prstGeom>
        </p:spPr>
      </p:pic>
      <p:grpSp>
        <p:nvGrpSpPr>
          <p:cNvPr id="12" name="Group 11">
            <a:extLst>
              <a:ext uri="{FF2B5EF4-FFF2-40B4-BE49-F238E27FC236}">
                <a16:creationId xmlns:a16="http://schemas.microsoft.com/office/drawing/2014/main" id="{08F6D07C-B9EA-4C2E-AAAB-715A80DED285}"/>
              </a:ext>
            </a:extLst>
          </p:cNvPr>
          <p:cNvGrpSpPr/>
          <p:nvPr/>
        </p:nvGrpSpPr>
        <p:grpSpPr>
          <a:xfrm>
            <a:off x="5268356" y="718828"/>
            <a:ext cx="5550495" cy="457200"/>
            <a:chOff x="4295622" y="748833"/>
            <a:chExt cx="3076356" cy="846347"/>
          </a:xfrm>
        </p:grpSpPr>
        <p:sp>
          <p:nvSpPr>
            <p:cNvPr id="13" name="TextBox 12">
              <a:extLst>
                <a:ext uri="{FF2B5EF4-FFF2-40B4-BE49-F238E27FC236}">
                  <a16:creationId xmlns:a16="http://schemas.microsoft.com/office/drawing/2014/main" id="{787CCEED-74DF-4A0A-8E2B-E3D9BC3BA2B2}"/>
                </a:ext>
              </a:extLst>
            </p:cNvPr>
            <p:cNvSpPr txBox="1"/>
            <p:nvPr/>
          </p:nvSpPr>
          <p:spPr>
            <a:xfrm>
              <a:off x="4434890" y="774621"/>
              <a:ext cx="2937088" cy="797638"/>
            </a:xfrm>
            <a:prstGeom prst="rect">
              <a:avLst/>
            </a:prstGeom>
            <a:noFill/>
          </p:spPr>
          <p:txBody>
            <a:bodyPr wrap="square" lIns="0" rIns="0" rtlCol="0" anchor="b">
              <a:spAutoFit/>
            </a:bodyPr>
            <a:lstStyle/>
            <a:p>
              <a:r>
                <a:rPr lang="en-US" sz="2200" b="1" noProof="1"/>
                <a:t>Member Access Type in each Province </a:t>
              </a:r>
            </a:p>
          </p:txBody>
        </p:sp>
        <p:cxnSp>
          <p:nvCxnSpPr>
            <p:cNvPr id="14" name="Straight Connector 13">
              <a:extLst>
                <a:ext uri="{FF2B5EF4-FFF2-40B4-BE49-F238E27FC236}">
                  <a16:creationId xmlns:a16="http://schemas.microsoft.com/office/drawing/2014/main" id="{0BB506A7-1AA5-46AB-A06E-E9D936CACF18}"/>
                </a:ext>
              </a:extLst>
            </p:cNvPr>
            <p:cNvCxnSpPr/>
            <p:nvPr/>
          </p:nvCxnSpPr>
          <p:spPr>
            <a:xfrm>
              <a:off x="4295622" y="748833"/>
              <a:ext cx="0" cy="84634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a:blip r:embed="rId5"/>
          <a:stretch>
            <a:fillRect/>
          </a:stretch>
        </p:blipFill>
        <p:spPr>
          <a:xfrm>
            <a:off x="4896762" y="1501981"/>
            <a:ext cx="7295238" cy="4733333"/>
          </a:xfrm>
          <a:prstGeom prst="rect">
            <a:avLst/>
          </a:prstGeom>
        </p:spPr>
      </p:pic>
      <p:grpSp>
        <p:nvGrpSpPr>
          <p:cNvPr id="16" name="Group 15">
            <a:extLst>
              <a:ext uri="{FF2B5EF4-FFF2-40B4-BE49-F238E27FC236}">
                <a16:creationId xmlns:a16="http://schemas.microsoft.com/office/drawing/2014/main" id="{08F6D07C-B9EA-4C2E-AAAB-715A80DED285}"/>
              </a:ext>
            </a:extLst>
          </p:cNvPr>
          <p:cNvGrpSpPr/>
          <p:nvPr/>
        </p:nvGrpSpPr>
        <p:grpSpPr>
          <a:xfrm>
            <a:off x="206188" y="685254"/>
            <a:ext cx="5550495" cy="457200"/>
            <a:chOff x="4295622" y="748833"/>
            <a:chExt cx="3076356" cy="846347"/>
          </a:xfrm>
        </p:grpSpPr>
        <p:sp>
          <p:nvSpPr>
            <p:cNvPr id="17" name="TextBox 16">
              <a:extLst>
                <a:ext uri="{FF2B5EF4-FFF2-40B4-BE49-F238E27FC236}">
                  <a16:creationId xmlns:a16="http://schemas.microsoft.com/office/drawing/2014/main" id="{787CCEED-74DF-4A0A-8E2B-E3D9BC3BA2B2}"/>
                </a:ext>
              </a:extLst>
            </p:cNvPr>
            <p:cNvSpPr txBox="1"/>
            <p:nvPr/>
          </p:nvSpPr>
          <p:spPr>
            <a:xfrm>
              <a:off x="4434890" y="774620"/>
              <a:ext cx="2937088" cy="797638"/>
            </a:xfrm>
            <a:prstGeom prst="rect">
              <a:avLst/>
            </a:prstGeom>
            <a:noFill/>
          </p:spPr>
          <p:txBody>
            <a:bodyPr wrap="square" lIns="0" rIns="0" rtlCol="0" anchor="b">
              <a:spAutoFit/>
            </a:bodyPr>
            <a:lstStyle/>
            <a:p>
              <a:r>
                <a:rPr lang="en-US" sz="2200" b="1" noProof="1"/>
                <a:t>Member Access Type in Canada </a:t>
              </a:r>
            </a:p>
          </p:txBody>
        </p:sp>
        <p:cxnSp>
          <p:nvCxnSpPr>
            <p:cNvPr id="18" name="Straight Connector 17">
              <a:extLst>
                <a:ext uri="{FF2B5EF4-FFF2-40B4-BE49-F238E27FC236}">
                  <a16:creationId xmlns:a16="http://schemas.microsoft.com/office/drawing/2014/main" id="{0BB506A7-1AA5-46AB-A06E-E9D936CACF18}"/>
                </a:ext>
              </a:extLst>
            </p:cNvPr>
            <p:cNvCxnSpPr/>
            <p:nvPr/>
          </p:nvCxnSpPr>
          <p:spPr>
            <a:xfrm>
              <a:off x="4295622" y="748833"/>
              <a:ext cx="0" cy="84634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8F6D07C-B9EA-4C2E-AAAB-715A80DED285}"/>
              </a:ext>
            </a:extLst>
          </p:cNvPr>
          <p:cNvGrpSpPr/>
          <p:nvPr/>
        </p:nvGrpSpPr>
        <p:grpSpPr>
          <a:xfrm>
            <a:off x="206188" y="3763854"/>
            <a:ext cx="5550495" cy="457200"/>
            <a:chOff x="4295622" y="748833"/>
            <a:chExt cx="3076356" cy="846347"/>
          </a:xfrm>
        </p:grpSpPr>
        <p:sp>
          <p:nvSpPr>
            <p:cNvPr id="22" name="TextBox 21">
              <a:extLst>
                <a:ext uri="{FF2B5EF4-FFF2-40B4-BE49-F238E27FC236}">
                  <a16:creationId xmlns:a16="http://schemas.microsoft.com/office/drawing/2014/main" id="{787CCEED-74DF-4A0A-8E2B-E3D9BC3BA2B2}"/>
                </a:ext>
              </a:extLst>
            </p:cNvPr>
            <p:cNvSpPr txBox="1"/>
            <p:nvPr/>
          </p:nvSpPr>
          <p:spPr>
            <a:xfrm>
              <a:off x="4434890" y="774621"/>
              <a:ext cx="2937088" cy="797638"/>
            </a:xfrm>
            <a:prstGeom prst="rect">
              <a:avLst/>
            </a:prstGeom>
            <a:noFill/>
          </p:spPr>
          <p:txBody>
            <a:bodyPr wrap="square" lIns="0" rIns="0" rtlCol="0" anchor="b">
              <a:spAutoFit/>
            </a:bodyPr>
            <a:lstStyle/>
            <a:p>
              <a:r>
                <a:rPr lang="en-US" sz="2100" b="1" noProof="1"/>
                <a:t>Member Contact Record Type in Canada </a:t>
              </a:r>
            </a:p>
          </p:txBody>
        </p:sp>
        <p:cxnSp>
          <p:nvCxnSpPr>
            <p:cNvPr id="23" name="Straight Connector 22">
              <a:extLst>
                <a:ext uri="{FF2B5EF4-FFF2-40B4-BE49-F238E27FC236}">
                  <a16:creationId xmlns:a16="http://schemas.microsoft.com/office/drawing/2014/main" id="{0BB506A7-1AA5-46AB-A06E-E9D936CACF18}"/>
                </a:ext>
              </a:extLst>
            </p:cNvPr>
            <p:cNvCxnSpPr/>
            <p:nvPr/>
          </p:nvCxnSpPr>
          <p:spPr>
            <a:xfrm>
              <a:off x="4295622" y="748833"/>
              <a:ext cx="0" cy="84634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6"/>
          <a:stretch>
            <a:fillRect/>
          </a:stretch>
        </p:blipFill>
        <p:spPr>
          <a:xfrm>
            <a:off x="2640314" y="4363395"/>
            <a:ext cx="2197872" cy="2197872"/>
          </a:xfrm>
          <a:prstGeom prst="rect">
            <a:avLst/>
          </a:prstGeom>
        </p:spPr>
      </p:pic>
    </p:spTree>
    <p:extLst>
      <p:ext uri="{BB962C8B-B14F-4D97-AF65-F5344CB8AC3E}">
        <p14:creationId xmlns:p14="http://schemas.microsoft.com/office/powerpoint/2010/main" val="313296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id="{7CE8B54A-D8B2-498F-ACFB-31AC2DEB83FA}"/>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You</a:t>
            </a:r>
            <a:endParaRPr lang="en-US" b="0" dirty="0"/>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Ramin Mardani</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(647) 769 5570</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Ramin.Mardani@mail.utoronto.ca</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a:xfrm>
            <a:off x="6822929" y="4594956"/>
            <a:ext cx="4163318" cy="311889"/>
          </a:xfrm>
        </p:spPr>
        <p:txBody>
          <a:bodyPr/>
          <a:lstStyle/>
          <a:p>
            <a:r>
              <a:rPr lang="en-US" dirty="0">
                <a:hlinkClick r:id="rId3"/>
              </a:rPr>
              <a:t>www.raminmardani.github.io/index/</a:t>
            </a:r>
            <a:endParaRPr lang="en-US" dirty="0"/>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1412" t="23042" r="9882" b="23407"/>
          <a:stretch/>
        </p:blipFill>
        <p:spPr>
          <a:xfrm>
            <a:off x="2950182" y="2882347"/>
            <a:ext cx="1872037" cy="1273744"/>
          </a:xfrm>
          <a:prstGeom prst="rect">
            <a:avLst/>
          </a:prstGeom>
        </p:spPr>
      </p:pic>
    </p:spTree>
    <p:extLst>
      <p:ext uri="{BB962C8B-B14F-4D97-AF65-F5344CB8AC3E}">
        <p14:creationId xmlns:p14="http://schemas.microsoft.com/office/powerpoint/2010/main" val="2260955757"/>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2CD2ECAF18F4981566D23C80EDCD9" ma:contentTypeVersion="7" ma:contentTypeDescription="Create a new document." ma:contentTypeScope="" ma:versionID="9d898e874a93ee1228b3fcde7a14dfe2">
  <xsd:schema xmlns:xsd="http://www.w3.org/2001/XMLSchema" xmlns:xs="http://www.w3.org/2001/XMLSchema" xmlns:p="http://schemas.microsoft.com/office/2006/metadata/properties" xmlns:ns3="ac522307-36d9-4543-b779-a9434b072db7" xmlns:ns4="ddf38cd7-933c-4a34-b1dd-2452e327e598" targetNamespace="http://schemas.microsoft.com/office/2006/metadata/properties" ma:root="true" ma:fieldsID="fa7d5a8c6054e95dfc8f42d02cfa5ee7" ns3:_="" ns4:_="">
    <xsd:import namespace="ac522307-36d9-4543-b779-a9434b072db7"/>
    <xsd:import namespace="ddf38cd7-933c-4a34-b1dd-2452e327e59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522307-36d9-4543-b779-a9434b072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f38cd7-933c-4a34-b1dd-2452e327e5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ac522307-36d9-4543-b779-a9434b072db7" xsi:nil="true"/>
  </documentManagement>
</p:properties>
</file>

<file path=customXml/itemProps1.xml><?xml version="1.0" encoding="utf-8"?>
<ds:datastoreItem xmlns:ds="http://schemas.openxmlformats.org/officeDocument/2006/customXml" ds:itemID="{97B32CD7-6CBA-461F-9242-E52CB851F3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522307-36d9-4543-b779-a9434b072db7"/>
    <ds:schemaRef ds:uri="ddf38cd7-933c-4a34-b1dd-2452e327e5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www.w3.org/XML/1998/namespace"/>
    <ds:schemaRef ds:uri="http://purl.org/dc/dcmitype/"/>
    <ds:schemaRef ds:uri="ac522307-36d9-4543-b779-a9434b072db7"/>
    <ds:schemaRef ds:uri="http://schemas.openxmlformats.org/package/2006/metadata/core-propertie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ddf38cd7-933c-4a34-b1dd-2452e327e598"/>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803</Words>
  <Application>Microsoft Office PowerPoint</Application>
  <PresentationFormat>Widescreen</PresentationFormat>
  <Paragraphs>64</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Gill Sans SemiBold</vt:lpstr>
      <vt:lpstr>Times New Roman</vt:lpstr>
      <vt:lpstr>Office Theme</vt:lpstr>
      <vt:lpstr>Member Access Method Analysis</vt:lpstr>
      <vt:lpstr>Slide 3</vt:lpstr>
      <vt:lpstr>Slide 3</vt:lpstr>
      <vt:lpstr>Slide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2020-03-01T01:53:25Z</dcterms:created>
  <dcterms:modified xsi:type="dcterms:W3CDTF">2020-03-02T14:58:48Z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0x0101007932CD2ECAF18F4981566D23C80EDCD9</vt:lpwstr>
  </property>
</Properties>
</file>